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0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302" r:id="rId11"/>
    <p:sldId id="301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298" r:id="rId21"/>
    <p:sldId id="299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ny Czarny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92A"/>
    <a:srgbClr val="00A6DD"/>
    <a:srgbClr val="F15D24"/>
    <a:srgbClr val="A7CEDB"/>
    <a:srgbClr val="0BA85C"/>
    <a:srgbClr val="A8752A"/>
    <a:srgbClr val="47BBE2"/>
    <a:srgbClr val="D4DDE0"/>
    <a:srgbClr val="EAD3CC"/>
    <a:srgbClr val="DA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294" autoAdjust="0"/>
  </p:normalViewPr>
  <p:slideViewPr>
    <p:cSldViewPr>
      <p:cViewPr>
        <p:scale>
          <a:sx n="80" d="100"/>
          <a:sy n="80" d="100"/>
        </p:scale>
        <p:origin x="-81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9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41C14-5627-44B9-86DB-8187FB0EEC49}" type="datetimeFigureOut">
              <a:rPr lang="en-US" smtClean="0">
                <a:latin typeface="Apex New Book" pitchFamily="50" charset="0"/>
              </a:rPr>
              <a:pPr/>
              <a:t>7/30/2014</a:t>
            </a:fld>
            <a:endParaRPr lang="en-US" dirty="0">
              <a:latin typeface="Apex New Book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pex New Book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BCDFC0-2142-4E6C-9329-F44494654DBE}" type="slidenum">
              <a:rPr lang="en-US" smtClean="0">
                <a:latin typeface="Apex New Book" pitchFamily="50" charset="0"/>
              </a:rPr>
              <a:pPr/>
              <a:t>‹#›</a:t>
            </a:fld>
            <a:endParaRPr lang="en-US" dirty="0">
              <a:latin typeface="Apex New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1796D6AC-0C11-4D37-B43E-F226ADBA1CAC}" type="datetimeFigureOut">
              <a:rPr lang="en-US" smtClean="0"/>
              <a:pPr/>
              <a:t>7/30/2014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pex New Book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pex New Book" pitchFamily="50" charset="0"/>
              </a:defRPr>
            </a:lvl1pPr>
          </a:lstStyle>
          <a:p>
            <a:fld id="{BE68CD0A-77B7-4B30-B8AA-FEB05B7579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9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ex New Book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A6D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4572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8650"/>
            <a:ext cx="9144000" cy="241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715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334000"/>
            <a:ext cx="4267200" cy="1371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Name/position/email/etc.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5334000"/>
            <a:ext cx="2286000" cy="1371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676400" y="1828800"/>
            <a:ext cx="5867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A7E2"/>
              </a:buClr>
              <a:buSzPct val="80000"/>
              <a:buFont typeface="Wingdings" pitchFamily="2" charset="2"/>
              <a:buChar char="§"/>
              <a:defRPr sz="2400">
                <a:latin typeface="Apex New Book" pitchFamily="50" charset="0"/>
                <a:ea typeface="Apex New Book" pitchFamily="50" charset="0"/>
              </a:defRPr>
            </a:lvl1pPr>
            <a:lvl2pPr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1090613" indent="-231775">
              <a:buClr>
                <a:srgbClr val="00A7E2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>
                <a:latin typeface="Apex New Book" pitchFamily="50" charset="0"/>
                <a:ea typeface="Apex New Book" pitchFamily="50" charset="0"/>
              </a:defRPr>
            </a:lvl3pPr>
            <a:lvl4pPr marL="1431925" indent="-231775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722438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533400" y="1600200"/>
            <a:ext cx="8153400" cy="4572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A7E2"/>
              </a:buClr>
              <a:buSzPct val="100000"/>
              <a:buFont typeface="Wingdings" pitchFamily="2" charset="2"/>
              <a:buNone/>
              <a:defRPr sz="2400">
                <a:latin typeface="Apex New Book" pitchFamily="50" charset="0"/>
                <a:ea typeface="Apex New Book" pitchFamily="50" charset="0"/>
              </a:defRPr>
            </a:lvl1pPr>
            <a:lvl2pPr marL="396875" indent="-341313">
              <a:buClr>
                <a:srgbClr val="00A7E2"/>
              </a:buClr>
              <a:buSzPct val="80000"/>
              <a:buFont typeface="Wingdings" pitchFamily="2" charset="2"/>
              <a:buChar char="§"/>
              <a:defRPr sz="2000">
                <a:latin typeface="Apex New Book" pitchFamily="50" charset="0"/>
                <a:ea typeface="Apex New Book" pitchFamily="50" charset="0"/>
              </a:defRPr>
            </a:lvl2pPr>
            <a:lvl3pPr marL="803275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600">
                <a:latin typeface="Apex New Book" pitchFamily="50" charset="0"/>
                <a:ea typeface="Apex New Book" pitchFamily="50" charset="0"/>
              </a:defRPr>
            </a:lvl3pPr>
            <a:lvl4pPr marL="1195388" indent="-285750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4pPr>
            <a:lvl5pPr marL="1482725" indent="-230188">
              <a:buClr>
                <a:srgbClr val="00A7E2"/>
              </a:buClr>
              <a:buSzPct val="80000"/>
              <a:buFont typeface="Wingdings" pitchFamily="2" charset="2"/>
              <a:buChar char="§"/>
              <a:defRPr sz="1400">
                <a:latin typeface="Apex New Book" pitchFamily="50" charset="0"/>
                <a:ea typeface="Apex New Book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30352" y="1600200"/>
            <a:ext cx="7927848" cy="4267200"/>
          </a:xfrm>
        </p:spPr>
        <p:txBody>
          <a:bodyPr/>
          <a:lstStyle>
            <a:lvl1pPr marL="0" indent="0">
              <a:spcAft>
                <a:spcPts val="2500"/>
              </a:spcAft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8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285750" indent="-285750">
              <a:defRPr sz="2000"/>
            </a:lvl1pPr>
            <a:lvl2pPr marL="628650" indent="-231775">
              <a:defRPr sz="1800"/>
            </a:lvl2pPr>
            <a:lvl3pPr marL="969963" indent="-231775">
              <a:defRPr sz="1600"/>
            </a:lvl3pPr>
            <a:lvl4pPr marL="1311275" indent="-220663">
              <a:defRPr sz="1400"/>
            </a:lvl4pPr>
            <a:lvl5pPr marL="15986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 marL="738188" indent="-280988">
              <a:defRPr sz="1800"/>
            </a:lvl2pPr>
            <a:lvl3pPr marL="1090613" indent="-231775">
              <a:defRPr sz="1600"/>
            </a:lvl3pPr>
            <a:lvl4pPr marL="1431925" indent="-231775">
              <a:defRPr sz="1400"/>
            </a:lvl4pPr>
            <a:lvl5pPr marL="171767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52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-231775">
              <a:defRPr sz="1800"/>
            </a:lvl2pPr>
            <a:lvl3pPr marL="627063" indent="-231775">
              <a:defRPr sz="1600"/>
            </a:lvl3pPr>
            <a:lvl4pPr marL="911225" indent="-220663">
              <a:defRPr sz="1400"/>
            </a:lvl4pPr>
            <a:lvl5pPr marL="1141413" indent="-22225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0" indent="0">
              <a:buNone/>
              <a:defRPr sz="2000"/>
            </a:lvl1pPr>
            <a:lvl2pPr marL="395288" indent="-280988">
              <a:defRPr sz="1800"/>
            </a:lvl2pPr>
            <a:lvl3pPr marL="681038" indent="-231775">
              <a:defRPr sz="1600"/>
            </a:lvl3pPr>
            <a:lvl4pPr marL="974725" indent="-231775">
              <a:defRPr sz="1400"/>
            </a:lvl4pPr>
            <a:lvl5pPr marL="1203325" indent="-230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17320" y="609600"/>
            <a:ext cx="7086600" cy="381000"/>
          </a:xfrm>
        </p:spPr>
        <p:txBody>
          <a:bodyPr>
            <a:noAutofit/>
          </a:bodyPr>
          <a:lstStyle>
            <a:lvl1pPr algn="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pex New Book" pitchFamily="50" charset="0"/>
                <a:ea typeface="Apex New Book" pitchFamily="50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00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7320" y="609600"/>
            <a:ext cx="7086600" cy="381000"/>
          </a:xfrm>
        </p:spPr>
        <p:txBody>
          <a:bodyPr anchor="t" anchorCtr="0">
            <a:noAutofit/>
          </a:bodyPr>
          <a:lstStyle>
            <a:lvl1pPr algn="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ex New Book" pitchFamily="50" charset="0"/>
                <a:ea typeface="Apex New Book" pitchFamily="50" charset="0"/>
                <a:cs typeface="+mn-cs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1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" y="0"/>
            <a:ext cx="9143989" cy="6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1417320" y="118872"/>
            <a:ext cx="7086600" cy="48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81" r:id="rId3"/>
    <p:sldLayoutId id="2147483680" r:id="rId4"/>
    <p:sldLayoutId id="2147483685" r:id="rId5"/>
    <p:sldLayoutId id="2147483683" r:id="rId6"/>
    <p:sldLayoutId id="2147483654" r:id="rId7"/>
    <p:sldLayoutId id="2147483682" r:id="rId8"/>
    <p:sldLayoutId id="2147483672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kumimoji="0" lang="en-US" sz="2800" b="0" i="0" u="none" strike="noStrike" kern="1200" cap="none" spc="-10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Apex New Medium" pitchFamily="50" charset="0"/>
          <a:ea typeface="Apex New Medium" pitchFamily="50" charset="0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2pPr>
      <a:lvl3pPr marL="1082675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tabLst>
          <a:tab pos="1025525" algn="l"/>
        </a:tabLst>
        <a:defRPr sz="16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3pPr>
      <a:lvl4pPr marL="1430338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4pPr>
      <a:lvl5pPr marL="1714500" indent="-228600" algn="l" defTabSz="914400" rtl="0" eaLnBrk="1" latinLnBrk="0" hangingPunct="1">
        <a:spcBef>
          <a:spcPct val="20000"/>
        </a:spcBef>
        <a:buClr>
          <a:srgbClr val="00AEDE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Apex New Book" pitchFamily="50" charset="0"/>
          <a:ea typeface="Apex New Book" pitchFamily="50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r>
              <a:rPr lang="en-US" dirty="0" smtClean="0"/>
              <a:t>OPSWAT Vietnam Center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57400" y="2514600"/>
            <a:ext cx="6400800" cy="457200"/>
          </a:xfrm>
        </p:spPr>
        <p:txBody>
          <a:bodyPr/>
          <a:lstStyle/>
          <a:p>
            <a:r>
              <a:rPr lang="en-US" dirty="0" smtClean="0"/>
              <a:t>Individual Innovation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Jul.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ble@opswat.com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533400" y="3276600"/>
            <a:ext cx="8153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tabLst>
                <a:tab pos="1025525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Topic 1: </a:t>
            </a:r>
            <a:r>
              <a:rPr lang="en-US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Online </a:t>
            </a:r>
            <a:r>
              <a:rPr lang="en-US" spc="-100" dirty="0" err="1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uploader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</a:t>
            </a:r>
            <a:r>
              <a:rPr lang="en-US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for </a:t>
            </a:r>
            <a:r>
              <a:rPr lang="en-US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MAC OS X and Linux</a:t>
            </a:r>
          </a:p>
        </p:txBody>
      </p:sp>
    </p:spTree>
    <p:extLst>
      <p:ext uri="{BB962C8B-B14F-4D97-AF65-F5344CB8AC3E}">
        <p14:creationId xmlns:p14="http://schemas.microsoft.com/office/powerpoint/2010/main" val="31996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 </a:t>
            </a:r>
            <a:r>
              <a:rPr lang="en-US" dirty="0" smtClean="0"/>
              <a:t>OSX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  <p:pic>
        <p:nvPicPr>
          <p:cNvPr id="1026" name="Picture 2" descr="C:\Users\Administrator\Desktop\set-mo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599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 OSX</a:t>
            </a:r>
          </a:p>
        </p:txBody>
      </p:sp>
      <p:pic>
        <p:nvPicPr>
          <p:cNvPr id="4098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42100"/>
            <a:ext cx="5314950" cy="421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 OSX</a:t>
            </a:r>
          </a:p>
        </p:txBody>
      </p:sp>
      <p:pic>
        <p:nvPicPr>
          <p:cNvPr id="5123" name="Picture 3" descr="C:\Users\ble.INTL\Desktop\mac-scan-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133600"/>
            <a:ext cx="5640388" cy="446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0493"/>
            <a:ext cx="5446554" cy="432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Ubuntu 14</a:t>
            </a:r>
          </a:p>
        </p:txBody>
      </p:sp>
      <p:pic>
        <p:nvPicPr>
          <p:cNvPr id="7170" name="Picture 2" descr="C:\Users\ble.INTL\Desktop\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3808"/>
            <a:ext cx="5533860" cy="44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8195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93"/>
            <a:ext cx="5537264" cy="43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9218" name="Picture 2" descr="C:\Users\ble.INTL\Desktop\windows-event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1800"/>
            <a:ext cx="5345584" cy="42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7</a:t>
            </a:r>
          </a:p>
        </p:txBody>
      </p:sp>
      <p:pic>
        <p:nvPicPr>
          <p:cNvPr id="10243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5577110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UI is inconsistent for each platform</a:t>
            </a:r>
          </a:p>
        </p:txBody>
      </p:sp>
      <p:pic>
        <p:nvPicPr>
          <p:cNvPr id="6" name="Picture 2" descr="C:\Users\ble.INTL\Desktop\mac-scanning-proc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6" y="2285999"/>
            <a:ext cx="3560043" cy="282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le.INTL\Desktop\windows-scan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191000" cy="332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ble.INTL\Desktop\scan-proce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8134"/>
            <a:ext cx="3557124" cy="2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Upload many heavy files at the same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potential bugs because it is none of </a:t>
            </a:r>
            <a:r>
              <a:rPr lang="en-US" dirty="0" smtClean="0"/>
              <a:t>QA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Limitation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/>
              <a:t>The</a:t>
            </a:r>
            <a:r>
              <a:rPr lang="en-US" dirty="0" smtClean="0"/>
              <a:t> C</a:t>
            </a:r>
            <a:r>
              <a:rPr lang="en-US" dirty="0"/>
              <a:t>++ based cross-platform development </a:t>
            </a:r>
            <a:r>
              <a:rPr lang="en-US" dirty="0" smtClean="0"/>
              <a:t>framework </a:t>
            </a:r>
            <a:r>
              <a:rPr lang="en-US" dirty="0"/>
              <a:t>for building devices, </a:t>
            </a:r>
            <a:r>
              <a:rPr lang="en-US" dirty="0" smtClean="0"/>
              <a:t>user </a:t>
            </a:r>
            <a:r>
              <a:rPr lang="en-US" dirty="0"/>
              <a:t>interfaces and </a:t>
            </a:r>
            <a:r>
              <a:rPr lang="en-US" dirty="0" smtClean="0"/>
              <a:t>applications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i="1" dirty="0" smtClean="0">
                <a:solidFill>
                  <a:srgbClr val="F0592A"/>
                </a:solidFill>
              </a:rPr>
              <a:t>Write once compile every where</a:t>
            </a:r>
            <a:r>
              <a:rPr lang="en-US" dirty="0" smtClean="0"/>
              <a:t>”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 only one source code and deploy to many operating system such as Windows, MAC OS X, Linux</a:t>
            </a:r>
          </a:p>
          <a:p>
            <a:pPr marL="739775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Developer can easily reuse the source code not 100% but maybe more than 90%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1026" name="Picture 2" descr="C:\Users\Administrator\Desktop\q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419"/>
            <a:ext cx="773381" cy="7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</a:t>
            </a:r>
            <a:r>
              <a:rPr lang="en-US" dirty="0"/>
              <a:t>://qt.digia.com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www.virustotal.com/en/documentation/desktop-applications/mac-osx-uploader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smtClean="0"/>
              <a:t>github.com/VirusTotal/qt-virustotal-uploader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References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1"/>
            <a:ext cx="81534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accent1"/>
                </a:solidFill>
              </a:rPr>
              <a:t>Thank you</a:t>
            </a:r>
            <a:endParaRPr lang="en-US" sz="11500" dirty="0">
              <a:solidFill>
                <a:schemeClr val="accent1"/>
              </a:solidFill>
            </a:endParaRP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The end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51" y="3438882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SDK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050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3" y="2441308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6454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5" y="5181600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qt 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6938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528944" y="2872313"/>
            <a:ext cx="1214256" cy="86148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28944" y="4729987"/>
            <a:ext cx="1214256" cy="9088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8342" y="4226627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959139" cy="86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Administrator\Desktop\tux_droid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2" y="5026292"/>
            <a:ext cx="111391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2150854">
            <a:off x="1567424" y="2848566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Windows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381000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MAC</a:t>
            </a:r>
          </a:p>
        </p:txBody>
      </p:sp>
      <p:sp>
        <p:nvSpPr>
          <p:cNvPr id="25" name="TextBox 24"/>
          <p:cNvSpPr txBox="1"/>
          <p:nvPr/>
        </p:nvSpPr>
        <p:spPr>
          <a:xfrm rot="19338230">
            <a:off x="1633830" y="5302980"/>
            <a:ext cx="1524000" cy="3810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Install </a:t>
            </a:r>
            <a:r>
              <a:rPr lang="en-US" sz="1200" dirty="0" err="1" smtClean="0">
                <a:latin typeface="Apex New Medium" pitchFamily="50" charset="0"/>
                <a:ea typeface="Apex New Medium" pitchFamily="50" charset="0"/>
              </a:rPr>
              <a:t>Qt</a:t>
            </a: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 SDK for Linux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87262" y="4267200"/>
            <a:ext cx="1323138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38800" y="4729987"/>
            <a:ext cx="1323138" cy="6166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548207">
            <a:off x="5403255" y="5169263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2" name="TextBox 31"/>
          <p:cNvSpPr txBox="1"/>
          <p:nvPr/>
        </p:nvSpPr>
        <p:spPr>
          <a:xfrm rot="19851885">
            <a:off x="5254136" y="2960427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8800" y="3886200"/>
            <a:ext cx="1524000" cy="381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182880" indent="-285750">
              <a:spcBef>
                <a:spcPts val="600"/>
              </a:spcBef>
              <a:buClr>
                <a:srgbClr val="00A4C8"/>
              </a:buClr>
            </a:pPr>
            <a:r>
              <a:rPr lang="en-US" sz="1200" dirty="0" smtClean="0">
                <a:latin typeface="Apex New Medium" pitchFamily="50" charset="0"/>
                <a:ea typeface="Apex New Medium" pitchFamily="50" charset="0"/>
              </a:rPr>
              <a:t>Compile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616928" y="2395990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4613235" y="5297461"/>
            <a:ext cx="2043744" cy="68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Administrator\Desktop\image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97" y="3421146"/>
            <a:ext cx="1300344" cy="1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5486400" y="3067765"/>
            <a:ext cx="1376181" cy="74223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4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IDE support a tool to </a:t>
            </a:r>
            <a:r>
              <a:rPr lang="en-US" dirty="0"/>
              <a:t>design and develop applications with the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smtClean="0"/>
              <a:t>SDK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Solution</a:t>
            </a:r>
          </a:p>
        </p:txBody>
      </p:sp>
      <p:pic>
        <p:nvPicPr>
          <p:cNvPr id="27" name="Picture 2" descr="C:\Users\ble.INTL\Desktop\qt-cre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5562600" cy="35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Metascan</a:t>
            </a:r>
            <a:r>
              <a:rPr lang="en-US" dirty="0" smtClean="0"/>
              <a:t> Online Public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up a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 IP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 err="1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Metascan</a:t>
            </a: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 Online Public API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  <p:pic>
        <p:nvPicPr>
          <p:cNvPr id="3074" name="Picture 2" descr="C:\Users\Administrator\Desktop\mo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3581400"/>
            <a:ext cx="7440395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on MAC OS X 10.9, 10.8, 10.7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XCODE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Command Line </a:t>
            </a:r>
            <a:r>
              <a:rPr lang="en-US" dirty="0" smtClean="0"/>
              <a:t>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33836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Ubuntu desktop 14 32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gcc</a:t>
            </a:r>
            <a:r>
              <a:rPr lang="en-US" dirty="0" smtClean="0"/>
              <a:t>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i="1" dirty="0"/>
              <a:t>apt-get install build-essential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OpenGL: </a:t>
            </a:r>
            <a:r>
              <a:rPr lang="en-US" i="1" dirty="0" err="1"/>
              <a:t>sudo</a:t>
            </a:r>
            <a:r>
              <a:rPr lang="en-US" i="1" dirty="0"/>
              <a:t> apt-get install freeglut3 freeglut3-devs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make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22509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on windows </a:t>
            </a:r>
            <a:r>
              <a:rPr lang="en-US" dirty="0" smtClean="0"/>
              <a:t>7 64 bit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Qt</a:t>
            </a:r>
            <a:r>
              <a:rPr lang="en-US" dirty="0" smtClean="0"/>
              <a:t> SDK 5.3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cd /source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qmake</a:t>
            </a:r>
            <a:endParaRPr lang="en-US" i="1" dirty="0" smtClean="0"/>
          </a:p>
          <a:p>
            <a:pPr lvl="1"/>
            <a:r>
              <a:rPr lang="en-US" sz="2400" i="1" dirty="0"/>
              <a:t>mingw32-make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417320" y="685800"/>
            <a:ext cx="7086600" cy="762000"/>
          </a:xfrm>
        </p:spPr>
        <p:txBody>
          <a:bodyPr/>
          <a:lstStyle/>
          <a:p>
            <a:r>
              <a:rPr lang="en-US" sz="3600" spc="-100" dirty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Compile &amp; Run</a:t>
            </a:r>
          </a:p>
        </p:txBody>
      </p:sp>
    </p:spTree>
    <p:extLst>
      <p:ext uri="{BB962C8B-B14F-4D97-AF65-F5344CB8AC3E}">
        <p14:creationId xmlns:p14="http://schemas.microsoft.com/office/powerpoint/2010/main" val="40693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 </a:t>
            </a:r>
            <a:r>
              <a:rPr lang="en-US" dirty="0"/>
              <a:t>of setting </a:t>
            </a:r>
            <a:r>
              <a:rPr lang="en-US" dirty="0" err="1"/>
              <a:t>Metascan</a:t>
            </a:r>
            <a:r>
              <a:rPr lang="en-US" dirty="0"/>
              <a:t> </a:t>
            </a:r>
            <a:r>
              <a:rPr lang="en-US" dirty="0" smtClean="0"/>
              <a:t>Online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  <a:r>
              <a:rPr lang="en-US" dirty="0" smtClean="0"/>
              <a:t> </a:t>
            </a:r>
            <a:r>
              <a:rPr lang="en-US" dirty="0" smtClean="0"/>
              <a:t>drag &amp; drop </a:t>
            </a:r>
            <a:r>
              <a:rPr lang="en-US" dirty="0" smtClean="0"/>
              <a:t>and upload </a:t>
            </a:r>
            <a:r>
              <a:rPr lang="en-US" dirty="0" smtClean="0"/>
              <a:t>multiple </a:t>
            </a:r>
            <a:r>
              <a:rPr lang="en-US" dirty="0" smtClean="0"/>
              <a:t>files at the same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Look up MD5/SHA1/SHA256 hash</a:t>
            </a:r>
            <a:r>
              <a:rPr lang="en-US" dirty="0"/>
              <a:t> </a:t>
            </a:r>
            <a:r>
              <a:rPr lang="en-US" dirty="0" smtClean="0"/>
              <a:t>to retrieve the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Scan an IP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Eventlog</a:t>
            </a:r>
            <a:r>
              <a:rPr lang="en-US" dirty="0" smtClean="0"/>
              <a:t> for scan history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417320" y="685800"/>
            <a:ext cx="7086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2pPr>
            <a:lvl3pPr marL="1082675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tabLst>
                <a:tab pos="1025525" algn="l"/>
              </a:tabLst>
              <a:defRPr sz="16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3pPr>
            <a:lvl4pPr marL="1430338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4pPr>
            <a:lvl5pPr marL="1714500" indent="-228600" algn="l" defTabSz="914400" rtl="0" eaLnBrk="1" latinLnBrk="0" hangingPunct="1">
              <a:spcBef>
                <a:spcPct val="20000"/>
              </a:spcBef>
              <a:buClr>
                <a:srgbClr val="00AEDE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pex New Book" pitchFamily="50" charset="0"/>
                <a:ea typeface="Apex New Book" pitchFamily="50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spc="-100" dirty="0" smtClean="0">
                <a:solidFill>
                  <a:srgbClr val="00A6DD"/>
                </a:solidFill>
                <a:latin typeface="Apex New Medium" pitchFamily="50" charset="0"/>
                <a:ea typeface="Apex New Medium" pitchFamily="50" charset="0"/>
              </a:rPr>
              <a:t>Demo</a:t>
            </a:r>
            <a:endParaRPr lang="en-US" sz="3600" spc="-100" dirty="0">
              <a:solidFill>
                <a:srgbClr val="00A6DD"/>
              </a:solidFill>
              <a:latin typeface="Apex New Medium" pitchFamily="50" charset="0"/>
              <a:ea typeface="Apex New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_ppt_template_for_slides_v3">
  <a:themeElements>
    <a:clrScheme name="OPSWAT COLORS">
      <a:dk1>
        <a:sysClr val="windowText" lastClr="000000"/>
      </a:dk1>
      <a:lt1>
        <a:srgbClr val="FFFFFF"/>
      </a:lt1>
      <a:dk2>
        <a:srgbClr val="00A6DD"/>
      </a:dk2>
      <a:lt2>
        <a:srgbClr val="FFFFFF"/>
      </a:lt2>
      <a:accent1>
        <a:srgbClr val="00A6DD"/>
      </a:accent1>
      <a:accent2>
        <a:srgbClr val="808083"/>
      </a:accent2>
      <a:accent3>
        <a:srgbClr val="FCBA2E"/>
      </a:accent3>
      <a:accent4>
        <a:srgbClr val="B2BC36"/>
      </a:accent4>
      <a:accent5>
        <a:srgbClr val="F15D24"/>
      </a:accent5>
      <a:accent6>
        <a:srgbClr val="F79646"/>
      </a:accent6>
      <a:hlink>
        <a:srgbClr val="00A6DD"/>
      </a:hlink>
      <a:folHlink>
        <a:srgbClr val="0064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/>
      </a:bodyPr>
      <a:lstStyle>
        <a:defPPr marL="182880" indent="-285750">
          <a:spcBef>
            <a:spcPts val="600"/>
          </a:spcBef>
          <a:buClr>
            <a:srgbClr val="00A4C8"/>
          </a:buClr>
          <a:defRPr sz="1200" dirty="0" smtClean="0">
            <a:latin typeface="Apex New Medium" pitchFamily="50" charset="0"/>
            <a:ea typeface="Apex New Medium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50624</TotalTime>
  <Words>366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2010_ppt_template_for_slides_v3</vt:lpstr>
      <vt:lpstr>OPSWAT Vietnam Center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  <vt:lpstr>Innovation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Elisse Lockhart</dc:creator>
  <cp:lastModifiedBy>BINH</cp:lastModifiedBy>
  <cp:revision>400</cp:revision>
  <dcterms:created xsi:type="dcterms:W3CDTF">2011-01-28T20:33:35Z</dcterms:created>
  <dcterms:modified xsi:type="dcterms:W3CDTF">2014-07-30T00:01:25Z</dcterms:modified>
</cp:coreProperties>
</file>