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 bookmarkIdSeed="2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270" r:id="rId2"/>
    <p:sldId id="286" r:id="rId3"/>
    <p:sldId id="287" r:id="rId4"/>
    <p:sldId id="282" r:id="rId5"/>
    <p:sldId id="288" r:id="rId6"/>
    <p:sldId id="289" r:id="rId7"/>
    <p:sldId id="290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nny Czarny" initials="B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D"/>
    <a:srgbClr val="F15D24"/>
    <a:srgbClr val="A7CEDB"/>
    <a:srgbClr val="0BA85C"/>
    <a:srgbClr val="A8752A"/>
    <a:srgbClr val="47BBE2"/>
    <a:srgbClr val="D4DDE0"/>
    <a:srgbClr val="EAD3CC"/>
    <a:srgbClr val="DADAD9"/>
    <a:srgbClr val="F05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3294" autoAdjust="0"/>
  </p:normalViewPr>
  <p:slideViewPr>
    <p:cSldViewPr>
      <p:cViewPr varScale="1">
        <p:scale>
          <a:sx n="69" d="100"/>
          <a:sy n="69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96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Apex New Book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2D41C14-5627-44B9-86DB-8187FB0EEC49}" type="datetimeFigureOut">
              <a:rPr lang="en-US" smtClean="0">
                <a:latin typeface="Apex New Book" pitchFamily="50" charset="0"/>
              </a:rPr>
              <a:pPr/>
              <a:t>7/29/2014</a:t>
            </a:fld>
            <a:endParaRPr lang="en-US" dirty="0">
              <a:latin typeface="Apex New Book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Apex New Book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3BCDFC0-2142-4E6C-9329-F44494654DBE}" type="slidenum">
              <a:rPr lang="en-US" smtClean="0">
                <a:latin typeface="Apex New Book" pitchFamily="50" charset="0"/>
              </a:rPr>
              <a:pPr/>
              <a:t>‹#›</a:t>
            </a:fld>
            <a:endParaRPr lang="en-US" dirty="0">
              <a:latin typeface="Apex New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603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pex New Book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pex New Book" pitchFamily="50" charset="0"/>
              </a:defRPr>
            </a:lvl1pPr>
          </a:lstStyle>
          <a:p>
            <a:fld id="{1796D6AC-0C11-4D37-B43E-F226ADBA1CAC}" type="datetimeFigureOut">
              <a:rPr lang="en-US" smtClean="0"/>
              <a:pPr/>
              <a:t>7/29/2014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pex New Book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pex New Book" pitchFamily="50" charset="0"/>
              </a:defRPr>
            </a:lvl1pPr>
          </a:lstStyle>
          <a:p>
            <a:fld id="{BE68CD0A-77B7-4B30-B8AA-FEB05B7579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934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pex New Book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pex New Book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pex New Book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pex New Book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pex New Book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8CD0A-77B7-4B30-B8AA-FEB05B75798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7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7620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A6D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276600"/>
            <a:ext cx="6400800" cy="4572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Apex New Book" pitchFamily="50" charset="0"/>
                <a:ea typeface="Apex New Book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8650"/>
            <a:ext cx="9144000" cy="2419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152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334000"/>
            <a:ext cx="4267200" cy="13716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Name/position/email/etc.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172200" y="5334000"/>
            <a:ext cx="2286000" cy="1371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9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417320" y="609600"/>
            <a:ext cx="7086600" cy="381000"/>
          </a:xfrm>
        </p:spPr>
        <p:txBody>
          <a:bodyPr anchor="t" anchorCtr="0">
            <a:noAutofit/>
          </a:bodyPr>
          <a:lstStyle>
            <a:lvl1pPr algn="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ex New Book" pitchFamily="50" charset="0"/>
                <a:ea typeface="Apex New Book" pitchFamily="50" charset="0"/>
                <a:cs typeface="+mn-cs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5"/>
          </p:nvPr>
        </p:nvSpPr>
        <p:spPr>
          <a:xfrm>
            <a:off x="1676400" y="1828800"/>
            <a:ext cx="5867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4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8"/>
          <p:cNvSpPr>
            <a:spLocks noGrp="1"/>
          </p:cNvSpPr>
          <p:nvPr>
            <p:ph sz="quarter" idx="11"/>
          </p:nvPr>
        </p:nvSpPr>
        <p:spPr>
          <a:xfrm>
            <a:off x="533400" y="1600200"/>
            <a:ext cx="8153400" cy="4572000"/>
          </a:xfrm>
          <a:prstGeom prst="rect">
            <a:avLst/>
          </a:prstGeom>
        </p:spPr>
        <p:txBody>
          <a:bodyPr/>
          <a:lstStyle>
            <a:lvl1pPr>
              <a:buClr>
                <a:srgbClr val="00A7E2"/>
              </a:buClr>
              <a:buSzPct val="80000"/>
              <a:buFont typeface="Wingdings" pitchFamily="2" charset="2"/>
              <a:buChar char="§"/>
              <a:defRPr sz="2400">
                <a:latin typeface="Apex New Book" pitchFamily="50" charset="0"/>
                <a:ea typeface="Apex New Book" pitchFamily="50" charset="0"/>
              </a:defRPr>
            </a:lvl1pPr>
            <a:lvl2pPr>
              <a:buClr>
                <a:srgbClr val="00A7E2"/>
              </a:buClr>
              <a:buSzPct val="80000"/>
              <a:buFont typeface="Wingdings" pitchFamily="2" charset="2"/>
              <a:buChar char="§"/>
              <a:defRPr sz="2000">
                <a:latin typeface="Apex New Book" pitchFamily="50" charset="0"/>
                <a:ea typeface="Apex New Book" pitchFamily="50" charset="0"/>
              </a:defRPr>
            </a:lvl2pPr>
            <a:lvl3pPr marL="1090613" indent="-231775">
              <a:buClr>
                <a:srgbClr val="00A7E2"/>
              </a:buClr>
              <a:buSzPct val="80000"/>
              <a:buFont typeface="Wingdings" pitchFamily="2" charset="2"/>
              <a:buChar char="§"/>
              <a:tabLst>
                <a:tab pos="1025525" algn="l"/>
              </a:tabLst>
              <a:defRPr sz="1600">
                <a:latin typeface="Apex New Book" pitchFamily="50" charset="0"/>
                <a:ea typeface="Apex New Book" pitchFamily="50" charset="0"/>
              </a:defRPr>
            </a:lvl3pPr>
            <a:lvl4pPr marL="1431925" indent="-231775">
              <a:buClr>
                <a:srgbClr val="00A7E2"/>
              </a:buClr>
              <a:buSzPct val="80000"/>
              <a:buFont typeface="Wingdings" pitchFamily="2" charset="2"/>
              <a:buChar char="§"/>
              <a:defRPr sz="1400">
                <a:latin typeface="Apex New Book" pitchFamily="50" charset="0"/>
                <a:ea typeface="Apex New Book" pitchFamily="50" charset="0"/>
              </a:defRPr>
            </a:lvl4pPr>
            <a:lvl5pPr marL="1722438" indent="-230188">
              <a:buClr>
                <a:srgbClr val="00A7E2"/>
              </a:buClr>
              <a:buSzPct val="80000"/>
              <a:buFont typeface="Wingdings" pitchFamily="2" charset="2"/>
              <a:buChar char="§"/>
              <a:defRPr sz="1400">
                <a:latin typeface="Apex New Book" pitchFamily="50" charset="0"/>
                <a:ea typeface="Apex New Book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9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417320" y="609600"/>
            <a:ext cx="7086600" cy="381000"/>
          </a:xfrm>
        </p:spPr>
        <p:txBody>
          <a:bodyPr>
            <a:noAutofit/>
          </a:bodyPr>
          <a:lstStyle>
            <a:lvl1pPr algn="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ex New Book" pitchFamily="50" charset="0"/>
                <a:ea typeface="Apex New Book" pitchFamily="50" charset="0"/>
                <a:cs typeface="+mn-cs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8"/>
          <p:cNvSpPr>
            <a:spLocks noGrp="1"/>
          </p:cNvSpPr>
          <p:nvPr>
            <p:ph sz="quarter" idx="11"/>
          </p:nvPr>
        </p:nvSpPr>
        <p:spPr>
          <a:xfrm>
            <a:off x="533400" y="1600200"/>
            <a:ext cx="8153400" cy="45720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A7E2"/>
              </a:buClr>
              <a:buSzPct val="100000"/>
              <a:buFont typeface="Wingdings" pitchFamily="2" charset="2"/>
              <a:buNone/>
              <a:defRPr sz="2400">
                <a:latin typeface="Apex New Book" pitchFamily="50" charset="0"/>
                <a:ea typeface="Apex New Book" pitchFamily="50" charset="0"/>
              </a:defRPr>
            </a:lvl1pPr>
            <a:lvl2pPr marL="396875" indent="-341313">
              <a:buClr>
                <a:srgbClr val="00A7E2"/>
              </a:buClr>
              <a:buSzPct val="80000"/>
              <a:buFont typeface="Wingdings" pitchFamily="2" charset="2"/>
              <a:buChar char="§"/>
              <a:defRPr sz="2000">
                <a:latin typeface="Apex New Book" pitchFamily="50" charset="0"/>
                <a:ea typeface="Apex New Book" pitchFamily="50" charset="0"/>
              </a:defRPr>
            </a:lvl2pPr>
            <a:lvl3pPr marL="803275" indent="-285750">
              <a:buClr>
                <a:srgbClr val="00A7E2"/>
              </a:buClr>
              <a:buSzPct val="80000"/>
              <a:buFont typeface="Wingdings" pitchFamily="2" charset="2"/>
              <a:buChar char="§"/>
              <a:defRPr sz="1600">
                <a:latin typeface="Apex New Book" pitchFamily="50" charset="0"/>
                <a:ea typeface="Apex New Book" pitchFamily="50" charset="0"/>
              </a:defRPr>
            </a:lvl3pPr>
            <a:lvl4pPr marL="1195388" indent="-285750">
              <a:buClr>
                <a:srgbClr val="00A7E2"/>
              </a:buClr>
              <a:buSzPct val="80000"/>
              <a:buFont typeface="Wingdings" pitchFamily="2" charset="2"/>
              <a:buChar char="§"/>
              <a:defRPr sz="1400">
                <a:latin typeface="Apex New Book" pitchFamily="50" charset="0"/>
                <a:ea typeface="Apex New Book" pitchFamily="50" charset="0"/>
              </a:defRPr>
            </a:lvl4pPr>
            <a:lvl5pPr marL="1482725" indent="-230188">
              <a:buClr>
                <a:srgbClr val="00A7E2"/>
              </a:buClr>
              <a:buSzPct val="80000"/>
              <a:buFont typeface="Wingdings" pitchFamily="2" charset="2"/>
              <a:buChar char="§"/>
              <a:defRPr sz="1400">
                <a:latin typeface="Apex New Book" pitchFamily="50" charset="0"/>
                <a:ea typeface="Apex New Book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9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417320" y="609600"/>
            <a:ext cx="7086600" cy="381000"/>
          </a:xfrm>
        </p:spPr>
        <p:txBody>
          <a:bodyPr>
            <a:noAutofit/>
          </a:bodyPr>
          <a:lstStyle>
            <a:lvl1pPr algn="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ex New Book" pitchFamily="50" charset="0"/>
                <a:ea typeface="Apex New Book" pitchFamily="50" charset="0"/>
                <a:cs typeface="+mn-cs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9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9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417320" y="609600"/>
            <a:ext cx="7086600" cy="381000"/>
          </a:xfrm>
        </p:spPr>
        <p:txBody>
          <a:bodyPr>
            <a:noAutofit/>
          </a:bodyPr>
          <a:lstStyle>
            <a:lvl1pPr algn="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ex New Book" pitchFamily="50" charset="0"/>
                <a:ea typeface="Apex New Book" pitchFamily="50" charset="0"/>
                <a:cs typeface="+mn-cs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1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9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417320" y="609600"/>
            <a:ext cx="7086600" cy="381000"/>
          </a:xfrm>
        </p:spPr>
        <p:txBody>
          <a:bodyPr>
            <a:noAutofit/>
          </a:bodyPr>
          <a:lstStyle>
            <a:lvl1pPr algn="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ex New Book" pitchFamily="50" charset="0"/>
                <a:ea typeface="Apex New Book" pitchFamily="50" charset="0"/>
                <a:cs typeface="+mn-cs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530352" y="1600200"/>
            <a:ext cx="7927848" cy="4267200"/>
          </a:xfrm>
        </p:spPr>
        <p:txBody>
          <a:bodyPr/>
          <a:lstStyle>
            <a:lvl1pPr marL="0" indent="0">
              <a:spcAft>
                <a:spcPts val="2500"/>
              </a:spcAft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485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9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352" y="1600201"/>
            <a:ext cx="4038600" cy="4525963"/>
          </a:xfrm>
        </p:spPr>
        <p:txBody>
          <a:bodyPr/>
          <a:lstStyle>
            <a:lvl1pPr marL="285750" indent="-285750">
              <a:defRPr sz="2000"/>
            </a:lvl1pPr>
            <a:lvl2pPr marL="628650" indent="-231775">
              <a:defRPr sz="1800"/>
            </a:lvl2pPr>
            <a:lvl3pPr marL="969963" indent="-231775">
              <a:defRPr sz="1600"/>
            </a:lvl3pPr>
            <a:lvl4pPr marL="1311275" indent="-220663">
              <a:defRPr sz="1400"/>
            </a:lvl4pPr>
            <a:lvl5pPr marL="1598613" indent="-22225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000"/>
            </a:lvl1pPr>
            <a:lvl2pPr marL="738188" indent="-280988">
              <a:defRPr sz="1800"/>
            </a:lvl2pPr>
            <a:lvl3pPr marL="1090613" indent="-231775">
              <a:defRPr sz="1600"/>
            </a:lvl3pPr>
            <a:lvl4pPr marL="1431925" indent="-231775">
              <a:defRPr sz="1400"/>
            </a:lvl4pPr>
            <a:lvl5pPr marL="1717675" indent="-230188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17320" y="609600"/>
            <a:ext cx="7086600" cy="381000"/>
          </a:xfrm>
        </p:spPr>
        <p:txBody>
          <a:bodyPr>
            <a:noAutofit/>
          </a:bodyPr>
          <a:lstStyle>
            <a:lvl1pPr algn="r">
              <a:buNone/>
              <a:defRPr sz="2000">
                <a:solidFill>
                  <a:schemeClr val="bg1">
                    <a:lumMod val="50000"/>
                  </a:schemeClr>
                </a:solidFill>
                <a:latin typeface="Apex New Book" pitchFamily="50" charset="0"/>
                <a:ea typeface="Apex New Book" pitchFamily="50" charset="0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352" y="1600201"/>
            <a:ext cx="4038600" cy="4525963"/>
          </a:xfrm>
        </p:spPr>
        <p:txBody>
          <a:bodyPr/>
          <a:lstStyle>
            <a:lvl1pPr marL="0" indent="0">
              <a:buNone/>
              <a:defRPr sz="2000"/>
            </a:lvl1pPr>
            <a:lvl2pPr marL="342900" indent="-231775">
              <a:defRPr sz="1800"/>
            </a:lvl2pPr>
            <a:lvl3pPr marL="627063" indent="-231775">
              <a:defRPr sz="1600"/>
            </a:lvl3pPr>
            <a:lvl4pPr marL="911225" indent="-220663">
              <a:defRPr sz="1400"/>
            </a:lvl4pPr>
            <a:lvl5pPr marL="1141413" indent="-22225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 marL="0" indent="0">
              <a:buNone/>
              <a:defRPr sz="2000"/>
            </a:lvl1pPr>
            <a:lvl2pPr marL="395288" indent="-280988">
              <a:defRPr sz="1800"/>
            </a:lvl2pPr>
            <a:lvl3pPr marL="681038" indent="-231775">
              <a:defRPr sz="1600"/>
            </a:lvl3pPr>
            <a:lvl4pPr marL="974725" indent="-231775">
              <a:defRPr sz="1400"/>
            </a:lvl4pPr>
            <a:lvl5pPr marL="1203325" indent="-230188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17320" y="609600"/>
            <a:ext cx="7086600" cy="381000"/>
          </a:xfrm>
        </p:spPr>
        <p:txBody>
          <a:bodyPr>
            <a:noAutofit/>
          </a:bodyPr>
          <a:lstStyle>
            <a:lvl1pPr algn="r">
              <a:buNone/>
              <a:defRPr sz="2000">
                <a:solidFill>
                  <a:schemeClr val="bg1">
                    <a:lumMod val="50000"/>
                  </a:schemeClr>
                </a:solidFill>
                <a:latin typeface="Apex New Book" pitchFamily="50" charset="0"/>
                <a:ea typeface="Apex New Book" pitchFamily="50" charset="0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7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1905000" y="16002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Title 9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417320" y="609600"/>
            <a:ext cx="7086600" cy="381000"/>
          </a:xfrm>
        </p:spPr>
        <p:txBody>
          <a:bodyPr anchor="t" anchorCtr="0">
            <a:noAutofit/>
          </a:bodyPr>
          <a:lstStyle>
            <a:lvl1pPr algn="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ex New Book" pitchFamily="50" charset="0"/>
                <a:ea typeface="Apex New Book" pitchFamily="50" charset="0"/>
                <a:cs typeface="+mn-cs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1"/>
            <a:ext cx="815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" y="0"/>
            <a:ext cx="9143989" cy="61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78" r:id="rId2"/>
    <p:sldLayoutId id="2147483681" r:id="rId3"/>
    <p:sldLayoutId id="2147483680" r:id="rId4"/>
    <p:sldLayoutId id="2147483685" r:id="rId5"/>
    <p:sldLayoutId id="2147483683" r:id="rId6"/>
    <p:sldLayoutId id="2147483654" r:id="rId7"/>
    <p:sldLayoutId id="2147483682" r:id="rId8"/>
    <p:sldLayoutId id="2147483672" r:id="rId9"/>
    <p:sldLayoutId id="2147483686" r:id="rId10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kumimoji="0" lang="en-US" sz="2800" b="0" i="0" u="none" strike="noStrike" kern="1200" cap="none" spc="-100" normalizeH="0" baseline="0" noProof="0" dirty="0" smtClean="0">
          <a:ln>
            <a:noFill/>
          </a:ln>
          <a:solidFill>
            <a:schemeClr val="bg1"/>
          </a:solidFill>
          <a:effectLst/>
          <a:uLnTx/>
          <a:uFillTx/>
          <a:latin typeface="Apex New Medium" pitchFamily="50" charset="0"/>
          <a:ea typeface="Apex New Medium" pitchFamily="50" charset="0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EDE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Apex New Book" pitchFamily="50" charset="0"/>
          <a:ea typeface="Apex New Book" pitchFamily="50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EDE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Apex New Book" pitchFamily="50" charset="0"/>
          <a:ea typeface="Apex New Book" pitchFamily="50" charset="0"/>
          <a:cs typeface="+mn-cs"/>
        </a:defRPr>
      </a:lvl2pPr>
      <a:lvl3pPr marL="1082675" indent="-228600" algn="l" defTabSz="914400" rtl="0" eaLnBrk="1" latinLnBrk="0" hangingPunct="1">
        <a:spcBef>
          <a:spcPct val="20000"/>
        </a:spcBef>
        <a:buClr>
          <a:srgbClr val="00AEDE"/>
        </a:buClr>
        <a:buSzPct val="80000"/>
        <a:buFont typeface="Wingdings" pitchFamily="2" charset="2"/>
        <a:buChar char="§"/>
        <a:tabLst>
          <a:tab pos="1025525" algn="l"/>
        </a:tabLst>
        <a:defRPr sz="1600" kern="1200">
          <a:solidFill>
            <a:schemeClr val="tx1"/>
          </a:solidFill>
          <a:latin typeface="Apex New Book" pitchFamily="50" charset="0"/>
          <a:ea typeface="Apex New Book" pitchFamily="50" charset="0"/>
          <a:cs typeface="+mn-cs"/>
        </a:defRPr>
      </a:lvl3pPr>
      <a:lvl4pPr marL="1430338" indent="-228600" algn="l" defTabSz="914400" rtl="0" eaLnBrk="1" latinLnBrk="0" hangingPunct="1">
        <a:spcBef>
          <a:spcPct val="20000"/>
        </a:spcBef>
        <a:buClr>
          <a:srgbClr val="00AEDE"/>
        </a:buClr>
        <a:buSzPct val="80000"/>
        <a:buFont typeface="Wingdings" pitchFamily="2" charset="2"/>
        <a:buChar char="§"/>
        <a:defRPr sz="1400" kern="1200">
          <a:solidFill>
            <a:schemeClr val="tx1"/>
          </a:solidFill>
          <a:latin typeface="Apex New Book" pitchFamily="50" charset="0"/>
          <a:ea typeface="Apex New Book" pitchFamily="50" charset="0"/>
          <a:cs typeface="+mn-cs"/>
        </a:defRPr>
      </a:lvl4pPr>
      <a:lvl5pPr marL="1714500" indent="-228600" algn="l" defTabSz="914400" rtl="0" eaLnBrk="1" latinLnBrk="0" hangingPunct="1">
        <a:spcBef>
          <a:spcPct val="20000"/>
        </a:spcBef>
        <a:buClr>
          <a:srgbClr val="00AEDE"/>
        </a:buClr>
        <a:buSzPct val="80000"/>
        <a:buFont typeface="Wingdings" pitchFamily="2" charset="2"/>
        <a:buChar char="§"/>
        <a:defRPr sz="1400" kern="1200">
          <a:solidFill>
            <a:schemeClr val="tx1"/>
          </a:solidFill>
          <a:latin typeface="Apex New Book" pitchFamily="50" charset="0"/>
          <a:ea typeface="Apex New Book" pitchFamily="50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OPSWAT Vietnam Center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Individual Innovation day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Jul. 2014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Viet Nguyen</a:t>
            </a:r>
          </a:p>
          <a:p>
            <a:r>
              <a:rPr lang="en-US" dirty="0" smtClean="0"/>
              <a:t>vtnguyen@opswat.com</a:t>
            </a:r>
            <a:endParaRPr lang="en-US" dirty="0"/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2057400" y="3810000"/>
            <a:ext cx="64008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pex New Book" pitchFamily="50" charset="0"/>
                <a:ea typeface="Apex New Book" pitchFamily="50" charset="0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pex New Book" pitchFamily="50" charset="0"/>
                <a:ea typeface="Apex New Book" pitchFamily="50" charset="0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None/>
              <a:tabLst>
                <a:tab pos="1025525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Apex New Book" pitchFamily="50" charset="0"/>
                <a:ea typeface="Apex New Book" pitchFamily="50" charset="0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pex New Book" pitchFamily="50" charset="0"/>
                <a:ea typeface="Apex New Book" pitchFamily="50" charset="0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pex New Book" pitchFamily="50" charset="0"/>
                <a:ea typeface="Apex New Book" pitchFamily="50" charset="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Metascan</a:t>
            </a:r>
            <a:r>
              <a:rPr lang="en-US" dirty="0" smtClean="0"/>
              <a:t>-online Process 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5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PROJECT PURPOSES:</a:t>
            </a:r>
          </a:p>
          <a:p>
            <a:pPr lvl="1"/>
            <a:r>
              <a:rPr lang="en-US" sz="1900" dirty="0" smtClean="0">
                <a:solidFill>
                  <a:prstClr val="black"/>
                </a:solidFill>
              </a:rPr>
              <a:t>List all running processes and their loaded modules on the machine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Leverage </a:t>
            </a:r>
            <a:r>
              <a:rPr lang="en-US" sz="1900" dirty="0" err="1">
                <a:solidFill>
                  <a:prstClr val="black"/>
                </a:solidFill>
              </a:rPr>
              <a:t>Metascan</a:t>
            </a:r>
            <a:r>
              <a:rPr lang="en-US" sz="1900" dirty="0">
                <a:solidFill>
                  <a:prstClr val="black"/>
                </a:solidFill>
              </a:rPr>
              <a:t>-online technology to </a:t>
            </a:r>
            <a:r>
              <a:rPr lang="en-US" sz="1900" dirty="0" err="1">
                <a:solidFill>
                  <a:prstClr val="black"/>
                </a:solidFill>
              </a:rPr>
              <a:t>to</a:t>
            </a:r>
            <a:r>
              <a:rPr lang="en-US" sz="1900" dirty="0">
                <a:solidFill>
                  <a:prstClr val="black"/>
                </a:solidFill>
              </a:rPr>
              <a:t> examine if each process </a:t>
            </a:r>
            <a:r>
              <a:rPr lang="en-US" sz="1900" dirty="0" smtClean="0">
                <a:solidFill>
                  <a:prstClr val="black"/>
                </a:solidFill>
              </a:rPr>
              <a:t>and modules  </a:t>
            </a:r>
            <a:r>
              <a:rPr lang="en-US" sz="1900" dirty="0">
                <a:solidFill>
                  <a:prstClr val="black"/>
                </a:solidFill>
              </a:rPr>
              <a:t>is compromised or </a:t>
            </a:r>
            <a:r>
              <a:rPr lang="en-US" sz="1900" dirty="0" smtClean="0">
                <a:solidFill>
                  <a:prstClr val="black"/>
                </a:solidFill>
              </a:rPr>
              <a:t>not</a:t>
            </a:r>
          </a:p>
          <a:p>
            <a:pPr lvl="1"/>
            <a:endParaRPr lang="en-US" sz="1900" dirty="0">
              <a:solidFill>
                <a:prstClr val="black"/>
              </a:solidFill>
            </a:endParaRPr>
          </a:p>
          <a:p>
            <a:r>
              <a:rPr lang="en-US" dirty="0" smtClean="0"/>
              <a:t>FUNCTIONALITIES:</a:t>
            </a:r>
            <a:endParaRPr lang="en-US" dirty="0"/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List </a:t>
            </a:r>
            <a:r>
              <a:rPr lang="en-US" sz="1900" dirty="0" smtClean="0">
                <a:solidFill>
                  <a:prstClr val="black"/>
                </a:solidFill>
              </a:rPr>
              <a:t>and show all processes and modules in every 10 seconds.</a:t>
            </a:r>
          </a:p>
          <a:p>
            <a:pPr lvl="1"/>
            <a:r>
              <a:rPr lang="en-US" sz="1900" dirty="0" smtClean="0">
                <a:solidFill>
                  <a:prstClr val="black"/>
                </a:solidFill>
              </a:rPr>
              <a:t>Communicate with </a:t>
            </a:r>
            <a:r>
              <a:rPr lang="en-US" sz="1900" dirty="0" err="1" smtClean="0">
                <a:solidFill>
                  <a:prstClr val="black"/>
                </a:solidFill>
              </a:rPr>
              <a:t>Metascan</a:t>
            </a:r>
            <a:r>
              <a:rPr lang="en-US" sz="1900" dirty="0" smtClean="0">
                <a:solidFill>
                  <a:prstClr val="black"/>
                </a:solidFill>
              </a:rPr>
              <a:t>-online for scanning.</a:t>
            </a:r>
          </a:p>
          <a:p>
            <a:pPr lvl="1"/>
            <a:r>
              <a:rPr lang="en-US" sz="1900" dirty="0" smtClean="0">
                <a:solidFill>
                  <a:prstClr val="black"/>
                </a:solidFill>
              </a:rPr>
              <a:t>Show scanning results asynchronously.</a:t>
            </a:r>
          </a:p>
          <a:p>
            <a:pPr lvl="1"/>
            <a:endParaRPr lang="en-US" sz="1900" dirty="0" smtClean="0">
              <a:solidFill>
                <a:prstClr val="black"/>
              </a:solidFill>
            </a:endParaRPr>
          </a:p>
          <a:p>
            <a:r>
              <a:rPr lang="en-US" dirty="0"/>
              <a:t>FLATFORMS: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Windows and OSX</a:t>
            </a:r>
          </a:p>
          <a:p>
            <a:pPr marL="55562" lvl="1" indent="0">
              <a:buNone/>
            </a:pPr>
            <a:endParaRPr lang="en-US" sz="1900" dirty="0">
              <a:solidFill>
                <a:prstClr val="black"/>
              </a:solidFill>
            </a:endParaRPr>
          </a:p>
          <a:p>
            <a:endParaRPr lang="en-US" dirty="0" smtClean="0"/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Day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3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LANGUAGES:</a:t>
            </a:r>
            <a:endParaRPr lang="en-US" dirty="0"/>
          </a:p>
          <a:p>
            <a:pPr lvl="1"/>
            <a:r>
              <a:rPr lang="en-US" sz="1900" dirty="0" smtClean="0">
                <a:solidFill>
                  <a:prstClr val="black"/>
                </a:solidFill>
              </a:rPr>
              <a:t>Windows: </a:t>
            </a:r>
          </a:p>
          <a:p>
            <a:pPr lvl="2"/>
            <a:r>
              <a:rPr lang="en-US" sz="1500" dirty="0" smtClean="0">
                <a:solidFill>
                  <a:prstClr val="black"/>
                </a:solidFill>
              </a:rPr>
              <a:t>C/C++ for control processing</a:t>
            </a:r>
          </a:p>
          <a:p>
            <a:pPr lvl="2"/>
            <a:r>
              <a:rPr lang="en-US" sz="1500" dirty="0" smtClean="0">
                <a:solidFill>
                  <a:prstClr val="black"/>
                </a:solidFill>
              </a:rPr>
              <a:t>MFC for GUI</a:t>
            </a:r>
          </a:p>
          <a:p>
            <a:pPr lvl="1"/>
            <a:r>
              <a:rPr lang="en-US" sz="1900" dirty="0" smtClean="0">
                <a:solidFill>
                  <a:prstClr val="black"/>
                </a:solidFill>
              </a:rPr>
              <a:t>OSX:</a:t>
            </a:r>
          </a:p>
          <a:p>
            <a:pPr lvl="2"/>
            <a:r>
              <a:rPr lang="en-US" sz="1500" dirty="0">
                <a:solidFill>
                  <a:prstClr val="black"/>
                </a:solidFill>
              </a:rPr>
              <a:t>C/C++ for control </a:t>
            </a:r>
            <a:r>
              <a:rPr lang="en-US" sz="1500" dirty="0" smtClean="0">
                <a:solidFill>
                  <a:prstClr val="black"/>
                </a:solidFill>
              </a:rPr>
              <a:t>processing</a:t>
            </a:r>
          </a:p>
          <a:p>
            <a:pPr lvl="2"/>
            <a:r>
              <a:rPr lang="en-US" sz="1500" dirty="0" smtClean="0">
                <a:solidFill>
                  <a:prstClr val="black"/>
                </a:solidFill>
              </a:rPr>
              <a:t>Cocoa </a:t>
            </a:r>
            <a:r>
              <a:rPr lang="en-US" sz="1500" dirty="0" err="1" smtClean="0">
                <a:solidFill>
                  <a:prstClr val="black"/>
                </a:solidFill>
              </a:rPr>
              <a:t>Objectvie</a:t>
            </a:r>
            <a:r>
              <a:rPr lang="en-US" sz="1500" dirty="0" smtClean="0">
                <a:solidFill>
                  <a:prstClr val="black"/>
                </a:solidFill>
              </a:rPr>
              <a:t>-C for GUI</a:t>
            </a:r>
            <a:endParaRPr lang="en-US" dirty="0" smtClean="0"/>
          </a:p>
          <a:p>
            <a:pPr lvl="1"/>
            <a:r>
              <a:rPr lang="en-US" sz="1900" dirty="0" smtClean="0">
                <a:solidFill>
                  <a:prstClr val="black"/>
                </a:solidFill>
              </a:rPr>
              <a:t>Other resources</a:t>
            </a:r>
            <a:endParaRPr lang="en-US" sz="1900" dirty="0">
              <a:solidFill>
                <a:prstClr val="black"/>
              </a:solidFill>
            </a:endParaRPr>
          </a:p>
          <a:p>
            <a:pPr lvl="2"/>
            <a:r>
              <a:rPr lang="en-US" sz="1500" dirty="0" smtClean="0">
                <a:solidFill>
                  <a:prstClr val="black"/>
                </a:solidFill>
              </a:rPr>
              <a:t>Built-in libraries ( </a:t>
            </a:r>
            <a:r>
              <a:rPr lang="en-US" sz="1500" dirty="0" err="1" smtClean="0">
                <a:solidFill>
                  <a:prstClr val="black"/>
                </a:solidFill>
              </a:rPr>
              <a:t>WinHttp</a:t>
            </a:r>
            <a:r>
              <a:rPr lang="en-US" sz="1500" dirty="0" smtClean="0">
                <a:solidFill>
                  <a:prstClr val="black"/>
                </a:solidFill>
              </a:rPr>
              <a:t> for Win, </a:t>
            </a:r>
            <a:r>
              <a:rPr lang="en-US" sz="1500" dirty="0" err="1" smtClean="0">
                <a:solidFill>
                  <a:prstClr val="black"/>
                </a:solidFill>
              </a:rPr>
              <a:t>CoreFoundation</a:t>
            </a:r>
            <a:r>
              <a:rPr lang="en-US" sz="1500" dirty="0" smtClean="0">
                <a:solidFill>
                  <a:prstClr val="black"/>
                </a:solidFill>
              </a:rPr>
              <a:t> for OSX)</a:t>
            </a:r>
            <a:endParaRPr lang="en-US" sz="1500" dirty="0">
              <a:solidFill>
                <a:prstClr val="black"/>
              </a:solidFill>
            </a:endParaRPr>
          </a:p>
          <a:p>
            <a:pPr lvl="2"/>
            <a:r>
              <a:rPr lang="en-US" sz="1500" dirty="0" smtClean="0">
                <a:solidFill>
                  <a:prstClr val="black"/>
                </a:solidFill>
              </a:rPr>
              <a:t>Self-built </a:t>
            </a:r>
            <a:r>
              <a:rPr lang="en-US" sz="1500" dirty="0" err="1" smtClean="0">
                <a:solidFill>
                  <a:prstClr val="black"/>
                </a:solidFill>
              </a:rPr>
              <a:t>json</a:t>
            </a:r>
            <a:r>
              <a:rPr lang="en-US" sz="1500" dirty="0" smtClean="0">
                <a:solidFill>
                  <a:prstClr val="black"/>
                </a:solidFill>
              </a:rPr>
              <a:t> for Wins and modified </a:t>
            </a:r>
            <a:r>
              <a:rPr lang="en-US" sz="1500" dirty="0" err="1" smtClean="0">
                <a:solidFill>
                  <a:prstClr val="black"/>
                </a:solidFill>
              </a:rPr>
              <a:t>Yajl</a:t>
            </a:r>
            <a:r>
              <a:rPr lang="en-US" sz="1500" dirty="0" smtClean="0">
                <a:solidFill>
                  <a:prstClr val="black"/>
                </a:solidFill>
              </a:rPr>
              <a:t> for OSX</a:t>
            </a:r>
          </a:p>
          <a:p>
            <a:pPr lvl="2"/>
            <a:r>
              <a:rPr lang="en-US" sz="1500" dirty="0" err="1" smtClean="0">
                <a:solidFill>
                  <a:prstClr val="black"/>
                </a:solidFill>
              </a:rPr>
              <a:t>Metascan</a:t>
            </a:r>
            <a:r>
              <a:rPr lang="en-US" sz="1500" dirty="0" smtClean="0">
                <a:solidFill>
                  <a:prstClr val="black"/>
                </a:solidFill>
              </a:rPr>
              <a:t>-online </a:t>
            </a:r>
            <a:r>
              <a:rPr lang="en-US" sz="1500" dirty="0" err="1" smtClean="0">
                <a:solidFill>
                  <a:prstClr val="black"/>
                </a:solidFill>
              </a:rPr>
              <a:t>api</a:t>
            </a:r>
            <a:endParaRPr lang="en-US" dirty="0"/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Day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8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Day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Windows version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455391"/>
              </p:ext>
            </p:extLst>
          </p:nvPr>
        </p:nvGraphicFramePr>
        <p:xfrm>
          <a:off x="1374870" y="1295400"/>
          <a:ext cx="6588029" cy="5181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Bitmap Image" r:id="rId3" imgW="7152381" imgH="5619048" progId="Paint.Picture">
                  <p:embed/>
                </p:oleObj>
              </mc:Choice>
              <mc:Fallback>
                <p:oleObj name="Bitmap Image" r:id="rId3" imgW="7152381" imgH="5619048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870" y="1295400"/>
                        <a:ext cx="6588029" cy="51814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671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Day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OSX version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484099"/>
              </p:ext>
            </p:extLst>
          </p:nvPr>
        </p:nvGraphicFramePr>
        <p:xfrm>
          <a:off x="1257300" y="1295400"/>
          <a:ext cx="6629400" cy="5172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Bitmap Image" r:id="rId3" imgW="7695238" imgH="6009524" progId="Paint.Picture">
                  <p:embed/>
                </p:oleObj>
              </mc:Choice>
              <mc:Fallback>
                <p:oleObj name="Bitmap Image" r:id="rId3" imgW="7695238" imgH="6009524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1295400"/>
                        <a:ext cx="6629400" cy="51723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08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33400" y="1600200"/>
            <a:ext cx="88392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STRONGS:</a:t>
            </a:r>
          </a:p>
          <a:p>
            <a:pPr lvl="1"/>
            <a:r>
              <a:rPr lang="en-US" sz="1900" dirty="0" smtClean="0">
                <a:solidFill>
                  <a:prstClr val="black"/>
                </a:solidFill>
              </a:rPr>
              <a:t>Native and low level facilities</a:t>
            </a:r>
          </a:p>
          <a:p>
            <a:pPr lvl="1"/>
            <a:r>
              <a:rPr lang="en-US" sz="1900" dirty="0" smtClean="0">
                <a:solidFill>
                  <a:prstClr val="black"/>
                </a:solidFill>
              </a:rPr>
              <a:t>Communicate to </a:t>
            </a:r>
            <a:r>
              <a:rPr lang="en-US" sz="1900" dirty="0" err="1" smtClean="0">
                <a:solidFill>
                  <a:prstClr val="black"/>
                </a:solidFill>
              </a:rPr>
              <a:t>Metascan</a:t>
            </a:r>
            <a:r>
              <a:rPr lang="en-US" sz="1900" dirty="0" smtClean="0">
                <a:solidFill>
                  <a:prstClr val="black"/>
                </a:solidFill>
              </a:rPr>
              <a:t>-online asynchronously</a:t>
            </a:r>
          </a:p>
          <a:p>
            <a:pPr lvl="1"/>
            <a:r>
              <a:rPr lang="en-US" sz="1900" dirty="0" smtClean="0">
                <a:solidFill>
                  <a:prstClr val="black"/>
                </a:solidFill>
              </a:rPr>
              <a:t>Update processes, modules &amp; scanning results frequently</a:t>
            </a:r>
            <a:endParaRPr lang="en-US" sz="1900" dirty="0">
              <a:solidFill>
                <a:prstClr val="black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WEAKS:</a:t>
            </a:r>
            <a:endParaRPr lang="en-US" dirty="0"/>
          </a:p>
          <a:p>
            <a:pPr lvl="1"/>
            <a:r>
              <a:rPr lang="en-US" smtClean="0"/>
              <a:t>Poor </a:t>
            </a:r>
            <a:r>
              <a:rPr lang="en-US" dirty="0" smtClean="0"/>
              <a:t>GUI</a:t>
            </a:r>
            <a:endParaRPr lang="en-US" dirty="0"/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Day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Strong &amp; weak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8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33400" y="2209800"/>
            <a:ext cx="8458200" cy="24384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THANKS FOR LISTENING</a:t>
            </a:r>
            <a:endParaRPr lang="en-US" sz="5400" dirty="0">
              <a:sym typeface="Wingdings" panose="05000000000000000000" pitchFamily="2" charset="2"/>
            </a:endParaRPr>
          </a:p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Day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5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0_ppt_template_for_slides_v3">
  <a:themeElements>
    <a:clrScheme name="OPSWAT COLORS">
      <a:dk1>
        <a:sysClr val="windowText" lastClr="000000"/>
      </a:dk1>
      <a:lt1>
        <a:srgbClr val="FFFFFF"/>
      </a:lt1>
      <a:dk2>
        <a:srgbClr val="00A6DD"/>
      </a:dk2>
      <a:lt2>
        <a:srgbClr val="FFFFFF"/>
      </a:lt2>
      <a:accent1>
        <a:srgbClr val="00A6DD"/>
      </a:accent1>
      <a:accent2>
        <a:srgbClr val="808083"/>
      </a:accent2>
      <a:accent3>
        <a:srgbClr val="FCBA2E"/>
      </a:accent3>
      <a:accent4>
        <a:srgbClr val="B2BC36"/>
      </a:accent4>
      <a:accent5>
        <a:srgbClr val="F15D24"/>
      </a:accent5>
      <a:accent6>
        <a:srgbClr val="F79646"/>
      </a:accent6>
      <a:hlink>
        <a:srgbClr val="00A6DD"/>
      </a:hlink>
      <a:folHlink>
        <a:srgbClr val="0064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>
        <a:normAutofit/>
      </a:bodyPr>
      <a:lstStyle>
        <a:defPPr marL="182880" indent="-285750">
          <a:spcBef>
            <a:spcPts val="600"/>
          </a:spcBef>
          <a:buClr>
            <a:srgbClr val="00A4C8"/>
          </a:buClr>
          <a:defRPr sz="1200" dirty="0" smtClean="0">
            <a:latin typeface="Apex New Medium" pitchFamily="50" charset="0"/>
            <a:ea typeface="Apex New Medium" pitchFamily="50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50559</TotalTime>
  <Words>170</Words>
  <Application>Microsoft Office PowerPoint</Application>
  <PresentationFormat>On-screen Show (4:3)</PresentationFormat>
  <Paragraphs>50</Paragraphs>
  <Slides>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2010_ppt_template_for_slides_v3</vt:lpstr>
      <vt:lpstr>Paintbrush Picture</vt:lpstr>
      <vt:lpstr>OPSWAT Vietnam Center</vt:lpstr>
      <vt:lpstr>Innovation Day</vt:lpstr>
      <vt:lpstr>Innovation Day</vt:lpstr>
      <vt:lpstr>Innovation Day</vt:lpstr>
      <vt:lpstr>Innovation Day</vt:lpstr>
      <vt:lpstr>Innovation Day</vt:lpstr>
      <vt:lpstr>Innovation Day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Elisse Lockhart</dc:creator>
  <cp:lastModifiedBy>Viet T. Nguyen</cp:lastModifiedBy>
  <cp:revision>216</cp:revision>
  <dcterms:created xsi:type="dcterms:W3CDTF">2011-01-28T20:33:35Z</dcterms:created>
  <dcterms:modified xsi:type="dcterms:W3CDTF">2014-07-29T03:16:06Z</dcterms:modified>
</cp:coreProperties>
</file>