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70" r:id="rId2"/>
    <p:sldId id="284" r:id="rId3"/>
    <p:sldId id="285" r:id="rId4"/>
    <p:sldId id="288" r:id="rId5"/>
    <p:sldId id="286" r:id="rId6"/>
    <p:sldId id="289" r:id="rId7"/>
    <p:sldId id="287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ny Czarny" initials="B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D"/>
    <a:srgbClr val="F15D24"/>
    <a:srgbClr val="A7CEDB"/>
    <a:srgbClr val="0BA85C"/>
    <a:srgbClr val="A8752A"/>
    <a:srgbClr val="47BBE2"/>
    <a:srgbClr val="D4DDE0"/>
    <a:srgbClr val="EAD3CC"/>
    <a:srgbClr val="DADAD9"/>
    <a:srgbClr val="F05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294" autoAdjust="0"/>
  </p:normalViewPr>
  <p:slideViewPr>
    <p:cSldViewPr>
      <p:cViewPr varScale="1">
        <p:scale>
          <a:sx n="70" d="100"/>
          <a:sy n="70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9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pex New Book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D41C14-5627-44B9-86DB-8187FB0EEC49}" type="datetimeFigureOut">
              <a:rPr lang="en-US" smtClean="0">
                <a:latin typeface="Apex New Book" pitchFamily="50" charset="0"/>
              </a:rPr>
              <a:pPr/>
              <a:t>7/29/2014</a:t>
            </a:fld>
            <a:endParaRPr lang="en-US" dirty="0">
              <a:latin typeface="Apex New Book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pex New Book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BCDFC0-2142-4E6C-9329-F44494654DBE}" type="slidenum">
              <a:rPr lang="en-US" smtClean="0">
                <a:latin typeface="Apex New Book" pitchFamily="50" charset="0"/>
              </a:rPr>
              <a:pPr/>
              <a:t>‹#›</a:t>
            </a:fld>
            <a:endParaRPr lang="en-US" dirty="0">
              <a:latin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0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pex New Book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pex New Book" pitchFamily="50" charset="0"/>
              </a:defRPr>
            </a:lvl1pPr>
          </a:lstStyle>
          <a:p>
            <a:fld id="{1796D6AC-0C11-4D37-B43E-F226ADBA1CAC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pex New Book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pex New Book" pitchFamily="50" charset="0"/>
              </a:defRPr>
            </a:lvl1pPr>
          </a:lstStyle>
          <a:p>
            <a:fld id="{BE68CD0A-77B7-4B30-B8AA-FEB05B7579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9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A6D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276600"/>
            <a:ext cx="6400800" cy="4572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8650"/>
            <a:ext cx="9144000" cy="241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15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334000"/>
            <a:ext cx="4267200" cy="1371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Name/position/email/etc.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5334000"/>
            <a:ext cx="2286000" cy="1371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 anchor="t" anchorCtr="0"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1676400" y="1828800"/>
            <a:ext cx="5867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8"/>
          <p:cNvSpPr>
            <a:spLocks noGrp="1"/>
          </p:cNvSpPr>
          <p:nvPr>
            <p:ph sz="quarter" idx="11"/>
          </p:nvPr>
        </p:nvSpPr>
        <p:spPr>
          <a:xfrm>
            <a:off x="533400" y="1600200"/>
            <a:ext cx="81534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A7E2"/>
              </a:buClr>
              <a:buSzPct val="80000"/>
              <a:buFont typeface="Wingdings" pitchFamily="2" charset="2"/>
              <a:buChar char="§"/>
              <a:defRPr sz="2400">
                <a:latin typeface="Apex New Book" pitchFamily="50" charset="0"/>
                <a:ea typeface="Apex New Book" pitchFamily="50" charset="0"/>
              </a:defRPr>
            </a:lvl1pPr>
            <a:lvl2pPr>
              <a:buClr>
                <a:srgbClr val="00A7E2"/>
              </a:buClr>
              <a:buSzPct val="80000"/>
              <a:buFont typeface="Wingdings" pitchFamily="2" charset="2"/>
              <a:buChar char="§"/>
              <a:defRPr sz="2000">
                <a:latin typeface="Apex New Book" pitchFamily="50" charset="0"/>
                <a:ea typeface="Apex New Book" pitchFamily="50" charset="0"/>
              </a:defRPr>
            </a:lvl2pPr>
            <a:lvl3pPr marL="1090613" indent="-231775">
              <a:buClr>
                <a:srgbClr val="00A7E2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>
                <a:latin typeface="Apex New Book" pitchFamily="50" charset="0"/>
                <a:ea typeface="Apex New Book" pitchFamily="50" charset="0"/>
              </a:defRPr>
            </a:lvl3pPr>
            <a:lvl4pPr marL="1431925" indent="-231775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4pPr>
            <a:lvl5pPr marL="1722438" indent="-230188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8"/>
          <p:cNvSpPr>
            <a:spLocks noGrp="1"/>
          </p:cNvSpPr>
          <p:nvPr>
            <p:ph sz="quarter" idx="11"/>
          </p:nvPr>
        </p:nvSpPr>
        <p:spPr>
          <a:xfrm>
            <a:off x="533400" y="1600200"/>
            <a:ext cx="8153400" cy="4572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A7E2"/>
              </a:buClr>
              <a:buSzPct val="100000"/>
              <a:buFont typeface="Wingdings" pitchFamily="2" charset="2"/>
              <a:buNone/>
              <a:defRPr sz="2400">
                <a:latin typeface="Apex New Book" pitchFamily="50" charset="0"/>
                <a:ea typeface="Apex New Book" pitchFamily="50" charset="0"/>
              </a:defRPr>
            </a:lvl1pPr>
            <a:lvl2pPr marL="396875" indent="-341313">
              <a:buClr>
                <a:srgbClr val="00A7E2"/>
              </a:buClr>
              <a:buSzPct val="80000"/>
              <a:buFont typeface="Wingdings" pitchFamily="2" charset="2"/>
              <a:buChar char="§"/>
              <a:defRPr sz="2000">
                <a:latin typeface="Apex New Book" pitchFamily="50" charset="0"/>
                <a:ea typeface="Apex New Book" pitchFamily="50" charset="0"/>
              </a:defRPr>
            </a:lvl2pPr>
            <a:lvl3pPr marL="803275" indent="-285750">
              <a:buClr>
                <a:srgbClr val="00A7E2"/>
              </a:buClr>
              <a:buSzPct val="80000"/>
              <a:buFont typeface="Wingdings" pitchFamily="2" charset="2"/>
              <a:buChar char="§"/>
              <a:defRPr sz="1600">
                <a:latin typeface="Apex New Book" pitchFamily="50" charset="0"/>
                <a:ea typeface="Apex New Book" pitchFamily="50" charset="0"/>
              </a:defRPr>
            </a:lvl3pPr>
            <a:lvl4pPr marL="1195388" indent="-285750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4pPr>
            <a:lvl5pPr marL="1482725" indent="-230188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30352" y="1600200"/>
            <a:ext cx="7927848" cy="4267200"/>
          </a:xfrm>
        </p:spPr>
        <p:txBody>
          <a:bodyPr/>
          <a:lstStyle>
            <a:lvl1pPr marL="0" indent="0">
              <a:spcAft>
                <a:spcPts val="2500"/>
              </a:spcAft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8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9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52" y="1600201"/>
            <a:ext cx="4038600" cy="4525963"/>
          </a:xfrm>
        </p:spPr>
        <p:txBody>
          <a:bodyPr/>
          <a:lstStyle>
            <a:lvl1pPr marL="285750" indent="-285750">
              <a:defRPr sz="2000"/>
            </a:lvl1pPr>
            <a:lvl2pPr marL="628650" indent="-231775">
              <a:defRPr sz="1800"/>
            </a:lvl2pPr>
            <a:lvl3pPr marL="969963" indent="-231775">
              <a:defRPr sz="1600"/>
            </a:lvl3pPr>
            <a:lvl4pPr marL="1311275" indent="-220663">
              <a:defRPr sz="1400"/>
            </a:lvl4pPr>
            <a:lvl5pPr marL="1598613" indent="-22225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000"/>
            </a:lvl1pPr>
            <a:lvl2pPr marL="738188" indent="-280988">
              <a:defRPr sz="1800"/>
            </a:lvl2pPr>
            <a:lvl3pPr marL="1090613" indent="-231775">
              <a:defRPr sz="1600"/>
            </a:lvl3pPr>
            <a:lvl4pPr marL="1431925" indent="-231775">
              <a:defRPr sz="1400"/>
            </a:lvl4pPr>
            <a:lvl5pPr marL="1717675" indent="-230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52" y="1600201"/>
            <a:ext cx="4038600" cy="4525963"/>
          </a:xfrm>
        </p:spPr>
        <p:txBody>
          <a:bodyPr/>
          <a:lstStyle>
            <a:lvl1pPr marL="0" indent="0">
              <a:buNone/>
              <a:defRPr sz="2000"/>
            </a:lvl1pPr>
            <a:lvl2pPr marL="342900" indent="-231775">
              <a:defRPr sz="1800"/>
            </a:lvl2pPr>
            <a:lvl3pPr marL="627063" indent="-231775">
              <a:defRPr sz="1600"/>
            </a:lvl3pPr>
            <a:lvl4pPr marL="911225" indent="-220663">
              <a:defRPr sz="1400"/>
            </a:lvl4pPr>
            <a:lvl5pPr marL="1141413" indent="-22225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0" indent="0">
              <a:buNone/>
              <a:defRPr sz="2000"/>
            </a:lvl1pPr>
            <a:lvl2pPr marL="395288" indent="-280988">
              <a:defRPr sz="1800"/>
            </a:lvl2pPr>
            <a:lvl3pPr marL="681038" indent="-231775">
              <a:defRPr sz="1600"/>
            </a:lvl3pPr>
            <a:lvl4pPr marL="974725" indent="-231775">
              <a:defRPr sz="1400"/>
            </a:lvl4pPr>
            <a:lvl5pPr marL="1203325" indent="-230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1905000" y="1600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 anchor="t" anchorCtr="0"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815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" y="0"/>
            <a:ext cx="9143989" cy="61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8" r:id="rId2"/>
    <p:sldLayoutId id="2147483681" r:id="rId3"/>
    <p:sldLayoutId id="2147483680" r:id="rId4"/>
    <p:sldLayoutId id="2147483685" r:id="rId5"/>
    <p:sldLayoutId id="2147483683" r:id="rId6"/>
    <p:sldLayoutId id="2147483654" r:id="rId7"/>
    <p:sldLayoutId id="2147483682" r:id="rId8"/>
    <p:sldLayoutId id="2147483672" r:id="rId9"/>
    <p:sldLayoutId id="2147483686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kumimoji="0" lang="en-US" sz="2800" b="0" i="0" u="none" strike="noStrike" kern="1200" cap="none" spc="-10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Apex New Medium" pitchFamily="50" charset="0"/>
          <a:ea typeface="Apex New Medium" pitchFamily="50" charset="0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2pPr>
      <a:lvl3pPr marL="1082675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tabLst>
          <a:tab pos="1025525" algn="l"/>
        </a:tabLst>
        <a:defRPr sz="16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3pPr>
      <a:lvl4pPr marL="1430338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4pPr>
      <a:lvl5pPr marL="1714500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ars.opswat.com/developers/do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ars.opswat.com/o/api/v2/devices.json" TargetMode="External"/><Relationship Id="rId2" Type="http://schemas.openxmlformats.org/officeDocument/2006/relationships/hyperlink" Target="https://gears.opswat.com/o/api/v2/account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ars.opswat.com/o/api/v2/devices/:i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OPSWAT Vietnam Center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Individual Innovation day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Jul. 2014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Nguyen Van </a:t>
            </a:r>
            <a:r>
              <a:rPr lang="en-US" dirty="0" err="1" smtClean="0"/>
              <a:t>Giang</a:t>
            </a:r>
            <a:endParaRPr lang="en-US" dirty="0" smtClean="0"/>
          </a:p>
          <a:p>
            <a:r>
              <a:rPr lang="en-US" dirty="0" smtClean="0"/>
              <a:t>gnguyen@opswat.com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Leverage GEARS CLOUD API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2"/>
              </a:rPr>
              <a:t>https</a:t>
            </a:r>
            <a:r>
              <a:rPr lang="en-US" dirty="0">
                <a:sym typeface="Wingdings" panose="05000000000000000000" pitchFamily="2" charset="2"/>
                <a:hlinkClick r:id="rId2"/>
              </a:rPr>
              <a:t>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gears.opswat.com/developers/docs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Can login to any </a:t>
            </a:r>
            <a:r>
              <a:rPr lang="en-US" dirty="0" err="1" smtClean="0">
                <a:sym typeface="Wingdings" panose="05000000000000000000" pitchFamily="2" charset="2"/>
              </a:rPr>
              <a:t>Opswat</a:t>
            </a:r>
            <a:r>
              <a:rPr lang="en-US" dirty="0" smtClean="0">
                <a:sym typeface="Wingdings" panose="05000000000000000000" pitchFamily="2" charset="2"/>
              </a:rPr>
              <a:t> account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Two primary functions: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Have a dashboard that can list how many devices have issues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Have a details page to show each device compliant details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GEARS Go! – Android App of GEARS Manager</a:t>
            </a:r>
          </a:p>
        </p:txBody>
      </p:sp>
    </p:spTree>
    <p:extLst>
      <p:ext uri="{BB962C8B-B14F-4D97-AF65-F5344CB8AC3E}">
        <p14:creationId xmlns:p14="http://schemas.microsoft.com/office/powerpoint/2010/main" val="39060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Functional API Used: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GEARS Go! – Android App of GEARS Manager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603205"/>
              </p:ext>
            </p:extLst>
          </p:nvPr>
        </p:nvGraphicFramePr>
        <p:xfrm>
          <a:off x="609600" y="2362200"/>
          <a:ext cx="7696200" cy="284066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800600"/>
                <a:gridCol w="2895600"/>
              </a:tblGrid>
              <a:tr h="383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API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Reason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27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  <a:hlinkClick r:id="rId2"/>
                        </a:rPr>
                        <a:t>https://gears.opswat.com/o/api/v2/account.json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 this query to return user account details.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5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  <a:hlinkClick r:id="rId3"/>
                        </a:rPr>
                        <a:t>https://gears.opswat.com/o/api/v2/devices.json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 this query to list devices for a given account.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5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  <a:hlinkClick r:id="rId4"/>
                        </a:rPr>
                        <a:t>https://gears.opswat.com/o/api/v2/devices/:id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 this query to list devices by ID.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Cordova: </a:t>
            </a:r>
            <a:r>
              <a:rPr lang="en-US" dirty="0" err="1" smtClean="0"/>
              <a:t>Aplatform</a:t>
            </a:r>
            <a:r>
              <a:rPr lang="en-US" dirty="0" smtClean="0"/>
              <a:t> for  </a:t>
            </a:r>
            <a:r>
              <a:rPr lang="en-US" dirty="0" err="1" smtClean="0"/>
              <a:t>uilding</a:t>
            </a:r>
            <a:r>
              <a:rPr lang="en-US" dirty="0" smtClean="0"/>
              <a:t> </a:t>
            </a:r>
            <a:r>
              <a:rPr lang="en-US" dirty="0"/>
              <a:t>native </a:t>
            </a:r>
            <a:r>
              <a:rPr lang="en-US" dirty="0" smtClean="0"/>
              <a:t>mobile applications </a:t>
            </a:r>
            <a:r>
              <a:rPr lang="en-US" dirty="0"/>
              <a:t>using HTML, </a:t>
            </a:r>
            <a:r>
              <a:rPr lang="en-US" dirty="0" smtClean="0"/>
              <a:t>CSS and JavaScript</a:t>
            </a:r>
          </a:p>
          <a:p>
            <a:pPr lvl="1"/>
            <a:r>
              <a:rPr lang="en-US" dirty="0" smtClean="0"/>
              <a:t>Languages used: HTML, CSS,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How to build and run on Android: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Other platform, for ex: Blackberry10: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GEARS Go! – Android App of GEARS Manager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27169"/>
              </p:ext>
            </p:extLst>
          </p:nvPr>
        </p:nvGraphicFramePr>
        <p:xfrm>
          <a:off x="1371600" y="4038600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i="1" dirty="0" err="1" smtClean="0">
                          <a:solidFill>
                            <a:schemeClr val="tx1"/>
                          </a:solidFill>
                        </a:rPr>
                        <a:t>cordova</a:t>
                      </a:r>
                      <a:r>
                        <a:rPr lang="en-US" sz="3200" i="1" dirty="0" smtClean="0">
                          <a:solidFill>
                            <a:schemeClr val="tx1"/>
                          </a:solidFill>
                        </a:rPr>
                        <a:t>   emulate</a:t>
                      </a:r>
                      <a:r>
                        <a:rPr lang="en-US" sz="3200" i="1" baseline="0" dirty="0" smtClean="0">
                          <a:solidFill>
                            <a:schemeClr val="tx1"/>
                          </a:solidFill>
                        </a:rPr>
                        <a:t>   android</a:t>
                      </a:r>
                      <a:endParaRPr lang="en-US" sz="32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71789"/>
              </p:ext>
            </p:extLst>
          </p:nvPr>
        </p:nvGraphicFramePr>
        <p:xfrm>
          <a:off x="1371600" y="5562600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21920">
                <a:tc>
                  <a:txBody>
                    <a:bodyPr/>
                    <a:lstStyle/>
                    <a:p>
                      <a:r>
                        <a:rPr lang="en-US" sz="3200" i="1" dirty="0" err="1" smtClean="0">
                          <a:solidFill>
                            <a:schemeClr val="tx1"/>
                          </a:solidFill>
                        </a:rPr>
                        <a:t>cordova</a:t>
                      </a:r>
                      <a:r>
                        <a:rPr lang="en-US" sz="3200" i="1" dirty="0" smtClean="0">
                          <a:solidFill>
                            <a:schemeClr val="tx1"/>
                          </a:solidFill>
                        </a:rPr>
                        <a:t>   emulate</a:t>
                      </a:r>
                      <a:r>
                        <a:rPr lang="en-US" sz="3200" i="1" baseline="0" dirty="0" smtClean="0">
                          <a:solidFill>
                            <a:schemeClr val="tx1"/>
                          </a:solidFill>
                        </a:rPr>
                        <a:t>   blackberry10</a:t>
                      </a:r>
                      <a:endParaRPr lang="en-US" sz="32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5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Demo: login and Dashboard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GEARS Go! – Android App of GEARS Manager</a:t>
            </a:r>
          </a:p>
        </p:txBody>
      </p:sp>
      <p:pic>
        <p:nvPicPr>
          <p:cNvPr id="7" name="Picture 6" descr="C:\Users\Giang\Dropbox\Project3\CategoryIcon\Hinh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964" y="2209800"/>
            <a:ext cx="2220036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Giang\Dropbox\Project3\CategoryIcon\Hinh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23622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547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Demo: devices compliant and un-compliant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GEARS Go! – Android App of GEARS Manager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2683509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2133600"/>
            <a:ext cx="2634829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Q&amp;A</a:t>
            </a:r>
          </a:p>
          <a:p>
            <a:pPr lvl="1"/>
            <a:endParaRPr lang="en-US" sz="5400" dirty="0" smtClean="0"/>
          </a:p>
          <a:p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GEARS Go! – Android App of GEARS Manager</a:t>
            </a:r>
          </a:p>
        </p:txBody>
      </p:sp>
    </p:spTree>
    <p:extLst>
      <p:ext uri="{BB962C8B-B14F-4D97-AF65-F5344CB8AC3E}">
        <p14:creationId xmlns:p14="http://schemas.microsoft.com/office/powerpoint/2010/main" val="21210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2010_ppt_template_for_slides_v3">
  <a:themeElements>
    <a:clrScheme name="OPSWAT COLORS">
      <a:dk1>
        <a:sysClr val="windowText" lastClr="000000"/>
      </a:dk1>
      <a:lt1>
        <a:srgbClr val="FFFFFF"/>
      </a:lt1>
      <a:dk2>
        <a:srgbClr val="00A6DD"/>
      </a:dk2>
      <a:lt2>
        <a:srgbClr val="FFFFFF"/>
      </a:lt2>
      <a:accent1>
        <a:srgbClr val="00A6DD"/>
      </a:accent1>
      <a:accent2>
        <a:srgbClr val="808083"/>
      </a:accent2>
      <a:accent3>
        <a:srgbClr val="FCBA2E"/>
      </a:accent3>
      <a:accent4>
        <a:srgbClr val="B2BC36"/>
      </a:accent4>
      <a:accent5>
        <a:srgbClr val="F15D24"/>
      </a:accent5>
      <a:accent6>
        <a:srgbClr val="F79646"/>
      </a:accent6>
      <a:hlink>
        <a:srgbClr val="00A6DD"/>
      </a:hlink>
      <a:folHlink>
        <a:srgbClr val="0064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rmAutofit/>
      </a:bodyPr>
      <a:lstStyle>
        <a:defPPr marL="182880" indent="-285750">
          <a:spcBef>
            <a:spcPts val="600"/>
          </a:spcBef>
          <a:buClr>
            <a:srgbClr val="00A4C8"/>
          </a:buClr>
          <a:defRPr sz="1200" dirty="0" smtClean="0">
            <a:latin typeface="Apex New Medium" pitchFamily="50" charset="0"/>
            <a:ea typeface="Apex New Medium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50516</TotalTime>
  <Words>223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2010_ppt_template_for_slides_v3</vt:lpstr>
      <vt:lpstr>OPSWAT Vietnam Center</vt:lpstr>
      <vt:lpstr>Innovation Day</vt:lpstr>
      <vt:lpstr>Innovation Day</vt:lpstr>
      <vt:lpstr>Innovation Day</vt:lpstr>
      <vt:lpstr>Innovation Day</vt:lpstr>
      <vt:lpstr>Innovation Day</vt:lpstr>
      <vt:lpstr>Innovation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Elisse Lockhart</dc:creator>
  <cp:lastModifiedBy>Giang V. Nguyen</cp:lastModifiedBy>
  <cp:revision>218</cp:revision>
  <dcterms:created xsi:type="dcterms:W3CDTF">2011-01-28T20:33:35Z</dcterms:created>
  <dcterms:modified xsi:type="dcterms:W3CDTF">2014-07-29T04:26:16Z</dcterms:modified>
</cp:coreProperties>
</file>