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6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2124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0181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92672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6441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74091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44362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08605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43112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69101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57258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12583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C3D18-F74D-4123-AE82-1B3291E866D0}" type="datetimeFigureOut">
              <a:rPr lang="en-US" smtClean="0"/>
              <a:t>6/24/2018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489837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32267599-836C-4C62-9797-1D9FF08A38DF}"/>
              </a:ext>
            </a:extLst>
          </p:cNvPr>
          <p:cNvSpPr/>
          <p:nvPr/>
        </p:nvSpPr>
        <p:spPr>
          <a:xfrm>
            <a:off x="-4857" y="6062903"/>
            <a:ext cx="9144000" cy="888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3471901" y="900152"/>
            <a:ext cx="3033856" cy="214935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3482804" y="3126615"/>
            <a:ext cx="5570861" cy="2713687"/>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50092" y="3128124"/>
            <a:ext cx="3392469" cy="2731290"/>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110" name="Rectangle: Rounded Corners 109">
            <a:extLst>
              <a:ext uri="{FF2B5EF4-FFF2-40B4-BE49-F238E27FC236}">
                <a16:creationId xmlns:a16="http://schemas.microsoft.com/office/drawing/2014/main" id="{B0318819-B003-40D4-BC9F-61CE17EA2D36}"/>
              </a:ext>
            </a:extLst>
          </p:cNvPr>
          <p:cNvSpPr/>
          <p:nvPr/>
        </p:nvSpPr>
        <p:spPr>
          <a:xfrm>
            <a:off x="6552136" y="906251"/>
            <a:ext cx="2482346" cy="213904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95235" indent="-95235" algn="just">
              <a:buFont typeface="Arial" panose="020B0604020202020204" pitchFamily="34" charset="0"/>
              <a:buChar char="•"/>
            </a:pPr>
            <a:endParaRPr lang="en-US" sz="625" dirty="0"/>
          </a:p>
          <a:p>
            <a:pPr marL="95235" indent="-95235" algn="just">
              <a:buFont typeface="Arial" panose="020B0604020202020204" pitchFamily="34" charset="0"/>
              <a:buChar char="•"/>
            </a:pPr>
            <a:endParaRPr lang="en-US" sz="625" dirty="0"/>
          </a:p>
          <a:p>
            <a:pPr algn="just"/>
            <a:endParaRPr lang="en-US" sz="375" dirty="0"/>
          </a:p>
        </p:txBody>
      </p:sp>
      <p:sp>
        <p:nvSpPr>
          <p:cNvPr id="6" name="Rectangle 5">
            <a:extLst>
              <a:ext uri="{FF2B5EF4-FFF2-40B4-BE49-F238E27FC236}">
                <a16:creationId xmlns:a16="http://schemas.microsoft.com/office/drawing/2014/main" id="{6CE24836-9224-2043-9C2C-4B32792337D6}"/>
              </a:ext>
            </a:extLst>
          </p:cNvPr>
          <p:cNvSpPr/>
          <p:nvPr/>
        </p:nvSpPr>
        <p:spPr>
          <a:xfrm>
            <a:off x="0" y="5890382"/>
            <a:ext cx="9144000" cy="78619"/>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8" name="TextBox 77">
            <a:extLst>
              <a:ext uri="{FF2B5EF4-FFF2-40B4-BE49-F238E27FC236}">
                <a16:creationId xmlns:a16="http://schemas.microsoft.com/office/drawing/2014/main" id="{D0145BD0-9C6C-4D85-A70D-86673A9E91AA}"/>
              </a:ext>
            </a:extLst>
          </p:cNvPr>
          <p:cNvSpPr txBox="1"/>
          <p:nvPr/>
        </p:nvSpPr>
        <p:spPr>
          <a:xfrm>
            <a:off x="90335" y="3514735"/>
            <a:ext cx="1655946" cy="272415"/>
          </a:xfrm>
          <a:prstGeom prst="roundRect">
            <a:avLst/>
          </a:prstGeom>
          <a:solidFill>
            <a:schemeClr val="accent6">
              <a:lumMod val="60000"/>
              <a:lumOff val="40000"/>
            </a:schemeClr>
          </a:solidFill>
          <a:ln>
            <a:noFill/>
          </a:ln>
        </p:spPr>
        <p:txBody>
          <a:bodyPr wrap="square" rtlCol="0">
            <a:spAutoFit/>
          </a:bodyPr>
          <a:lstStyle/>
          <a:p>
            <a:r>
              <a:rPr lang="en-US" sz="10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9144000" cy="798286"/>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0335" y="36196"/>
            <a:ext cx="8083789" cy="369332"/>
          </a:xfrm>
          <a:prstGeom prst="rect">
            <a:avLst/>
          </a:prstGeom>
          <a:noFill/>
        </p:spPr>
        <p:txBody>
          <a:bodyPr wrap="square" rtlCol="0">
            <a:spAutoFit/>
          </a:bodyPr>
          <a:lstStyle/>
          <a:p>
            <a:pPr algn="ctr"/>
            <a:r>
              <a:rPr lang="en-US"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33774" y="291076"/>
            <a:ext cx="8545268" cy="507831"/>
          </a:xfrm>
          <a:prstGeom prst="rect">
            <a:avLst/>
          </a:prstGeom>
          <a:noFill/>
        </p:spPr>
        <p:txBody>
          <a:bodyPr wrap="square" rtlCol="0">
            <a:spAutoFit/>
          </a:bodyPr>
          <a:lstStyle/>
          <a:p>
            <a:pPr algn="ctr"/>
            <a:r>
              <a:rPr lang="en-US" sz="1100" dirty="0">
                <a:latin typeface="Helvetica" pitchFamily="2" charset="0"/>
              </a:rPr>
              <a:t>Theodore Cohen</a:t>
            </a:r>
            <a:r>
              <a:rPr lang="en-US" sz="1100" baseline="30000" dirty="0">
                <a:latin typeface="Helvetica" pitchFamily="2" charset="0"/>
              </a:rPr>
              <a:t>1, 2, 3</a:t>
            </a:r>
            <a:r>
              <a:rPr lang="en-US" sz="1100" dirty="0">
                <a:latin typeface="Helvetica" pitchFamily="2" charset="0"/>
              </a:rPr>
              <a:t>, Caitlin Parke</a:t>
            </a:r>
            <a:r>
              <a:rPr lang="en-US" sz="1100" baseline="30000" dirty="0">
                <a:latin typeface="Helvetica" pitchFamily="2" charset="0"/>
              </a:rPr>
              <a:t>4</a:t>
            </a:r>
            <a:r>
              <a:rPr lang="en-US" sz="1100" dirty="0">
                <a:latin typeface="Helvetica" pitchFamily="2" charset="0"/>
              </a:rPr>
              <a:t>, Maitri Uppaluri</a:t>
            </a:r>
            <a:r>
              <a:rPr lang="en-US" sz="1100" baseline="30000" dirty="0">
                <a:latin typeface="Helvetica" pitchFamily="2" charset="0"/>
              </a:rPr>
              <a:t>4</a:t>
            </a:r>
          </a:p>
          <a:p>
            <a:pPr algn="ctr"/>
            <a:endParaRPr lang="en-US" sz="800" dirty="0">
              <a:latin typeface="Helvetica" pitchFamily="2" charset="0"/>
            </a:endParaRPr>
          </a:p>
          <a:p>
            <a:pPr algn="ctr"/>
            <a:r>
              <a:rPr lang="en-US" sz="800" dirty="0">
                <a:latin typeface="Helvetica" pitchFamily="2" charset="0"/>
              </a:rPr>
              <a:t>1. Department of Chemistry 2. Department of Material Science and Engineering 3. Molecular Engineering Institute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798287"/>
            <a:ext cx="9144000" cy="78619"/>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8078932" y="52089"/>
            <a:ext cx="1065068" cy="710045"/>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4419795" y="6083727"/>
            <a:ext cx="772565" cy="7360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50092" y="899662"/>
            <a:ext cx="3375430" cy="216148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75" dirty="0"/>
          </a:p>
        </p:txBody>
      </p:sp>
      <p:sp>
        <p:nvSpPr>
          <p:cNvPr id="4" name="TextBox 3">
            <a:extLst>
              <a:ext uri="{FF2B5EF4-FFF2-40B4-BE49-F238E27FC236}">
                <a16:creationId xmlns:a16="http://schemas.microsoft.com/office/drawing/2014/main" id="{A5E3C575-36C1-420E-8A4D-0ABCE3328292}"/>
              </a:ext>
            </a:extLst>
          </p:cNvPr>
          <p:cNvSpPr txBox="1"/>
          <p:nvPr/>
        </p:nvSpPr>
        <p:spPr>
          <a:xfrm>
            <a:off x="134112" y="1287097"/>
            <a:ext cx="2064113" cy="27241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883984" y="3177300"/>
            <a:ext cx="1707645" cy="306467"/>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892886" y="954350"/>
            <a:ext cx="1706880"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5263098" y="3172191"/>
            <a:ext cx="2010271"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4857" y="5926390"/>
            <a:ext cx="2654699" cy="948107"/>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121474" y="2196967"/>
            <a:ext cx="2064113" cy="272415"/>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90335" y="4510963"/>
            <a:ext cx="1655946" cy="280276"/>
          </a:xfrm>
          <a:prstGeom prst="roundRect">
            <a:avLst/>
          </a:prstGeom>
          <a:solidFill>
            <a:schemeClr val="accent6">
              <a:lumMod val="60000"/>
              <a:lumOff val="40000"/>
            </a:schemeClr>
          </a:solidFill>
          <a:ln>
            <a:noFill/>
          </a:ln>
        </p:spPr>
        <p:txBody>
          <a:bodyPr wrap="square" rtlCol="0">
            <a:spAutoFit/>
          </a:bodyPr>
          <a:lstStyle/>
          <a:p>
            <a:r>
              <a:rPr lang="en-US" sz="10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3742874" y="949741"/>
            <a:ext cx="2525360"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6788173" y="945810"/>
            <a:ext cx="2010271" cy="306467"/>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3571585" y="3537533"/>
            <a:ext cx="1469647" cy="272415"/>
          </a:xfrm>
          <a:prstGeom prst="roundRect">
            <a:avLst/>
          </a:prstGeom>
          <a:solidFill>
            <a:schemeClr val="accent6">
              <a:lumMod val="60000"/>
              <a:lumOff val="40000"/>
            </a:schemeClr>
          </a:solidFill>
          <a:ln>
            <a:noFill/>
          </a:ln>
        </p:spPr>
        <p:txBody>
          <a:bodyPr wrap="square" rtlCol="0">
            <a:spAutoFit/>
          </a:bodyPr>
          <a:lstStyle/>
          <a:p>
            <a:r>
              <a:rPr lang="en-US" sz="1000" dirty="0"/>
              <a:t>OVERALL</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5263098" y="3533187"/>
            <a:ext cx="3632965" cy="272415"/>
          </a:xfrm>
          <a:prstGeom prst="roundRect">
            <a:avLst/>
          </a:prstGeom>
          <a:solidFill>
            <a:schemeClr val="accent6">
              <a:lumMod val="60000"/>
              <a:lumOff val="40000"/>
            </a:schemeClr>
          </a:solidFill>
          <a:ln>
            <a:noFill/>
          </a:ln>
        </p:spPr>
        <p:txBody>
          <a:bodyPr wrap="square" rtlCol="0">
            <a:spAutoFit/>
          </a:bodyPr>
          <a:lstStyle/>
          <a:p>
            <a:r>
              <a:rPr lang="en-US" sz="1000" dirty="0"/>
              <a:t>TRAININNG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1503" y="6108566"/>
            <a:ext cx="2096421" cy="6098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F4167-6085-449B-A7D0-A75BDE988BA9}"/>
              </a:ext>
            </a:extLst>
          </p:cNvPr>
          <p:cNvSpPr txBox="1"/>
          <p:nvPr/>
        </p:nvSpPr>
        <p:spPr>
          <a:xfrm>
            <a:off x="90335" y="3786963"/>
            <a:ext cx="1655946" cy="738664"/>
          </a:xfrm>
          <a:prstGeom prst="rect">
            <a:avLst/>
          </a:prstGeom>
          <a:noFill/>
        </p:spPr>
        <p:txBody>
          <a:bodyPr wrap="square" rtlCol="0">
            <a:spAutoFit/>
          </a:bodyPr>
          <a:lstStyle/>
          <a:p>
            <a:r>
              <a:rPr lang="en-US" sz="600" dirty="0"/>
              <a:t>Raw data from several chiller plants was filtered and optimized for ML implementation. This was started by only using the raw data directly from the plant. These data included readouts form the Building </a:t>
            </a:r>
          </a:p>
          <a:p>
            <a:r>
              <a:rPr lang="en-US" sz="600" dirty="0"/>
              <a:t>Automation System, chillers, cooling towers, and water pumps.</a:t>
            </a:r>
          </a:p>
        </p:txBody>
      </p:sp>
      <p:sp>
        <p:nvSpPr>
          <p:cNvPr id="29" name="TextBox 28">
            <a:extLst>
              <a:ext uri="{FF2B5EF4-FFF2-40B4-BE49-F238E27FC236}">
                <a16:creationId xmlns:a16="http://schemas.microsoft.com/office/drawing/2014/main" id="{F5507C80-F40E-4760-B131-EEAFBE5635CF}"/>
              </a:ext>
            </a:extLst>
          </p:cNvPr>
          <p:cNvSpPr txBox="1"/>
          <p:nvPr/>
        </p:nvSpPr>
        <p:spPr>
          <a:xfrm>
            <a:off x="90335" y="4790750"/>
            <a:ext cx="1655946" cy="830997"/>
          </a:xfrm>
          <a:prstGeom prst="rect">
            <a:avLst/>
          </a:prstGeom>
          <a:noFill/>
        </p:spPr>
        <p:txBody>
          <a:bodyPr wrap="square" rtlCol="0">
            <a:spAutoFit/>
          </a:bodyPr>
          <a:lstStyle/>
          <a:p>
            <a:r>
              <a:rPr lang="en-US" sz="6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13" name="Picture 12" descr="A close up of a logo&#10;&#10;Description generated with high confidence">
            <a:extLst>
              <a:ext uri="{FF2B5EF4-FFF2-40B4-BE49-F238E27FC236}">
                <a16:creationId xmlns:a16="http://schemas.microsoft.com/office/drawing/2014/main" id="{1C0C6694-9C4A-422E-920F-37B00263A6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6592" y="3551352"/>
            <a:ext cx="1513121" cy="1974369"/>
          </a:xfrm>
          <a:prstGeom prst="rect">
            <a:avLst/>
          </a:prstGeom>
        </p:spPr>
      </p:pic>
      <p:pic>
        <p:nvPicPr>
          <p:cNvPr id="15" name="Picture 14" descr="A picture containing object&#10;&#10;Description generated with high confidence">
            <a:extLst>
              <a:ext uri="{FF2B5EF4-FFF2-40B4-BE49-F238E27FC236}">
                <a16:creationId xmlns:a16="http://schemas.microsoft.com/office/drawing/2014/main" id="{833B5EBA-C99C-41E9-AD68-7F5CAA1491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62757" y="6099607"/>
            <a:ext cx="2285999" cy="677333"/>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TotalTime>
  <Words>164</Words>
  <Application>Microsoft Office PowerPoint</Application>
  <PresentationFormat>On-screen Show (4:3)</PresentationFormat>
  <Paragraphs>20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Theodore Cohen</cp:lastModifiedBy>
  <cp:revision>17</cp:revision>
  <dcterms:created xsi:type="dcterms:W3CDTF">2018-06-19T22:03:33Z</dcterms:created>
  <dcterms:modified xsi:type="dcterms:W3CDTF">2018-06-24T20:29:46Z</dcterms:modified>
</cp:coreProperties>
</file>