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662" y="-2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Data" Target="../diagrams/data1.xml"/><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2F11C934-9566-4E30-9D32-35528C088FED}"/>
              </a:ext>
            </a:extLst>
          </p:cNvPr>
          <p:cNvSpPr/>
          <p:nvPr/>
        </p:nvSpPr>
        <p:spPr>
          <a:xfrm>
            <a:off x="35522327" y="4318378"/>
            <a:ext cx="7935261" cy="1023136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algn="just"/>
            <a:endParaRPr lang="en-US" sz="32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3200" dirty="0"/>
              <a:t>To test the Gradient Boosting model by training on a chiller plant and then using that model to predict efficiency for a different plant with a similar configuration.</a:t>
            </a:r>
          </a:p>
          <a:p>
            <a:pPr marL="342900" indent="-342900" algn="just">
              <a:buFont typeface="Arial" panose="020B0604020202020204" pitchFamily="34" charset="0"/>
              <a:buChar char="•"/>
            </a:pPr>
            <a:r>
              <a:rPr lang="en-US" sz="3200" dirty="0"/>
              <a:t>Adding and removing different features to see the effect on prediction across each feature and how the importance of these features changes with respect to the model predictions. </a:t>
            </a:r>
          </a:p>
          <a:p>
            <a:pPr marL="342900" indent="-342900" algn="just">
              <a:buFont typeface="Arial" panose="020B0604020202020204" pitchFamily="34" charset="0"/>
              <a:buChar char="•"/>
            </a:pPr>
            <a:r>
              <a:rPr lang="en-US" sz="3200" dirty="0"/>
              <a:t>Changing the control type used on a particular plant and gauging its impact on efficiency and feature importance.</a:t>
            </a:r>
          </a:p>
          <a:p>
            <a:pPr algn="just"/>
            <a:endParaRPr lang="en-US" sz="3200" dirty="0"/>
          </a:p>
        </p:txBody>
      </p:sp>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8634583" cy="1023136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665125" y="14762425"/>
            <a:ext cx="26792463"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5" y="14762425"/>
            <a:ext cx="16202062"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270340"/>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369880"/>
          </a:xfrm>
          <a:prstGeom prst="rect">
            <a:avLst/>
          </a:prstGeom>
          <a:noFill/>
        </p:spPr>
        <p:txBody>
          <a:bodyPr wrap="square" rtlCol="0">
            <a:spAutoFit/>
          </a:bodyPr>
          <a:lstStyle/>
          <a:p>
            <a:pPr algn="ctr"/>
            <a:r>
              <a:rPr lang="en-US" sz="5400" b="1" dirty="0">
                <a:cs typeface="Helvetica" panose="020B0604020202020204" pitchFamily="34" charset="0"/>
              </a:rPr>
              <a:t>PROJECT SPONSOR: </a:t>
            </a:r>
            <a:r>
              <a:rPr lang="en-US" sz="5400" dirty="0">
                <a:cs typeface="Helvetica" panose="020B0604020202020204" pitchFamily="34" charset="0"/>
              </a:rPr>
              <a:t>Fred Woo, Optimum Energy</a:t>
            </a:r>
          </a:p>
          <a:p>
            <a:pPr algn="ctr"/>
            <a:r>
              <a:rPr lang="en-US" sz="5400" dirty="0">
                <a:cs typeface="Helvetica" panose="020B0604020202020204" pitchFamily="34" charset="0"/>
              </a:rPr>
              <a:t>Theodore Cohen</a:t>
            </a:r>
            <a:r>
              <a:rPr lang="en-US" sz="5400" baseline="30000" dirty="0">
                <a:cs typeface="Helvetica" panose="020B0604020202020204" pitchFamily="34" charset="0"/>
              </a:rPr>
              <a:t>1, 2, 3</a:t>
            </a:r>
            <a:r>
              <a:rPr lang="en-US" sz="5400" dirty="0">
                <a:cs typeface="Helvetica" panose="020B0604020202020204" pitchFamily="34" charset="0"/>
              </a:rPr>
              <a:t>, Caitlin Parke</a:t>
            </a:r>
            <a:r>
              <a:rPr lang="en-US" sz="5400" baseline="30000" dirty="0">
                <a:cs typeface="Helvetica" panose="020B0604020202020204" pitchFamily="34" charset="0"/>
              </a:rPr>
              <a:t>4</a:t>
            </a:r>
            <a:r>
              <a:rPr lang="en-US" sz="5400" dirty="0">
                <a:cs typeface="Helvetica" panose="020B0604020202020204" pitchFamily="34" charset="0"/>
              </a:rPr>
              <a:t>, Maitri Uppaluri</a:t>
            </a:r>
            <a:r>
              <a:rPr lang="en-US" sz="5400" baseline="30000" dirty="0">
                <a:cs typeface="Helvetica" panose="020B0604020202020204" pitchFamily="34" charset="0"/>
              </a:rPr>
              <a:t>4</a:t>
            </a:r>
            <a:endParaRPr lang="en-US" sz="5400" dirty="0">
              <a:cs typeface="Helvetica" panose="020B0604020202020204" pitchFamily="34" charset="0"/>
            </a:endParaRPr>
          </a:p>
          <a:p>
            <a:pPr algn="ctr"/>
            <a:r>
              <a:rPr lang="en-US" sz="4000" dirty="0">
                <a:cs typeface="Helvetica" panose="020B0604020202020204" pitchFamily="34" charset="0"/>
              </a:rPr>
              <a:t>1. Department of Chemistry  2. Department of Material Science and Engineering  3. Molecular Engineering and Science Department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23136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974809"/>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7" y="4490776"/>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4216596" y="14926537"/>
            <a:ext cx="11689520"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9908008" y="4490776"/>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6726196" y="4490776"/>
            <a:ext cx="5713710"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8" y="16330224"/>
            <a:ext cx="17801808"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5168034" y="16384062"/>
            <a:ext cx="7695897"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6001643"/>
          </a:xfrm>
          <a:prstGeom prst="rect">
            <a:avLst/>
          </a:prstGeom>
          <a:noFill/>
        </p:spPr>
        <p:txBody>
          <a:bodyPr wrap="square" rtlCol="0">
            <a:spAutoFit/>
          </a:bodyPr>
          <a:lstStyle/>
          <a:p>
            <a:pPr algn="just"/>
            <a:r>
              <a:rPr lang="en-US" sz="3200" dirty="0"/>
              <a:t>Today, efficiency models of plants are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016758"/>
          </a:xfrm>
          <a:prstGeom prst="rect">
            <a:avLst/>
          </a:prstGeom>
          <a:noFill/>
        </p:spPr>
        <p:txBody>
          <a:bodyPr wrap="square" rtlCol="0">
            <a:spAutoFit/>
          </a:bodyPr>
          <a:lstStyle/>
          <a:p>
            <a:pPr algn="just"/>
            <a:r>
              <a:rPr lang="en-US" sz="3200" b="1" dirty="0"/>
              <a:t>1. DATA CLEANING</a:t>
            </a:r>
          </a:p>
          <a:p>
            <a:pPr algn="just"/>
            <a:r>
              <a:rPr lang="en-US" sz="3200" dirty="0"/>
              <a:t>Remove unwanted features and alarms from the dataset. </a:t>
            </a:r>
          </a:p>
          <a:p>
            <a:pPr algn="just"/>
            <a:r>
              <a:rPr lang="en-US" sz="3200" b="1" dirty="0"/>
              <a:t>2. FEATURE IMPORTANCE</a:t>
            </a:r>
          </a:p>
          <a:p>
            <a:pPr algn="just"/>
            <a:r>
              <a:rPr lang="en-US" sz="3200" dirty="0"/>
              <a:t>Create an algorithm that sorts out the features in the order of their importance for plant efficiency. </a:t>
            </a:r>
          </a:p>
          <a:p>
            <a:pPr algn="just"/>
            <a:r>
              <a:rPr lang="en-US" sz="3200" b="1" dirty="0"/>
              <a:t>3. PREDICTION</a:t>
            </a:r>
          </a:p>
          <a:p>
            <a:pPr algn="just"/>
            <a:r>
              <a:rPr lang="en-US" sz="3200" dirty="0"/>
              <a:t>To predict the efficiency of the chiller plant with machine learning.</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189741"/>
            <a:ext cx="6576930" cy="4095625"/>
          </a:xfrm>
          <a:prstGeom prst="rect">
            <a:avLst/>
          </a:prstGeom>
          <a:noFill/>
        </p:spPr>
        <p:txBody>
          <a:bodyPr wrap="square" rtlCol="0">
            <a:spAutoFit/>
          </a:bodyPr>
          <a:lstStyle/>
          <a:p>
            <a:pPr algn="just"/>
            <a:r>
              <a:rPr lang="en-US" sz="3200" dirty="0"/>
              <a:t>Raw data from several chiller plants was filtered and optimized for machine learning implementation. This was started by only using the raw data directly from the plant. These data included readouts from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were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20022077" y="5831765"/>
            <a:ext cx="13110498"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15651" y="17370241"/>
            <a:ext cx="8119263" cy="5990305"/>
          </a:xfrm>
          <a:prstGeom prst="rect">
            <a:avLst/>
          </a:prstGeom>
          <a:ln>
            <a:noFill/>
          </a:ln>
        </p:spPr>
      </p:pic>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10324870" cy="3877985"/>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Fred Woo, Tim </a:t>
            </a:r>
            <a:r>
              <a:rPr lang="en-US" sz="3200" dirty="0" err="1"/>
              <a:t>Wehage</a:t>
            </a:r>
            <a:r>
              <a:rPr lang="en-US" sz="3200" dirty="0"/>
              <a:t>, Michael </a:t>
            </a:r>
            <a:r>
              <a:rPr lang="en-US" sz="3200" dirty="0" err="1"/>
              <a:t>Huguenard</a:t>
            </a:r>
            <a:r>
              <a:rPr lang="en-US" sz="3200" dirty="0"/>
              <a:t>, Dana Lindquist (Optimum Energy)</a:t>
            </a:r>
          </a:p>
          <a:p>
            <a:pPr algn="just"/>
            <a:r>
              <a:rPr lang="en-US" sz="3200" dirty="0"/>
              <a:t>Professor Dave Beck and Kelly Thornton</a:t>
            </a:r>
          </a:p>
          <a:p>
            <a:pPr algn="just"/>
            <a:endParaRPr lang="en-US" sz="3200" dirty="0"/>
          </a:p>
          <a:p>
            <a:pPr algn="just"/>
            <a:r>
              <a:rPr lang="en-US" sz="3200" dirty="0" err="1"/>
              <a:t>Github</a:t>
            </a:r>
            <a:r>
              <a:rPr lang="en-US" sz="3200" dirty="0"/>
              <a:t> URL:</a:t>
            </a:r>
          </a:p>
          <a:p>
            <a:pPr algn="just"/>
            <a:r>
              <a:rPr lang="en-US" sz="3200" dirty="0">
                <a:solidFill>
                  <a:schemeClr val="accent5">
                    <a:lumMod val="75000"/>
                  </a:schemeClr>
                </a:solidFill>
              </a:rPr>
              <a:t>https://github.com/optichill/optichill</a:t>
            </a:r>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488589073"/>
              </p:ext>
            </p:extLst>
          </p:nvPr>
        </p:nvGraphicFramePr>
        <p:xfrm>
          <a:off x="25766536" y="17890326"/>
          <a:ext cx="8792840" cy="4677585"/>
        </p:xfrm>
        <a:graphic>
          <a:graphicData uri="http://schemas.openxmlformats.org/drawingml/2006/table">
            <a:tbl>
              <a:tblPr firstRow="1" bandRow="1" bandCol="1">
                <a:tableStyleId>{69012ECD-51FC-41F1-AA8D-1B2483CD663E}</a:tableStyleId>
              </a:tblPr>
              <a:tblGrid>
                <a:gridCol w="5950717">
                  <a:extLst>
                    <a:ext uri="{9D8B030D-6E8A-4147-A177-3AD203B41FA5}">
                      <a16:colId xmlns:a16="http://schemas.microsoft.com/office/drawing/2014/main" val="737766301"/>
                    </a:ext>
                  </a:extLst>
                </a:gridCol>
                <a:gridCol w="2842123">
                  <a:extLst>
                    <a:ext uri="{9D8B030D-6E8A-4147-A177-3AD203B41FA5}">
                      <a16:colId xmlns:a16="http://schemas.microsoft.com/office/drawing/2014/main" val="1860060805"/>
                    </a:ext>
                  </a:extLst>
                </a:gridCol>
              </a:tblGrid>
              <a:tr h="1438564">
                <a:tc>
                  <a:txBody>
                    <a:bodyPr/>
                    <a:lstStyle/>
                    <a:p>
                      <a:pPr algn="ctr" fontAlgn="b"/>
                      <a:r>
                        <a:rPr lang="en-US" sz="3200" b="0" u="none" strike="noStrike" dirty="0">
                          <a:solidFill>
                            <a:schemeClr val="tx1"/>
                          </a:solidFill>
                          <a:effectLst/>
                        </a:rPr>
                        <a:t>Feature Name</a:t>
                      </a:r>
                      <a:endParaRPr lang="en-US" sz="32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3200" b="0" u="none" strike="noStrike" dirty="0">
                          <a:solidFill>
                            <a:schemeClr val="tx1"/>
                          </a:solidFill>
                          <a:effectLst/>
                        </a:rPr>
                        <a:t>Feature Importance (%) </a:t>
                      </a:r>
                      <a:endParaRPr lang="en-US" sz="32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1072757">
                <a:tc>
                  <a:txBody>
                    <a:bodyPr/>
                    <a:lstStyle/>
                    <a:p>
                      <a:pPr algn="ctr" fontAlgn="b"/>
                      <a:r>
                        <a:rPr lang="en-US" sz="3200" b="0" i="0" kern="1200" dirty="0">
                          <a:solidFill>
                            <a:schemeClr val="tx1"/>
                          </a:solidFill>
                          <a:effectLst/>
                          <a:latin typeface="+mn-lt"/>
                          <a:ea typeface="+mn-ea"/>
                          <a:cs typeface="+mn-cs"/>
                        </a:rPr>
                        <a:t>Chiller 5 Compressor Refrigerant Discharge Temperature (</a:t>
                      </a:r>
                      <a:r>
                        <a:rPr lang="en-US" sz="3200" b="0" i="0" kern="1200" dirty="0">
                          <a:solidFill>
                            <a:schemeClr val="tx1"/>
                          </a:solidFill>
                          <a:effectLst/>
                          <a:latin typeface="Calibri" panose="020F0502020204030204" pitchFamily="34" charset="0"/>
                          <a:ea typeface="+mn-ea"/>
                          <a:cs typeface="Calibri" panose="020F0502020204030204" pitchFamily="34" charset="0"/>
                        </a:rPr>
                        <a:t>°F)</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100</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541566">
                <a:tc>
                  <a:txBody>
                    <a:bodyPr/>
                    <a:lstStyle/>
                    <a:p>
                      <a:pPr algn="ctr" fontAlgn="b"/>
                      <a:r>
                        <a:rPr lang="en-US" sz="3200" b="0" i="0" kern="1200" dirty="0">
                          <a:solidFill>
                            <a:schemeClr val="tx1"/>
                          </a:solidFill>
                          <a:effectLst/>
                          <a:latin typeface="+mn-lt"/>
                          <a:ea typeface="+mn-ea"/>
                          <a:cs typeface="+mn-cs"/>
                        </a:rPr>
                        <a:t>Maximum Chiller Pressure Lift (psi)</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48.5</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541566">
                <a:tc>
                  <a:txBody>
                    <a:bodyPr/>
                    <a:lstStyle/>
                    <a:p>
                      <a:pPr algn="ctr" fontAlgn="b"/>
                      <a:r>
                        <a:rPr lang="en-US" sz="3200" b="0" i="0" u="none" strike="noStrike" dirty="0">
                          <a:solidFill>
                            <a:srgbClr val="000000"/>
                          </a:solidFill>
                          <a:effectLst/>
                          <a:latin typeface="Calibri" panose="020F0502020204030204" pitchFamily="34" charset="0"/>
                        </a:rPr>
                        <a:t>Minimum Chiller Pressure Lift (psi)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33.4</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541566">
                <a:tc>
                  <a:txBody>
                    <a:bodyPr/>
                    <a:lstStyle/>
                    <a:p>
                      <a:pPr algn="ctr" fontAlgn="b"/>
                      <a:r>
                        <a:rPr lang="en-US" sz="3200" b="0" i="0" kern="1200" dirty="0">
                          <a:solidFill>
                            <a:schemeClr val="tx1"/>
                          </a:solidFill>
                          <a:effectLst/>
                          <a:latin typeface="+mn-lt"/>
                          <a:ea typeface="+mn-ea"/>
                          <a:cs typeface="+mn-cs"/>
                        </a:rPr>
                        <a:t> Chiller 5 Condenser Approach (</a:t>
                      </a:r>
                      <a:r>
                        <a:rPr lang="en-US" sz="3200" b="0" i="0" kern="1200" dirty="0">
                          <a:solidFill>
                            <a:schemeClr val="tx1"/>
                          </a:solidFill>
                          <a:effectLst/>
                          <a:latin typeface="Calibri" panose="020F0502020204030204" pitchFamily="34" charset="0"/>
                          <a:ea typeface="+mn-ea"/>
                          <a:cs typeface="Calibri" panose="020F0502020204030204" pitchFamily="34" charset="0"/>
                        </a:rPr>
                        <a:t>°F)</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21.5</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541566">
                <a:tc>
                  <a:txBody>
                    <a:bodyPr/>
                    <a:lstStyle/>
                    <a:p>
                      <a:pPr algn="ctr" fontAlgn="b"/>
                      <a:r>
                        <a:rPr lang="en-US" sz="3200" b="0" i="0" kern="1200" dirty="0">
                          <a:solidFill>
                            <a:schemeClr val="tx1"/>
                          </a:solidFill>
                          <a:effectLst/>
                          <a:latin typeface="+mn-lt"/>
                          <a:ea typeface="+mn-ea"/>
                          <a:cs typeface="+mn-cs"/>
                        </a:rPr>
                        <a:t>Cooling Tower 5 Fan Speed (Hz)</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bl>
          </a:graphicData>
        </a:graphic>
      </p:graphicFrame>
      <p:sp>
        <p:nvSpPr>
          <p:cNvPr id="45" name="TextBox 44">
            <a:extLst>
              <a:ext uri="{FF2B5EF4-FFF2-40B4-BE49-F238E27FC236}">
                <a16:creationId xmlns:a16="http://schemas.microsoft.com/office/drawing/2014/main" id="{8696F3AE-696C-480D-888F-DB0D805B4833}"/>
              </a:ext>
            </a:extLst>
          </p:cNvPr>
          <p:cNvSpPr txBox="1"/>
          <p:nvPr/>
        </p:nvSpPr>
        <p:spPr>
          <a:xfrm>
            <a:off x="17025573" y="8805906"/>
            <a:ext cx="17886599" cy="4524315"/>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while previous trees are left unchanged. Generally, a hyperparameter, like tree depth or the minimum samples for a split, are constrained to maintain weak learners but increase the ability to tune the model; in this work, the tree depth and the number of trees were constrained. In this work, the gradient boosting machines were implemented with the </a:t>
            </a:r>
            <a:r>
              <a:rPr lang="en-US" sz="3200" i="1" dirty="0" err="1"/>
              <a:t>scikit</a:t>
            </a:r>
            <a:r>
              <a:rPr lang="en-US" sz="3200" i="1" dirty="0"/>
              <a:t>-learn</a:t>
            </a:r>
            <a:r>
              <a:rPr lang="en-US" sz="3200" dirty="0"/>
              <a:t> package.</a:t>
            </a:r>
          </a:p>
        </p:txBody>
      </p:sp>
      <p:sp>
        <p:nvSpPr>
          <p:cNvPr id="47" name="TextBox 46">
            <a:extLst>
              <a:ext uri="{FF2B5EF4-FFF2-40B4-BE49-F238E27FC236}">
                <a16:creationId xmlns:a16="http://schemas.microsoft.com/office/drawing/2014/main" id="{F14E9B20-37B3-434A-9619-AD663A8B2CA5}"/>
              </a:ext>
            </a:extLst>
          </p:cNvPr>
          <p:cNvSpPr txBox="1"/>
          <p:nvPr/>
        </p:nvSpPr>
        <p:spPr>
          <a:xfrm>
            <a:off x="35299708" y="17618491"/>
            <a:ext cx="7564223" cy="4524315"/>
          </a:xfrm>
          <a:prstGeom prst="rect">
            <a:avLst/>
          </a:prstGeom>
          <a:noFill/>
        </p:spPr>
        <p:txBody>
          <a:bodyPr wrap="square" rtlCol="0">
            <a:spAutoFit/>
          </a:bodyPr>
          <a:lstStyle/>
          <a:p>
            <a:pPr algn="just"/>
            <a:r>
              <a:rPr lang="en-US" sz="3200" dirty="0"/>
              <a:t>For further exploration of the data, the model was trained on different seasons and then tested on the rest of the data. The transitional seasons, spring and fall, have the best testing results. These results were as expected as these seasons have more varied weather conditions, which make them better candidates for training the model.</a:t>
            </a:r>
          </a:p>
        </p:txBody>
      </p:sp>
      <p:graphicFrame>
        <p:nvGraphicFramePr>
          <p:cNvPr id="48" name="Table 47">
            <a:extLst>
              <a:ext uri="{FF2B5EF4-FFF2-40B4-BE49-F238E27FC236}">
                <a16:creationId xmlns:a16="http://schemas.microsoft.com/office/drawing/2014/main" id="{51F5DE42-AEE7-454D-95E6-DDD142518098}"/>
              </a:ext>
            </a:extLst>
          </p:cNvPr>
          <p:cNvGraphicFramePr>
            <a:graphicFrameLocks noGrp="1"/>
          </p:cNvGraphicFramePr>
          <p:nvPr>
            <p:extLst>
              <p:ext uri="{D42A27DB-BD31-4B8C-83A1-F6EECF244321}">
                <p14:modId xmlns:p14="http://schemas.microsoft.com/office/powerpoint/2010/main" val="2012481625"/>
              </p:ext>
            </p:extLst>
          </p:nvPr>
        </p:nvGraphicFramePr>
        <p:xfrm>
          <a:off x="35461467" y="22665309"/>
          <a:ext cx="7548661" cy="3728972"/>
        </p:xfrm>
        <a:graphic>
          <a:graphicData uri="http://schemas.openxmlformats.org/drawingml/2006/table">
            <a:tbl>
              <a:tblPr firstRow="1" bandRow="1">
                <a:tableStyleId>{69012ECD-51FC-41F1-AA8D-1B2483CD663E}</a:tableStyleId>
              </a:tblPr>
              <a:tblGrid>
                <a:gridCol w="3955448">
                  <a:extLst>
                    <a:ext uri="{9D8B030D-6E8A-4147-A177-3AD203B41FA5}">
                      <a16:colId xmlns:a16="http://schemas.microsoft.com/office/drawing/2014/main" val="737766301"/>
                    </a:ext>
                  </a:extLst>
                </a:gridCol>
                <a:gridCol w="3593213">
                  <a:extLst>
                    <a:ext uri="{9D8B030D-6E8A-4147-A177-3AD203B41FA5}">
                      <a16:colId xmlns:a16="http://schemas.microsoft.com/office/drawing/2014/main" val="1860060805"/>
                    </a:ext>
                  </a:extLst>
                </a:gridCol>
              </a:tblGrid>
              <a:tr h="745742">
                <a:tc>
                  <a:txBody>
                    <a:bodyPr/>
                    <a:lstStyle/>
                    <a:p>
                      <a:pPr algn="ctr" fontAlgn="b"/>
                      <a:r>
                        <a:rPr lang="en-US" sz="3200" b="0" i="0" u="none" strike="noStrike" dirty="0">
                          <a:solidFill>
                            <a:schemeClr val="tx1"/>
                          </a:solidFill>
                          <a:effectLst/>
                          <a:latin typeface="Calibri" panose="020F0502020204030204" pitchFamily="34" charset="0"/>
                        </a:rPr>
                        <a:t>Season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3200" b="0" i="0" u="none" strike="noStrike" dirty="0">
                          <a:solidFill>
                            <a:schemeClr val="tx1"/>
                          </a:solidFill>
                          <a:effectLst/>
                          <a:latin typeface="Calibri" panose="020F0502020204030204" pitchFamily="34" charset="0"/>
                        </a:rPr>
                        <a:t>R</a:t>
                      </a:r>
                      <a:r>
                        <a:rPr lang="en-US" sz="3200" b="0" i="0" u="none" strike="noStrike" baseline="30000" dirty="0">
                          <a:solidFill>
                            <a:schemeClr val="tx1"/>
                          </a:solidFill>
                          <a:effectLst/>
                          <a:latin typeface="Calibri" panose="020F0502020204030204" pitchFamily="34" charset="0"/>
                        </a:rPr>
                        <a:t>2</a:t>
                      </a:r>
                      <a:r>
                        <a:rPr lang="en-US" sz="3200" b="0" i="0" u="none" strike="noStrike" dirty="0">
                          <a:solidFill>
                            <a:schemeClr val="tx1"/>
                          </a:solidFill>
                          <a:effectLst/>
                          <a:latin typeface="Calibri" panose="020F0502020204030204" pitchFamily="34" charset="0"/>
                        </a:rPr>
                        <a:t> value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79440">
                <a:tc>
                  <a:txBody>
                    <a:bodyPr/>
                    <a:lstStyle/>
                    <a:p>
                      <a:pPr algn="ctr" fontAlgn="b"/>
                      <a:r>
                        <a:rPr lang="en-US" sz="3200" b="0" i="0" u="none" strike="noStrike" kern="1200" dirty="0">
                          <a:solidFill>
                            <a:schemeClr val="tx1"/>
                          </a:solidFill>
                          <a:effectLst/>
                          <a:latin typeface="+mn-lt"/>
                          <a:ea typeface="+mn-ea"/>
                          <a:cs typeface="+mn-cs"/>
                        </a:rPr>
                        <a:t>Winter 2016-17</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472502">
                <a:tc>
                  <a:txBody>
                    <a:bodyPr/>
                    <a:lstStyle/>
                    <a:p>
                      <a:pPr algn="ctr" fontAlgn="b"/>
                      <a:r>
                        <a:rPr lang="en-US" sz="3200" b="0" i="0" u="none" strike="noStrike" kern="1200" dirty="0">
                          <a:solidFill>
                            <a:schemeClr val="tx1"/>
                          </a:solidFill>
                          <a:effectLst/>
                          <a:latin typeface="+mn-lt"/>
                          <a:ea typeface="+mn-ea"/>
                          <a:cs typeface="+mn-cs"/>
                        </a:rPr>
                        <a:t>Spring 2017</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44708">
                <a:tc>
                  <a:txBody>
                    <a:bodyPr/>
                    <a:lstStyle/>
                    <a:p>
                      <a:pPr algn="ctr" fontAlgn="b"/>
                      <a:r>
                        <a:rPr lang="en-US" sz="3200" b="0" i="0" u="none" strike="noStrike" dirty="0">
                          <a:solidFill>
                            <a:srgbClr val="000000"/>
                          </a:solidFill>
                          <a:effectLst/>
                          <a:latin typeface="Calibri" panose="020F0502020204030204" pitchFamily="34" charset="0"/>
                        </a:rPr>
                        <a:t>Summer 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44708">
                <a:tc>
                  <a:txBody>
                    <a:bodyPr/>
                    <a:lstStyle/>
                    <a:p>
                      <a:pPr algn="ctr" fontAlgn="b"/>
                      <a:r>
                        <a:rPr lang="en-US" sz="3200" b="0" i="0" kern="1200" dirty="0">
                          <a:solidFill>
                            <a:schemeClr val="tx1"/>
                          </a:solidFill>
                          <a:effectLst/>
                          <a:latin typeface="+mn-lt"/>
                          <a:ea typeface="+mn-ea"/>
                          <a:cs typeface="+mn-cs"/>
                        </a:rPr>
                        <a:t> Fall 2017</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44708">
                <a:tc>
                  <a:txBody>
                    <a:bodyPr/>
                    <a:lstStyle/>
                    <a:p>
                      <a:pPr algn="ctr" fontAlgn="b"/>
                      <a:r>
                        <a:rPr lang="en-US" sz="3200" b="0" i="0" kern="1200" dirty="0">
                          <a:solidFill>
                            <a:schemeClr val="tx1"/>
                          </a:solidFill>
                          <a:effectLst/>
                          <a:latin typeface="+mn-lt"/>
                          <a:ea typeface="+mn-ea"/>
                          <a:cs typeface="+mn-cs"/>
                        </a:rPr>
                        <a:t>Winter 2017-18</a:t>
                      </a:r>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r h="344708">
                <a:tc>
                  <a:txBody>
                    <a:bodyPr/>
                    <a:lstStyle/>
                    <a:p>
                      <a:pPr algn="ctr" fontAlgn="b"/>
                      <a:r>
                        <a:rPr lang="en-US" sz="3200" b="0" i="0" u="none" strike="noStrike" dirty="0">
                          <a:solidFill>
                            <a:srgbClr val="000000"/>
                          </a:solidFill>
                          <a:effectLst/>
                          <a:latin typeface="Calibri" panose="020F0502020204030204" pitchFamily="34" charset="0"/>
                        </a:rPr>
                        <a:t>Spring 2018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0" u="none" strike="noStrike" dirty="0">
                          <a:solidFill>
                            <a:srgbClr val="000000"/>
                          </a:solidFill>
                          <a:effectLst/>
                          <a:latin typeface="Calibri" panose="020F050202020403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636947"/>
                  </a:ext>
                </a:extLst>
              </a:tr>
            </a:tbl>
          </a:graphicData>
        </a:graphic>
      </p:graphicFrame>
      <p:sp>
        <p:nvSpPr>
          <p:cNvPr id="54" name="TextBox 53">
            <a:extLst>
              <a:ext uri="{FF2B5EF4-FFF2-40B4-BE49-F238E27FC236}">
                <a16:creationId xmlns:a16="http://schemas.microsoft.com/office/drawing/2014/main" id="{5947D4F2-CE68-4C34-9685-A97504A0C9A5}"/>
              </a:ext>
            </a:extLst>
          </p:cNvPr>
          <p:cNvSpPr txBox="1"/>
          <p:nvPr/>
        </p:nvSpPr>
        <p:spPr>
          <a:xfrm>
            <a:off x="17825054" y="23381794"/>
            <a:ext cx="17087118" cy="4031873"/>
          </a:xfrm>
          <a:prstGeom prst="rect">
            <a:avLst/>
          </a:prstGeom>
          <a:noFill/>
        </p:spPr>
        <p:txBody>
          <a:bodyPr wrap="square" rtlCol="0">
            <a:spAutoFit/>
          </a:bodyPr>
          <a:lstStyle/>
          <a:p>
            <a:pPr algn="just"/>
            <a:r>
              <a:rPr lang="en-US" sz="3200" dirty="0"/>
              <a:t>With filtered data from Plant 1, a GBM model was trained and tested, and the parity plot is shown above. Additionally, a list of normalized feature importance was made by calculating the number of times a split was made on a particular feature. This tells the user which features have the largest contribution to plant efficiency. From this work, Optimum Energy has been able to explore its data more effectively; this insight will allow for collection of more representative data. For example, the parameters of a certain chiller continue to be in the top features due to its continuous use. In the future, more directed cycling of different machines can be implemented to better sample the plant feature space and may lead to improved optimization results for efficiency in the future.</a:t>
            </a:r>
          </a:p>
        </p:txBody>
      </p:sp>
      <p:sp>
        <p:nvSpPr>
          <p:cNvPr id="52" name="TextBox 51">
            <a:extLst>
              <a:ext uri="{FF2B5EF4-FFF2-40B4-BE49-F238E27FC236}">
                <a16:creationId xmlns:a16="http://schemas.microsoft.com/office/drawing/2014/main" id="{940C0B16-5D3B-4F42-9980-4086370BBDAD}"/>
              </a:ext>
            </a:extLst>
          </p:cNvPr>
          <p:cNvSpPr txBox="1"/>
          <p:nvPr/>
        </p:nvSpPr>
        <p:spPr>
          <a:xfrm>
            <a:off x="21945600" y="21671299"/>
            <a:ext cx="2935375" cy="523220"/>
          </a:xfrm>
          <a:prstGeom prst="rect">
            <a:avLst/>
          </a:prstGeom>
          <a:noFill/>
        </p:spPr>
        <p:txBody>
          <a:bodyPr wrap="square" rtlCol="0">
            <a:spAutoFit/>
          </a:bodyPr>
          <a:lstStyle/>
          <a:p>
            <a:pPr algn="just"/>
            <a:r>
              <a:rPr lang="en-US" sz="2800" dirty="0"/>
              <a:t>R</a:t>
            </a:r>
            <a:r>
              <a:rPr lang="en-US" sz="2800" baseline="30000" dirty="0"/>
              <a:t>2</a:t>
            </a:r>
            <a:r>
              <a:rPr lang="en-US" sz="2800" dirty="0"/>
              <a:t> value = 98.3%</a:t>
            </a:r>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1157</TotalTime>
  <Words>852</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Owner</cp:lastModifiedBy>
  <cp:revision>70</cp:revision>
  <dcterms:created xsi:type="dcterms:W3CDTF">2018-06-19T22:03:33Z</dcterms:created>
  <dcterms:modified xsi:type="dcterms:W3CDTF">2018-06-27T00:21:29Z</dcterms:modified>
</cp:coreProperties>
</file>