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41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Data" Target="../diagrams/data1.xml"/><Relationship Id="rId2" Type="http://schemas.openxmlformats.org/officeDocument/2006/relationships/notesSlide" Target="../notesSlides/notesSlide1.xml"/><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8"/>
            <a:ext cx="14562509" cy="10375133"/>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5006725"/>
            <a:ext cx="26740133" cy="128794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4762425"/>
            <a:ext cx="16283851" cy="1312377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110" name="Rectangle: Rounded Corners 109">
            <a:extLst>
              <a:ext uri="{FF2B5EF4-FFF2-40B4-BE49-F238E27FC236}">
                <a16:creationId xmlns:a16="http://schemas.microsoft.com/office/drawing/2014/main" id="{B0318819-B003-40D4-BC9F-61CE17EA2D36}"/>
              </a:ext>
            </a:extLst>
          </p:cNvPr>
          <p:cNvSpPr/>
          <p:nvPr/>
        </p:nvSpPr>
        <p:spPr>
          <a:xfrm>
            <a:off x="31450253" y="4350005"/>
            <a:ext cx="11915261" cy="10343506"/>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marL="457128" indent="-457128"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To test the GBM model generated by a single chiller plant on a different plant with a similar configuration.</a:t>
            </a:r>
          </a:p>
          <a:p>
            <a:pPr marL="342900" indent="-342900" algn="just">
              <a:buFont typeface="Arial" panose="020B0604020202020204" pitchFamily="34" charset="0"/>
              <a:buChar char="•"/>
            </a:pPr>
            <a:r>
              <a:rPr lang="en-US" sz="3200" dirty="0"/>
              <a:t>Adding and removing different features to see the effect on prediction across the different feature and how the importance of these features changes. </a:t>
            </a:r>
          </a:p>
          <a:p>
            <a:pPr marL="342900" indent="-342900" algn="just">
              <a:buFont typeface="Arial" panose="020B0604020202020204" pitchFamily="34" charset="0"/>
              <a:buChar char="•"/>
            </a:pPr>
            <a:r>
              <a:rPr lang="en-US" sz="3200" dirty="0"/>
              <a:t>Changing the control type used on a particular plant and gauging it’s impact on efficiency and feature importance.</a:t>
            </a:r>
          </a:p>
          <a:p>
            <a:pPr marL="342900" indent="-342900" algn="just">
              <a:buFont typeface="Arial" panose="020B0604020202020204" pitchFamily="34" charset="0"/>
              <a:buChar char="•"/>
            </a:pPr>
            <a:r>
              <a:rPr lang="en-US" sz="3200" dirty="0"/>
              <a:t>Producing predictive optimization based on the choice of control or configuration of a plant. </a:t>
            </a:r>
          </a:p>
          <a:p>
            <a:pPr marL="342900" indent="-342900" algn="just">
              <a:buFont typeface="Arial" panose="020B0604020202020204" pitchFamily="34" charset="0"/>
              <a:buChar char="•"/>
            </a:pPr>
            <a:endParaRPr lang="en-US" sz="32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270340"/>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086725"/>
          </a:xfrm>
          <a:prstGeom prst="rect">
            <a:avLst/>
          </a:prstGeom>
          <a:noFill/>
        </p:spPr>
        <p:txBody>
          <a:bodyPr wrap="square" rtlCol="0">
            <a:spAutoFit/>
          </a:bodyPr>
          <a:lstStyle/>
          <a:p>
            <a:pPr algn="ctr"/>
            <a:r>
              <a:rPr lang="en-US" sz="5280" dirty="0">
                <a:latin typeface="Helvetica" pitchFamily="2" charset="0"/>
              </a:rPr>
              <a:t>Theodore Cohen</a:t>
            </a:r>
            <a:r>
              <a:rPr lang="en-US" sz="5280" baseline="30000" dirty="0">
                <a:latin typeface="Helvetica" pitchFamily="2" charset="0"/>
              </a:rPr>
              <a:t>1, 2, 3</a:t>
            </a:r>
            <a:r>
              <a:rPr lang="en-US" sz="5280" dirty="0">
                <a:latin typeface="Helvetica" pitchFamily="2" charset="0"/>
              </a:rPr>
              <a:t>, Caitlin Parke</a:t>
            </a:r>
            <a:r>
              <a:rPr lang="en-US" sz="5280" baseline="30000" dirty="0">
                <a:latin typeface="Helvetica" pitchFamily="2" charset="0"/>
              </a:rPr>
              <a:t>4</a:t>
            </a:r>
            <a:r>
              <a:rPr lang="en-US" sz="5280" dirty="0">
                <a:latin typeface="Helvetica" pitchFamily="2" charset="0"/>
              </a:rPr>
              <a:t>, Maitri Uppaluri</a:t>
            </a:r>
            <a:r>
              <a:rPr lang="en-US" sz="5280" baseline="30000" dirty="0">
                <a:latin typeface="Helvetica" pitchFamily="2" charset="0"/>
              </a:rPr>
              <a:t>4</a:t>
            </a:r>
          </a:p>
          <a:p>
            <a:pPr algn="ctr"/>
            <a:endParaRPr lang="en-US" sz="3840" dirty="0">
              <a:latin typeface="Helvetica" pitchFamily="2" charset="0"/>
            </a:endParaRPr>
          </a:p>
          <a:p>
            <a:pPr algn="ctr"/>
            <a:r>
              <a:rPr lang="en-US" sz="3840" dirty="0">
                <a:latin typeface="Helvetica" pitchFamily="2" charset="0"/>
              </a:rPr>
              <a:t>1</a:t>
            </a:r>
            <a:r>
              <a:rPr lang="en-US" sz="3600" dirty="0">
                <a:latin typeface="Helvetica" pitchFamily="2" charset="0"/>
              </a:rPr>
              <a:t>. Department of Chemistry  2. Department of Material Science and Engineering  3. Molecular Engineering and Science Department  4. Department of Chemical Engineering</a:t>
            </a:r>
            <a:endParaRPr lang="en-US" sz="3840" dirty="0">
              <a:latin typeface="Helvetica" pitchFamily="2" charset="0"/>
            </a:endParaRP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15761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974809"/>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3" y="4580882"/>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3" y="15226517"/>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17965795" y="4558757"/>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2583233" y="4539888"/>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6579046"/>
            <a:ext cx="15093216"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2583233" y="16550931"/>
            <a:ext cx="10455367"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5509200"/>
          </a:xfrm>
          <a:prstGeom prst="rect">
            <a:avLst/>
          </a:prstGeom>
          <a:noFill/>
        </p:spPr>
        <p:txBody>
          <a:bodyPr wrap="square" rtlCol="0">
            <a:spAutoFit/>
          </a:bodyPr>
          <a:lstStyle/>
          <a:p>
            <a:pPr algn="just"/>
            <a:r>
              <a:rPr lang="en-US" sz="3200" dirty="0"/>
              <a:t>Today, efficiency models of plants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016758"/>
          </a:xfrm>
          <a:prstGeom prst="rect">
            <a:avLst/>
          </a:prstGeom>
          <a:noFill/>
        </p:spPr>
        <p:txBody>
          <a:bodyPr wrap="square" rtlCol="0">
            <a:spAutoFit/>
          </a:bodyPr>
          <a:lstStyle/>
          <a:p>
            <a:pPr algn="just"/>
            <a:r>
              <a:rPr lang="en-US" sz="3200" b="1" dirty="0"/>
              <a:t>1. DATA CLEANING</a:t>
            </a:r>
          </a:p>
          <a:p>
            <a:pPr algn="just"/>
            <a:r>
              <a:rPr lang="en-US" sz="3200" dirty="0"/>
              <a:t>Remove unwanted features and alarms from the dataset. </a:t>
            </a:r>
          </a:p>
          <a:p>
            <a:pPr algn="just"/>
            <a:r>
              <a:rPr lang="en-US" sz="3200" b="1" dirty="0"/>
              <a:t>2. FEATURE IMPORTANCE</a:t>
            </a:r>
          </a:p>
          <a:p>
            <a:pPr algn="just"/>
            <a:r>
              <a:rPr lang="en-US" sz="3200" dirty="0"/>
              <a:t>Create an algorithm that sorts the features in the order of their importance for plant efficiency. </a:t>
            </a:r>
          </a:p>
          <a:p>
            <a:pPr algn="just"/>
            <a:r>
              <a:rPr lang="en-US" sz="3200" b="1" dirty="0"/>
              <a:t>3. PREDICTION</a:t>
            </a:r>
          </a:p>
          <a:p>
            <a:pPr algn="just"/>
            <a:r>
              <a:rPr lang="en-US" sz="3200" dirty="0"/>
              <a:t>Predict the efficiency of the chiller plant with machine learning. </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189741"/>
            <a:ext cx="6576930" cy="4095625"/>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4524315"/>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6845802" y="5662161"/>
            <a:ext cx="13932379" cy="29689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43610" y="17578476"/>
            <a:ext cx="8119263" cy="5990305"/>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143609" y="23613032"/>
            <a:ext cx="8119262" cy="1815882"/>
          </a:xfrm>
          <a:prstGeom prst="rect">
            <a:avLst/>
          </a:prstGeom>
          <a:noFill/>
        </p:spPr>
        <p:txBody>
          <a:bodyPr wrap="square" rtlCol="0">
            <a:spAutoFit/>
          </a:bodyPr>
          <a:lstStyle/>
          <a:p>
            <a:pPr algn="just"/>
            <a:r>
              <a:rPr lang="en-US" sz="2800" dirty="0"/>
              <a:t>When a GBM was trained on Plant 1, an R</a:t>
            </a:r>
            <a:r>
              <a:rPr lang="en-US" sz="2800" baseline="30000" dirty="0"/>
              <a:t>2</a:t>
            </a:r>
            <a:r>
              <a:rPr lang="en-US" sz="2800" dirty="0"/>
              <a:t> value of  98.3% was obtained. The Plant 1 data contained 55,285 data points. </a:t>
            </a:r>
          </a:p>
          <a:p>
            <a:pPr algn="just"/>
            <a:endParaRPr lang="en-US" sz="2800" dirty="0"/>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9627905" cy="2400657"/>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Optimum Energy</a:t>
            </a:r>
          </a:p>
          <a:p>
            <a:pPr algn="just"/>
            <a:r>
              <a:rPr lang="en-US" sz="3200" dirty="0"/>
              <a:t>Dave Beck and Kelly Thornton</a:t>
            </a:r>
          </a:p>
          <a:p>
            <a:pPr algn="just"/>
            <a:endParaRPr lang="en-US" sz="3200" b="1" dirty="0"/>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5" name="TextBox 44">
            <a:extLst>
              <a:ext uri="{FF2B5EF4-FFF2-40B4-BE49-F238E27FC236}">
                <a16:creationId xmlns:a16="http://schemas.microsoft.com/office/drawing/2014/main" id="{976DE3C3-1FC6-435B-B438-E54085DC534B}"/>
              </a:ext>
            </a:extLst>
          </p:cNvPr>
          <p:cNvSpPr txBox="1"/>
          <p:nvPr/>
        </p:nvSpPr>
        <p:spPr>
          <a:xfrm>
            <a:off x="17032164" y="8504341"/>
            <a:ext cx="13841611" cy="5509200"/>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and previous trees are left unchanged. The number of estimators is the hyperparameter that controls the total number of trees. Generally, a hyperparameter, like tree depth or the minimum samples for a split, are constrained to maintain weak learners but increase the ability to tune the model. In this work, the gradient boosting machines were implemented with the </a:t>
            </a:r>
            <a:r>
              <a:rPr lang="en-US" sz="3200" i="1" dirty="0" err="1"/>
              <a:t>scikit</a:t>
            </a:r>
            <a:r>
              <a:rPr lang="en-US" sz="3200" i="1" dirty="0"/>
              <a:t>-learn</a:t>
            </a:r>
            <a:r>
              <a:rPr lang="en-US" sz="3200" dirty="0"/>
              <a:t> package.</a:t>
            </a:r>
          </a:p>
        </p:txBody>
      </p:sp>
      <p:sp>
        <p:nvSpPr>
          <p:cNvPr id="47" name="TextBox 46">
            <a:extLst>
              <a:ext uri="{FF2B5EF4-FFF2-40B4-BE49-F238E27FC236}">
                <a16:creationId xmlns:a16="http://schemas.microsoft.com/office/drawing/2014/main" id="{DE3884B4-1D96-4484-BC02-181E8DFE96B4}"/>
              </a:ext>
            </a:extLst>
          </p:cNvPr>
          <p:cNvSpPr txBox="1"/>
          <p:nvPr/>
        </p:nvSpPr>
        <p:spPr>
          <a:xfrm>
            <a:off x="25600376" y="17535691"/>
            <a:ext cx="6636449" cy="8956298"/>
          </a:xfrm>
          <a:prstGeom prst="rect">
            <a:avLst/>
          </a:prstGeom>
          <a:noFill/>
        </p:spPr>
        <p:txBody>
          <a:bodyPr wrap="square" rtlCol="0">
            <a:spAutoFit/>
          </a:bodyPr>
          <a:lstStyle/>
          <a:p>
            <a:pPr algn="just"/>
            <a:r>
              <a:rPr lang="en-US" sz="3200" dirty="0"/>
              <a:t>Additionally, a list of normalized feature importance was made by calculating the number of times a split was made on a particular feature. This tells the user which features have the largest contribution to plant efficiency. From this work, Optimum Energy has been able to explore its data more effectively. This insight will allow for better collection of representative data. For example, the parameters of a certain chiller continue to be in the top features because it is continually used at Plant 1. More directed cycling of different machines will allow optimum to better sample their feature space. This may lead to better efficiency optimization results in the future.</a:t>
            </a:r>
          </a:p>
        </p:txBody>
      </p:sp>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4269217372"/>
              </p:ext>
            </p:extLst>
          </p:nvPr>
        </p:nvGraphicFramePr>
        <p:xfrm>
          <a:off x="18040282" y="25145901"/>
          <a:ext cx="6325916" cy="2078439"/>
        </p:xfrm>
        <a:graphic>
          <a:graphicData uri="http://schemas.openxmlformats.org/drawingml/2006/table">
            <a:tbl>
              <a:tblPr firstRow="1" bandRow="1">
                <a:tableStyleId>{69012ECD-51FC-41F1-AA8D-1B2483CD663E}</a:tableStyleId>
              </a:tblPr>
              <a:tblGrid>
                <a:gridCol w="3162958">
                  <a:extLst>
                    <a:ext uri="{9D8B030D-6E8A-4147-A177-3AD203B41FA5}">
                      <a16:colId xmlns:a16="http://schemas.microsoft.com/office/drawing/2014/main" val="1860060805"/>
                    </a:ext>
                  </a:extLst>
                </a:gridCol>
                <a:gridCol w="3162958">
                  <a:extLst>
                    <a:ext uri="{9D8B030D-6E8A-4147-A177-3AD203B41FA5}">
                      <a16:colId xmlns:a16="http://schemas.microsoft.com/office/drawing/2014/main" val="2073761106"/>
                    </a:ext>
                  </a:extLst>
                </a:gridCol>
              </a:tblGrid>
              <a:tr h="577299">
                <a:tc>
                  <a:txBody>
                    <a:bodyPr/>
                    <a:lstStyle/>
                    <a:p>
                      <a:pPr algn="ctr" fontAlgn="b"/>
                      <a:r>
                        <a:rPr lang="en-US" sz="2400" b="0" u="none" strike="noStrike" dirty="0">
                          <a:solidFill>
                            <a:schemeClr val="tx1"/>
                          </a:solidFill>
                          <a:effectLst/>
                        </a:rPr>
                        <a:t>Feature Importance (%)</a:t>
                      </a:r>
                      <a:endParaRPr lang="en-US" sz="2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2400" b="0" u="none" strike="noStrike" dirty="0">
                          <a:solidFill>
                            <a:schemeClr val="tx1"/>
                          </a:solidFill>
                          <a:effectLst/>
                        </a:rPr>
                        <a:t>Feature Name</a:t>
                      </a:r>
                      <a:endParaRPr lang="en-US" sz="2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10744">
                <a:tc>
                  <a:txBody>
                    <a:bodyPr/>
                    <a:lstStyle/>
                    <a:p>
                      <a:pPr algn="ctr" fontAlgn="b"/>
                      <a:r>
                        <a:rPr lang="en-US" sz="2400" u="none" strike="noStrike" dirty="0">
                          <a:effectLst/>
                        </a:rPr>
                        <a:t>21.5</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CH5CondApproach</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151045"/>
                  </a:ext>
                </a:extLst>
              </a:tr>
              <a:tr h="310744">
                <a:tc>
                  <a:txBody>
                    <a:bodyPr/>
                    <a:lstStyle/>
                    <a:p>
                      <a:pPr algn="ctr" fontAlgn="b"/>
                      <a:r>
                        <a:rPr lang="en-US" sz="2400" u="none" strike="noStrike" dirty="0">
                          <a:effectLst/>
                        </a:rPr>
                        <a:t>33.4</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err="1">
                          <a:effectLst/>
                        </a:rPr>
                        <a:t>MinCHDPLift</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490207"/>
                  </a:ext>
                </a:extLst>
              </a:tr>
              <a:tr h="310744">
                <a:tc>
                  <a:txBody>
                    <a:bodyPr/>
                    <a:lstStyle/>
                    <a:p>
                      <a:pPr algn="ctr" fontAlgn="b"/>
                      <a:r>
                        <a:rPr lang="en-US" sz="2400" u="none" strike="noStrike" dirty="0">
                          <a:effectLst/>
                        </a:rPr>
                        <a:t>48.5</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err="1">
                          <a:effectLst/>
                        </a:rPr>
                        <a:t>MaxCHDPLift</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955640"/>
                  </a:ext>
                </a:extLst>
              </a:tr>
              <a:tr h="310744">
                <a:tc>
                  <a:txBody>
                    <a:bodyPr/>
                    <a:lstStyle/>
                    <a:p>
                      <a:pPr algn="ctr" fontAlgn="b"/>
                      <a:r>
                        <a:rPr lang="en-US" sz="2400" u="none" strike="noStrike">
                          <a:effectLst/>
                        </a:rPr>
                        <a:t>100.0</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CH5DISTEMP</a:t>
                      </a:r>
                      <a:endParaRPr lang="en-US"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651096"/>
                  </a:ext>
                </a:extLst>
              </a:tr>
            </a:tbl>
          </a:graphicData>
        </a:graphic>
      </p:graphicFrame>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TotalTime>
  <Words>699</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Theodore Cohen</cp:lastModifiedBy>
  <cp:revision>44</cp:revision>
  <dcterms:created xsi:type="dcterms:W3CDTF">2018-06-19T22:03:33Z</dcterms:created>
  <dcterms:modified xsi:type="dcterms:W3CDTF">2018-06-25T21:20:48Z</dcterms:modified>
</cp:coreProperties>
</file>