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0082"/>
    <a:srgbClr val="BE8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50" d="100"/>
          <a:sy n="150" d="100"/>
        </p:scale>
        <p:origin x="-3326" y="-9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1FB17-81F2-48DD-BDDC-6976AC46608F}" type="datetimeFigureOut">
              <a:rPr lang="en-US" smtClean="0"/>
              <a:t>6/25/2018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CFFC8-0CA4-4E2D-A110-6AEACF8B8EB8}" type="slidenum">
              <a:rPr lang="en-US" smtClean="0"/>
              <a:t>‹#›</a:t>
            </a:fld>
            <a:endParaRPr lang="en-US"/>
          </a:p>
        </p:txBody>
      </p:sp>
    </p:spTree>
    <p:extLst>
      <p:ext uri="{BB962C8B-B14F-4D97-AF65-F5344CB8AC3E}">
        <p14:creationId xmlns:p14="http://schemas.microsoft.com/office/powerpoint/2010/main" val="311798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F0BB4-1AA2-493B-895B-0D4BD9649568}" type="slidenum">
              <a:rPr lang="en-US" smtClean="0"/>
              <a:t>1</a:t>
            </a:fld>
            <a:endParaRPr lang="en-US"/>
          </a:p>
        </p:txBody>
      </p:sp>
    </p:spTree>
    <p:extLst>
      <p:ext uri="{BB962C8B-B14F-4D97-AF65-F5344CB8AC3E}">
        <p14:creationId xmlns:p14="http://schemas.microsoft.com/office/powerpoint/2010/main" val="97079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22124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201815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92672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6441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274091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C3D18-F74D-4123-AE82-1B3291E866D0}"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44362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C3D18-F74D-4123-AE82-1B3291E866D0}" type="datetimeFigureOut">
              <a:rPr lang="en-US" smtClean="0"/>
              <a:t>6/25/2018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08605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C3D18-F74D-4123-AE82-1B3291E866D0}" type="datetimeFigureOut">
              <a:rPr lang="en-US" smtClean="0"/>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43112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C3D18-F74D-4123-AE82-1B3291E866D0}" type="datetimeFigureOut">
              <a:rPr lang="en-US" smtClean="0"/>
              <a:t>6/25/2018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69101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57258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12583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C3D18-F74D-4123-AE82-1B3291E866D0}" type="datetimeFigureOut">
              <a:rPr lang="en-US" smtClean="0"/>
              <a:t>6/25/2018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BB71F-171F-463F-8761-F7D6793FFF16}" type="slidenum">
              <a:rPr lang="en-US" smtClean="0"/>
              <a:t>‹#›</a:t>
            </a:fld>
            <a:endParaRPr lang="en-US"/>
          </a:p>
        </p:txBody>
      </p:sp>
    </p:spTree>
    <p:extLst>
      <p:ext uri="{BB962C8B-B14F-4D97-AF65-F5344CB8AC3E}">
        <p14:creationId xmlns:p14="http://schemas.microsoft.com/office/powerpoint/2010/main" val="3489837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32267599-836C-4C62-9797-1D9FF08A38DF}"/>
              </a:ext>
            </a:extLst>
          </p:cNvPr>
          <p:cNvSpPr/>
          <p:nvPr/>
        </p:nvSpPr>
        <p:spPr>
          <a:xfrm>
            <a:off x="-4857" y="6062903"/>
            <a:ext cx="9144000" cy="888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89" name="Rectangle: Rounded Corners 88">
            <a:extLst>
              <a:ext uri="{FF2B5EF4-FFF2-40B4-BE49-F238E27FC236}">
                <a16:creationId xmlns:a16="http://schemas.microsoft.com/office/drawing/2014/main" id="{1B9A43A6-09D9-41D6-8DCE-CE1F9175A9A7}"/>
              </a:ext>
            </a:extLst>
          </p:cNvPr>
          <p:cNvSpPr/>
          <p:nvPr/>
        </p:nvSpPr>
        <p:spPr>
          <a:xfrm>
            <a:off x="3471901" y="900152"/>
            <a:ext cx="3033856" cy="214935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75"/>
          </a:p>
        </p:txBody>
      </p:sp>
      <p:sp>
        <p:nvSpPr>
          <p:cNvPr id="77" name="Rectangle: Rounded Corners 76">
            <a:extLst>
              <a:ext uri="{FF2B5EF4-FFF2-40B4-BE49-F238E27FC236}">
                <a16:creationId xmlns:a16="http://schemas.microsoft.com/office/drawing/2014/main" id="{6EAD0211-02A6-4165-9953-1C4EF5C4CF86}"/>
              </a:ext>
            </a:extLst>
          </p:cNvPr>
          <p:cNvSpPr/>
          <p:nvPr/>
        </p:nvSpPr>
        <p:spPr>
          <a:xfrm>
            <a:off x="3470105" y="3126615"/>
            <a:ext cx="5570861" cy="2713687"/>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75" dirty="0"/>
          </a:p>
        </p:txBody>
      </p:sp>
      <p:sp>
        <p:nvSpPr>
          <p:cNvPr id="73" name="Rectangle: Rounded Corners 72">
            <a:extLst>
              <a:ext uri="{FF2B5EF4-FFF2-40B4-BE49-F238E27FC236}">
                <a16:creationId xmlns:a16="http://schemas.microsoft.com/office/drawing/2014/main" id="{F081AF3E-4789-4D5B-9894-C7D8247A1691}"/>
              </a:ext>
            </a:extLst>
          </p:cNvPr>
          <p:cNvSpPr/>
          <p:nvPr/>
        </p:nvSpPr>
        <p:spPr>
          <a:xfrm>
            <a:off x="50092" y="3128124"/>
            <a:ext cx="3392469" cy="2731290"/>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75" dirty="0"/>
          </a:p>
        </p:txBody>
      </p:sp>
      <p:sp>
        <p:nvSpPr>
          <p:cNvPr id="110" name="Rectangle: Rounded Corners 109">
            <a:extLst>
              <a:ext uri="{FF2B5EF4-FFF2-40B4-BE49-F238E27FC236}">
                <a16:creationId xmlns:a16="http://schemas.microsoft.com/office/drawing/2014/main" id="{B0318819-B003-40D4-BC9F-61CE17EA2D36}"/>
              </a:ext>
            </a:extLst>
          </p:cNvPr>
          <p:cNvSpPr/>
          <p:nvPr/>
        </p:nvSpPr>
        <p:spPr>
          <a:xfrm>
            <a:off x="6552136" y="906251"/>
            <a:ext cx="2482346" cy="2139048"/>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95235" indent="-95235" algn="just">
              <a:buFont typeface="Arial" panose="020B0604020202020204" pitchFamily="34" charset="0"/>
              <a:buChar char="•"/>
            </a:pPr>
            <a:endParaRPr lang="en-US" sz="625" dirty="0"/>
          </a:p>
          <a:p>
            <a:pPr marL="95235" indent="-95235" algn="just">
              <a:buFont typeface="Arial" panose="020B0604020202020204" pitchFamily="34" charset="0"/>
              <a:buChar char="•"/>
            </a:pPr>
            <a:endParaRPr lang="en-US" sz="625" dirty="0"/>
          </a:p>
          <a:p>
            <a:pPr algn="just"/>
            <a:endParaRPr lang="en-US" sz="375" dirty="0"/>
          </a:p>
        </p:txBody>
      </p:sp>
      <p:sp>
        <p:nvSpPr>
          <p:cNvPr id="6" name="Rectangle 5">
            <a:extLst>
              <a:ext uri="{FF2B5EF4-FFF2-40B4-BE49-F238E27FC236}">
                <a16:creationId xmlns:a16="http://schemas.microsoft.com/office/drawing/2014/main" id="{6CE24836-9224-2043-9C2C-4B32792337D6}"/>
              </a:ext>
            </a:extLst>
          </p:cNvPr>
          <p:cNvSpPr/>
          <p:nvPr/>
        </p:nvSpPr>
        <p:spPr>
          <a:xfrm>
            <a:off x="0" y="5890382"/>
            <a:ext cx="9144000" cy="78619"/>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8" name="TextBox 77">
            <a:extLst>
              <a:ext uri="{FF2B5EF4-FFF2-40B4-BE49-F238E27FC236}">
                <a16:creationId xmlns:a16="http://schemas.microsoft.com/office/drawing/2014/main" id="{D0145BD0-9C6C-4D85-A70D-86673A9E91AA}"/>
              </a:ext>
            </a:extLst>
          </p:cNvPr>
          <p:cNvSpPr txBox="1"/>
          <p:nvPr/>
        </p:nvSpPr>
        <p:spPr>
          <a:xfrm>
            <a:off x="90335" y="3514735"/>
            <a:ext cx="2107890" cy="272415"/>
          </a:xfrm>
          <a:prstGeom prst="roundRect">
            <a:avLst/>
          </a:prstGeom>
          <a:solidFill>
            <a:schemeClr val="accent6">
              <a:lumMod val="60000"/>
              <a:lumOff val="40000"/>
            </a:schemeClr>
          </a:solidFill>
          <a:ln>
            <a:noFill/>
          </a:ln>
        </p:spPr>
        <p:txBody>
          <a:bodyPr wrap="square" rtlCol="0">
            <a:spAutoFit/>
          </a:bodyPr>
          <a:lstStyle/>
          <a:p>
            <a:r>
              <a:rPr lang="en-US" sz="1000" dirty="0"/>
              <a:t>FEATURES</a:t>
            </a:r>
          </a:p>
        </p:txBody>
      </p:sp>
      <p:sp>
        <p:nvSpPr>
          <p:cNvPr id="8" name="Rectangle 7">
            <a:extLst>
              <a:ext uri="{FF2B5EF4-FFF2-40B4-BE49-F238E27FC236}">
                <a16:creationId xmlns:a16="http://schemas.microsoft.com/office/drawing/2014/main" id="{318F039A-3D91-F647-8423-99B8C469018D}"/>
              </a:ext>
            </a:extLst>
          </p:cNvPr>
          <p:cNvSpPr/>
          <p:nvPr/>
        </p:nvSpPr>
        <p:spPr>
          <a:xfrm>
            <a:off x="0" y="0"/>
            <a:ext cx="9144000" cy="798286"/>
          </a:xfrm>
          <a:prstGeom prst="rect">
            <a:avLst/>
          </a:prstGeom>
          <a:gradFill flip="none" rotWithShape="1">
            <a:gsLst>
              <a:gs pos="0">
                <a:srgbClr val="00B050"/>
              </a:gs>
              <a:gs pos="63705">
                <a:schemeClr val="accent5">
                  <a:lumMod val="60000"/>
                  <a:lumOff val="40000"/>
                </a:schemeClr>
              </a:gs>
              <a:gs pos="100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90335" y="36196"/>
            <a:ext cx="8083789" cy="369332"/>
          </a:xfrm>
          <a:prstGeom prst="rect">
            <a:avLst/>
          </a:prstGeom>
          <a:noFill/>
        </p:spPr>
        <p:txBody>
          <a:bodyPr wrap="square" rtlCol="0">
            <a:spAutoFit/>
          </a:bodyPr>
          <a:lstStyle/>
          <a:p>
            <a:pPr algn="ctr"/>
            <a:r>
              <a:rPr lang="en-US" b="1" dirty="0"/>
              <a:t>OPTICHILL –  DATA SCIENCE TOOL FOR PREDICTION OF CHILLER PLANT EFFICIENCY</a:t>
            </a:r>
          </a:p>
        </p:txBody>
      </p:sp>
      <p:sp>
        <p:nvSpPr>
          <p:cNvPr id="10" name="TextBox 9">
            <a:extLst>
              <a:ext uri="{FF2B5EF4-FFF2-40B4-BE49-F238E27FC236}">
                <a16:creationId xmlns:a16="http://schemas.microsoft.com/office/drawing/2014/main" id="{6D20E6CB-6E60-184B-96FC-42261BC39734}"/>
              </a:ext>
            </a:extLst>
          </p:cNvPr>
          <p:cNvSpPr txBox="1"/>
          <p:nvPr/>
        </p:nvSpPr>
        <p:spPr>
          <a:xfrm>
            <a:off x="33774" y="291076"/>
            <a:ext cx="8545268" cy="507831"/>
          </a:xfrm>
          <a:prstGeom prst="rect">
            <a:avLst/>
          </a:prstGeom>
          <a:noFill/>
        </p:spPr>
        <p:txBody>
          <a:bodyPr wrap="square" rtlCol="0">
            <a:spAutoFit/>
          </a:bodyPr>
          <a:lstStyle/>
          <a:p>
            <a:pPr algn="ctr"/>
            <a:r>
              <a:rPr lang="en-US" sz="1100" dirty="0">
                <a:latin typeface="Helvetica" pitchFamily="2" charset="0"/>
              </a:rPr>
              <a:t>Theodore Cohen</a:t>
            </a:r>
            <a:r>
              <a:rPr lang="en-US" sz="1100" baseline="30000" dirty="0">
                <a:latin typeface="Helvetica" pitchFamily="2" charset="0"/>
              </a:rPr>
              <a:t>1, 2, 3</a:t>
            </a:r>
            <a:r>
              <a:rPr lang="en-US" sz="1100" dirty="0">
                <a:latin typeface="Helvetica" pitchFamily="2" charset="0"/>
              </a:rPr>
              <a:t>, Caitlin Parke</a:t>
            </a:r>
            <a:r>
              <a:rPr lang="en-US" sz="1100" baseline="30000" dirty="0">
                <a:latin typeface="Helvetica" pitchFamily="2" charset="0"/>
              </a:rPr>
              <a:t>4</a:t>
            </a:r>
            <a:r>
              <a:rPr lang="en-US" sz="1100" dirty="0">
                <a:latin typeface="Helvetica" pitchFamily="2" charset="0"/>
              </a:rPr>
              <a:t>, Maitri Uppaluri</a:t>
            </a:r>
            <a:r>
              <a:rPr lang="en-US" sz="1100" baseline="30000" dirty="0">
                <a:latin typeface="Helvetica" pitchFamily="2" charset="0"/>
              </a:rPr>
              <a:t>4</a:t>
            </a:r>
          </a:p>
          <a:p>
            <a:pPr algn="ctr"/>
            <a:endParaRPr lang="en-US" sz="800" dirty="0">
              <a:latin typeface="Helvetica" pitchFamily="2" charset="0"/>
            </a:endParaRPr>
          </a:p>
          <a:p>
            <a:pPr algn="ctr"/>
            <a:r>
              <a:rPr lang="en-US" sz="800" dirty="0">
                <a:latin typeface="Helvetica" pitchFamily="2" charset="0"/>
              </a:rPr>
              <a:t>1. Department of Chemistry 2. Department of Material Science and Engineering 3. Molecular Engineering and Science Department 4. Department of Chemical Engineering</a:t>
            </a:r>
          </a:p>
        </p:txBody>
      </p:sp>
      <p:sp>
        <p:nvSpPr>
          <p:cNvPr id="11" name="Rectangle 10">
            <a:extLst>
              <a:ext uri="{FF2B5EF4-FFF2-40B4-BE49-F238E27FC236}">
                <a16:creationId xmlns:a16="http://schemas.microsoft.com/office/drawing/2014/main" id="{96768FF7-0C19-9244-A460-B71ECB61E04A}"/>
              </a:ext>
            </a:extLst>
          </p:cNvPr>
          <p:cNvSpPr/>
          <p:nvPr/>
        </p:nvSpPr>
        <p:spPr>
          <a:xfrm>
            <a:off x="0" y="798287"/>
            <a:ext cx="9144000" cy="78619"/>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pic>
        <p:nvPicPr>
          <p:cNvPr id="3" name="Picture 2">
            <a:extLst>
              <a:ext uri="{FF2B5EF4-FFF2-40B4-BE49-F238E27FC236}">
                <a16:creationId xmlns:a16="http://schemas.microsoft.com/office/drawing/2014/main" id="{6496DAC3-7391-2441-AD93-9422CA18D230}"/>
              </a:ext>
            </a:extLst>
          </p:cNvPr>
          <p:cNvPicPr>
            <a:picLocks noChangeAspect="1"/>
          </p:cNvPicPr>
          <p:nvPr/>
        </p:nvPicPr>
        <p:blipFill>
          <a:blip r:embed="rId3"/>
          <a:stretch>
            <a:fillRect/>
          </a:stretch>
        </p:blipFill>
        <p:spPr>
          <a:xfrm>
            <a:off x="8078932" y="52089"/>
            <a:ext cx="1065068" cy="710045"/>
          </a:xfrm>
          <a:prstGeom prst="rect">
            <a:avLst/>
          </a:prstGeom>
        </p:spPr>
      </p:pic>
      <p:pic>
        <p:nvPicPr>
          <p:cNvPr id="1034" name="Picture 10" descr="Image result for nsf logo">
            <a:extLst>
              <a:ext uri="{FF2B5EF4-FFF2-40B4-BE49-F238E27FC236}">
                <a16:creationId xmlns:a16="http://schemas.microsoft.com/office/drawing/2014/main" id="{AEA7D62D-AAAE-4940-BFA9-42F673D53B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24" r="14997"/>
          <a:stretch/>
        </p:blipFill>
        <p:spPr bwMode="auto">
          <a:xfrm>
            <a:off x="4419795" y="6032434"/>
            <a:ext cx="772565" cy="7360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E051965-060B-46BA-87DC-C12EA5FDC070}"/>
              </a:ext>
            </a:extLst>
          </p:cNvPr>
          <p:cNvSpPr/>
          <p:nvPr/>
        </p:nvSpPr>
        <p:spPr>
          <a:xfrm>
            <a:off x="50092" y="899662"/>
            <a:ext cx="3375430" cy="2161486"/>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75" dirty="0"/>
          </a:p>
        </p:txBody>
      </p:sp>
      <p:sp>
        <p:nvSpPr>
          <p:cNvPr id="4" name="TextBox 3">
            <a:extLst>
              <a:ext uri="{FF2B5EF4-FFF2-40B4-BE49-F238E27FC236}">
                <a16:creationId xmlns:a16="http://schemas.microsoft.com/office/drawing/2014/main" id="{A5E3C575-36C1-420E-8A4D-0ABCE3328292}"/>
              </a:ext>
            </a:extLst>
          </p:cNvPr>
          <p:cNvSpPr txBox="1"/>
          <p:nvPr/>
        </p:nvSpPr>
        <p:spPr>
          <a:xfrm>
            <a:off x="134112" y="1287097"/>
            <a:ext cx="2064113" cy="272415"/>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000" dirty="0"/>
              <a:t>MOTIVATION</a:t>
            </a:r>
          </a:p>
        </p:txBody>
      </p:sp>
      <p:sp>
        <p:nvSpPr>
          <p:cNvPr id="59" name="TextBox 58">
            <a:extLst>
              <a:ext uri="{FF2B5EF4-FFF2-40B4-BE49-F238E27FC236}">
                <a16:creationId xmlns:a16="http://schemas.microsoft.com/office/drawing/2014/main" id="{42756242-1AA6-4132-BF2D-4CBF138CC4BF}"/>
              </a:ext>
            </a:extLst>
          </p:cNvPr>
          <p:cNvSpPr txBox="1"/>
          <p:nvPr/>
        </p:nvSpPr>
        <p:spPr>
          <a:xfrm>
            <a:off x="883984" y="3177300"/>
            <a:ext cx="1707645" cy="306467"/>
          </a:xfrm>
          <a:prstGeom prst="roundRect">
            <a:avLst/>
          </a:prstGeom>
          <a:solidFill>
            <a:schemeClr val="accent5">
              <a:lumMod val="75000"/>
            </a:schemeClr>
          </a:solid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a:solidFill>
                  <a:schemeClr val="bg1"/>
                </a:solidFill>
              </a:rPr>
              <a:t>DATA CLEANING</a:t>
            </a:r>
          </a:p>
        </p:txBody>
      </p:sp>
      <p:sp>
        <p:nvSpPr>
          <p:cNvPr id="61" name="TextBox 60">
            <a:extLst>
              <a:ext uri="{FF2B5EF4-FFF2-40B4-BE49-F238E27FC236}">
                <a16:creationId xmlns:a16="http://schemas.microsoft.com/office/drawing/2014/main" id="{9E415DCB-FD47-41B3-A306-19861224F4B4}"/>
              </a:ext>
            </a:extLst>
          </p:cNvPr>
          <p:cNvSpPr txBox="1"/>
          <p:nvPr/>
        </p:nvSpPr>
        <p:spPr>
          <a:xfrm>
            <a:off x="892886" y="954350"/>
            <a:ext cx="1706880" cy="306467"/>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a:solidFill>
                  <a:schemeClr val="bg1"/>
                </a:solidFill>
              </a:rPr>
              <a:t>INTRODUCTION</a:t>
            </a:r>
          </a:p>
        </p:txBody>
      </p:sp>
      <p:sp>
        <p:nvSpPr>
          <p:cNvPr id="74" name="TextBox 73">
            <a:extLst>
              <a:ext uri="{FF2B5EF4-FFF2-40B4-BE49-F238E27FC236}">
                <a16:creationId xmlns:a16="http://schemas.microsoft.com/office/drawing/2014/main" id="{24D9B826-7368-4EC1-AC59-8293ABDBE609}"/>
              </a:ext>
            </a:extLst>
          </p:cNvPr>
          <p:cNvSpPr txBox="1"/>
          <p:nvPr/>
        </p:nvSpPr>
        <p:spPr>
          <a:xfrm>
            <a:off x="5263098" y="3172191"/>
            <a:ext cx="2010271" cy="306467"/>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a:solidFill>
                  <a:schemeClr val="bg1"/>
                </a:solidFill>
              </a:rPr>
              <a:t>RESULTS</a:t>
            </a:r>
          </a:p>
        </p:txBody>
      </p:sp>
      <p:pic>
        <p:nvPicPr>
          <p:cNvPr id="12" name="Picture 11">
            <a:extLst>
              <a:ext uri="{FF2B5EF4-FFF2-40B4-BE49-F238E27FC236}">
                <a16:creationId xmlns:a16="http://schemas.microsoft.com/office/drawing/2014/main" id="{3E94F77D-F299-4FB3-A874-BBF2505CCE91}"/>
              </a:ext>
            </a:extLst>
          </p:cNvPr>
          <p:cNvPicPr>
            <a:picLocks noChangeAspect="1"/>
          </p:cNvPicPr>
          <p:nvPr/>
        </p:nvPicPr>
        <p:blipFill>
          <a:blip r:embed="rId5"/>
          <a:stretch>
            <a:fillRect/>
          </a:stretch>
        </p:blipFill>
        <p:spPr>
          <a:xfrm>
            <a:off x="4857" y="5926390"/>
            <a:ext cx="2654699" cy="948107"/>
          </a:xfrm>
          <a:prstGeom prst="rect">
            <a:avLst/>
          </a:prstGeom>
        </p:spPr>
      </p:pic>
      <p:sp>
        <p:nvSpPr>
          <p:cNvPr id="79" name="TextBox 78">
            <a:extLst>
              <a:ext uri="{FF2B5EF4-FFF2-40B4-BE49-F238E27FC236}">
                <a16:creationId xmlns:a16="http://schemas.microsoft.com/office/drawing/2014/main" id="{B1A551ED-678F-4ACF-9DBA-F48DB9CF52D1}"/>
              </a:ext>
            </a:extLst>
          </p:cNvPr>
          <p:cNvSpPr txBox="1"/>
          <p:nvPr/>
        </p:nvSpPr>
        <p:spPr>
          <a:xfrm>
            <a:off x="121474" y="2196967"/>
            <a:ext cx="2064113" cy="272415"/>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000" dirty="0"/>
              <a:t>GOALS</a:t>
            </a:r>
          </a:p>
        </p:txBody>
      </p:sp>
      <p:sp>
        <p:nvSpPr>
          <p:cNvPr id="86" name="TextBox 85">
            <a:extLst>
              <a:ext uri="{FF2B5EF4-FFF2-40B4-BE49-F238E27FC236}">
                <a16:creationId xmlns:a16="http://schemas.microsoft.com/office/drawing/2014/main" id="{7D2A6ED8-54E5-4DF8-9297-5C9F3AB607E3}"/>
              </a:ext>
            </a:extLst>
          </p:cNvPr>
          <p:cNvSpPr txBox="1"/>
          <p:nvPr/>
        </p:nvSpPr>
        <p:spPr>
          <a:xfrm>
            <a:off x="90335" y="4435139"/>
            <a:ext cx="2095252" cy="280276"/>
          </a:xfrm>
          <a:prstGeom prst="roundRect">
            <a:avLst/>
          </a:prstGeom>
          <a:solidFill>
            <a:schemeClr val="accent6">
              <a:lumMod val="60000"/>
              <a:lumOff val="40000"/>
            </a:schemeClr>
          </a:solidFill>
          <a:ln>
            <a:noFill/>
          </a:ln>
        </p:spPr>
        <p:txBody>
          <a:bodyPr wrap="square" rtlCol="0">
            <a:spAutoFit/>
          </a:bodyPr>
          <a:lstStyle/>
          <a:p>
            <a:r>
              <a:rPr lang="en-US" sz="1000" dirty="0"/>
              <a:t>ALARMS</a:t>
            </a:r>
          </a:p>
        </p:txBody>
      </p:sp>
      <p:sp>
        <p:nvSpPr>
          <p:cNvPr id="88" name="TextBox 87">
            <a:extLst>
              <a:ext uri="{FF2B5EF4-FFF2-40B4-BE49-F238E27FC236}">
                <a16:creationId xmlns:a16="http://schemas.microsoft.com/office/drawing/2014/main" id="{BE7E4B04-880B-43B7-8BA9-F463C5532881}"/>
              </a:ext>
            </a:extLst>
          </p:cNvPr>
          <p:cNvSpPr txBox="1"/>
          <p:nvPr/>
        </p:nvSpPr>
        <p:spPr>
          <a:xfrm>
            <a:off x="3742874" y="949741"/>
            <a:ext cx="2525360" cy="306467"/>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a:solidFill>
                  <a:schemeClr val="bg1"/>
                </a:solidFill>
              </a:rPr>
              <a:t>GRADIENT BOOSTING MACHINES</a:t>
            </a:r>
          </a:p>
        </p:txBody>
      </p:sp>
      <p:sp>
        <p:nvSpPr>
          <p:cNvPr id="100" name="TextBox 99">
            <a:extLst>
              <a:ext uri="{FF2B5EF4-FFF2-40B4-BE49-F238E27FC236}">
                <a16:creationId xmlns:a16="http://schemas.microsoft.com/office/drawing/2014/main" id="{1784064B-37C1-4F36-83D5-0B2977768312}"/>
              </a:ext>
            </a:extLst>
          </p:cNvPr>
          <p:cNvSpPr txBox="1"/>
          <p:nvPr/>
        </p:nvSpPr>
        <p:spPr>
          <a:xfrm>
            <a:off x="6788173" y="945810"/>
            <a:ext cx="2010271" cy="306467"/>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a:solidFill>
                  <a:schemeClr val="bg1"/>
                </a:solidFill>
              </a:rPr>
              <a:t>FUTURE WORK</a:t>
            </a:r>
          </a:p>
        </p:txBody>
      </p:sp>
      <p:sp>
        <p:nvSpPr>
          <p:cNvPr id="102" name="TextBox 101">
            <a:extLst>
              <a:ext uri="{FF2B5EF4-FFF2-40B4-BE49-F238E27FC236}">
                <a16:creationId xmlns:a16="http://schemas.microsoft.com/office/drawing/2014/main" id="{B26F97C2-EB42-4CB2-8711-F5EEA8FC65A2}"/>
              </a:ext>
            </a:extLst>
          </p:cNvPr>
          <p:cNvSpPr txBox="1"/>
          <p:nvPr/>
        </p:nvSpPr>
        <p:spPr>
          <a:xfrm>
            <a:off x="3571585" y="3537533"/>
            <a:ext cx="2953007" cy="272415"/>
          </a:xfrm>
          <a:prstGeom prst="roundRect">
            <a:avLst/>
          </a:prstGeom>
          <a:solidFill>
            <a:schemeClr val="accent6">
              <a:lumMod val="60000"/>
              <a:lumOff val="40000"/>
            </a:schemeClr>
          </a:solidFill>
          <a:ln>
            <a:noFill/>
          </a:ln>
        </p:spPr>
        <p:txBody>
          <a:bodyPr wrap="square" rtlCol="0">
            <a:spAutoFit/>
          </a:bodyPr>
          <a:lstStyle/>
          <a:p>
            <a:r>
              <a:rPr lang="en-US" sz="1000" dirty="0"/>
              <a:t>OVERALL</a:t>
            </a:r>
          </a:p>
        </p:txBody>
      </p:sp>
      <p:sp>
        <p:nvSpPr>
          <p:cNvPr id="103" name="TextBox 102">
            <a:extLst>
              <a:ext uri="{FF2B5EF4-FFF2-40B4-BE49-F238E27FC236}">
                <a16:creationId xmlns:a16="http://schemas.microsoft.com/office/drawing/2014/main" id="{35CE5299-3ECB-4491-8998-458090C4BAE5}"/>
              </a:ext>
            </a:extLst>
          </p:cNvPr>
          <p:cNvSpPr txBox="1"/>
          <p:nvPr/>
        </p:nvSpPr>
        <p:spPr>
          <a:xfrm>
            <a:off x="6552136" y="3533187"/>
            <a:ext cx="2343927" cy="272415"/>
          </a:xfrm>
          <a:prstGeom prst="roundRect">
            <a:avLst/>
          </a:prstGeom>
          <a:solidFill>
            <a:schemeClr val="accent6">
              <a:lumMod val="60000"/>
              <a:lumOff val="40000"/>
            </a:schemeClr>
          </a:solidFill>
          <a:ln>
            <a:noFill/>
          </a:ln>
        </p:spPr>
        <p:txBody>
          <a:bodyPr wrap="square" rtlCol="0">
            <a:spAutoFit/>
          </a:bodyPr>
          <a:lstStyle/>
          <a:p>
            <a:r>
              <a:rPr lang="en-US" sz="1000" dirty="0"/>
              <a:t>TRAINING ACROSS DIFFERENT SEASONS</a:t>
            </a:r>
          </a:p>
        </p:txBody>
      </p:sp>
      <p:pic>
        <p:nvPicPr>
          <p:cNvPr id="106" name="Picture 12" descr="Image result for Clean Energy Institute">
            <a:extLst>
              <a:ext uri="{FF2B5EF4-FFF2-40B4-BE49-F238E27FC236}">
                <a16:creationId xmlns:a16="http://schemas.microsoft.com/office/drawing/2014/main" id="{96A1E10F-6AB1-4C6E-BA20-6DC9F260F3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1503" y="6108566"/>
            <a:ext cx="2096421" cy="6098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D2E4469-E2DE-4BC9-B3EC-203BD7C59C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6109" y="3840417"/>
            <a:ext cx="1527178" cy="1126735"/>
          </a:xfrm>
          <a:prstGeom prst="rect">
            <a:avLst/>
          </a:prstGeom>
        </p:spPr>
      </p:pic>
      <p:pic>
        <p:nvPicPr>
          <p:cNvPr id="1026" name="Picture 2" descr="visualizing gradient boosting over decision trees">
            <a:extLst>
              <a:ext uri="{FF2B5EF4-FFF2-40B4-BE49-F238E27FC236}">
                <a16:creationId xmlns:a16="http://schemas.microsoft.com/office/drawing/2014/main" id="{640638B4-A707-4692-8EB6-F12B5357D456}"/>
              </a:ext>
            </a:extLst>
          </p:cNvPr>
          <p:cNvPicPr>
            <a:picLocks noChangeAspect="1" noChangeArrowheads="1"/>
          </p:cNvPicPr>
          <p:nvPr/>
        </p:nvPicPr>
        <p:blipFill rotWithShape="1">
          <a:blip r:embed="rId8" cstate="hqprint">
            <a:extLst>
              <a:ext uri="{28A0092B-C50C-407E-A947-70E740481C1C}">
                <a14:useLocalDpi xmlns:a14="http://schemas.microsoft.com/office/drawing/2010/main" val="0"/>
              </a:ext>
            </a:extLst>
          </a:blip>
          <a:srcRect l="4940" t="13537" r="3859" b="17827"/>
          <a:stretch/>
        </p:blipFill>
        <p:spPr bwMode="auto">
          <a:xfrm>
            <a:off x="3753818" y="1329887"/>
            <a:ext cx="2485449" cy="52964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3AAF4167-6085-449B-A7D0-A75BDE988BA9}"/>
              </a:ext>
            </a:extLst>
          </p:cNvPr>
          <p:cNvSpPr txBox="1"/>
          <p:nvPr/>
        </p:nvSpPr>
        <p:spPr>
          <a:xfrm>
            <a:off x="3591822" y="1819545"/>
            <a:ext cx="2803898" cy="1107996"/>
          </a:xfrm>
          <a:prstGeom prst="rect">
            <a:avLst/>
          </a:prstGeom>
          <a:noFill/>
        </p:spPr>
        <p:txBody>
          <a:bodyPr wrap="square" rtlCol="0">
            <a:spAutoFit/>
          </a:bodyPr>
          <a:lstStyle/>
          <a:p>
            <a:r>
              <a:rPr lang="en-US" sz="600" dirty="0" smtClean="0"/>
              <a:t>Gradient boosting machines (GBM) incorporate decision trees in an additive manner with a gradient descent procedure to minimize the chosen loss function. The decision trees are called weak learners because each tree is capped at a certain depth and does not adequately describe the model well. Subsequent trees are trained </a:t>
            </a:r>
            <a:r>
              <a:rPr lang="en-US" sz="600" dirty="0" smtClean="0"/>
              <a:t>to reduce the loss in the direction of the gradient and are added to the model to improve the prediction of the model, and previous trees are left unchanged. The number of estimators is the hyperparameter that controls the total number of trees. Generally, a hyperparameter, like tree depth or the minimum samples for a split, are constrained to maintain weak learners but increase the ability to tune the model. In this work, the gradient boosting machines were implemented with the </a:t>
            </a:r>
            <a:r>
              <a:rPr lang="en-US" sz="600" dirty="0" err="1" smtClean="0"/>
              <a:t>Scikit</a:t>
            </a:r>
            <a:r>
              <a:rPr lang="en-US" sz="600" dirty="0" smtClean="0"/>
              <a:t>-learn package.</a:t>
            </a:r>
            <a:endParaRPr lang="en-US" sz="600" dirty="0" smtClean="0"/>
          </a:p>
        </p:txBody>
      </p:sp>
      <p:sp>
        <p:nvSpPr>
          <p:cNvPr id="33" name="TextBox 32">
            <a:extLst>
              <a:ext uri="{FF2B5EF4-FFF2-40B4-BE49-F238E27FC236}">
                <a16:creationId xmlns:a16="http://schemas.microsoft.com/office/drawing/2014/main" id="{3AAF4167-6085-449B-A7D0-A75BDE988BA9}"/>
              </a:ext>
            </a:extLst>
          </p:cNvPr>
          <p:cNvSpPr txBox="1"/>
          <p:nvPr/>
        </p:nvSpPr>
        <p:spPr>
          <a:xfrm>
            <a:off x="3541891" y="4939111"/>
            <a:ext cx="1655946" cy="369332"/>
          </a:xfrm>
          <a:prstGeom prst="rect">
            <a:avLst/>
          </a:prstGeom>
          <a:noFill/>
        </p:spPr>
        <p:txBody>
          <a:bodyPr wrap="square" rtlCol="0">
            <a:spAutoFit/>
          </a:bodyPr>
          <a:lstStyle/>
          <a:p>
            <a:r>
              <a:rPr lang="en-US" sz="600" dirty="0" smtClean="0"/>
              <a:t>When GBM were trained </a:t>
            </a:r>
            <a:r>
              <a:rPr lang="en-US" sz="600" dirty="0"/>
              <a:t>on Plant 1 </a:t>
            </a:r>
            <a:r>
              <a:rPr lang="en-US" sz="600" dirty="0" smtClean="0"/>
              <a:t>data, </a:t>
            </a:r>
            <a:r>
              <a:rPr lang="en-US" sz="600" dirty="0"/>
              <a:t>R</a:t>
            </a:r>
            <a:r>
              <a:rPr lang="en-US" sz="600" baseline="30000" dirty="0"/>
              <a:t>2</a:t>
            </a:r>
            <a:r>
              <a:rPr lang="en-US" sz="600" dirty="0"/>
              <a:t> value = </a:t>
            </a:r>
            <a:r>
              <a:rPr lang="en-US" sz="600" dirty="0" smtClean="0"/>
              <a:t>98.3%. The Plant 1 data contained around 52,000 data points. </a:t>
            </a:r>
            <a:endParaRPr lang="en-US" sz="600" dirty="0"/>
          </a:p>
        </p:txBody>
      </p:sp>
      <p:sp>
        <p:nvSpPr>
          <p:cNvPr id="34" name="TextBox 33">
            <a:extLst>
              <a:ext uri="{FF2B5EF4-FFF2-40B4-BE49-F238E27FC236}">
                <a16:creationId xmlns:a16="http://schemas.microsoft.com/office/drawing/2014/main" id="{3AAF4167-6085-449B-A7D0-A75BDE988BA9}"/>
              </a:ext>
            </a:extLst>
          </p:cNvPr>
          <p:cNvSpPr txBox="1"/>
          <p:nvPr/>
        </p:nvSpPr>
        <p:spPr>
          <a:xfrm>
            <a:off x="5086254" y="3872038"/>
            <a:ext cx="1438338" cy="1938992"/>
          </a:xfrm>
          <a:prstGeom prst="rect">
            <a:avLst/>
          </a:prstGeom>
          <a:noFill/>
        </p:spPr>
        <p:txBody>
          <a:bodyPr wrap="square" rtlCol="0">
            <a:spAutoFit/>
          </a:bodyPr>
          <a:lstStyle/>
          <a:p>
            <a:r>
              <a:rPr lang="en-US" sz="600" dirty="0" smtClean="0"/>
              <a:t>Another important part of the package was the generation of a feature list. A list of normalized feature importance was made by calculating the number of times a split was made based on a feature. This information allows a look into what features are affecting the efficiency the most. From this work, Optimum Energy has been able to explore the data more efficiently. This insight into the data may lead to better collection for more representative data. For example, the parameters of a certain chiller continue to be in the top features because it is continually used at Plant 1. More directed cycling of different machines can better sample the feature space that may lead to better optimization results for efficiency in the future.</a:t>
            </a:r>
            <a:endParaRPr lang="en-US" sz="600" dirty="0"/>
          </a:p>
        </p:txBody>
      </p:sp>
      <p:sp>
        <p:nvSpPr>
          <p:cNvPr id="35" name="TextBox 34">
            <a:extLst>
              <a:ext uri="{FF2B5EF4-FFF2-40B4-BE49-F238E27FC236}">
                <a16:creationId xmlns:a16="http://schemas.microsoft.com/office/drawing/2014/main" id="{3AAF4167-6085-449B-A7D0-A75BDE988BA9}"/>
              </a:ext>
            </a:extLst>
          </p:cNvPr>
          <p:cNvSpPr txBox="1"/>
          <p:nvPr/>
        </p:nvSpPr>
        <p:spPr>
          <a:xfrm>
            <a:off x="6505757" y="3868823"/>
            <a:ext cx="2390306" cy="646331"/>
          </a:xfrm>
          <a:prstGeom prst="rect">
            <a:avLst/>
          </a:prstGeom>
          <a:noFill/>
        </p:spPr>
        <p:txBody>
          <a:bodyPr wrap="square" rtlCol="0">
            <a:spAutoFit/>
          </a:bodyPr>
          <a:lstStyle/>
          <a:p>
            <a:r>
              <a:rPr lang="en-US" sz="600" dirty="0" smtClean="0"/>
              <a:t>For further explorations of data, the model was trained on a season and then tested on the rest of year. The transitional seasons, spring and fall, have the best testing results with R2 values of 76%, 81%, and 79% for Spring 2017, Fall 2017, and Spring 2018, respectively. These results were expected as the spring and fall have more varied weather conditions, which is better for training data.</a:t>
            </a:r>
            <a:endParaRPr lang="en-US" sz="600" dirty="0"/>
          </a:p>
        </p:txBody>
      </p:sp>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TotalTime>
  <Words>443</Words>
  <Application>Microsoft Office PowerPoint</Application>
  <PresentationFormat>On-screen Show (4:3)</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Maitri Uppaluri</dc:creator>
  <cp:lastModifiedBy>Caitlin D Parke</cp:lastModifiedBy>
  <cp:revision>25</cp:revision>
  <dcterms:created xsi:type="dcterms:W3CDTF">2018-06-19T22:03:33Z</dcterms:created>
  <dcterms:modified xsi:type="dcterms:W3CDTF">2018-06-25T18:19:14Z</dcterms:modified>
</cp:coreProperties>
</file>