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2E2"/>
    <a:srgbClr val="410082"/>
    <a:srgbClr val="BE8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7" d="100"/>
          <a:sy n="17" d="100"/>
        </p:scale>
        <p:origin x="109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1FB17-81F2-48DD-BDDC-6976AC46608F}" type="datetimeFigureOut">
              <a:rPr lang="en-US" smtClean="0"/>
              <a:t>6/24/2018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CFFC8-0CA4-4E2D-A110-6AEACF8B8EB8}" type="slidenum">
              <a:rPr lang="en-US" smtClean="0"/>
              <a:t>‹#›</a:t>
            </a:fld>
            <a:endParaRPr lang="en-US"/>
          </a:p>
        </p:txBody>
      </p:sp>
    </p:spTree>
    <p:extLst>
      <p:ext uri="{BB962C8B-B14F-4D97-AF65-F5344CB8AC3E}">
        <p14:creationId xmlns:p14="http://schemas.microsoft.com/office/powerpoint/2010/main" val="3117982746"/>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F0BB4-1AA2-493B-895B-0D4BD9649568}" type="slidenum">
              <a:rPr lang="en-US" smtClean="0"/>
              <a:t>1</a:t>
            </a:fld>
            <a:endParaRPr lang="en-US"/>
          </a:p>
        </p:txBody>
      </p:sp>
    </p:spTree>
    <p:extLst>
      <p:ext uri="{BB962C8B-B14F-4D97-AF65-F5344CB8AC3E}">
        <p14:creationId xmlns:p14="http://schemas.microsoft.com/office/powerpoint/2010/main" val="9707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18072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60093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32926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21122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043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C3D18-F74D-4123-AE82-1B3291E866D0}"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29157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C3D18-F74D-4123-AE82-1B3291E866D0}" type="datetimeFigureOut">
              <a:rPr lang="en-US" smtClean="0"/>
              <a:t>6/24/2018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55994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C3D18-F74D-4123-AE82-1B3291E866D0}" type="datetimeFigureOut">
              <a:rPr lang="en-US" smtClean="0"/>
              <a:t>6/24/2018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81366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3D18-F74D-4123-AE82-1B3291E866D0}" type="datetimeFigureOut">
              <a:rPr lang="en-US" smtClean="0"/>
              <a:t>6/24/2018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2012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11576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43226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AFC3D18-F74D-4123-AE82-1B3291E866D0}" type="datetimeFigureOut">
              <a:rPr lang="en-US" smtClean="0"/>
              <a:t>6/24/2018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E5BB71F-171F-463F-8761-F7D6793FFF16}" type="slidenum">
              <a:rPr lang="en-US" smtClean="0"/>
              <a:t>‹#›</a:t>
            </a:fld>
            <a:endParaRPr lang="en-US"/>
          </a:p>
        </p:txBody>
      </p:sp>
    </p:spTree>
    <p:extLst>
      <p:ext uri="{BB962C8B-B14F-4D97-AF65-F5344CB8AC3E}">
        <p14:creationId xmlns:p14="http://schemas.microsoft.com/office/powerpoint/2010/main" val="31440644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32267599-836C-4C62-9797-1D9FF08A38DF}"/>
              </a:ext>
            </a:extLst>
          </p:cNvPr>
          <p:cNvSpPr/>
          <p:nvPr/>
        </p:nvSpPr>
        <p:spPr>
          <a:xfrm>
            <a:off x="-23314" y="28671761"/>
            <a:ext cx="43891200" cy="4267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Rounded Corners 88">
            <a:extLst>
              <a:ext uri="{FF2B5EF4-FFF2-40B4-BE49-F238E27FC236}">
                <a16:creationId xmlns:a16="http://schemas.microsoft.com/office/drawing/2014/main" id="{1B9A43A6-09D9-41D6-8DCE-CE1F9175A9A7}"/>
              </a:ext>
            </a:extLst>
          </p:cNvPr>
          <p:cNvSpPr/>
          <p:nvPr/>
        </p:nvSpPr>
        <p:spPr>
          <a:xfrm>
            <a:off x="16665125" y="4318378"/>
            <a:ext cx="14562509" cy="10375133"/>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77" name="Rectangle: Rounded Corners 76">
            <a:extLst>
              <a:ext uri="{FF2B5EF4-FFF2-40B4-BE49-F238E27FC236}">
                <a16:creationId xmlns:a16="http://schemas.microsoft.com/office/drawing/2014/main" id="{6EAD0211-02A6-4165-9953-1C4EF5C4CF86}"/>
              </a:ext>
            </a:extLst>
          </p:cNvPr>
          <p:cNvSpPr/>
          <p:nvPr/>
        </p:nvSpPr>
        <p:spPr>
          <a:xfrm>
            <a:off x="16717455" y="15006724"/>
            <a:ext cx="26740133" cy="13117433"/>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73" name="Rectangle: Rounded Corners 72">
            <a:extLst>
              <a:ext uri="{FF2B5EF4-FFF2-40B4-BE49-F238E27FC236}">
                <a16:creationId xmlns:a16="http://schemas.microsoft.com/office/drawing/2014/main" id="{F081AF3E-4789-4D5B-9894-C7D8247A1691}"/>
              </a:ext>
            </a:extLst>
          </p:cNvPr>
          <p:cNvSpPr/>
          <p:nvPr/>
        </p:nvSpPr>
        <p:spPr>
          <a:xfrm>
            <a:off x="240444" y="15014995"/>
            <a:ext cx="16283851" cy="13110192"/>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110" name="Rectangle: Rounded Corners 109">
            <a:extLst>
              <a:ext uri="{FF2B5EF4-FFF2-40B4-BE49-F238E27FC236}">
                <a16:creationId xmlns:a16="http://schemas.microsoft.com/office/drawing/2014/main" id="{B0318819-B003-40D4-BC9F-61CE17EA2D36}"/>
              </a:ext>
            </a:extLst>
          </p:cNvPr>
          <p:cNvSpPr/>
          <p:nvPr/>
        </p:nvSpPr>
        <p:spPr>
          <a:xfrm>
            <a:off x="31450253" y="4350005"/>
            <a:ext cx="11915261" cy="10343506"/>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457128" indent="-457128" algn="just">
              <a:buFont typeface="Arial" panose="020B0604020202020204" pitchFamily="34" charset="0"/>
              <a:buChar char="•"/>
            </a:pPr>
            <a:endParaRPr lang="en-US" sz="3000" dirty="0"/>
          </a:p>
          <a:p>
            <a:pPr marL="457128" indent="-457128" algn="just">
              <a:buFont typeface="Arial" panose="020B0604020202020204" pitchFamily="34" charset="0"/>
              <a:buChar char="•"/>
            </a:pPr>
            <a:endParaRPr lang="en-US" sz="3200" dirty="0"/>
          </a:p>
          <a:p>
            <a:pPr marL="342900" indent="-342900" algn="just">
              <a:buFont typeface="Arial" panose="020B0604020202020204" pitchFamily="34" charset="0"/>
              <a:buChar char="•"/>
            </a:pPr>
            <a:r>
              <a:rPr lang="en-US" sz="3200" dirty="0"/>
              <a:t>To run the model on more plants and test the model on these plants without training data from the plant. </a:t>
            </a:r>
          </a:p>
          <a:p>
            <a:pPr marL="342900" indent="-342900" algn="just">
              <a:buFont typeface="Arial" panose="020B0604020202020204" pitchFamily="34" charset="0"/>
              <a:buChar char="•"/>
            </a:pPr>
            <a:r>
              <a:rPr lang="en-US" sz="3200" dirty="0"/>
              <a:t>Changing the control of the plant. </a:t>
            </a:r>
          </a:p>
          <a:p>
            <a:pPr marL="342900" indent="-342900" algn="just">
              <a:buFont typeface="Arial" panose="020B0604020202020204" pitchFamily="34" charset="0"/>
              <a:buChar char="•"/>
            </a:pPr>
            <a:r>
              <a:rPr lang="en-US" sz="3200" dirty="0"/>
              <a:t>Adding and removing different features to see the effect of prediction across the different feature, and how the importance of these features changes. </a:t>
            </a:r>
          </a:p>
          <a:p>
            <a:pPr marL="342900" indent="-342900" algn="just">
              <a:buFont typeface="Arial" panose="020B0604020202020204" pitchFamily="34" charset="0"/>
              <a:buChar char="•"/>
            </a:pPr>
            <a:r>
              <a:rPr lang="en-US" sz="3200" dirty="0"/>
              <a:t> </a:t>
            </a:r>
          </a:p>
        </p:txBody>
      </p:sp>
      <p:sp>
        <p:nvSpPr>
          <p:cNvPr id="6" name="Rectangle 5">
            <a:extLst>
              <a:ext uri="{FF2B5EF4-FFF2-40B4-BE49-F238E27FC236}">
                <a16:creationId xmlns:a16="http://schemas.microsoft.com/office/drawing/2014/main" id="{6CE24836-9224-2043-9C2C-4B32792337D6}"/>
              </a:ext>
            </a:extLst>
          </p:cNvPr>
          <p:cNvSpPr/>
          <p:nvPr/>
        </p:nvSpPr>
        <p:spPr>
          <a:xfrm>
            <a:off x="0" y="28273836"/>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TextBox 77">
            <a:extLst>
              <a:ext uri="{FF2B5EF4-FFF2-40B4-BE49-F238E27FC236}">
                <a16:creationId xmlns:a16="http://schemas.microsoft.com/office/drawing/2014/main" id="{D0145BD0-9C6C-4D85-A70D-86673A9E91AA}"/>
              </a:ext>
            </a:extLst>
          </p:cNvPr>
          <p:cNvSpPr txBox="1"/>
          <p:nvPr/>
        </p:nvSpPr>
        <p:spPr>
          <a:xfrm>
            <a:off x="809477" y="16569935"/>
            <a:ext cx="6576930" cy="919401"/>
          </a:xfrm>
          <a:prstGeom prst="roundRect">
            <a:avLst/>
          </a:prstGeom>
          <a:solidFill>
            <a:schemeClr val="accent6">
              <a:lumMod val="60000"/>
              <a:lumOff val="40000"/>
            </a:schemeClr>
          </a:solidFill>
          <a:ln>
            <a:noFill/>
          </a:ln>
        </p:spPr>
        <p:txBody>
          <a:bodyPr wrap="square" rtlCol="0">
            <a:spAutoFit/>
          </a:bodyPr>
          <a:lstStyle/>
          <a:p>
            <a:r>
              <a:rPr lang="en-US" sz="4800" dirty="0"/>
              <a:t>FEATURES</a:t>
            </a:r>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3"/>
          </a:xfrm>
          <a:prstGeom prst="rect">
            <a:avLst/>
          </a:prstGeom>
          <a:gradFill flip="none" rotWithShape="1">
            <a:gsLst>
              <a:gs pos="0">
                <a:srgbClr val="00B050"/>
              </a:gs>
              <a:gs pos="63705">
                <a:schemeClr val="accent5">
                  <a:lumMod val="60000"/>
                  <a:lumOff val="4000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433611" y="173743"/>
            <a:ext cx="38802187" cy="1323439"/>
          </a:xfrm>
          <a:prstGeom prst="rect">
            <a:avLst/>
          </a:prstGeom>
          <a:noFill/>
        </p:spPr>
        <p:txBody>
          <a:bodyPr wrap="square" rtlCol="0">
            <a:spAutoFit/>
          </a:bodyPr>
          <a:lstStyle/>
          <a:p>
            <a:pPr algn="ctr"/>
            <a:r>
              <a:rPr lang="en-US" sz="8000" b="1" dirty="0"/>
              <a:t>OPTICHILL –  DATA SCIENCE TOOL FOR PREDICTION OF CHILLER PLANT EFFICIENCY</a:t>
            </a:r>
          </a:p>
        </p:txBody>
      </p:sp>
      <p:sp>
        <p:nvSpPr>
          <p:cNvPr id="10" name="TextBox 9">
            <a:extLst>
              <a:ext uri="{FF2B5EF4-FFF2-40B4-BE49-F238E27FC236}">
                <a16:creationId xmlns:a16="http://schemas.microsoft.com/office/drawing/2014/main" id="{6D20E6CB-6E60-184B-96FC-42261BC39734}"/>
              </a:ext>
            </a:extLst>
          </p:cNvPr>
          <p:cNvSpPr txBox="1"/>
          <p:nvPr/>
        </p:nvSpPr>
        <p:spPr>
          <a:xfrm>
            <a:off x="162115" y="1397167"/>
            <a:ext cx="41017286" cy="2086725"/>
          </a:xfrm>
          <a:prstGeom prst="rect">
            <a:avLst/>
          </a:prstGeom>
          <a:noFill/>
        </p:spPr>
        <p:txBody>
          <a:bodyPr wrap="square" rtlCol="0">
            <a:spAutoFit/>
          </a:bodyPr>
          <a:lstStyle/>
          <a:p>
            <a:pPr algn="ctr"/>
            <a:r>
              <a:rPr lang="en-US" sz="5280" dirty="0">
                <a:latin typeface="Helvetica" pitchFamily="2" charset="0"/>
              </a:rPr>
              <a:t>Theodore Cohen</a:t>
            </a:r>
            <a:r>
              <a:rPr lang="en-US" sz="5280" baseline="30000" dirty="0">
                <a:latin typeface="Helvetica" pitchFamily="2" charset="0"/>
              </a:rPr>
              <a:t>1, 2, 3</a:t>
            </a:r>
            <a:r>
              <a:rPr lang="en-US" sz="5280" dirty="0">
                <a:latin typeface="Helvetica" pitchFamily="2" charset="0"/>
              </a:rPr>
              <a:t>, Caitlin Parke</a:t>
            </a:r>
            <a:r>
              <a:rPr lang="en-US" sz="5280" baseline="30000" dirty="0">
                <a:latin typeface="Helvetica" pitchFamily="2" charset="0"/>
              </a:rPr>
              <a:t>4</a:t>
            </a:r>
            <a:r>
              <a:rPr lang="en-US" sz="5280" dirty="0">
                <a:latin typeface="Helvetica" pitchFamily="2" charset="0"/>
              </a:rPr>
              <a:t>, Maitri Uppaluri</a:t>
            </a:r>
            <a:r>
              <a:rPr lang="en-US" sz="5280" baseline="30000" dirty="0">
                <a:latin typeface="Helvetica" pitchFamily="2" charset="0"/>
              </a:rPr>
              <a:t>4</a:t>
            </a:r>
          </a:p>
          <a:p>
            <a:pPr algn="ctr"/>
            <a:endParaRPr lang="en-US" sz="3840" dirty="0">
              <a:latin typeface="Helvetica" pitchFamily="2" charset="0"/>
            </a:endParaRPr>
          </a:p>
          <a:p>
            <a:pPr algn="ctr"/>
            <a:r>
              <a:rPr lang="en-US" sz="3840" dirty="0">
                <a:latin typeface="Helvetica" pitchFamily="2" charset="0"/>
              </a:rPr>
              <a:t>1</a:t>
            </a:r>
            <a:r>
              <a:rPr lang="en-US" sz="3600" dirty="0">
                <a:latin typeface="Helvetica" pitchFamily="2" charset="0"/>
              </a:rPr>
              <a:t>. Department of Chemistry  2. Department of Material Science and Engineering  3. Molecular Engineering and Science Department  4. Department of Chemical Engineering</a:t>
            </a:r>
            <a:endParaRPr lang="en-US" sz="3840" dirty="0">
              <a:latin typeface="Helvetica" pitchFamily="2" charset="0"/>
            </a:endParaRPr>
          </a:p>
        </p:txBody>
      </p:sp>
      <p:sp>
        <p:nvSpPr>
          <p:cNvPr id="11" name="Rectangle 10">
            <a:extLst>
              <a:ext uri="{FF2B5EF4-FFF2-40B4-BE49-F238E27FC236}">
                <a16:creationId xmlns:a16="http://schemas.microsoft.com/office/drawing/2014/main" id="{96768FF7-0C19-9244-A460-B71ECB61E04A}"/>
              </a:ext>
            </a:extLst>
          </p:cNvPr>
          <p:cNvSpPr/>
          <p:nvPr/>
        </p:nvSpPr>
        <p:spPr>
          <a:xfrm>
            <a:off x="0" y="3831780"/>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38623238" y="256795"/>
            <a:ext cx="5112326" cy="3408216"/>
          </a:xfrm>
          <a:prstGeom prst="rect">
            <a:avLst/>
          </a:prstGeom>
        </p:spPr>
      </p:pic>
      <p:pic>
        <p:nvPicPr>
          <p:cNvPr id="1034" name="Picture 10" descr="Image result for nsf logo">
            <a:extLst>
              <a:ext uri="{FF2B5EF4-FFF2-40B4-BE49-F238E27FC236}">
                <a16:creationId xmlns:a16="http://schemas.microsoft.com/office/drawing/2014/main" id="{AEA7D62D-AAAE-4940-BFA9-42F673D53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24" r="14997"/>
          <a:stretch/>
        </p:blipFill>
        <p:spPr bwMode="auto">
          <a:xfrm>
            <a:off x="26577326" y="28988986"/>
            <a:ext cx="2341217" cy="22304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051965-060B-46BA-87DC-C12EA5FDC070}"/>
              </a:ext>
            </a:extLst>
          </p:cNvPr>
          <p:cNvSpPr/>
          <p:nvPr/>
        </p:nvSpPr>
        <p:spPr>
          <a:xfrm>
            <a:off x="240442" y="4318378"/>
            <a:ext cx="16202064" cy="10375133"/>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p>
        </p:txBody>
      </p:sp>
      <p:sp>
        <p:nvSpPr>
          <p:cNvPr id="4" name="TextBox 3">
            <a:extLst>
              <a:ext uri="{FF2B5EF4-FFF2-40B4-BE49-F238E27FC236}">
                <a16:creationId xmlns:a16="http://schemas.microsoft.com/office/drawing/2014/main" id="{A5E3C575-36C1-420E-8A4D-0ABCE3328292}"/>
              </a:ext>
            </a:extLst>
          </p:cNvPr>
          <p:cNvSpPr txBox="1"/>
          <p:nvPr/>
        </p:nvSpPr>
        <p:spPr>
          <a:xfrm>
            <a:off x="583075" y="5927367"/>
            <a:ext cx="8072558"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MOTIVATION</a:t>
            </a:r>
          </a:p>
        </p:txBody>
      </p:sp>
      <p:sp>
        <p:nvSpPr>
          <p:cNvPr id="59" name="TextBox 58">
            <a:extLst>
              <a:ext uri="{FF2B5EF4-FFF2-40B4-BE49-F238E27FC236}">
                <a16:creationId xmlns:a16="http://schemas.microsoft.com/office/drawing/2014/main" id="{42756242-1AA6-4132-BF2D-4CBF138CC4BF}"/>
              </a:ext>
            </a:extLst>
          </p:cNvPr>
          <p:cNvSpPr txBox="1"/>
          <p:nvPr/>
        </p:nvSpPr>
        <p:spPr>
          <a:xfrm>
            <a:off x="4243126" y="15251040"/>
            <a:ext cx="8196696" cy="1082850"/>
          </a:xfrm>
          <a:prstGeom prst="roundRect">
            <a:avLst/>
          </a:prstGeom>
          <a:solidFill>
            <a:schemeClr val="accent5">
              <a:lumMod val="75000"/>
            </a:schemeClr>
          </a:solid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DATA CLEANING</a:t>
            </a:r>
          </a:p>
        </p:txBody>
      </p:sp>
      <p:sp>
        <p:nvSpPr>
          <p:cNvPr id="61" name="TextBox 60">
            <a:extLst>
              <a:ext uri="{FF2B5EF4-FFF2-40B4-BE49-F238E27FC236}">
                <a16:creationId xmlns:a16="http://schemas.microsoft.com/office/drawing/2014/main" id="{9E415DCB-FD47-41B3-A306-19861224F4B4}"/>
              </a:ext>
            </a:extLst>
          </p:cNvPr>
          <p:cNvSpPr txBox="1"/>
          <p:nvPr/>
        </p:nvSpPr>
        <p:spPr>
          <a:xfrm>
            <a:off x="4285853" y="4580882"/>
            <a:ext cx="8193024"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INTRODUCTION</a:t>
            </a:r>
          </a:p>
        </p:txBody>
      </p:sp>
      <p:sp>
        <p:nvSpPr>
          <p:cNvPr id="74" name="TextBox 73">
            <a:extLst>
              <a:ext uri="{FF2B5EF4-FFF2-40B4-BE49-F238E27FC236}">
                <a16:creationId xmlns:a16="http://schemas.microsoft.com/office/drawing/2014/main" id="{24D9B826-7368-4EC1-AC59-8293ABDBE609}"/>
              </a:ext>
            </a:extLst>
          </p:cNvPr>
          <p:cNvSpPr txBox="1"/>
          <p:nvPr/>
        </p:nvSpPr>
        <p:spPr>
          <a:xfrm>
            <a:off x="25262873" y="15226517"/>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RESULTS</a:t>
            </a:r>
          </a:p>
        </p:txBody>
      </p:sp>
      <p:pic>
        <p:nvPicPr>
          <p:cNvPr id="12" name="Picture 11">
            <a:extLst>
              <a:ext uri="{FF2B5EF4-FFF2-40B4-BE49-F238E27FC236}">
                <a16:creationId xmlns:a16="http://schemas.microsoft.com/office/drawing/2014/main" id="{3E94F77D-F299-4FB3-A874-BBF2505CCE91}"/>
              </a:ext>
            </a:extLst>
          </p:cNvPr>
          <p:cNvPicPr>
            <a:picLocks noChangeAspect="1"/>
          </p:cNvPicPr>
          <p:nvPr/>
        </p:nvPicPr>
        <p:blipFill>
          <a:blip r:embed="rId5"/>
          <a:stretch>
            <a:fillRect/>
          </a:stretch>
        </p:blipFill>
        <p:spPr>
          <a:xfrm>
            <a:off x="23314" y="28446674"/>
            <a:ext cx="12742555" cy="4550914"/>
          </a:xfrm>
          <a:prstGeom prst="rect">
            <a:avLst/>
          </a:prstGeom>
        </p:spPr>
      </p:pic>
      <p:sp>
        <p:nvSpPr>
          <p:cNvPr id="79" name="TextBox 78">
            <a:extLst>
              <a:ext uri="{FF2B5EF4-FFF2-40B4-BE49-F238E27FC236}">
                <a16:creationId xmlns:a16="http://schemas.microsoft.com/office/drawing/2014/main" id="{B1A551ED-678F-4ACF-9DBA-F48DB9CF52D1}"/>
              </a:ext>
            </a:extLst>
          </p:cNvPr>
          <p:cNvSpPr txBox="1"/>
          <p:nvPr/>
        </p:nvSpPr>
        <p:spPr>
          <a:xfrm>
            <a:off x="9259035" y="5927367"/>
            <a:ext cx="6607267"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4800" dirty="0"/>
              <a:t>GOALS</a:t>
            </a:r>
          </a:p>
        </p:txBody>
      </p:sp>
      <p:sp>
        <p:nvSpPr>
          <p:cNvPr id="86" name="TextBox 85">
            <a:extLst>
              <a:ext uri="{FF2B5EF4-FFF2-40B4-BE49-F238E27FC236}">
                <a16:creationId xmlns:a16="http://schemas.microsoft.com/office/drawing/2014/main" id="{7D2A6ED8-54E5-4DF8-9297-5C9F3AB607E3}"/>
              </a:ext>
            </a:extLst>
          </p:cNvPr>
          <p:cNvSpPr txBox="1"/>
          <p:nvPr/>
        </p:nvSpPr>
        <p:spPr>
          <a:xfrm>
            <a:off x="809477" y="21546536"/>
            <a:ext cx="6607267" cy="919401"/>
          </a:xfrm>
          <a:prstGeom prst="roundRect">
            <a:avLst/>
          </a:prstGeom>
          <a:solidFill>
            <a:schemeClr val="accent6">
              <a:lumMod val="60000"/>
              <a:lumOff val="40000"/>
            </a:schemeClr>
          </a:solidFill>
          <a:ln>
            <a:noFill/>
          </a:ln>
        </p:spPr>
        <p:txBody>
          <a:bodyPr wrap="square" rtlCol="0">
            <a:spAutoFit/>
          </a:bodyPr>
          <a:lstStyle/>
          <a:p>
            <a:r>
              <a:rPr lang="en-US" sz="4800" dirty="0"/>
              <a:t>FILTERING</a:t>
            </a:r>
          </a:p>
        </p:txBody>
      </p:sp>
      <p:sp>
        <p:nvSpPr>
          <p:cNvPr id="88" name="TextBox 87">
            <a:extLst>
              <a:ext uri="{FF2B5EF4-FFF2-40B4-BE49-F238E27FC236}">
                <a16:creationId xmlns:a16="http://schemas.microsoft.com/office/drawing/2014/main" id="{BE7E4B04-880B-43B7-8BA9-F463C5532881}"/>
              </a:ext>
            </a:extLst>
          </p:cNvPr>
          <p:cNvSpPr txBox="1"/>
          <p:nvPr/>
        </p:nvSpPr>
        <p:spPr>
          <a:xfrm>
            <a:off x="17965795" y="4558757"/>
            <a:ext cx="12121728"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GRADIENT BOOSTING MACHINES</a:t>
            </a:r>
          </a:p>
        </p:txBody>
      </p:sp>
      <p:sp>
        <p:nvSpPr>
          <p:cNvPr id="100" name="TextBox 99">
            <a:extLst>
              <a:ext uri="{FF2B5EF4-FFF2-40B4-BE49-F238E27FC236}">
                <a16:creationId xmlns:a16="http://schemas.microsoft.com/office/drawing/2014/main" id="{1784064B-37C1-4F36-83D5-0B2977768312}"/>
              </a:ext>
            </a:extLst>
          </p:cNvPr>
          <p:cNvSpPr txBox="1"/>
          <p:nvPr/>
        </p:nvSpPr>
        <p:spPr>
          <a:xfrm>
            <a:off x="32583233" y="4539888"/>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FUTURE WORK</a:t>
            </a:r>
          </a:p>
        </p:txBody>
      </p:sp>
      <p:sp>
        <p:nvSpPr>
          <p:cNvPr id="102" name="TextBox 101">
            <a:extLst>
              <a:ext uri="{FF2B5EF4-FFF2-40B4-BE49-F238E27FC236}">
                <a16:creationId xmlns:a16="http://schemas.microsoft.com/office/drawing/2014/main" id="{B26F97C2-EB42-4CB2-8711-F5EEA8FC65A2}"/>
              </a:ext>
            </a:extLst>
          </p:cNvPr>
          <p:cNvSpPr txBox="1"/>
          <p:nvPr/>
        </p:nvSpPr>
        <p:spPr>
          <a:xfrm>
            <a:off x="17143609" y="16579046"/>
            <a:ext cx="14755713" cy="919401"/>
          </a:xfrm>
          <a:prstGeom prst="roundRect">
            <a:avLst/>
          </a:prstGeom>
          <a:solidFill>
            <a:schemeClr val="accent6">
              <a:lumMod val="60000"/>
              <a:lumOff val="40000"/>
            </a:schemeClr>
          </a:solidFill>
          <a:ln>
            <a:noFill/>
          </a:ln>
        </p:spPr>
        <p:txBody>
          <a:bodyPr wrap="square" rtlCol="0">
            <a:spAutoFit/>
          </a:bodyPr>
          <a:lstStyle/>
          <a:p>
            <a:r>
              <a:rPr lang="en-US" sz="4800" dirty="0"/>
              <a:t>OVERALL PREDICTION</a:t>
            </a:r>
          </a:p>
        </p:txBody>
      </p:sp>
      <p:sp>
        <p:nvSpPr>
          <p:cNvPr id="103" name="TextBox 102">
            <a:extLst>
              <a:ext uri="{FF2B5EF4-FFF2-40B4-BE49-F238E27FC236}">
                <a16:creationId xmlns:a16="http://schemas.microsoft.com/office/drawing/2014/main" id="{35CE5299-3ECB-4491-8998-458090C4BAE5}"/>
              </a:ext>
            </a:extLst>
          </p:cNvPr>
          <p:cNvSpPr txBox="1"/>
          <p:nvPr/>
        </p:nvSpPr>
        <p:spPr>
          <a:xfrm>
            <a:off x="32429985" y="16550931"/>
            <a:ext cx="10608615" cy="919401"/>
          </a:xfrm>
          <a:prstGeom prst="roundRect">
            <a:avLst/>
          </a:prstGeom>
          <a:solidFill>
            <a:schemeClr val="accent6">
              <a:lumMod val="60000"/>
              <a:lumOff val="40000"/>
            </a:schemeClr>
          </a:solidFill>
          <a:ln>
            <a:noFill/>
          </a:ln>
        </p:spPr>
        <p:txBody>
          <a:bodyPr wrap="square" rtlCol="0">
            <a:spAutoFit/>
          </a:bodyPr>
          <a:lstStyle/>
          <a:p>
            <a:r>
              <a:rPr lang="en-US" sz="4800" dirty="0"/>
              <a:t>TRAINING ACROSS DIFFERENT SEASONS</a:t>
            </a:r>
          </a:p>
        </p:txBody>
      </p:sp>
      <p:pic>
        <p:nvPicPr>
          <p:cNvPr id="106" name="Picture 12" descr="Image result for Clean Energy Institute">
            <a:extLst>
              <a:ext uri="{FF2B5EF4-FFF2-40B4-BE49-F238E27FC236}">
                <a16:creationId xmlns:a16="http://schemas.microsoft.com/office/drawing/2014/main" id="{96A1E10F-6AB1-4C6E-BA20-6DC9F260F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3869" y="29290636"/>
            <a:ext cx="10894029" cy="3169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2B9D88-29E7-4FC3-83AE-9A25C66ED14C}"/>
              </a:ext>
            </a:extLst>
          </p:cNvPr>
          <p:cNvSpPr txBox="1"/>
          <p:nvPr/>
        </p:nvSpPr>
        <p:spPr>
          <a:xfrm>
            <a:off x="583075" y="6884905"/>
            <a:ext cx="8193024" cy="2554545"/>
          </a:xfrm>
          <a:prstGeom prst="rect">
            <a:avLst/>
          </a:prstGeom>
          <a:noFill/>
        </p:spPr>
        <p:txBody>
          <a:bodyPr wrap="square" rtlCol="0">
            <a:spAutoFit/>
          </a:bodyPr>
          <a:lstStyle/>
          <a:p>
            <a:pPr algn="just"/>
            <a:r>
              <a:rPr lang="en-US" sz="3200" dirty="0"/>
              <a:t>Today, efficiency models of plants run in large excel sheets. These models can take months to create. Machine learning can be a powerful tool to predict the efficiency of the chiller plant and for optimization. </a:t>
            </a:r>
          </a:p>
        </p:txBody>
      </p:sp>
      <p:sp>
        <p:nvSpPr>
          <p:cNvPr id="29" name="TextBox 28">
            <a:extLst>
              <a:ext uri="{FF2B5EF4-FFF2-40B4-BE49-F238E27FC236}">
                <a16:creationId xmlns:a16="http://schemas.microsoft.com/office/drawing/2014/main" id="{54A8BCA4-1696-4D4E-B934-F30A79586F52}"/>
              </a:ext>
            </a:extLst>
          </p:cNvPr>
          <p:cNvSpPr txBox="1"/>
          <p:nvPr/>
        </p:nvSpPr>
        <p:spPr>
          <a:xfrm>
            <a:off x="9259035" y="6884905"/>
            <a:ext cx="6607267" cy="6001643"/>
          </a:xfrm>
          <a:prstGeom prst="rect">
            <a:avLst/>
          </a:prstGeom>
          <a:noFill/>
        </p:spPr>
        <p:txBody>
          <a:bodyPr wrap="square" rtlCol="0">
            <a:spAutoFit/>
          </a:bodyPr>
          <a:lstStyle/>
          <a:p>
            <a:pPr algn="just"/>
            <a:r>
              <a:rPr lang="en-US" sz="3200" b="1" dirty="0"/>
              <a:t>1. DATA CLEANING</a:t>
            </a:r>
          </a:p>
          <a:p>
            <a:pPr algn="just"/>
            <a:r>
              <a:rPr lang="en-US" sz="3200" dirty="0"/>
              <a:t>To remove unwanted features and alarms from the dataset. </a:t>
            </a:r>
          </a:p>
          <a:p>
            <a:pPr algn="just"/>
            <a:endParaRPr lang="en-US" sz="3200" dirty="0"/>
          </a:p>
          <a:p>
            <a:pPr algn="just"/>
            <a:r>
              <a:rPr lang="en-US" sz="3200" b="1" dirty="0"/>
              <a:t>2. FEATURE IMPORTANCE</a:t>
            </a:r>
          </a:p>
          <a:p>
            <a:pPr algn="just"/>
            <a:r>
              <a:rPr lang="en-US" sz="3200" dirty="0"/>
              <a:t>To create an algorithm that sorts out the features in the order of their importance to plant efficiency. </a:t>
            </a:r>
          </a:p>
          <a:p>
            <a:pPr algn="just"/>
            <a:endParaRPr lang="en-US" sz="3200" dirty="0"/>
          </a:p>
          <a:p>
            <a:pPr algn="just"/>
            <a:r>
              <a:rPr lang="en-US" sz="3200" b="1" dirty="0"/>
              <a:t>3. PREDICTION</a:t>
            </a:r>
          </a:p>
          <a:p>
            <a:pPr algn="just"/>
            <a:r>
              <a:rPr lang="en-US" sz="3200" dirty="0"/>
              <a:t>To predict the efficiency of the chiller plant. </a:t>
            </a:r>
          </a:p>
        </p:txBody>
      </p:sp>
      <p:pic>
        <p:nvPicPr>
          <p:cNvPr id="13" name="Picture 12">
            <a:extLst>
              <a:ext uri="{FF2B5EF4-FFF2-40B4-BE49-F238E27FC236}">
                <a16:creationId xmlns:a16="http://schemas.microsoft.com/office/drawing/2014/main" id="{CB6F7080-ADF2-4888-B3F9-61D4D545D8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2335" y="28560264"/>
            <a:ext cx="4320324" cy="4320324"/>
          </a:xfrm>
          <a:prstGeom prst="rect">
            <a:avLst/>
          </a:prstGeom>
        </p:spPr>
      </p:pic>
      <p:sp>
        <p:nvSpPr>
          <p:cNvPr id="31" name="TextBox 30">
            <a:extLst>
              <a:ext uri="{FF2B5EF4-FFF2-40B4-BE49-F238E27FC236}">
                <a16:creationId xmlns:a16="http://schemas.microsoft.com/office/drawing/2014/main" id="{65F6195A-5EF9-42AC-86B6-BE8CD04F7378}"/>
              </a:ext>
            </a:extLst>
          </p:cNvPr>
          <p:cNvSpPr txBox="1"/>
          <p:nvPr/>
        </p:nvSpPr>
        <p:spPr>
          <a:xfrm>
            <a:off x="770106" y="17540585"/>
            <a:ext cx="6582967" cy="4031873"/>
          </a:xfrm>
          <a:prstGeom prst="rect">
            <a:avLst/>
          </a:prstGeom>
          <a:noFill/>
        </p:spPr>
        <p:txBody>
          <a:bodyPr wrap="square" rtlCol="0">
            <a:spAutoFit/>
          </a:bodyPr>
          <a:lstStyle/>
          <a:p>
            <a:pPr algn="just"/>
            <a:r>
              <a:rPr lang="en-US" sz="3200" dirty="0"/>
              <a:t>Raw data from several chiller plants was filtered and optimized for ML implementation. This was started by only using the raw data directly from the plant. These data included readouts form the Building </a:t>
            </a:r>
          </a:p>
          <a:p>
            <a:pPr algn="just"/>
            <a:r>
              <a:rPr lang="en-US" sz="3200" dirty="0"/>
              <a:t>Automation System, chillers, cooling towers, and water pumps.</a:t>
            </a:r>
          </a:p>
        </p:txBody>
      </p:sp>
      <p:sp>
        <p:nvSpPr>
          <p:cNvPr id="32" name="TextBox 31">
            <a:extLst>
              <a:ext uri="{FF2B5EF4-FFF2-40B4-BE49-F238E27FC236}">
                <a16:creationId xmlns:a16="http://schemas.microsoft.com/office/drawing/2014/main" id="{5D9C213F-CB53-4627-9AB3-04EFE42A8E05}"/>
              </a:ext>
            </a:extLst>
          </p:cNvPr>
          <p:cNvSpPr txBox="1"/>
          <p:nvPr/>
        </p:nvSpPr>
        <p:spPr>
          <a:xfrm>
            <a:off x="779140" y="22531819"/>
            <a:ext cx="6607267" cy="5016758"/>
          </a:xfrm>
          <a:prstGeom prst="rect">
            <a:avLst/>
          </a:prstGeom>
          <a:noFill/>
        </p:spPr>
        <p:txBody>
          <a:bodyPr wrap="square" rtlCol="0">
            <a:spAutoFit/>
          </a:bodyPr>
          <a:lstStyle/>
          <a:p>
            <a:pPr algn="just"/>
            <a:r>
              <a:rPr lang="en-US" sz="3200" dirty="0"/>
              <a:t>Various stale features were removed and any feature containing the phrase ‘kW’ was removed to ensure that no calculated data was used for plant performance prediction. Datapoints used for prediction were pre optimized, complete, and in some cases had no alarms going off. Optional inputs for removing any feature was added for flexibility.</a:t>
            </a:r>
          </a:p>
        </p:txBody>
      </p:sp>
      <p:pic>
        <p:nvPicPr>
          <p:cNvPr id="34" name="Picture 2" descr="visualizing gradient boosting over decision trees">
            <a:extLst>
              <a:ext uri="{FF2B5EF4-FFF2-40B4-BE49-F238E27FC236}">
                <a16:creationId xmlns:a16="http://schemas.microsoft.com/office/drawing/2014/main" id="{7AB61639-9843-4E6B-A1DD-5ED867F2D50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40" t="13537" r="3859" b="17827"/>
          <a:stretch/>
        </p:blipFill>
        <p:spPr bwMode="auto">
          <a:xfrm>
            <a:off x="16845802" y="5662161"/>
            <a:ext cx="13932379" cy="29689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picture containing object&#10;&#10;Description generated with high confidence">
            <a:extLst>
              <a:ext uri="{FF2B5EF4-FFF2-40B4-BE49-F238E27FC236}">
                <a16:creationId xmlns:a16="http://schemas.microsoft.com/office/drawing/2014/main" id="{B32D8D49-396F-4E1D-91CD-A2459A2BDE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49713" y="30781123"/>
            <a:ext cx="6733520" cy="1995117"/>
          </a:xfrm>
          <a:prstGeom prst="rect">
            <a:avLst/>
          </a:prstGeom>
        </p:spPr>
      </p:pic>
      <p:pic>
        <p:nvPicPr>
          <p:cNvPr id="14" name="Picture 13">
            <a:extLst>
              <a:ext uri="{FF2B5EF4-FFF2-40B4-BE49-F238E27FC236}">
                <a16:creationId xmlns:a16="http://schemas.microsoft.com/office/drawing/2014/main" id="{EDEA2DC3-94A0-4E11-B4F1-4F11EDC3B6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43609" y="18049103"/>
            <a:ext cx="8119263" cy="5990305"/>
          </a:xfrm>
          <a:prstGeom prst="rect">
            <a:avLst/>
          </a:prstGeom>
          <a:ln>
            <a:noFill/>
          </a:ln>
        </p:spPr>
      </p:pic>
      <p:sp>
        <p:nvSpPr>
          <p:cNvPr id="41" name="TextBox 40">
            <a:extLst>
              <a:ext uri="{FF2B5EF4-FFF2-40B4-BE49-F238E27FC236}">
                <a16:creationId xmlns:a16="http://schemas.microsoft.com/office/drawing/2014/main" id="{C0420AFA-F992-4638-A27C-B03E3D98559F}"/>
              </a:ext>
            </a:extLst>
          </p:cNvPr>
          <p:cNvSpPr txBox="1"/>
          <p:nvPr/>
        </p:nvSpPr>
        <p:spPr>
          <a:xfrm>
            <a:off x="17965795" y="24021019"/>
            <a:ext cx="6578173" cy="461665"/>
          </a:xfrm>
          <a:prstGeom prst="rect">
            <a:avLst/>
          </a:prstGeom>
          <a:noFill/>
        </p:spPr>
        <p:txBody>
          <a:bodyPr wrap="square" rtlCol="0">
            <a:spAutoFit/>
          </a:bodyPr>
          <a:lstStyle/>
          <a:p>
            <a:r>
              <a:rPr lang="en-US" sz="2400" dirty="0"/>
              <a:t>Results from GBM on Plant 1 data. R</a:t>
            </a:r>
            <a:r>
              <a:rPr lang="en-US" sz="2400" baseline="30000" dirty="0"/>
              <a:t>2</a:t>
            </a:r>
            <a:r>
              <a:rPr lang="en-US" sz="2400" dirty="0"/>
              <a:t> value = 98.2%</a:t>
            </a:r>
          </a:p>
        </p:txBody>
      </p:sp>
      <p:sp>
        <p:nvSpPr>
          <p:cNvPr id="42" name="TextBox 41">
            <a:extLst>
              <a:ext uri="{FF2B5EF4-FFF2-40B4-BE49-F238E27FC236}">
                <a16:creationId xmlns:a16="http://schemas.microsoft.com/office/drawing/2014/main" id="{C6BDAA2B-0B89-466D-81A3-E658FF0DF170}"/>
              </a:ext>
            </a:extLst>
          </p:cNvPr>
          <p:cNvSpPr txBox="1"/>
          <p:nvPr/>
        </p:nvSpPr>
        <p:spPr>
          <a:xfrm>
            <a:off x="33410694" y="28701899"/>
            <a:ext cx="9627905" cy="2400657"/>
          </a:xfrm>
          <a:prstGeom prst="rect">
            <a:avLst/>
          </a:prstGeom>
          <a:noFill/>
        </p:spPr>
        <p:txBody>
          <a:bodyPr wrap="square" rtlCol="0">
            <a:spAutoFit/>
          </a:bodyPr>
          <a:lstStyle/>
          <a:p>
            <a:pPr algn="ctr"/>
            <a:r>
              <a:rPr lang="en-US" sz="5400" b="1" dirty="0"/>
              <a:t>ACKNOWLEDGEMENTS</a:t>
            </a:r>
            <a:endParaRPr lang="en-US" sz="6600" b="1" dirty="0"/>
          </a:p>
          <a:p>
            <a:pPr algn="just"/>
            <a:r>
              <a:rPr lang="en-US" sz="3200" dirty="0"/>
              <a:t>Optimum Energy</a:t>
            </a:r>
          </a:p>
          <a:p>
            <a:pPr algn="just"/>
            <a:r>
              <a:rPr lang="en-US" sz="3200" dirty="0"/>
              <a:t>Dave Beck and Kelly Thornton</a:t>
            </a:r>
          </a:p>
          <a:p>
            <a:pPr algn="just"/>
            <a:endParaRPr lang="en-US" sz="3200" b="1" dirty="0"/>
          </a:p>
        </p:txBody>
      </p:sp>
      <p:pic>
        <p:nvPicPr>
          <p:cNvPr id="17" name="Picture 16">
            <a:extLst>
              <a:ext uri="{FF2B5EF4-FFF2-40B4-BE49-F238E27FC236}">
                <a16:creationId xmlns:a16="http://schemas.microsoft.com/office/drawing/2014/main" id="{BF385469-B6DA-49E4-88D4-7EB59B38DC66}"/>
              </a:ext>
            </a:extLst>
          </p:cNvPr>
          <p:cNvPicPr>
            <a:picLocks noChangeAspect="1"/>
          </p:cNvPicPr>
          <p:nvPr/>
        </p:nvPicPr>
        <p:blipFill>
          <a:blip r:embed="rId11"/>
          <a:stretch>
            <a:fillRect/>
          </a:stretch>
        </p:blipFill>
        <p:spPr>
          <a:xfrm>
            <a:off x="7609903" y="16579045"/>
            <a:ext cx="8257439" cy="10774577"/>
          </a:xfrm>
          <a:prstGeom prst="rect">
            <a:avLst/>
          </a:prstGeom>
        </p:spPr>
      </p:pic>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TotalTime>
  <Words>330</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Maitri Uppaluri</dc:creator>
  <cp:lastModifiedBy>Maitri Uppaluri</cp:lastModifiedBy>
  <cp:revision>26</cp:revision>
  <dcterms:created xsi:type="dcterms:W3CDTF">2018-06-19T22:03:33Z</dcterms:created>
  <dcterms:modified xsi:type="dcterms:W3CDTF">2018-06-25T04:41:01Z</dcterms:modified>
</cp:coreProperties>
</file>