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7"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FF"/>
    <a:srgbClr val="CCD2E2"/>
    <a:srgbClr val="410082"/>
    <a:srgbClr val="BE8A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6499" y="-57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99215F-7D28-427A-BCB7-253BF33D8D85}" type="doc">
      <dgm:prSet loTypeId="urn:microsoft.com/office/officeart/2005/8/layout/chevron1" loCatId="process" qsTypeId="urn:microsoft.com/office/officeart/2005/8/quickstyle/simple3" qsCatId="simple" csTypeId="urn:microsoft.com/office/officeart/2005/8/colors/colorful5" csCatId="colorful" phldr="1"/>
      <dgm:spPr/>
    </dgm:pt>
    <dgm:pt modelId="{6E024AFC-CB52-467E-975E-23A202E0EAB4}">
      <dgm:prSet phldrT="[Text]" custT="1"/>
      <dgm:spPr>
        <a:solidFill>
          <a:schemeClr val="accent5">
            <a:lumMod val="40000"/>
            <a:lumOff val="60000"/>
          </a:schemeClr>
        </a:solidFill>
        <a:ln>
          <a:noFill/>
        </a:ln>
      </dgm:spPr>
      <dgm:t>
        <a:bodyPr/>
        <a:lstStyle/>
        <a:p>
          <a:r>
            <a:rPr lang="en-US" sz="3000" b="0"/>
            <a:t>Chiller plant data</a:t>
          </a:r>
          <a:endParaRPr lang="en-US" sz="3000" b="0" dirty="0"/>
        </a:p>
      </dgm:t>
    </dgm:pt>
    <dgm:pt modelId="{BE26B320-3C71-4207-AF8B-C764968F32AA}" type="parTrans" cxnId="{F1B40E0B-D4B0-42C2-8F42-94891FF92860}">
      <dgm:prSet/>
      <dgm:spPr/>
      <dgm:t>
        <a:bodyPr/>
        <a:lstStyle/>
        <a:p>
          <a:endParaRPr lang="en-US" sz="3000" b="0" dirty="0">
            <a:solidFill>
              <a:schemeClr val="tx1"/>
            </a:solidFill>
          </a:endParaRPr>
        </a:p>
      </dgm:t>
    </dgm:pt>
    <dgm:pt modelId="{D11F3334-4E1B-4A4C-87FE-28A2EFE6ECFD}" type="sibTrans" cxnId="{F1B40E0B-D4B0-42C2-8F42-94891FF92860}">
      <dgm:prSet/>
      <dgm:spPr/>
      <dgm:t>
        <a:bodyPr/>
        <a:lstStyle/>
        <a:p>
          <a:endParaRPr lang="en-US" sz="3000" b="0" dirty="0">
            <a:solidFill>
              <a:schemeClr val="tx1"/>
            </a:solidFill>
          </a:endParaRPr>
        </a:p>
      </dgm:t>
    </dgm:pt>
    <dgm:pt modelId="{54A4769B-FE5C-4611-9EDC-F40898889E2A}">
      <dgm:prSet phldrT="[Text]" custT="1"/>
      <dgm:spPr>
        <a:solidFill>
          <a:schemeClr val="accent5">
            <a:lumMod val="40000"/>
            <a:lumOff val="60000"/>
          </a:schemeClr>
        </a:solidFill>
        <a:ln>
          <a:noFill/>
        </a:ln>
      </dgm:spPr>
      <dgm:t>
        <a:bodyPr/>
        <a:lstStyle/>
        <a:p>
          <a:r>
            <a:rPr lang="en-US" sz="3000" b="0" dirty="0"/>
            <a:t>Filtering features from the data</a:t>
          </a:r>
        </a:p>
      </dgm:t>
    </dgm:pt>
    <dgm:pt modelId="{BCC69687-4B41-40F6-8D46-0798B6CC5657}" type="parTrans" cxnId="{2E2E6AEA-36CD-4816-86F3-7F5589F02606}">
      <dgm:prSet/>
      <dgm:spPr/>
      <dgm:t>
        <a:bodyPr/>
        <a:lstStyle/>
        <a:p>
          <a:endParaRPr lang="en-US" sz="3000" b="0" dirty="0">
            <a:solidFill>
              <a:schemeClr val="tx1"/>
            </a:solidFill>
          </a:endParaRPr>
        </a:p>
      </dgm:t>
    </dgm:pt>
    <dgm:pt modelId="{6C69A606-FD67-4F8F-8A27-47DC83E5B4BE}" type="sibTrans" cxnId="{2E2E6AEA-36CD-4816-86F3-7F5589F02606}">
      <dgm:prSet/>
      <dgm:spPr/>
      <dgm:t>
        <a:bodyPr/>
        <a:lstStyle/>
        <a:p>
          <a:endParaRPr lang="en-US" sz="3000" b="0" dirty="0">
            <a:solidFill>
              <a:schemeClr val="tx1"/>
            </a:solidFill>
          </a:endParaRPr>
        </a:p>
      </dgm:t>
    </dgm:pt>
    <dgm:pt modelId="{C447611E-98C5-48ED-9157-D468411210B7}">
      <dgm:prSet phldrT="[Text]" custT="1"/>
      <dgm:spPr>
        <a:solidFill>
          <a:schemeClr val="accent5">
            <a:lumMod val="40000"/>
            <a:lumOff val="60000"/>
          </a:schemeClr>
        </a:solidFill>
        <a:ln>
          <a:noFill/>
        </a:ln>
      </dgm:spPr>
      <dgm:t>
        <a:bodyPr/>
        <a:lstStyle/>
        <a:p>
          <a:r>
            <a:rPr lang="en-US" sz="3000" b="0"/>
            <a:t>Feature importance</a:t>
          </a:r>
          <a:endParaRPr lang="en-US" sz="3000" b="0" dirty="0"/>
        </a:p>
      </dgm:t>
    </dgm:pt>
    <dgm:pt modelId="{7A889FA0-264A-4D2B-9F4B-F4B335D242CF}" type="parTrans" cxnId="{8F487B1A-DCAF-4321-8D12-3FA351287850}">
      <dgm:prSet/>
      <dgm:spPr/>
      <dgm:t>
        <a:bodyPr/>
        <a:lstStyle/>
        <a:p>
          <a:endParaRPr lang="en-US" sz="3000" b="0" dirty="0">
            <a:solidFill>
              <a:schemeClr val="tx1"/>
            </a:solidFill>
          </a:endParaRPr>
        </a:p>
      </dgm:t>
    </dgm:pt>
    <dgm:pt modelId="{73DF1E9B-7A03-4DCE-BAD7-A4222D66800C}" type="sibTrans" cxnId="{8F487B1A-DCAF-4321-8D12-3FA351287850}">
      <dgm:prSet/>
      <dgm:spPr/>
      <dgm:t>
        <a:bodyPr/>
        <a:lstStyle/>
        <a:p>
          <a:endParaRPr lang="en-US" sz="3000" b="0" dirty="0">
            <a:solidFill>
              <a:schemeClr val="tx1"/>
            </a:solidFill>
          </a:endParaRPr>
        </a:p>
      </dgm:t>
    </dgm:pt>
    <dgm:pt modelId="{9024DF01-CA87-4A05-8AC2-9C5673DA9844}">
      <dgm:prSet phldrT="[Text]" custT="1"/>
      <dgm:spPr>
        <a:solidFill>
          <a:schemeClr val="accent5">
            <a:lumMod val="40000"/>
            <a:lumOff val="60000"/>
          </a:schemeClr>
        </a:solidFill>
        <a:ln>
          <a:noFill/>
        </a:ln>
      </dgm:spPr>
      <dgm:t>
        <a:bodyPr/>
        <a:lstStyle/>
        <a:p>
          <a:r>
            <a:rPr lang="en-US" sz="3000" b="0" dirty="0"/>
            <a:t>Predicting efficiency</a:t>
          </a:r>
        </a:p>
      </dgm:t>
    </dgm:pt>
    <dgm:pt modelId="{666C142D-6D49-47D1-8A7D-DF5EF3EE8F3B}" type="parTrans" cxnId="{9F947A36-06D6-4917-9C0D-97D8E69D0F6B}">
      <dgm:prSet/>
      <dgm:spPr/>
      <dgm:t>
        <a:bodyPr/>
        <a:lstStyle/>
        <a:p>
          <a:endParaRPr lang="en-US" sz="3000" b="0" dirty="0">
            <a:solidFill>
              <a:schemeClr val="tx1"/>
            </a:solidFill>
          </a:endParaRPr>
        </a:p>
      </dgm:t>
    </dgm:pt>
    <dgm:pt modelId="{2CB4F359-0549-4589-BA6E-D92D2C0B4EB4}" type="sibTrans" cxnId="{9F947A36-06D6-4917-9C0D-97D8E69D0F6B}">
      <dgm:prSet/>
      <dgm:spPr/>
      <dgm:t>
        <a:bodyPr/>
        <a:lstStyle/>
        <a:p>
          <a:endParaRPr lang="en-US" sz="3000" b="0" dirty="0">
            <a:solidFill>
              <a:schemeClr val="tx1"/>
            </a:solidFill>
          </a:endParaRPr>
        </a:p>
      </dgm:t>
    </dgm:pt>
    <dgm:pt modelId="{007FC951-2858-46CB-AF15-5C1FE8DF128B}" type="pres">
      <dgm:prSet presAssocID="{EB99215F-7D28-427A-BCB7-253BF33D8D85}" presName="Name0" presStyleCnt="0">
        <dgm:presLayoutVars>
          <dgm:dir/>
          <dgm:animLvl val="lvl"/>
          <dgm:resizeHandles val="exact"/>
        </dgm:presLayoutVars>
      </dgm:prSet>
      <dgm:spPr/>
    </dgm:pt>
    <dgm:pt modelId="{DF287C28-D053-4157-AD3B-0AF910D9C857}" type="pres">
      <dgm:prSet presAssocID="{6E024AFC-CB52-467E-975E-23A202E0EAB4}" presName="parTxOnly" presStyleLbl="node1" presStyleIdx="0" presStyleCnt="4">
        <dgm:presLayoutVars>
          <dgm:chMax val="0"/>
          <dgm:chPref val="0"/>
          <dgm:bulletEnabled val="1"/>
        </dgm:presLayoutVars>
      </dgm:prSet>
      <dgm:spPr/>
    </dgm:pt>
    <dgm:pt modelId="{6FAD6122-4F8F-4CF7-BB87-4355F007D36A}" type="pres">
      <dgm:prSet presAssocID="{D11F3334-4E1B-4A4C-87FE-28A2EFE6ECFD}" presName="parTxOnlySpace" presStyleCnt="0"/>
      <dgm:spPr/>
    </dgm:pt>
    <dgm:pt modelId="{A75D81B0-80DF-4F1E-A56B-C01F79531207}" type="pres">
      <dgm:prSet presAssocID="{54A4769B-FE5C-4611-9EDC-F40898889E2A}" presName="parTxOnly" presStyleLbl="node1" presStyleIdx="1" presStyleCnt="4">
        <dgm:presLayoutVars>
          <dgm:chMax val="0"/>
          <dgm:chPref val="0"/>
          <dgm:bulletEnabled val="1"/>
        </dgm:presLayoutVars>
      </dgm:prSet>
      <dgm:spPr/>
    </dgm:pt>
    <dgm:pt modelId="{D7EEE508-FBE6-4536-8818-822A3B5A0C2B}" type="pres">
      <dgm:prSet presAssocID="{6C69A606-FD67-4F8F-8A27-47DC83E5B4BE}" presName="parTxOnlySpace" presStyleCnt="0"/>
      <dgm:spPr/>
    </dgm:pt>
    <dgm:pt modelId="{1D807777-1677-4485-A416-D9665F60F016}" type="pres">
      <dgm:prSet presAssocID="{C447611E-98C5-48ED-9157-D468411210B7}" presName="parTxOnly" presStyleLbl="node1" presStyleIdx="2" presStyleCnt="4">
        <dgm:presLayoutVars>
          <dgm:chMax val="0"/>
          <dgm:chPref val="0"/>
          <dgm:bulletEnabled val="1"/>
        </dgm:presLayoutVars>
      </dgm:prSet>
      <dgm:spPr/>
    </dgm:pt>
    <dgm:pt modelId="{C826A746-B01B-4B01-B9F2-E637625BB7D3}" type="pres">
      <dgm:prSet presAssocID="{73DF1E9B-7A03-4DCE-BAD7-A4222D66800C}" presName="parTxOnlySpace" presStyleCnt="0"/>
      <dgm:spPr/>
    </dgm:pt>
    <dgm:pt modelId="{F343C5D3-673B-49CB-9158-0FC19F24CD87}" type="pres">
      <dgm:prSet presAssocID="{9024DF01-CA87-4A05-8AC2-9C5673DA9844}" presName="parTxOnly" presStyleLbl="node1" presStyleIdx="3" presStyleCnt="4">
        <dgm:presLayoutVars>
          <dgm:chMax val="0"/>
          <dgm:chPref val="0"/>
          <dgm:bulletEnabled val="1"/>
        </dgm:presLayoutVars>
      </dgm:prSet>
      <dgm:spPr/>
    </dgm:pt>
  </dgm:ptLst>
  <dgm:cxnLst>
    <dgm:cxn modelId="{2D742507-98C4-408D-89C9-6071600AB04C}" type="presOf" srcId="{6E024AFC-CB52-467E-975E-23A202E0EAB4}" destId="{DF287C28-D053-4157-AD3B-0AF910D9C857}" srcOrd="0" destOrd="0" presId="urn:microsoft.com/office/officeart/2005/8/layout/chevron1"/>
    <dgm:cxn modelId="{F1B40E0B-D4B0-42C2-8F42-94891FF92860}" srcId="{EB99215F-7D28-427A-BCB7-253BF33D8D85}" destId="{6E024AFC-CB52-467E-975E-23A202E0EAB4}" srcOrd="0" destOrd="0" parTransId="{BE26B320-3C71-4207-AF8B-C764968F32AA}" sibTransId="{D11F3334-4E1B-4A4C-87FE-28A2EFE6ECFD}"/>
    <dgm:cxn modelId="{8F487B1A-DCAF-4321-8D12-3FA351287850}" srcId="{EB99215F-7D28-427A-BCB7-253BF33D8D85}" destId="{C447611E-98C5-48ED-9157-D468411210B7}" srcOrd="2" destOrd="0" parTransId="{7A889FA0-264A-4D2B-9F4B-F4B335D242CF}" sibTransId="{73DF1E9B-7A03-4DCE-BAD7-A4222D66800C}"/>
    <dgm:cxn modelId="{9F947A36-06D6-4917-9C0D-97D8E69D0F6B}" srcId="{EB99215F-7D28-427A-BCB7-253BF33D8D85}" destId="{9024DF01-CA87-4A05-8AC2-9C5673DA9844}" srcOrd="3" destOrd="0" parTransId="{666C142D-6D49-47D1-8A7D-DF5EF3EE8F3B}" sibTransId="{2CB4F359-0549-4589-BA6E-D92D2C0B4EB4}"/>
    <dgm:cxn modelId="{EDFC916A-A772-404E-8950-575CF437D16D}" type="presOf" srcId="{54A4769B-FE5C-4611-9EDC-F40898889E2A}" destId="{A75D81B0-80DF-4F1E-A56B-C01F79531207}" srcOrd="0" destOrd="0" presId="urn:microsoft.com/office/officeart/2005/8/layout/chevron1"/>
    <dgm:cxn modelId="{02830A52-F69F-4FBF-BC67-4A0B85F33DCB}" type="presOf" srcId="{EB99215F-7D28-427A-BCB7-253BF33D8D85}" destId="{007FC951-2858-46CB-AF15-5C1FE8DF128B}" srcOrd="0" destOrd="0" presId="urn:microsoft.com/office/officeart/2005/8/layout/chevron1"/>
    <dgm:cxn modelId="{4E1EBAE4-6809-42F7-893A-31B36100052B}" type="presOf" srcId="{C447611E-98C5-48ED-9157-D468411210B7}" destId="{1D807777-1677-4485-A416-D9665F60F016}" srcOrd="0" destOrd="0" presId="urn:microsoft.com/office/officeart/2005/8/layout/chevron1"/>
    <dgm:cxn modelId="{D398CDE4-C686-4759-8396-ED8965F9073F}" type="presOf" srcId="{9024DF01-CA87-4A05-8AC2-9C5673DA9844}" destId="{F343C5D3-673B-49CB-9158-0FC19F24CD87}" srcOrd="0" destOrd="0" presId="urn:microsoft.com/office/officeart/2005/8/layout/chevron1"/>
    <dgm:cxn modelId="{2E2E6AEA-36CD-4816-86F3-7F5589F02606}" srcId="{EB99215F-7D28-427A-BCB7-253BF33D8D85}" destId="{54A4769B-FE5C-4611-9EDC-F40898889E2A}" srcOrd="1" destOrd="0" parTransId="{BCC69687-4B41-40F6-8D46-0798B6CC5657}" sibTransId="{6C69A606-FD67-4F8F-8A27-47DC83E5B4BE}"/>
    <dgm:cxn modelId="{AA47C921-E099-4132-88DB-4C31ED0E1F25}" type="presParOf" srcId="{007FC951-2858-46CB-AF15-5C1FE8DF128B}" destId="{DF287C28-D053-4157-AD3B-0AF910D9C857}" srcOrd="0" destOrd="0" presId="urn:microsoft.com/office/officeart/2005/8/layout/chevron1"/>
    <dgm:cxn modelId="{B6CF0DA9-CEC9-49F6-A22A-F030C52D423B}" type="presParOf" srcId="{007FC951-2858-46CB-AF15-5C1FE8DF128B}" destId="{6FAD6122-4F8F-4CF7-BB87-4355F007D36A}" srcOrd="1" destOrd="0" presId="urn:microsoft.com/office/officeart/2005/8/layout/chevron1"/>
    <dgm:cxn modelId="{325AB716-321E-48E8-9783-66D17CB2112F}" type="presParOf" srcId="{007FC951-2858-46CB-AF15-5C1FE8DF128B}" destId="{A75D81B0-80DF-4F1E-A56B-C01F79531207}" srcOrd="2" destOrd="0" presId="urn:microsoft.com/office/officeart/2005/8/layout/chevron1"/>
    <dgm:cxn modelId="{6E7F5AB7-A6EF-48FF-829B-CED407144267}" type="presParOf" srcId="{007FC951-2858-46CB-AF15-5C1FE8DF128B}" destId="{D7EEE508-FBE6-4536-8818-822A3B5A0C2B}" srcOrd="3" destOrd="0" presId="urn:microsoft.com/office/officeart/2005/8/layout/chevron1"/>
    <dgm:cxn modelId="{78016903-BACB-4255-B237-96CDCF19D5C2}" type="presParOf" srcId="{007FC951-2858-46CB-AF15-5C1FE8DF128B}" destId="{1D807777-1677-4485-A416-D9665F60F016}" srcOrd="4" destOrd="0" presId="urn:microsoft.com/office/officeart/2005/8/layout/chevron1"/>
    <dgm:cxn modelId="{731319FE-BA24-4ECF-B397-C8F2296D1620}" type="presParOf" srcId="{007FC951-2858-46CB-AF15-5C1FE8DF128B}" destId="{C826A746-B01B-4B01-B9F2-E637625BB7D3}" srcOrd="5" destOrd="0" presId="urn:microsoft.com/office/officeart/2005/8/layout/chevron1"/>
    <dgm:cxn modelId="{A98CEE7E-D413-4C5C-9A20-84316E7F5206}" type="presParOf" srcId="{007FC951-2858-46CB-AF15-5C1FE8DF128B}" destId="{F343C5D3-673B-49CB-9158-0FC19F24CD87}" srcOrd="6" destOrd="0" presId="urn:microsoft.com/office/officeart/2005/8/layout/chevron1"/>
  </dgm:cxnLst>
  <dgm:bg>
    <a:noFill/>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287C28-D053-4157-AD3B-0AF910D9C857}">
      <dsp:nvSpPr>
        <dsp:cNvPr id="0" name=""/>
        <dsp:cNvSpPr/>
      </dsp:nvSpPr>
      <dsp:spPr>
        <a:xfrm>
          <a:off x="6879" y="908382"/>
          <a:ext cx="4004316" cy="1601726"/>
        </a:xfrm>
        <a:prstGeom prst="chevron">
          <a:avLst/>
        </a:prstGeom>
        <a:solidFill>
          <a:schemeClr val="accent5">
            <a:lumMod val="40000"/>
            <a:lumOff val="6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015" tIns="40005" rIns="40005" bIns="40005" numCol="1" spcCol="1270" anchor="ctr" anchorCtr="0">
          <a:noAutofit/>
        </a:bodyPr>
        <a:lstStyle/>
        <a:p>
          <a:pPr marL="0" lvl="0" indent="0" algn="ctr" defTabSz="1333500">
            <a:lnSpc>
              <a:spcPct val="90000"/>
            </a:lnSpc>
            <a:spcBef>
              <a:spcPct val="0"/>
            </a:spcBef>
            <a:spcAft>
              <a:spcPct val="35000"/>
            </a:spcAft>
            <a:buNone/>
          </a:pPr>
          <a:r>
            <a:rPr lang="en-US" sz="3000" b="0" kern="1200"/>
            <a:t>Chiller plant data</a:t>
          </a:r>
          <a:endParaRPr lang="en-US" sz="3000" b="0" kern="1200" dirty="0"/>
        </a:p>
      </dsp:txBody>
      <dsp:txXfrm>
        <a:off x="807742" y="908382"/>
        <a:ext cx="2402590" cy="1601726"/>
      </dsp:txXfrm>
    </dsp:sp>
    <dsp:sp modelId="{A75D81B0-80DF-4F1E-A56B-C01F79531207}">
      <dsp:nvSpPr>
        <dsp:cNvPr id="0" name=""/>
        <dsp:cNvSpPr/>
      </dsp:nvSpPr>
      <dsp:spPr>
        <a:xfrm>
          <a:off x="3610763" y="908382"/>
          <a:ext cx="4004316" cy="1601726"/>
        </a:xfrm>
        <a:prstGeom prst="chevron">
          <a:avLst/>
        </a:prstGeom>
        <a:solidFill>
          <a:schemeClr val="accent5">
            <a:lumMod val="40000"/>
            <a:lumOff val="6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015" tIns="40005" rIns="40005" bIns="40005" numCol="1" spcCol="1270" anchor="ctr" anchorCtr="0">
          <a:noAutofit/>
        </a:bodyPr>
        <a:lstStyle/>
        <a:p>
          <a:pPr marL="0" lvl="0" indent="0" algn="ctr" defTabSz="1333500">
            <a:lnSpc>
              <a:spcPct val="90000"/>
            </a:lnSpc>
            <a:spcBef>
              <a:spcPct val="0"/>
            </a:spcBef>
            <a:spcAft>
              <a:spcPct val="35000"/>
            </a:spcAft>
            <a:buNone/>
          </a:pPr>
          <a:r>
            <a:rPr lang="en-US" sz="3000" b="0" kern="1200" dirty="0"/>
            <a:t>Filtering features from the data</a:t>
          </a:r>
        </a:p>
      </dsp:txBody>
      <dsp:txXfrm>
        <a:off x="4411626" y="908382"/>
        <a:ext cx="2402590" cy="1601726"/>
      </dsp:txXfrm>
    </dsp:sp>
    <dsp:sp modelId="{1D807777-1677-4485-A416-D9665F60F016}">
      <dsp:nvSpPr>
        <dsp:cNvPr id="0" name=""/>
        <dsp:cNvSpPr/>
      </dsp:nvSpPr>
      <dsp:spPr>
        <a:xfrm>
          <a:off x="7214648" y="908382"/>
          <a:ext cx="4004316" cy="1601726"/>
        </a:xfrm>
        <a:prstGeom prst="chevron">
          <a:avLst/>
        </a:prstGeom>
        <a:solidFill>
          <a:schemeClr val="accent5">
            <a:lumMod val="40000"/>
            <a:lumOff val="6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015" tIns="40005" rIns="40005" bIns="40005" numCol="1" spcCol="1270" anchor="ctr" anchorCtr="0">
          <a:noAutofit/>
        </a:bodyPr>
        <a:lstStyle/>
        <a:p>
          <a:pPr marL="0" lvl="0" indent="0" algn="ctr" defTabSz="1333500">
            <a:lnSpc>
              <a:spcPct val="90000"/>
            </a:lnSpc>
            <a:spcBef>
              <a:spcPct val="0"/>
            </a:spcBef>
            <a:spcAft>
              <a:spcPct val="35000"/>
            </a:spcAft>
            <a:buNone/>
          </a:pPr>
          <a:r>
            <a:rPr lang="en-US" sz="3000" b="0" kern="1200"/>
            <a:t>Feature importance</a:t>
          </a:r>
          <a:endParaRPr lang="en-US" sz="3000" b="0" kern="1200" dirty="0"/>
        </a:p>
      </dsp:txBody>
      <dsp:txXfrm>
        <a:off x="8015511" y="908382"/>
        <a:ext cx="2402590" cy="1601726"/>
      </dsp:txXfrm>
    </dsp:sp>
    <dsp:sp modelId="{F343C5D3-673B-49CB-9158-0FC19F24CD87}">
      <dsp:nvSpPr>
        <dsp:cNvPr id="0" name=""/>
        <dsp:cNvSpPr/>
      </dsp:nvSpPr>
      <dsp:spPr>
        <a:xfrm>
          <a:off x="10818532" y="908382"/>
          <a:ext cx="4004316" cy="1601726"/>
        </a:xfrm>
        <a:prstGeom prst="chevron">
          <a:avLst/>
        </a:prstGeom>
        <a:solidFill>
          <a:schemeClr val="accent5">
            <a:lumMod val="40000"/>
            <a:lumOff val="6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015" tIns="40005" rIns="40005" bIns="40005" numCol="1" spcCol="1270" anchor="ctr" anchorCtr="0">
          <a:noAutofit/>
        </a:bodyPr>
        <a:lstStyle/>
        <a:p>
          <a:pPr marL="0" lvl="0" indent="0" algn="ctr" defTabSz="1333500">
            <a:lnSpc>
              <a:spcPct val="90000"/>
            </a:lnSpc>
            <a:spcBef>
              <a:spcPct val="0"/>
            </a:spcBef>
            <a:spcAft>
              <a:spcPct val="35000"/>
            </a:spcAft>
            <a:buNone/>
          </a:pPr>
          <a:r>
            <a:rPr lang="en-US" sz="3000" b="0" kern="1200" dirty="0"/>
            <a:t>Predicting efficiency</a:t>
          </a:r>
        </a:p>
      </dsp:txBody>
      <dsp:txXfrm>
        <a:off x="11619395" y="908382"/>
        <a:ext cx="2402590" cy="160172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81FB17-81F2-48DD-BDDC-6976AC46608F}" type="datetimeFigureOut">
              <a:rPr lang="en-US" smtClean="0"/>
              <a:t>6/26/2018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5CFFC8-0CA4-4E2D-A110-6AEACF8B8EB8}" type="slidenum">
              <a:rPr lang="en-US" smtClean="0"/>
              <a:t>‹#›</a:t>
            </a:fld>
            <a:endParaRPr lang="en-US"/>
          </a:p>
        </p:txBody>
      </p:sp>
    </p:spTree>
    <p:extLst>
      <p:ext uri="{BB962C8B-B14F-4D97-AF65-F5344CB8AC3E}">
        <p14:creationId xmlns:p14="http://schemas.microsoft.com/office/powerpoint/2010/main" val="3117982746"/>
      </p:ext>
    </p:extLst>
  </p:cSld>
  <p:clrMap bg1="lt1" tx1="dk1" bg2="lt2" tx2="dk2" accent1="accent1" accent2="accent2" accent3="accent3" accent4="accent4" accent5="accent5" accent6="accent6" hlink="hlink" folHlink="folHlink"/>
  <p:notesStyle>
    <a:lvl1pPr marL="0" algn="l" defTabSz="4389120" rtl="0" eaLnBrk="1" latinLnBrk="0" hangingPunct="1">
      <a:defRPr sz="5760" kern="1200">
        <a:solidFill>
          <a:schemeClr val="tx1"/>
        </a:solidFill>
        <a:latin typeface="+mn-lt"/>
        <a:ea typeface="+mn-ea"/>
        <a:cs typeface="+mn-cs"/>
      </a:defRPr>
    </a:lvl1pPr>
    <a:lvl2pPr marL="2194560" algn="l" defTabSz="4389120" rtl="0" eaLnBrk="1" latinLnBrk="0" hangingPunct="1">
      <a:defRPr sz="5760" kern="1200">
        <a:solidFill>
          <a:schemeClr val="tx1"/>
        </a:solidFill>
        <a:latin typeface="+mn-lt"/>
        <a:ea typeface="+mn-ea"/>
        <a:cs typeface="+mn-cs"/>
      </a:defRPr>
    </a:lvl2pPr>
    <a:lvl3pPr marL="4389120" algn="l" defTabSz="4389120" rtl="0" eaLnBrk="1" latinLnBrk="0" hangingPunct="1">
      <a:defRPr sz="5760" kern="1200">
        <a:solidFill>
          <a:schemeClr val="tx1"/>
        </a:solidFill>
        <a:latin typeface="+mn-lt"/>
        <a:ea typeface="+mn-ea"/>
        <a:cs typeface="+mn-cs"/>
      </a:defRPr>
    </a:lvl3pPr>
    <a:lvl4pPr marL="6583680" algn="l" defTabSz="4389120" rtl="0" eaLnBrk="1" latinLnBrk="0" hangingPunct="1">
      <a:defRPr sz="5760" kern="1200">
        <a:solidFill>
          <a:schemeClr val="tx1"/>
        </a:solidFill>
        <a:latin typeface="+mn-lt"/>
        <a:ea typeface="+mn-ea"/>
        <a:cs typeface="+mn-cs"/>
      </a:defRPr>
    </a:lvl4pPr>
    <a:lvl5pPr marL="8778240" algn="l" defTabSz="4389120" rtl="0" eaLnBrk="1" latinLnBrk="0" hangingPunct="1">
      <a:defRPr sz="5760" kern="1200">
        <a:solidFill>
          <a:schemeClr val="tx1"/>
        </a:solidFill>
        <a:latin typeface="+mn-lt"/>
        <a:ea typeface="+mn-ea"/>
        <a:cs typeface="+mn-cs"/>
      </a:defRPr>
    </a:lvl5pPr>
    <a:lvl6pPr marL="10972800" algn="l" defTabSz="4389120" rtl="0" eaLnBrk="1" latinLnBrk="0" hangingPunct="1">
      <a:defRPr sz="5760" kern="1200">
        <a:solidFill>
          <a:schemeClr val="tx1"/>
        </a:solidFill>
        <a:latin typeface="+mn-lt"/>
        <a:ea typeface="+mn-ea"/>
        <a:cs typeface="+mn-cs"/>
      </a:defRPr>
    </a:lvl6pPr>
    <a:lvl7pPr marL="13167360" algn="l" defTabSz="4389120" rtl="0" eaLnBrk="1" latinLnBrk="0" hangingPunct="1">
      <a:defRPr sz="5760" kern="1200">
        <a:solidFill>
          <a:schemeClr val="tx1"/>
        </a:solidFill>
        <a:latin typeface="+mn-lt"/>
        <a:ea typeface="+mn-ea"/>
        <a:cs typeface="+mn-cs"/>
      </a:defRPr>
    </a:lvl7pPr>
    <a:lvl8pPr marL="15361920" algn="l" defTabSz="4389120" rtl="0" eaLnBrk="1" latinLnBrk="0" hangingPunct="1">
      <a:defRPr sz="5760" kern="1200">
        <a:solidFill>
          <a:schemeClr val="tx1"/>
        </a:solidFill>
        <a:latin typeface="+mn-lt"/>
        <a:ea typeface="+mn-ea"/>
        <a:cs typeface="+mn-cs"/>
      </a:defRPr>
    </a:lvl8pPr>
    <a:lvl9pPr marL="17556480" algn="l" defTabSz="4389120" rtl="0" eaLnBrk="1" latinLnBrk="0" hangingPunct="1">
      <a:defRPr sz="576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CF0BB4-1AA2-493B-895B-0D4BD9649568}" type="slidenum">
              <a:rPr lang="en-US" smtClean="0"/>
              <a:t>1</a:t>
            </a:fld>
            <a:endParaRPr lang="en-US"/>
          </a:p>
        </p:txBody>
      </p:sp>
    </p:spTree>
    <p:extLst>
      <p:ext uri="{BB962C8B-B14F-4D97-AF65-F5344CB8AC3E}">
        <p14:creationId xmlns:p14="http://schemas.microsoft.com/office/powerpoint/2010/main" val="970792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FC3D18-F74D-4123-AE82-1B3291E866D0}" type="datetimeFigureOut">
              <a:rPr lang="en-US" smtClean="0"/>
              <a:t>6/26/2018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5BB71F-171F-463F-8761-F7D6793FFF16}" type="slidenum">
              <a:rPr lang="en-US" smtClean="0"/>
              <a:t>‹#›</a:t>
            </a:fld>
            <a:endParaRPr lang="en-US"/>
          </a:p>
        </p:txBody>
      </p:sp>
    </p:spTree>
    <p:extLst>
      <p:ext uri="{BB962C8B-B14F-4D97-AF65-F5344CB8AC3E}">
        <p14:creationId xmlns:p14="http://schemas.microsoft.com/office/powerpoint/2010/main" val="4180729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FC3D18-F74D-4123-AE82-1B3291E866D0}" type="datetimeFigureOut">
              <a:rPr lang="en-US" smtClean="0"/>
              <a:t>6/26/2018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5BB71F-171F-463F-8761-F7D6793FFF16}" type="slidenum">
              <a:rPr lang="en-US" smtClean="0"/>
              <a:t>‹#›</a:t>
            </a:fld>
            <a:endParaRPr lang="en-US"/>
          </a:p>
        </p:txBody>
      </p:sp>
    </p:spTree>
    <p:extLst>
      <p:ext uri="{BB962C8B-B14F-4D97-AF65-F5344CB8AC3E}">
        <p14:creationId xmlns:p14="http://schemas.microsoft.com/office/powerpoint/2010/main" val="3600935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FC3D18-F74D-4123-AE82-1B3291E866D0}" type="datetimeFigureOut">
              <a:rPr lang="en-US" smtClean="0"/>
              <a:t>6/26/2018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5BB71F-171F-463F-8761-F7D6793FFF16}" type="slidenum">
              <a:rPr lang="en-US" smtClean="0"/>
              <a:t>‹#›</a:t>
            </a:fld>
            <a:endParaRPr lang="en-US"/>
          </a:p>
        </p:txBody>
      </p:sp>
    </p:spTree>
    <p:extLst>
      <p:ext uri="{BB962C8B-B14F-4D97-AF65-F5344CB8AC3E}">
        <p14:creationId xmlns:p14="http://schemas.microsoft.com/office/powerpoint/2010/main" val="3329269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FC3D18-F74D-4123-AE82-1B3291E866D0}" type="datetimeFigureOut">
              <a:rPr lang="en-US" smtClean="0"/>
              <a:t>6/26/2018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5BB71F-171F-463F-8761-F7D6793FFF16}" type="slidenum">
              <a:rPr lang="en-US" smtClean="0"/>
              <a:t>‹#›</a:t>
            </a:fld>
            <a:endParaRPr lang="en-US"/>
          </a:p>
        </p:txBody>
      </p:sp>
    </p:spTree>
    <p:extLst>
      <p:ext uri="{BB962C8B-B14F-4D97-AF65-F5344CB8AC3E}">
        <p14:creationId xmlns:p14="http://schemas.microsoft.com/office/powerpoint/2010/main" val="3211222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FC3D18-F74D-4123-AE82-1B3291E866D0}" type="datetimeFigureOut">
              <a:rPr lang="en-US" smtClean="0"/>
              <a:t>6/26/2018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5BB71F-171F-463F-8761-F7D6793FFF16}" type="slidenum">
              <a:rPr lang="en-US" smtClean="0"/>
              <a:t>‹#›</a:t>
            </a:fld>
            <a:endParaRPr lang="en-US"/>
          </a:p>
        </p:txBody>
      </p:sp>
    </p:spTree>
    <p:extLst>
      <p:ext uri="{BB962C8B-B14F-4D97-AF65-F5344CB8AC3E}">
        <p14:creationId xmlns:p14="http://schemas.microsoft.com/office/powerpoint/2010/main" val="1043596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FC3D18-F74D-4123-AE82-1B3291E866D0}" type="datetimeFigureOut">
              <a:rPr lang="en-US" smtClean="0"/>
              <a:t>6/26/2018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5BB71F-171F-463F-8761-F7D6793FFF16}" type="slidenum">
              <a:rPr lang="en-US" smtClean="0"/>
              <a:t>‹#›</a:t>
            </a:fld>
            <a:endParaRPr lang="en-US"/>
          </a:p>
        </p:txBody>
      </p:sp>
    </p:spTree>
    <p:extLst>
      <p:ext uri="{BB962C8B-B14F-4D97-AF65-F5344CB8AC3E}">
        <p14:creationId xmlns:p14="http://schemas.microsoft.com/office/powerpoint/2010/main" val="1291574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FC3D18-F74D-4123-AE82-1B3291E866D0}" type="datetimeFigureOut">
              <a:rPr lang="en-US" smtClean="0"/>
              <a:t>6/26/2018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5BB71F-171F-463F-8761-F7D6793FFF16}" type="slidenum">
              <a:rPr lang="en-US" smtClean="0"/>
              <a:t>‹#›</a:t>
            </a:fld>
            <a:endParaRPr lang="en-US"/>
          </a:p>
        </p:txBody>
      </p:sp>
    </p:spTree>
    <p:extLst>
      <p:ext uri="{BB962C8B-B14F-4D97-AF65-F5344CB8AC3E}">
        <p14:creationId xmlns:p14="http://schemas.microsoft.com/office/powerpoint/2010/main" val="1559946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FC3D18-F74D-4123-AE82-1B3291E866D0}" type="datetimeFigureOut">
              <a:rPr lang="en-US" smtClean="0"/>
              <a:t>6/26/2018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5BB71F-171F-463F-8761-F7D6793FFF16}" type="slidenum">
              <a:rPr lang="en-US" smtClean="0"/>
              <a:t>‹#›</a:t>
            </a:fld>
            <a:endParaRPr lang="en-US"/>
          </a:p>
        </p:txBody>
      </p:sp>
    </p:spTree>
    <p:extLst>
      <p:ext uri="{BB962C8B-B14F-4D97-AF65-F5344CB8AC3E}">
        <p14:creationId xmlns:p14="http://schemas.microsoft.com/office/powerpoint/2010/main" val="3813661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FC3D18-F74D-4123-AE82-1B3291E866D0}" type="datetimeFigureOut">
              <a:rPr lang="en-US" smtClean="0"/>
              <a:t>6/26/2018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5BB71F-171F-463F-8761-F7D6793FFF16}" type="slidenum">
              <a:rPr lang="en-US" smtClean="0"/>
              <a:t>‹#›</a:t>
            </a:fld>
            <a:endParaRPr lang="en-US"/>
          </a:p>
        </p:txBody>
      </p:sp>
    </p:spTree>
    <p:extLst>
      <p:ext uri="{BB962C8B-B14F-4D97-AF65-F5344CB8AC3E}">
        <p14:creationId xmlns:p14="http://schemas.microsoft.com/office/powerpoint/2010/main" val="4201232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5AFC3D18-F74D-4123-AE82-1B3291E866D0}" type="datetimeFigureOut">
              <a:rPr lang="en-US" smtClean="0"/>
              <a:t>6/26/2018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5BB71F-171F-463F-8761-F7D6793FFF16}" type="slidenum">
              <a:rPr lang="en-US" smtClean="0"/>
              <a:t>‹#›</a:t>
            </a:fld>
            <a:endParaRPr lang="en-US"/>
          </a:p>
        </p:txBody>
      </p:sp>
    </p:spTree>
    <p:extLst>
      <p:ext uri="{BB962C8B-B14F-4D97-AF65-F5344CB8AC3E}">
        <p14:creationId xmlns:p14="http://schemas.microsoft.com/office/powerpoint/2010/main" val="2115762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5AFC3D18-F74D-4123-AE82-1B3291E866D0}" type="datetimeFigureOut">
              <a:rPr lang="en-US" smtClean="0"/>
              <a:t>6/26/2018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5BB71F-171F-463F-8761-F7D6793FFF16}" type="slidenum">
              <a:rPr lang="en-US" smtClean="0"/>
              <a:t>‹#›</a:t>
            </a:fld>
            <a:endParaRPr lang="en-US"/>
          </a:p>
        </p:txBody>
      </p:sp>
    </p:spTree>
    <p:extLst>
      <p:ext uri="{BB962C8B-B14F-4D97-AF65-F5344CB8AC3E}">
        <p14:creationId xmlns:p14="http://schemas.microsoft.com/office/powerpoint/2010/main" val="1432266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5AFC3D18-F74D-4123-AE82-1B3291E866D0}" type="datetimeFigureOut">
              <a:rPr lang="en-US" smtClean="0"/>
              <a:t>6/26/2018</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5E5BB71F-171F-463F-8761-F7D6793FFF16}" type="slidenum">
              <a:rPr lang="en-US" smtClean="0"/>
              <a:t>‹#›</a:t>
            </a:fld>
            <a:endParaRPr lang="en-US"/>
          </a:p>
        </p:txBody>
      </p:sp>
    </p:spTree>
    <p:extLst>
      <p:ext uri="{BB962C8B-B14F-4D97-AF65-F5344CB8AC3E}">
        <p14:creationId xmlns:p14="http://schemas.microsoft.com/office/powerpoint/2010/main" val="314406445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diagramLayout" Target="../diagrams/layout1.xml"/><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diagramData" Target="../diagrams/data1.xml"/><Relationship Id="rId2" Type="http://schemas.openxmlformats.org/officeDocument/2006/relationships/notesSlide" Target="../notesSlides/notesSlide1.xml"/><Relationship Id="rId16" Type="http://schemas.microsoft.com/office/2007/relationships/diagramDrawing" Target="../diagrams/drawing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diagramColors" Target="../diagrams/colors1.xml"/><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1" name="Rectangle: Rounded Corners 50">
            <a:extLst>
              <a:ext uri="{FF2B5EF4-FFF2-40B4-BE49-F238E27FC236}">
                <a16:creationId xmlns:a16="http://schemas.microsoft.com/office/drawing/2014/main" id="{2F11C934-9566-4E30-9D32-35528C088FED}"/>
              </a:ext>
            </a:extLst>
          </p:cNvPr>
          <p:cNvSpPr/>
          <p:nvPr/>
        </p:nvSpPr>
        <p:spPr>
          <a:xfrm>
            <a:off x="31353783" y="4350005"/>
            <a:ext cx="12103805" cy="10157617"/>
          </a:xfrm>
          <a:prstGeom prst="roundRect">
            <a:avLst/>
          </a:prstGeom>
          <a:ln w="12700">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t"/>
          <a:lstStyle/>
          <a:p>
            <a:pPr marL="457128" indent="-457128" algn="just">
              <a:buFont typeface="Arial" panose="020B0604020202020204" pitchFamily="34" charset="0"/>
              <a:buChar char="•"/>
            </a:pPr>
            <a:endParaRPr lang="en-US" sz="3000" dirty="0"/>
          </a:p>
          <a:p>
            <a:pPr marL="457128" indent="-457128" algn="just">
              <a:buFont typeface="Arial" panose="020B0604020202020204" pitchFamily="34" charset="0"/>
              <a:buChar char="•"/>
            </a:pPr>
            <a:endParaRPr lang="en-US" sz="3200" dirty="0"/>
          </a:p>
          <a:p>
            <a:pPr marL="342900" indent="-342900" algn="just">
              <a:buFont typeface="Arial" panose="020B0604020202020204" pitchFamily="34" charset="0"/>
              <a:buChar char="•"/>
            </a:pPr>
            <a:r>
              <a:rPr lang="en-US" sz="3200" dirty="0"/>
              <a:t>To test the GBM model generated by a single chiller plant on a different plant with a similar configuration.</a:t>
            </a:r>
          </a:p>
          <a:p>
            <a:pPr marL="342900" indent="-342900" algn="just">
              <a:buFont typeface="Arial" panose="020B0604020202020204" pitchFamily="34" charset="0"/>
              <a:buChar char="•"/>
            </a:pPr>
            <a:r>
              <a:rPr lang="en-US" sz="3200" dirty="0"/>
              <a:t>Adding and removing different features to see the effect on prediction across the different feature and how the importance of these features changes. </a:t>
            </a:r>
          </a:p>
          <a:p>
            <a:pPr marL="342900" indent="-342900" algn="just">
              <a:buFont typeface="Arial" panose="020B0604020202020204" pitchFamily="34" charset="0"/>
              <a:buChar char="•"/>
            </a:pPr>
            <a:r>
              <a:rPr lang="en-US" sz="3200" dirty="0"/>
              <a:t>Changing the control type used on a particular plant and gauging it’s impact on efficiency and feature importance.</a:t>
            </a:r>
          </a:p>
          <a:p>
            <a:pPr marL="342900" indent="-342900" algn="just">
              <a:buFont typeface="Arial" panose="020B0604020202020204" pitchFamily="34" charset="0"/>
              <a:buChar char="•"/>
            </a:pPr>
            <a:r>
              <a:rPr lang="en-US" sz="3200" dirty="0"/>
              <a:t>Producing predictive optimization based on the choice of control or configuration of a plant. </a:t>
            </a:r>
          </a:p>
          <a:p>
            <a:pPr algn="just"/>
            <a:endParaRPr lang="en-US" sz="3200" dirty="0"/>
          </a:p>
        </p:txBody>
      </p:sp>
      <p:sp>
        <p:nvSpPr>
          <p:cNvPr id="101" name="Rectangle 100">
            <a:extLst>
              <a:ext uri="{FF2B5EF4-FFF2-40B4-BE49-F238E27FC236}">
                <a16:creationId xmlns:a16="http://schemas.microsoft.com/office/drawing/2014/main" id="{32267599-836C-4C62-9797-1D9FF08A38DF}"/>
              </a:ext>
            </a:extLst>
          </p:cNvPr>
          <p:cNvSpPr/>
          <p:nvPr/>
        </p:nvSpPr>
        <p:spPr>
          <a:xfrm>
            <a:off x="-23314" y="28671761"/>
            <a:ext cx="43891200" cy="42671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89" name="Rectangle: Rounded Corners 88">
            <a:extLst>
              <a:ext uri="{FF2B5EF4-FFF2-40B4-BE49-F238E27FC236}">
                <a16:creationId xmlns:a16="http://schemas.microsoft.com/office/drawing/2014/main" id="{1B9A43A6-09D9-41D6-8DCE-CE1F9175A9A7}"/>
              </a:ext>
            </a:extLst>
          </p:cNvPr>
          <p:cNvSpPr/>
          <p:nvPr/>
        </p:nvSpPr>
        <p:spPr>
          <a:xfrm>
            <a:off x="16665125" y="4318378"/>
            <a:ext cx="14466039" cy="10157617"/>
          </a:xfrm>
          <a:prstGeom prst="roundRect">
            <a:avLst/>
          </a:prstGeom>
          <a:ln w="12700">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800"/>
          </a:p>
        </p:txBody>
      </p:sp>
      <p:sp>
        <p:nvSpPr>
          <p:cNvPr id="77" name="Rectangle: Rounded Corners 76">
            <a:extLst>
              <a:ext uri="{FF2B5EF4-FFF2-40B4-BE49-F238E27FC236}">
                <a16:creationId xmlns:a16="http://schemas.microsoft.com/office/drawing/2014/main" id="{6EAD0211-02A6-4165-9953-1C4EF5C4CF86}"/>
              </a:ext>
            </a:extLst>
          </p:cNvPr>
          <p:cNvSpPr/>
          <p:nvPr/>
        </p:nvSpPr>
        <p:spPr>
          <a:xfrm>
            <a:off x="16717455" y="14762425"/>
            <a:ext cx="26740133" cy="13123774"/>
          </a:xfrm>
          <a:prstGeom prst="roundRect">
            <a:avLst/>
          </a:prstGeom>
          <a:ln w="12700">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800" dirty="0"/>
          </a:p>
        </p:txBody>
      </p:sp>
      <p:sp>
        <p:nvSpPr>
          <p:cNvPr id="73" name="Rectangle: Rounded Corners 72">
            <a:extLst>
              <a:ext uri="{FF2B5EF4-FFF2-40B4-BE49-F238E27FC236}">
                <a16:creationId xmlns:a16="http://schemas.microsoft.com/office/drawing/2014/main" id="{F081AF3E-4789-4D5B-9894-C7D8247A1691}"/>
              </a:ext>
            </a:extLst>
          </p:cNvPr>
          <p:cNvSpPr/>
          <p:nvPr/>
        </p:nvSpPr>
        <p:spPr>
          <a:xfrm>
            <a:off x="240444" y="14762425"/>
            <a:ext cx="16283851" cy="13123774"/>
          </a:xfrm>
          <a:prstGeom prst="roundRect">
            <a:avLst/>
          </a:prstGeom>
          <a:ln w="12700">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800" dirty="0"/>
          </a:p>
        </p:txBody>
      </p:sp>
      <p:sp>
        <p:nvSpPr>
          <p:cNvPr id="6" name="Rectangle 5">
            <a:extLst>
              <a:ext uri="{FF2B5EF4-FFF2-40B4-BE49-F238E27FC236}">
                <a16:creationId xmlns:a16="http://schemas.microsoft.com/office/drawing/2014/main" id="{6CE24836-9224-2043-9C2C-4B32792337D6}"/>
              </a:ext>
            </a:extLst>
          </p:cNvPr>
          <p:cNvSpPr/>
          <p:nvPr/>
        </p:nvSpPr>
        <p:spPr>
          <a:xfrm>
            <a:off x="0" y="28273836"/>
            <a:ext cx="43891200" cy="377371"/>
          </a:xfrm>
          <a:prstGeom prst="rect">
            <a:avLst/>
          </a:prstGeom>
          <a:gradFill flip="none" rotWithShape="1">
            <a:gsLst>
              <a:gs pos="0">
                <a:schemeClr val="bg2">
                  <a:lumMod val="75000"/>
                </a:schemeClr>
              </a:gs>
              <a:gs pos="59000">
                <a:schemeClr val="accent6">
                  <a:lumMod val="60000"/>
                  <a:lumOff val="40000"/>
                </a:schemeClr>
              </a:gs>
              <a:gs pos="100000">
                <a:schemeClr val="accent6">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8" name="TextBox 77">
            <a:extLst>
              <a:ext uri="{FF2B5EF4-FFF2-40B4-BE49-F238E27FC236}">
                <a16:creationId xmlns:a16="http://schemas.microsoft.com/office/drawing/2014/main" id="{D0145BD0-9C6C-4D85-A70D-86673A9E91AA}"/>
              </a:ext>
            </a:extLst>
          </p:cNvPr>
          <p:cNvSpPr txBox="1"/>
          <p:nvPr/>
        </p:nvSpPr>
        <p:spPr>
          <a:xfrm>
            <a:off x="750187" y="16270340"/>
            <a:ext cx="6576930" cy="919401"/>
          </a:xfrm>
          <a:prstGeom prst="roundRect">
            <a:avLst/>
          </a:prstGeom>
          <a:solidFill>
            <a:schemeClr val="accent6">
              <a:lumMod val="60000"/>
              <a:lumOff val="40000"/>
            </a:schemeClr>
          </a:solidFill>
          <a:ln>
            <a:noFill/>
          </a:ln>
        </p:spPr>
        <p:txBody>
          <a:bodyPr wrap="square" rtlCol="0">
            <a:spAutoFit/>
          </a:bodyPr>
          <a:lstStyle/>
          <a:p>
            <a:r>
              <a:rPr lang="en-US" sz="4800" dirty="0"/>
              <a:t>FEATURES</a:t>
            </a:r>
          </a:p>
        </p:txBody>
      </p:sp>
      <p:sp>
        <p:nvSpPr>
          <p:cNvPr id="8" name="Rectangle 7">
            <a:extLst>
              <a:ext uri="{FF2B5EF4-FFF2-40B4-BE49-F238E27FC236}">
                <a16:creationId xmlns:a16="http://schemas.microsoft.com/office/drawing/2014/main" id="{318F039A-3D91-F647-8423-99B8C469018D}"/>
              </a:ext>
            </a:extLst>
          </p:cNvPr>
          <p:cNvSpPr/>
          <p:nvPr/>
        </p:nvSpPr>
        <p:spPr>
          <a:xfrm>
            <a:off x="0" y="0"/>
            <a:ext cx="43891200" cy="3831773"/>
          </a:xfrm>
          <a:prstGeom prst="rect">
            <a:avLst/>
          </a:prstGeom>
          <a:gradFill flip="none" rotWithShape="1">
            <a:gsLst>
              <a:gs pos="0">
                <a:srgbClr val="00B050"/>
              </a:gs>
              <a:gs pos="63705">
                <a:schemeClr val="accent5">
                  <a:lumMod val="60000"/>
                  <a:lumOff val="40000"/>
                </a:schemeClr>
              </a:gs>
              <a:gs pos="100000">
                <a:schemeClr val="accent5">
                  <a:lumMod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9" name="TextBox 8">
            <a:extLst>
              <a:ext uri="{FF2B5EF4-FFF2-40B4-BE49-F238E27FC236}">
                <a16:creationId xmlns:a16="http://schemas.microsoft.com/office/drawing/2014/main" id="{F0C49E11-A6A1-9641-B20F-5E8307683A7B}"/>
              </a:ext>
            </a:extLst>
          </p:cNvPr>
          <p:cNvSpPr txBox="1"/>
          <p:nvPr/>
        </p:nvSpPr>
        <p:spPr>
          <a:xfrm>
            <a:off x="433611" y="173743"/>
            <a:ext cx="38802187" cy="1323439"/>
          </a:xfrm>
          <a:prstGeom prst="rect">
            <a:avLst/>
          </a:prstGeom>
          <a:noFill/>
        </p:spPr>
        <p:txBody>
          <a:bodyPr wrap="square" rtlCol="0">
            <a:spAutoFit/>
          </a:bodyPr>
          <a:lstStyle/>
          <a:p>
            <a:pPr algn="ctr"/>
            <a:r>
              <a:rPr lang="en-US" sz="8000" b="1" dirty="0"/>
              <a:t>OPTICHILL –  DATA SCIENCE TOOL FOR PREDICTION OF CHILLER PLANT EFFICIENCY</a:t>
            </a:r>
          </a:p>
        </p:txBody>
      </p:sp>
      <p:sp>
        <p:nvSpPr>
          <p:cNvPr id="10" name="TextBox 9">
            <a:extLst>
              <a:ext uri="{FF2B5EF4-FFF2-40B4-BE49-F238E27FC236}">
                <a16:creationId xmlns:a16="http://schemas.microsoft.com/office/drawing/2014/main" id="{6D20E6CB-6E60-184B-96FC-42261BC39734}"/>
              </a:ext>
            </a:extLst>
          </p:cNvPr>
          <p:cNvSpPr txBox="1"/>
          <p:nvPr/>
        </p:nvSpPr>
        <p:spPr>
          <a:xfrm>
            <a:off x="162115" y="1397167"/>
            <a:ext cx="41017286" cy="2369880"/>
          </a:xfrm>
          <a:prstGeom prst="rect">
            <a:avLst/>
          </a:prstGeom>
          <a:noFill/>
        </p:spPr>
        <p:txBody>
          <a:bodyPr wrap="square" rtlCol="0">
            <a:spAutoFit/>
          </a:bodyPr>
          <a:lstStyle/>
          <a:p>
            <a:pPr algn="ctr"/>
            <a:r>
              <a:rPr lang="en-US" sz="5400" b="1" dirty="0">
                <a:cs typeface="Helvetica" panose="020B0604020202020204" pitchFamily="34" charset="0"/>
              </a:rPr>
              <a:t>PROJECT SPONSOR: </a:t>
            </a:r>
            <a:r>
              <a:rPr lang="en-US" sz="5400" dirty="0">
                <a:cs typeface="Helvetica" panose="020B0604020202020204" pitchFamily="34" charset="0"/>
              </a:rPr>
              <a:t>Fred Woo, Optimum Energy</a:t>
            </a:r>
          </a:p>
          <a:p>
            <a:pPr algn="ctr"/>
            <a:r>
              <a:rPr lang="en-US" sz="5400" dirty="0">
                <a:cs typeface="Helvetica" panose="020B0604020202020204" pitchFamily="34" charset="0"/>
              </a:rPr>
              <a:t>Theodore Cohen</a:t>
            </a:r>
            <a:r>
              <a:rPr lang="en-US" sz="5400" baseline="30000" dirty="0">
                <a:cs typeface="Helvetica" panose="020B0604020202020204" pitchFamily="34" charset="0"/>
              </a:rPr>
              <a:t>1, 2, 3</a:t>
            </a:r>
            <a:r>
              <a:rPr lang="en-US" sz="5400" dirty="0">
                <a:cs typeface="Helvetica" panose="020B0604020202020204" pitchFamily="34" charset="0"/>
              </a:rPr>
              <a:t>, Caitlin Parke</a:t>
            </a:r>
            <a:r>
              <a:rPr lang="en-US" sz="5400" baseline="30000" dirty="0">
                <a:cs typeface="Helvetica" panose="020B0604020202020204" pitchFamily="34" charset="0"/>
              </a:rPr>
              <a:t>4</a:t>
            </a:r>
            <a:r>
              <a:rPr lang="en-US" sz="5400" dirty="0">
                <a:cs typeface="Helvetica" panose="020B0604020202020204" pitchFamily="34" charset="0"/>
              </a:rPr>
              <a:t>, Maitri Uppaluri</a:t>
            </a:r>
            <a:r>
              <a:rPr lang="en-US" sz="5400" baseline="30000" dirty="0">
                <a:cs typeface="Helvetica" panose="020B0604020202020204" pitchFamily="34" charset="0"/>
              </a:rPr>
              <a:t>4</a:t>
            </a:r>
            <a:endParaRPr lang="en-US" sz="5400" dirty="0">
              <a:cs typeface="Helvetica" panose="020B0604020202020204" pitchFamily="34" charset="0"/>
            </a:endParaRPr>
          </a:p>
          <a:p>
            <a:pPr algn="ctr"/>
            <a:r>
              <a:rPr lang="en-US" sz="4000" dirty="0">
                <a:cs typeface="Helvetica" panose="020B0604020202020204" pitchFamily="34" charset="0"/>
              </a:rPr>
              <a:t>1. Department of Chemistry  2. Department of Material Science and Engineering  3. Molecular Engineering and Science Department  4. Department of Chemical Engineering</a:t>
            </a:r>
          </a:p>
        </p:txBody>
      </p:sp>
      <p:sp>
        <p:nvSpPr>
          <p:cNvPr id="11" name="Rectangle 10">
            <a:extLst>
              <a:ext uri="{FF2B5EF4-FFF2-40B4-BE49-F238E27FC236}">
                <a16:creationId xmlns:a16="http://schemas.microsoft.com/office/drawing/2014/main" id="{96768FF7-0C19-9244-A460-B71ECB61E04A}"/>
              </a:ext>
            </a:extLst>
          </p:cNvPr>
          <p:cNvSpPr/>
          <p:nvPr/>
        </p:nvSpPr>
        <p:spPr>
          <a:xfrm>
            <a:off x="0" y="3831780"/>
            <a:ext cx="43891200" cy="377371"/>
          </a:xfrm>
          <a:prstGeom prst="rect">
            <a:avLst/>
          </a:prstGeom>
          <a:gradFill flip="none" rotWithShape="1">
            <a:gsLst>
              <a:gs pos="0">
                <a:schemeClr val="bg2">
                  <a:lumMod val="75000"/>
                </a:schemeClr>
              </a:gs>
              <a:gs pos="59000">
                <a:schemeClr val="accent6">
                  <a:lumMod val="60000"/>
                  <a:lumOff val="40000"/>
                </a:schemeClr>
              </a:gs>
              <a:gs pos="100000">
                <a:schemeClr val="accent6">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3" name="Picture 2">
            <a:extLst>
              <a:ext uri="{FF2B5EF4-FFF2-40B4-BE49-F238E27FC236}">
                <a16:creationId xmlns:a16="http://schemas.microsoft.com/office/drawing/2014/main" id="{6496DAC3-7391-2441-AD93-9422CA18D230}"/>
              </a:ext>
            </a:extLst>
          </p:cNvPr>
          <p:cNvPicPr>
            <a:picLocks noChangeAspect="1"/>
          </p:cNvPicPr>
          <p:nvPr/>
        </p:nvPicPr>
        <p:blipFill>
          <a:blip r:embed="rId3"/>
          <a:stretch>
            <a:fillRect/>
          </a:stretch>
        </p:blipFill>
        <p:spPr>
          <a:xfrm>
            <a:off x="38623238" y="256795"/>
            <a:ext cx="5112326" cy="3408216"/>
          </a:xfrm>
          <a:prstGeom prst="rect">
            <a:avLst/>
          </a:prstGeom>
        </p:spPr>
      </p:pic>
      <p:pic>
        <p:nvPicPr>
          <p:cNvPr id="1034" name="Picture 10" descr="Image result for nsf logo">
            <a:extLst>
              <a:ext uri="{FF2B5EF4-FFF2-40B4-BE49-F238E27FC236}">
                <a16:creationId xmlns:a16="http://schemas.microsoft.com/office/drawing/2014/main" id="{AEA7D62D-AAAE-4940-BFA9-42F673D53B5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024" r="14997"/>
          <a:stretch/>
        </p:blipFill>
        <p:spPr bwMode="auto">
          <a:xfrm>
            <a:off x="26577326" y="28988986"/>
            <a:ext cx="2341217" cy="223046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4E051965-060B-46BA-87DC-C12EA5FDC070}"/>
              </a:ext>
            </a:extLst>
          </p:cNvPr>
          <p:cNvSpPr/>
          <p:nvPr/>
        </p:nvSpPr>
        <p:spPr>
          <a:xfrm>
            <a:off x="240442" y="4318378"/>
            <a:ext cx="16202064" cy="10157618"/>
          </a:xfrm>
          <a:prstGeom prst="roundRect">
            <a:avLst/>
          </a:prstGeom>
          <a:ln w="12700">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800" dirty="0"/>
          </a:p>
        </p:txBody>
      </p:sp>
      <p:sp>
        <p:nvSpPr>
          <p:cNvPr id="4" name="TextBox 3">
            <a:extLst>
              <a:ext uri="{FF2B5EF4-FFF2-40B4-BE49-F238E27FC236}">
                <a16:creationId xmlns:a16="http://schemas.microsoft.com/office/drawing/2014/main" id="{A5E3C575-36C1-420E-8A4D-0ABCE3328292}"/>
              </a:ext>
            </a:extLst>
          </p:cNvPr>
          <p:cNvSpPr txBox="1"/>
          <p:nvPr/>
        </p:nvSpPr>
        <p:spPr>
          <a:xfrm>
            <a:off x="583075" y="5868735"/>
            <a:ext cx="8727329" cy="919401"/>
          </a:xfrm>
          <a:prstGeom prst="roundRect">
            <a:avLst/>
          </a:prstGeom>
          <a:solidFill>
            <a:schemeClr val="accent6">
              <a:lumMod val="60000"/>
              <a:lumOff val="40000"/>
            </a:schemeClr>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4800" dirty="0"/>
              <a:t>MOTIVATION</a:t>
            </a:r>
          </a:p>
        </p:txBody>
      </p:sp>
      <p:sp>
        <p:nvSpPr>
          <p:cNvPr id="59" name="TextBox 58">
            <a:extLst>
              <a:ext uri="{FF2B5EF4-FFF2-40B4-BE49-F238E27FC236}">
                <a16:creationId xmlns:a16="http://schemas.microsoft.com/office/drawing/2014/main" id="{42756242-1AA6-4132-BF2D-4CBF138CC4BF}"/>
              </a:ext>
            </a:extLst>
          </p:cNvPr>
          <p:cNvSpPr txBox="1"/>
          <p:nvPr/>
        </p:nvSpPr>
        <p:spPr>
          <a:xfrm>
            <a:off x="4243126" y="14974809"/>
            <a:ext cx="8196696" cy="1082850"/>
          </a:xfrm>
          <a:prstGeom prst="roundRect">
            <a:avLst/>
          </a:prstGeom>
          <a:solidFill>
            <a:schemeClr val="accent5">
              <a:lumMod val="75000"/>
            </a:schemeClr>
          </a:solidFill>
          <a:ln w="12700">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5760" b="1" dirty="0">
                <a:solidFill>
                  <a:schemeClr val="bg1"/>
                </a:solidFill>
              </a:rPr>
              <a:t>DATA CLEANING</a:t>
            </a:r>
          </a:p>
        </p:txBody>
      </p:sp>
      <p:sp>
        <p:nvSpPr>
          <p:cNvPr id="61" name="TextBox 60">
            <a:extLst>
              <a:ext uri="{FF2B5EF4-FFF2-40B4-BE49-F238E27FC236}">
                <a16:creationId xmlns:a16="http://schemas.microsoft.com/office/drawing/2014/main" id="{9E415DCB-FD47-41B3-A306-19861224F4B4}"/>
              </a:ext>
            </a:extLst>
          </p:cNvPr>
          <p:cNvSpPr txBox="1"/>
          <p:nvPr/>
        </p:nvSpPr>
        <p:spPr>
          <a:xfrm>
            <a:off x="4285853" y="4580882"/>
            <a:ext cx="8193024" cy="1082850"/>
          </a:xfrm>
          <a:prstGeom prst="roundRect">
            <a:avLst/>
          </a:prstGeom>
          <a:solidFill>
            <a:schemeClr val="accent5">
              <a:lumMod val="75000"/>
            </a:schemeClr>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5760" b="1" dirty="0">
                <a:solidFill>
                  <a:schemeClr val="bg1"/>
                </a:solidFill>
              </a:rPr>
              <a:t>INTRODUCTION</a:t>
            </a:r>
          </a:p>
        </p:txBody>
      </p:sp>
      <p:sp>
        <p:nvSpPr>
          <p:cNvPr id="74" name="TextBox 73">
            <a:extLst>
              <a:ext uri="{FF2B5EF4-FFF2-40B4-BE49-F238E27FC236}">
                <a16:creationId xmlns:a16="http://schemas.microsoft.com/office/drawing/2014/main" id="{24D9B826-7368-4EC1-AC59-8293ABDBE609}"/>
              </a:ext>
            </a:extLst>
          </p:cNvPr>
          <p:cNvSpPr txBox="1"/>
          <p:nvPr/>
        </p:nvSpPr>
        <p:spPr>
          <a:xfrm>
            <a:off x="25262871" y="14974809"/>
            <a:ext cx="9649301" cy="1082850"/>
          </a:xfrm>
          <a:prstGeom prst="roundRect">
            <a:avLst/>
          </a:prstGeom>
          <a:solidFill>
            <a:schemeClr val="accent5">
              <a:lumMod val="75000"/>
            </a:schemeClr>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5760" b="1" dirty="0">
                <a:solidFill>
                  <a:schemeClr val="bg1"/>
                </a:solidFill>
              </a:rPr>
              <a:t>RESULTS</a:t>
            </a:r>
          </a:p>
        </p:txBody>
      </p:sp>
      <p:pic>
        <p:nvPicPr>
          <p:cNvPr id="12" name="Picture 11">
            <a:extLst>
              <a:ext uri="{FF2B5EF4-FFF2-40B4-BE49-F238E27FC236}">
                <a16:creationId xmlns:a16="http://schemas.microsoft.com/office/drawing/2014/main" id="{3E94F77D-F299-4FB3-A874-BBF2505CCE91}"/>
              </a:ext>
            </a:extLst>
          </p:cNvPr>
          <p:cNvPicPr>
            <a:picLocks noChangeAspect="1"/>
          </p:cNvPicPr>
          <p:nvPr/>
        </p:nvPicPr>
        <p:blipFill>
          <a:blip r:embed="rId5"/>
          <a:stretch>
            <a:fillRect/>
          </a:stretch>
        </p:blipFill>
        <p:spPr>
          <a:xfrm>
            <a:off x="23314" y="28446674"/>
            <a:ext cx="12742555" cy="4550914"/>
          </a:xfrm>
          <a:prstGeom prst="rect">
            <a:avLst/>
          </a:prstGeom>
        </p:spPr>
      </p:pic>
      <p:sp>
        <p:nvSpPr>
          <p:cNvPr id="79" name="TextBox 78">
            <a:extLst>
              <a:ext uri="{FF2B5EF4-FFF2-40B4-BE49-F238E27FC236}">
                <a16:creationId xmlns:a16="http://schemas.microsoft.com/office/drawing/2014/main" id="{B1A551ED-678F-4ACF-9DBA-F48DB9CF52D1}"/>
              </a:ext>
            </a:extLst>
          </p:cNvPr>
          <p:cNvSpPr txBox="1"/>
          <p:nvPr/>
        </p:nvSpPr>
        <p:spPr>
          <a:xfrm>
            <a:off x="9653037" y="5868735"/>
            <a:ext cx="6403989" cy="919401"/>
          </a:xfrm>
          <a:prstGeom prst="roundRect">
            <a:avLst/>
          </a:prstGeom>
          <a:solidFill>
            <a:schemeClr val="accent6">
              <a:lumMod val="60000"/>
              <a:lumOff val="40000"/>
            </a:schemeClr>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4800" dirty="0"/>
              <a:t>GOALS</a:t>
            </a:r>
          </a:p>
        </p:txBody>
      </p:sp>
      <p:sp>
        <p:nvSpPr>
          <p:cNvPr id="86" name="TextBox 85">
            <a:extLst>
              <a:ext uri="{FF2B5EF4-FFF2-40B4-BE49-F238E27FC236}">
                <a16:creationId xmlns:a16="http://schemas.microsoft.com/office/drawing/2014/main" id="{7D2A6ED8-54E5-4DF8-9297-5C9F3AB607E3}"/>
              </a:ext>
            </a:extLst>
          </p:cNvPr>
          <p:cNvSpPr txBox="1"/>
          <p:nvPr/>
        </p:nvSpPr>
        <p:spPr>
          <a:xfrm>
            <a:off x="750187" y="21460707"/>
            <a:ext cx="6607267" cy="919401"/>
          </a:xfrm>
          <a:prstGeom prst="roundRect">
            <a:avLst/>
          </a:prstGeom>
          <a:solidFill>
            <a:schemeClr val="accent6">
              <a:lumMod val="60000"/>
              <a:lumOff val="40000"/>
            </a:schemeClr>
          </a:solidFill>
          <a:ln>
            <a:noFill/>
          </a:ln>
        </p:spPr>
        <p:txBody>
          <a:bodyPr wrap="square" rtlCol="0">
            <a:spAutoFit/>
          </a:bodyPr>
          <a:lstStyle/>
          <a:p>
            <a:r>
              <a:rPr lang="en-US" sz="4800" dirty="0"/>
              <a:t>FILTERING</a:t>
            </a:r>
          </a:p>
        </p:txBody>
      </p:sp>
      <p:sp>
        <p:nvSpPr>
          <p:cNvPr id="88" name="TextBox 87">
            <a:extLst>
              <a:ext uri="{FF2B5EF4-FFF2-40B4-BE49-F238E27FC236}">
                <a16:creationId xmlns:a16="http://schemas.microsoft.com/office/drawing/2014/main" id="{BE7E4B04-880B-43B7-8BA9-F463C5532881}"/>
              </a:ext>
            </a:extLst>
          </p:cNvPr>
          <p:cNvSpPr txBox="1"/>
          <p:nvPr/>
        </p:nvSpPr>
        <p:spPr>
          <a:xfrm>
            <a:off x="17965795" y="4574272"/>
            <a:ext cx="12121728" cy="1082850"/>
          </a:xfrm>
          <a:prstGeom prst="roundRect">
            <a:avLst/>
          </a:prstGeom>
          <a:solidFill>
            <a:schemeClr val="accent5">
              <a:lumMod val="75000"/>
            </a:schemeClr>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5760" b="1" dirty="0">
                <a:solidFill>
                  <a:schemeClr val="bg1"/>
                </a:solidFill>
              </a:rPr>
              <a:t>GRADIENT BOOSTING MACHINES</a:t>
            </a:r>
          </a:p>
        </p:txBody>
      </p:sp>
      <p:sp>
        <p:nvSpPr>
          <p:cNvPr id="100" name="TextBox 99">
            <a:extLst>
              <a:ext uri="{FF2B5EF4-FFF2-40B4-BE49-F238E27FC236}">
                <a16:creationId xmlns:a16="http://schemas.microsoft.com/office/drawing/2014/main" id="{1784064B-37C1-4F36-83D5-0B2977768312}"/>
              </a:ext>
            </a:extLst>
          </p:cNvPr>
          <p:cNvSpPr txBox="1"/>
          <p:nvPr/>
        </p:nvSpPr>
        <p:spPr>
          <a:xfrm>
            <a:off x="32431834" y="4673243"/>
            <a:ext cx="9649301" cy="1082850"/>
          </a:xfrm>
          <a:prstGeom prst="roundRect">
            <a:avLst/>
          </a:prstGeom>
          <a:solidFill>
            <a:schemeClr val="accent5">
              <a:lumMod val="75000"/>
            </a:schemeClr>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5760" b="1" dirty="0">
                <a:solidFill>
                  <a:schemeClr val="bg1"/>
                </a:solidFill>
              </a:rPr>
              <a:t>FUTURE WORK</a:t>
            </a:r>
          </a:p>
        </p:txBody>
      </p:sp>
      <p:sp>
        <p:nvSpPr>
          <p:cNvPr id="102" name="TextBox 101">
            <a:extLst>
              <a:ext uri="{FF2B5EF4-FFF2-40B4-BE49-F238E27FC236}">
                <a16:creationId xmlns:a16="http://schemas.microsoft.com/office/drawing/2014/main" id="{B26F97C2-EB42-4CB2-8711-F5EEA8FC65A2}"/>
              </a:ext>
            </a:extLst>
          </p:cNvPr>
          <p:cNvSpPr txBox="1"/>
          <p:nvPr/>
        </p:nvSpPr>
        <p:spPr>
          <a:xfrm>
            <a:off x="17143609" y="16330224"/>
            <a:ext cx="14210174" cy="919401"/>
          </a:xfrm>
          <a:prstGeom prst="roundRect">
            <a:avLst/>
          </a:prstGeom>
          <a:solidFill>
            <a:schemeClr val="accent6">
              <a:lumMod val="60000"/>
              <a:lumOff val="40000"/>
            </a:schemeClr>
          </a:solidFill>
          <a:ln>
            <a:noFill/>
          </a:ln>
        </p:spPr>
        <p:txBody>
          <a:bodyPr wrap="square" rtlCol="0">
            <a:spAutoFit/>
          </a:bodyPr>
          <a:lstStyle/>
          <a:p>
            <a:r>
              <a:rPr lang="en-US" sz="4800" dirty="0"/>
              <a:t>OVERALL PREDICTION</a:t>
            </a:r>
          </a:p>
        </p:txBody>
      </p:sp>
      <p:sp>
        <p:nvSpPr>
          <p:cNvPr id="103" name="TextBox 102">
            <a:extLst>
              <a:ext uri="{FF2B5EF4-FFF2-40B4-BE49-F238E27FC236}">
                <a16:creationId xmlns:a16="http://schemas.microsoft.com/office/drawing/2014/main" id="{35CE5299-3ECB-4491-8998-458090C4BAE5}"/>
              </a:ext>
            </a:extLst>
          </p:cNvPr>
          <p:cNvSpPr txBox="1"/>
          <p:nvPr/>
        </p:nvSpPr>
        <p:spPr>
          <a:xfrm>
            <a:off x="31776353" y="16324560"/>
            <a:ext cx="11258663" cy="919401"/>
          </a:xfrm>
          <a:prstGeom prst="roundRect">
            <a:avLst/>
          </a:prstGeom>
          <a:solidFill>
            <a:schemeClr val="accent6">
              <a:lumMod val="60000"/>
              <a:lumOff val="40000"/>
            </a:schemeClr>
          </a:solidFill>
          <a:ln>
            <a:noFill/>
          </a:ln>
        </p:spPr>
        <p:txBody>
          <a:bodyPr wrap="square" rtlCol="0">
            <a:spAutoFit/>
          </a:bodyPr>
          <a:lstStyle/>
          <a:p>
            <a:r>
              <a:rPr lang="en-US" sz="4800" dirty="0"/>
              <a:t>TRAINING ACROSS DIFFERENT SEASONS</a:t>
            </a:r>
          </a:p>
        </p:txBody>
      </p:sp>
      <p:pic>
        <p:nvPicPr>
          <p:cNvPr id="106" name="Picture 12" descr="Image result for Clean Energy Institute">
            <a:extLst>
              <a:ext uri="{FF2B5EF4-FFF2-40B4-BE49-F238E27FC236}">
                <a16:creationId xmlns:a16="http://schemas.microsoft.com/office/drawing/2014/main" id="{96A1E10F-6AB1-4C6E-BA20-6DC9F260F3E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23869" y="29290636"/>
            <a:ext cx="10894029" cy="316917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02B9D88-29E7-4FC3-83AE-9A25C66ED14C}"/>
              </a:ext>
            </a:extLst>
          </p:cNvPr>
          <p:cNvSpPr txBox="1"/>
          <p:nvPr/>
        </p:nvSpPr>
        <p:spPr>
          <a:xfrm>
            <a:off x="583075" y="6790457"/>
            <a:ext cx="8727329" cy="5509200"/>
          </a:xfrm>
          <a:prstGeom prst="rect">
            <a:avLst/>
          </a:prstGeom>
          <a:noFill/>
        </p:spPr>
        <p:txBody>
          <a:bodyPr wrap="square" rtlCol="0">
            <a:spAutoFit/>
          </a:bodyPr>
          <a:lstStyle/>
          <a:p>
            <a:pPr algn="just"/>
            <a:r>
              <a:rPr lang="en-US" sz="3200" dirty="0"/>
              <a:t>Today, efficiency models of plants run in large excel sheets. These models can take months to create and process. Machine learning can be a powerful tool to automate, streamline and optimize the prediction of the efficiency of a chiller plant.</a:t>
            </a:r>
          </a:p>
          <a:p>
            <a:pPr algn="just"/>
            <a:r>
              <a:rPr lang="en-US" sz="3200" dirty="0"/>
              <a:t>The efficiency of the chiller plant is determined by </a:t>
            </a:r>
            <a:r>
              <a:rPr lang="en-US" sz="3200" b="1" dirty="0">
                <a:solidFill>
                  <a:schemeClr val="accent5">
                    <a:lumMod val="75000"/>
                  </a:schemeClr>
                </a:solidFill>
              </a:rPr>
              <a:t>kW/ton. </a:t>
            </a:r>
            <a:r>
              <a:rPr lang="en-US" sz="3200" dirty="0"/>
              <a:t>A tool that determines which variable from the chiller plant has the highest effect on the efficiency is useful to understand and optimize the plant. </a:t>
            </a:r>
          </a:p>
          <a:p>
            <a:pPr algn="just"/>
            <a:r>
              <a:rPr lang="en-US" sz="3200" b="1" dirty="0"/>
              <a:t> </a:t>
            </a:r>
          </a:p>
        </p:txBody>
      </p:sp>
      <p:sp>
        <p:nvSpPr>
          <p:cNvPr id="29" name="TextBox 28">
            <a:extLst>
              <a:ext uri="{FF2B5EF4-FFF2-40B4-BE49-F238E27FC236}">
                <a16:creationId xmlns:a16="http://schemas.microsoft.com/office/drawing/2014/main" id="{54A8BCA4-1696-4D4E-B934-F30A79586F52}"/>
              </a:ext>
            </a:extLst>
          </p:cNvPr>
          <p:cNvSpPr txBox="1"/>
          <p:nvPr/>
        </p:nvSpPr>
        <p:spPr>
          <a:xfrm>
            <a:off x="9653037" y="6710481"/>
            <a:ext cx="6403989" cy="5016758"/>
          </a:xfrm>
          <a:prstGeom prst="rect">
            <a:avLst/>
          </a:prstGeom>
          <a:noFill/>
        </p:spPr>
        <p:txBody>
          <a:bodyPr wrap="square" rtlCol="0">
            <a:spAutoFit/>
          </a:bodyPr>
          <a:lstStyle/>
          <a:p>
            <a:pPr algn="just"/>
            <a:r>
              <a:rPr lang="en-US" sz="3200" b="1"/>
              <a:t>1</a:t>
            </a:r>
            <a:r>
              <a:rPr lang="en-US" sz="3200" b="1" dirty="0"/>
              <a:t>. DATA CLEANING</a:t>
            </a:r>
          </a:p>
          <a:p>
            <a:pPr algn="just"/>
            <a:r>
              <a:rPr lang="en-US" sz="3200" dirty="0"/>
              <a:t>Remove unwanted features and alarms from the dataset. </a:t>
            </a:r>
          </a:p>
          <a:p>
            <a:pPr algn="just"/>
            <a:r>
              <a:rPr lang="en-US" sz="3200" b="1" dirty="0"/>
              <a:t>2. FEATURE IMPORTANCE</a:t>
            </a:r>
          </a:p>
          <a:p>
            <a:pPr algn="just"/>
            <a:r>
              <a:rPr lang="en-US" sz="3200" dirty="0"/>
              <a:t>Create an algorithm that sorts out the features in the order of their importance for plant efficiency. </a:t>
            </a:r>
          </a:p>
          <a:p>
            <a:pPr algn="just"/>
            <a:r>
              <a:rPr lang="en-US" sz="3200" b="1" dirty="0"/>
              <a:t>3. PREDICTION</a:t>
            </a:r>
          </a:p>
          <a:p>
            <a:pPr algn="just"/>
            <a:r>
              <a:rPr lang="en-US" sz="3200" dirty="0"/>
              <a:t>To predict the efficiency of the chiller plant with machine learning.</a:t>
            </a:r>
          </a:p>
        </p:txBody>
      </p:sp>
      <p:pic>
        <p:nvPicPr>
          <p:cNvPr id="13" name="Picture 12">
            <a:extLst>
              <a:ext uri="{FF2B5EF4-FFF2-40B4-BE49-F238E27FC236}">
                <a16:creationId xmlns:a16="http://schemas.microsoft.com/office/drawing/2014/main" id="{CB6F7080-ADF2-4888-B3F9-61D4D545D8B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652335" y="28560264"/>
            <a:ext cx="4320324" cy="4320324"/>
          </a:xfrm>
          <a:prstGeom prst="rect">
            <a:avLst/>
          </a:prstGeom>
        </p:spPr>
      </p:pic>
      <p:sp>
        <p:nvSpPr>
          <p:cNvPr id="31" name="TextBox 30">
            <a:extLst>
              <a:ext uri="{FF2B5EF4-FFF2-40B4-BE49-F238E27FC236}">
                <a16:creationId xmlns:a16="http://schemas.microsoft.com/office/drawing/2014/main" id="{65F6195A-5EF9-42AC-86B6-BE8CD04F7378}"/>
              </a:ext>
            </a:extLst>
          </p:cNvPr>
          <p:cNvSpPr txBox="1"/>
          <p:nvPr/>
        </p:nvSpPr>
        <p:spPr>
          <a:xfrm>
            <a:off x="750187" y="17189741"/>
            <a:ext cx="6576930" cy="4095625"/>
          </a:xfrm>
          <a:prstGeom prst="rect">
            <a:avLst/>
          </a:prstGeom>
          <a:noFill/>
        </p:spPr>
        <p:txBody>
          <a:bodyPr wrap="square" rtlCol="0">
            <a:spAutoFit/>
          </a:bodyPr>
          <a:lstStyle/>
          <a:p>
            <a:pPr algn="just"/>
            <a:r>
              <a:rPr lang="en-US" sz="3200" dirty="0"/>
              <a:t>Raw data from several chiller plants was filtered and optimized for ML implementation. This was started by only using the raw data directly from the plant. These data included readouts form the Building Automation System, chillers, cooling towers, and water pumps.</a:t>
            </a:r>
          </a:p>
        </p:txBody>
      </p:sp>
      <p:sp>
        <p:nvSpPr>
          <p:cNvPr id="32" name="TextBox 31">
            <a:extLst>
              <a:ext uri="{FF2B5EF4-FFF2-40B4-BE49-F238E27FC236}">
                <a16:creationId xmlns:a16="http://schemas.microsoft.com/office/drawing/2014/main" id="{5D9C213F-CB53-4627-9AB3-04EFE42A8E05}"/>
              </a:ext>
            </a:extLst>
          </p:cNvPr>
          <p:cNvSpPr txBox="1"/>
          <p:nvPr/>
        </p:nvSpPr>
        <p:spPr>
          <a:xfrm>
            <a:off x="750187" y="22370627"/>
            <a:ext cx="6607267" cy="5016758"/>
          </a:xfrm>
          <a:prstGeom prst="rect">
            <a:avLst/>
          </a:prstGeom>
          <a:noFill/>
        </p:spPr>
        <p:txBody>
          <a:bodyPr wrap="square" rtlCol="0">
            <a:spAutoFit/>
          </a:bodyPr>
          <a:lstStyle/>
          <a:p>
            <a:pPr algn="just"/>
            <a:r>
              <a:rPr lang="en-US" sz="3200" dirty="0"/>
              <a:t>Various stale features were removed and any feature containing the phrase ‘kW’ was removed to ensure that no calculated data was used for plant performance prediction. Datapoints used for prediction were pre optimized, complete, and in some cases had no alarms going off. Optional inputs for removing any feature was added for flexibility.</a:t>
            </a:r>
          </a:p>
        </p:txBody>
      </p:sp>
      <p:pic>
        <p:nvPicPr>
          <p:cNvPr id="34" name="Picture 2" descr="visualizing gradient boosting over decision trees">
            <a:extLst>
              <a:ext uri="{FF2B5EF4-FFF2-40B4-BE49-F238E27FC236}">
                <a16:creationId xmlns:a16="http://schemas.microsoft.com/office/drawing/2014/main" id="{7AB61639-9843-4E6B-A1DD-5ED867F2D508}"/>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4940" t="13537" r="3859" b="17827"/>
          <a:stretch/>
        </p:blipFill>
        <p:spPr bwMode="auto">
          <a:xfrm>
            <a:off x="17335496" y="5539402"/>
            <a:ext cx="13110498" cy="2968989"/>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descr="A picture containing object&#10;&#10;Description generated with high confidence">
            <a:extLst>
              <a:ext uri="{FF2B5EF4-FFF2-40B4-BE49-F238E27FC236}">
                <a16:creationId xmlns:a16="http://schemas.microsoft.com/office/drawing/2014/main" id="{B32D8D49-396F-4E1D-91CD-A2459A2BDEB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849713" y="30781123"/>
            <a:ext cx="6733520" cy="1995117"/>
          </a:xfrm>
          <a:prstGeom prst="rect">
            <a:avLst/>
          </a:prstGeom>
        </p:spPr>
      </p:pic>
      <p:pic>
        <p:nvPicPr>
          <p:cNvPr id="14" name="Picture 13">
            <a:extLst>
              <a:ext uri="{FF2B5EF4-FFF2-40B4-BE49-F238E27FC236}">
                <a16:creationId xmlns:a16="http://schemas.microsoft.com/office/drawing/2014/main" id="{EDEA2DC3-94A0-4E11-B4F1-4F11EDC3B6D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143610" y="17578476"/>
            <a:ext cx="8119263" cy="5990305"/>
          </a:xfrm>
          <a:prstGeom prst="rect">
            <a:avLst/>
          </a:prstGeom>
          <a:ln>
            <a:noFill/>
          </a:ln>
        </p:spPr>
      </p:pic>
      <p:sp>
        <p:nvSpPr>
          <p:cNvPr id="41" name="TextBox 40">
            <a:extLst>
              <a:ext uri="{FF2B5EF4-FFF2-40B4-BE49-F238E27FC236}">
                <a16:creationId xmlns:a16="http://schemas.microsoft.com/office/drawing/2014/main" id="{C0420AFA-F992-4638-A27C-B03E3D98559F}"/>
              </a:ext>
            </a:extLst>
          </p:cNvPr>
          <p:cNvSpPr txBox="1"/>
          <p:nvPr/>
        </p:nvSpPr>
        <p:spPr>
          <a:xfrm>
            <a:off x="17143609" y="23613032"/>
            <a:ext cx="8119262" cy="1815882"/>
          </a:xfrm>
          <a:prstGeom prst="rect">
            <a:avLst/>
          </a:prstGeom>
          <a:noFill/>
        </p:spPr>
        <p:txBody>
          <a:bodyPr wrap="square" rtlCol="0">
            <a:spAutoFit/>
          </a:bodyPr>
          <a:lstStyle/>
          <a:p>
            <a:pPr algn="just"/>
            <a:r>
              <a:rPr lang="en-US" sz="2800" dirty="0"/>
              <a:t>When GBM were trained on Plant 1 data, R</a:t>
            </a:r>
            <a:r>
              <a:rPr lang="en-US" sz="2800" baseline="30000" dirty="0"/>
              <a:t>2</a:t>
            </a:r>
            <a:r>
              <a:rPr lang="en-US" sz="2800" dirty="0"/>
              <a:t> value = 98.3%. The Plant 1 data contained around 52,000 data points. </a:t>
            </a:r>
          </a:p>
          <a:p>
            <a:pPr algn="just"/>
            <a:endParaRPr lang="en-US" sz="2800" dirty="0"/>
          </a:p>
        </p:txBody>
      </p:sp>
      <p:sp>
        <p:nvSpPr>
          <p:cNvPr id="42" name="TextBox 41">
            <a:extLst>
              <a:ext uri="{FF2B5EF4-FFF2-40B4-BE49-F238E27FC236}">
                <a16:creationId xmlns:a16="http://schemas.microsoft.com/office/drawing/2014/main" id="{C6BDAA2B-0B89-466D-81A3-E658FF0DF170}"/>
              </a:ext>
            </a:extLst>
          </p:cNvPr>
          <p:cNvSpPr txBox="1"/>
          <p:nvPr/>
        </p:nvSpPr>
        <p:spPr>
          <a:xfrm>
            <a:off x="33410694" y="28701899"/>
            <a:ext cx="9627905" cy="2400657"/>
          </a:xfrm>
          <a:prstGeom prst="rect">
            <a:avLst/>
          </a:prstGeom>
          <a:noFill/>
        </p:spPr>
        <p:txBody>
          <a:bodyPr wrap="square" rtlCol="0">
            <a:spAutoFit/>
          </a:bodyPr>
          <a:lstStyle/>
          <a:p>
            <a:pPr algn="ctr"/>
            <a:r>
              <a:rPr lang="en-US" sz="5400" b="1" dirty="0"/>
              <a:t>ACKNOWLEDGEMENTS</a:t>
            </a:r>
            <a:endParaRPr lang="en-US" sz="6600" b="1" dirty="0"/>
          </a:p>
          <a:p>
            <a:pPr algn="just"/>
            <a:r>
              <a:rPr lang="en-US" sz="3200" dirty="0"/>
              <a:t>Optimum Energy</a:t>
            </a:r>
          </a:p>
          <a:p>
            <a:pPr algn="just"/>
            <a:r>
              <a:rPr lang="en-US" sz="3200" dirty="0"/>
              <a:t>Dave Beck and Kelly Thornton</a:t>
            </a:r>
          </a:p>
          <a:p>
            <a:pPr algn="just"/>
            <a:endParaRPr lang="en-US" sz="3200" b="1" dirty="0"/>
          </a:p>
        </p:txBody>
      </p:sp>
      <p:pic>
        <p:nvPicPr>
          <p:cNvPr id="18" name="Picture 17">
            <a:extLst>
              <a:ext uri="{FF2B5EF4-FFF2-40B4-BE49-F238E27FC236}">
                <a16:creationId xmlns:a16="http://schemas.microsoft.com/office/drawing/2014/main" id="{337F5AED-8C5E-4B80-8E2D-8782F13ADAF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520277" y="16784261"/>
            <a:ext cx="8536749" cy="9774077"/>
          </a:xfrm>
          <a:prstGeom prst="rect">
            <a:avLst/>
          </a:prstGeom>
        </p:spPr>
      </p:pic>
      <p:graphicFrame>
        <p:nvGraphicFramePr>
          <p:cNvPr id="44" name="Diagram 43">
            <a:extLst>
              <a:ext uri="{FF2B5EF4-FFF2-40B4-BE49-F238E27FC236}">
                <a16:creationId xmlns:a16="http://schemas.microsoft.com/office/drawing/2014/main" id="{83283BDD-4D6E-4518-B634-AFAD4E2FF790}"/>
              </a:ext>
            </a:extLst>
          </p:cNvPr>
          <p:cNvGraphicFramePr/>
          <p:nvPr>
            <p:extLst>
              <p:ext uri="{D42A27DB-BD31-4B8C-83A1-F6EECF244321}">
                <p14:modId xmlns:p14="http://schemas.microsoft.com/office/powerpoint/2010/main" val="1504232183"/>
              </p:ext>
            </p:extLst>
          </p:nvPr>
        </p:nvGraphicFramePr>
        <p:xfrm>
          <a:off x="926610" y="11449977"/>
          <a:ext cx="14829728" cy="341849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0" name="Table 19">
            <a:extLst>
              <a:ext uri="{FF2B5EF4-FFF2-40B4-BE49-F238E27FC236}">
                <a16:creationId xmlns:a16="http://schemas.microsoft.com/office/drawing/2014/main" id="{0F0A7473-4787-4BFD-B10C-32C33057A7B0}"/>
              </a:ext>
            </a:extLst>
          </p:cNvPr>
          <p:cNvGraphicFramePr>
            <a:graphicFrameLocks noGrp="1"/>
          </p:cNvGraphicFramePr>
          <p:nvPr>
            <p:extLst>
              <p:ext uri="{D42A27DB-BD31-4B8C-83A1-F6EECF244321}">
                <p14:modId xmlns:p14="http://schemas.microsoft.com/office/powerpoint/2010/main" val="2041335360"/>
              </p:ext>
            </p:extLst>
          </p:nvPr>
        </p:nvGraphicFramePr>
        <p:xfrm>
          <a:off x="17965795" y="25087022"/>
          <a:ext cx="7111414" cy="2392975"/>
        </p:xfrm>
        <a:graphic>
          <a:graphicData uri="http://schemas.openxmlformats.org/drawingml/2006/table">
            <a:tbl>
              <a:tblPr firstRow="1" bandRow="1">
                <a:tableStyleId>{69012ECD-51FC-41F1-AA8D-1B2483CD663E}</a:tableStyleId>
              </a:tblPr>
              <a:tblGrid>
                <a:gridCol w="4568528">
                  <a:extLst>
                    <a:ext uri="{9D8B030D-6E8A-4147-A177-3AD203B41FA5}">
                      <a16:colId xmlns:a16="http://schemas.microsoft.com/office/drawing/2014/main" val="737766301"/>
                    </a:ext>
                  </a:extLst>
                </a:gridCol>
                <a:gridCol w="2542886">
                  <a:extLst>
                    <a:ext uri="{9D8B030D-6E8A-4147-A177-3AD203B41FA5}">
                      <a16:colId xmlns:a16="http://schemas.microsoft.com/office/drawing/2014/main" val="1860060805"/>
                    </a:ext>
                  </a:extLst>
                </a:gridCol>
              </a:tblGrid>
              <a:tr h="423938">
                <a:tc>
                  <a:txBody>
                    <a:bodyPr/>
                    <a:lstStyle/>
                    <a:p>
                      <a:pPr algn="ctr" fontAlgn="b"/>
                      <a:r>
                        <a:rPr lang="en-US" sz="1800" b="0" u="none" strike="noStrike" dirty="0">
                          <a:solidFill>
                            <a:schemeClr val="tx1"/>
                          </a:solidFill>
                          <a:effectLst/>
                        </a:rPr>
                        <a:t>Feature Name</a:t>
                      </a:r>
                      <a:endParaRPr lang="en-US" sz="1800" b="0" i="0" u="none" strike="noStrike" dirty="0">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fontAlgn="b"/>
                      <a:r>
                        <a:rPr lang="en-US" sz="1800" b="0" u="none" strike="noStrike" dirty="0">
                          <a:solidFill>
                            <a:schemeClr val="tx1"/>
                          </a:solidFill>
                          <a:effectLst/>
                        </a:rPr>
                        <a:t>Feature Importance (%)</a:t>
                      </a:r>
                      <a:endParaRPr lang="en-US" sz="1800" b="0" i="0" u="none" strike="noStrike" dirty="0">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2279473349"/>
                  </a:ext>
                </a:extLst>
              </a:tr>
              <a:tr h="352718">
                <a:tc>
                  <a:txBody>
                    <a:bodyPr/>
                    <a:lstStyle/>
                    <a:p>
                      <a:pPr algn="ctr" fontAlgn="b"/>
                      <a:r>
                        <a:rPr lang="en-US" sz="1800" b="0" i="0" kern="1200" dirty="0">
                          <a:solidFill>
                            <a:schemeClr val="tx1"/>
                          </a:solidFill>
                          <a:effectLst/>
                          <a:latin typeface="+mn-lt"/>
                          <a:ea typeface="+mn-ea"/>
                          <a:cs typeface="+mn-cs"/>
                        </a:rPr>
                        <a:t>Chiller 5 Compressor Refrigerant Discharge Temperature (</a:t>
                      </a:r>
                      <a:r>
                        <a:rPr lang="en-US" sz="1800" b="0" i="0" kern="1200" dirty="0">
                          <a:solidFill>
                            <a:schemeClr val="tx1"/>
                          </a:solidFill>
                          <a:effectLst/>
                          <a:latin typeface="Calibri" panose="020F0502020204030204" pitchFamily="34" charset="0"/>
                          <a:ea typeface="+mn-ea"/>
                          <a:cs typeface="Calibri" panose="020F0502020204030204" pitchFamily="34" charset="0"/>
                        </a:rPr>
                        <a:t>°F)</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u="none" strike="noStrike" dirty="0">
                          <a:effectLst/>
                        </a:rPr>
                        <a:t>100</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5494474"/>
                  </a:ext>
                </a:extLst>
              </a:tr>
              <a:tr h="352718">
                <a:tc>
                  <a:txBody>
                    <a:bodyPr/>
                    <a:lstStyle/>
                    <a:p>
                      <a:pPr algn="ctr" fontAlgn="b"/>
                      <a:r>
                        <a:rPr lang="en-US" sz="1800" b="0" i="0" kern="1200" dirty="0">
                          <a:solidFill>
                            <a:schemeClr val="tx1"/>
                          </a:solidFill>
                          <a:effectLst/>
                          <a:latin typeface="+mn-lt"/>
                          <a:ea typeface="+mn-ea"/>
                          <a:cs typeface="+mn-cs"/>
                        </a:rPr>
                        <a:t>Maximum Chiller Pressure Lift (psi)</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u="none" strike="noStrike" dirty="0">
                          <a:effectLst/>
                        </a:rPr>
                        <a:t>48.52353</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05409795"/>
                  </a:ext>
                </a:extLst>
              </a:tr>
              <a:tr h="352718">
                <a:tc>
                  <a:txBody>
                    <a:bodyPr/>
                    <a:lstStyle/>
                    <a:p>
                      <a:pPr algn="ctr" fontAlgn="b"/>
                      <a:r>
                        <a:rPr lang="en-US" sz="1800" b="0" i="0" u="none" strike="noStrike" dirty="0">
                          <a:solidFill>
                            <a:srgbClr val="000000"/>
                          </a:solidFill>
                          <a:effectLst/>
                          <a:latin typeface="Calibri" panose="020F0502020204030204" pitchFamily="34" charset="0"/>
                        </a:rPr>
                        <a:t>Minimum Chiller Pressure Lift (psi)</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u="none" strike="noStrike" dirty="0">
                          <a:effectLst/>
                        </a:rPr>
                        <a:t>33.44226</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765863"/>
                  </a:ext>
                </a:extLst>
              </a:tr>
              <a:tr h="352718">
                <a:tc>
                  <a:txBody>
                    <a:bodyPr/>
                    <a:lstStyle/>
                    <a:p>
                      <a:pPr algn="ctr" fontAlgn="b"/>
                      <a:r>
                        <a:rPr lang="en-US" sz="1800" b="0" i="0" kern="1200" dirty="0">
                          <a:solidFill>
                            <a:schemeClr val="tx1"/>
                          </a:solidFill>
                          <a:effectLst/>
                          <a:latin typeface="+mn-lt"/>
                          <a:ea typeface="+mn-ea"/>
                          <a:cs typeface="+mn-cs"/>
                        </a:rPr>
                        <a:t> Chiller 5 Condenser Approach (</a:t>
                      </a:r>
                      <a:r>
                        <a:rPr lang="en-US" sz="1800" b="0" i="0" kern="1200" dirty="0">
                          <a:solidFill>
                            <a:schemeClr val="tx1"/>
                          </a:solidFill>
                          <a:effectLst/>
                          <a:latin typeface="Calibri" panose="020F0502020204030204" pitchFamily="34" charset="0"/>
                          <a:ea typeface="+mn-ea"/>
                          <a:cs typeface="Calibri" panose="020F0502020204030204" pitchFamily="34" charset="0"/>
                        </a:rPr>
                        <a:t>°F)</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u="none" strike="noStrike" dirty="0">
                          <a:effectLst/>
                        </a:rPr>
                        <a:t>21.5352</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43151045"/>
                  </a:ext>
                </a:extLst>
              </a:tr>
              <a:tr h="352718">
                <a:tc>
                  <a:txBody>
                    <a:bodyPr/>
                    <a:lstStyle/>
                    <a:p>
                      <a:pPr algn="ctr" fontAlgn="b"/>
                      <a:r>
                        <a:rPr lang="en-US" sz="1800" b="0" i="0" kern="1200" dirty="0">
                          <a:solidFill>
                            <a:schemeClr val="tx1"/>
                          </a:solidFill>
                          <a:effectLst/>
                          <a:latin typeface="+mn-lt"/>
                          <a:ea typeface="+mn-ea"/>
                          <a:cs typeface="+mn-cs"/>
                        </a:rPr>
                        <a:t>Cooling Tower 5 Fan Speed (Hz)</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0" i="0" u="none" strike="noStrike" dirty="0">
                          <a:solidFill>
                            <a:srgbClr val="000000"/>
                          </a:solidFill>
                          <a:effectLst/>
                          <a:latin typeface="Calibri" panose="020F0502020204030204" pitchFamily="34" charset="0"/>
                        </a:rPr>
                        <a:t>20.24397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48020095"/>
                  </a:ext>
                </a:extLst>
              </a:tr>
            </a:tbl>
          </a:graphicData>
        </a:graphic>
      </p:graphicFrame>
      <p:sp>
        <p:nvSpPr>
          <p:cNvPr id="43" name="TextBox 42">
            <a:extLst>
              <a:ext uri="{FF2B5EF4-FFF2-40B4-BE49-F238E27FC236}">
                <a16:creationId xmlns:a16="http://schemas.microsoft.com/office/drawing/2014/main" id="{3E90486B-043D-4E5D-A7F8-2A6282C62988}"/>
              </a:ext>
            </a:extLst>
          </p:cNvPr>
          <p:cNvSpPr txBox="1"/>
          <p:nvPr/>
        </p:nvSpPr>
        <p:spPr>
          <a:xfrm>
            <a:off x="17025573" y="8474119"/>
            <a:ext cx="13814645" cy="5509200"/>
          </a:xfrm>
          <a:prstGeom prst="rect">
            <a:avLst/>
          </a:prstGeom>
          <a:noFill/>
        </p:spPr>
        <p:txBody>
          <a:bodyPr wrap="square" rtlCol="0">
            <a:spAutoFit/>
          </a:bodyPr>
          <a:lstStyle/>
          <a:p>
            <a:pPr algn="just"/>
            <a:r>
              <a:rPr lang="en-US" sz="3200" dirty="0"/>
              <a:t>Gradient boosting machines (GBM) incorporate decision trees in an additive manner with a gradient descent procedure to minimize the chosen loss function. The decision trees are called weak learners because each tree is capped at a certain depth and does not adequately describe the model well. Subsequent trees are trained to reduce the loss in the direction of the gradient and are added to the model to improve the prediction of the model, while previous trees are left unchanged. Generally, a hyperparameter, like tree depth or the minimum samples for a split, are constrained to maintain weak learners but increase the ability to tune the model; in this work, the tree depth and the number of trees were constrained. In this work, the gradient boosting machines were implemented with the </a:t>
            </a:r>
            <a:r>
              <a:rPr lang="en-US" sz="3200" i="1" dirty="0" err="1"/>
              <a:t>scikit</a:t>
            </a:r>
            <a:r>
              <a:rPr lang="en-US" sz="3200" i="1" dirty="0"/>
              <a:t>-learn</a:t>
            </a:r>
            <a:r>
              <a:rPr lang="en-US" sz="3200" dirty="0"/>
              <a:t> package.</a:t>
            </a:r>
          </a:p>
        </p:txBody>
      </p:sp>
      <p:sp>
        <p:nvSpPr>
          <p:cNvPr id="46" name="TextBox 45">
            <a:extLst>
              <a:ext uri="{FF2B5EF4-FFF2-40B4-BE49-F238E27FC236}">
                <a16:creationId xmlns:a16="http://schemas.microsoft.com/office/drawing/2014/main" id="{6B35560C-1C7B-426F-929D-26F95F33DB30}"/>
              </a:ext>
            </a:extLst>
          </p:cNvPr>
          <p:cNvSpPr txBox="1"/>
          <p:nvPr/>
        </p:nvSpPr>
        <p:spPr>
          <a:xfrm>
            <a:off x="25580225" y="17249624"/>
            <a:ext cx="5773558" cy="10433625"/>
          </a:xfrm>
          <a:prstGeom prst="rect">
            <a:avLst/>
          </a:prstGeom>
          <a:noFill/>
        </p:spPr>
        <p:txBody>
          <a:bodyPr wrap="square" rtlCol="0">
            <a:spAutoFit/>
          </a:bodyPr>
          <a:lstStyle/>
          <a:p>
            <a:pPr algn="just"/>
            <a:r>
              <a:rPr lang="en-US" sz="3200" dirty="0"/>
              <a:t>Additionally, a list of normalized feature importance was made by calculating the number of times a split was made on a particular feature. This tells the user which features have the largest contribution to plant efficiency. From this work, Optimum Energy has been able to explore its data more effectively. This insight will allow for better collection for more representative data. For example, the parameters of a certain chiller continue to be in the top features due to its continuous use. More directed cycling of different machines will better sample their feature space and may lead to improved optimization results for efficiency in the future.</a:t>
            </a:r>
          </a:p>
        </p:txBody>
      </p:sp>
      <p:sp>
        <p:nvSpPr>
          <p:cNvPr id="45" name="TextBox 44">
            <a:extLst>
              <a:ext uri="{FF2B5EF4-FFF2-40B4-BE49-F238E27FC236}">
                <a16:creationId xmlns:a16="http://schemas.microsoft.com/office/drawing/2014/main" id="{4DD66648-79E0-490D-8A08-148EA840ABCC}"/>
              </a:ext>
            </a:extLst>
          </p:cNvPr>
          <p:cNvSpPr txBox="1"/>
          <p:nvPr/>
        </p:nvSpPr>
        <p:spPr>
          <a:xfrm>
            <a:off x="31776352" y="17243961"/>
            <a:ext cx="11258663" cy="3046988"/>
          </a:xfrm>
          <a:prstGeom prst="rect">
            <a:avLst/>
          </a:prstGeom>
          <a:noFill/>
        </p:spPr>
        <p:txBody>
          <a:bodyPr wrap="square" rtlCol="0">
            <a:spAutoFit/>
          </a:bodyPr>
          <a:lstStyle/>
          <a:p>
            <a:pPr algn="just"/>
            <a:r>
              <a:rPr lang="en-US" sz="3200" dirty="0"/>
              <a:t>For further exploration of the data, the model was trained on different seasons and then tested on the rest of the data. The transitional seasons, spring and fall, have the best testing results. These results were as expected as these seasons have more varied weather conditions, which make them better candidates </a:t>
            </a:r>
            <a:r>
              <a:rPr lang="en-US" sz="3200"/>
              <a:t>for training the model.</a:t>
            </a:r>
            <a:endParaRPr lang="en-US" sz="3200" dirty="0"/>
          </a:p>
        </p:txBody>
      </p:sp>
      <p:sp>
        <p:nvSpPr>
          <p:cNvPr id="7" name="TextBox 6">
            <a:extLst>
              <a:ext uri="{FF2B5EF4-FFF2-40B4-BE49-F238E27FC236}">
                <a16:creationId xmlns:a16="http://schemas.microsoft.com/office/drawing/2014/main" id="{991E76ED-F592-4C14-9379-D3A7067D397F}"/>
              </a:ext>
            </a:extLst>
          </p:cNvPr>
          <p:cNvSpPr txBox="1"/>
          <p:nvPr/>
        </p:nvSpPr>
        <p:spPr>
          <a:xfrm>
            <a:off x="22105409" y="21920407"/>
            <a:ext cx="2971800" cy="523220"/>
          </a:xfrm>
          <a:prstGeom prst="rect">
            <a:avLst/>
          </a:prstGeom>
          <a:noFill/>
        </p:spPr>
        <p:txBody>
          <a:bodyPr wrap="square" rtlCol="0">
            <a:spAutoFit/>
          </a:bodyPr>
          <a:lstStyle/>
          <a:p>
            <a:r>
              <a:rPr lang="en-US" sz="2800" dirty="0"/>
              <a:t>R</a:t>
            </a:r>
            <a:r>
              <a:rPr lang="en-US" sz="2800" baseline="30000" dirty="0"/>
              <a:t>2</a:t>
            </a:r>
            <a:r>
              <a:rPr lang="en-US" sz="2800" dirty="0"/>
              <a:t> value = 98.3%.</a:t>
            </a:r>
          </a:p>
        </p:txBody>
      </p:sp>
      <p:graphicFrame>
        <p:nvGraphicFramePr>
          <p:cNvPr id="47" name="Table 46">
            <a:extLst>
              <a:ext uri="{FF2B5EF4-FFF2-40B4-BE49-F238E27FC236}">
                <a16:creationId xmlns:a16="http://schemas.microsoft.com/office/drawing/2014/main" id="{FB4CC2CB-EB80-44BA-9265-C38943FDB618}"/>
              </a:ext>
            </a:extLst>
          </p:cNvPr>
          <p:cNvGraphicFramePr>
            <a:graphicFrameLocks noGrp="1"/>
          </p:cNvGraphicFramePr>
          <p:nvPr>
            <p:extLst>
              <p:ext uri="{D42A27DB-BD31-4B8C-83A1-F6EECF244321}">
                <p14:modId xmlns:p14="http://schemas.microsoft.com/office/powerpoint/2010/main" val="98886287"/>
              </p:ext>
            </p:extLst>
          </p:nvPr>
        </p:nvGraphicFramePr>
        <p:xfrm>
          <a:off x="31776351" y="21659850"/>
          <a:ext cx="11258663" cy="2517290"/>
        </p:xfrm>
        <a:graphic>
          <a:graphicData uri="http://schemas.openxmlformats.org/drawingml/2006/table">
            <a:tbl>
              <a:tblPr firstRow="1" bandRow="1">
                <a:tableStyleId>{69012ECD-51FC-41F1-AA8D-1B2483CD663E}</a:tableStyleId>
              </a:tblPr>
              <a:tblGrid>
                <a:gridCol w="7232812">
                  <a:extLst>
                    <a:ext uri="{9D8B030D-6E8A-4147-A177-3AD203B41FA5}">
                      <a16:colId xmlns:a16="http://schemas.microsoft.com/office/drawing/2014/main" val="737766301"/>
                    </a:ext>
                  </a:extLst>
                </a:gridCol>
                <a:gridCol w="4025851">
                  <a:extLst>
                    <a:ext uri="{9D8B030D-6E8A-4147-A177-3AD203B41FA5}">
                      <a16:colId xmlns:a16="http://schemas.microsoft.com/office/drawing/2014/main" val="1860060805"/>
                    </a:ext>
                  </a:extLst>
                </a:gridCol>
              </a:tblGrid>
              <a:tr h="414310">
                <a:tc>
                  <a:txBody>
                    <a:bodyPr/>
                    <a:lstStyle/>
                    <a:p>
                      <a:pPr algn="ctr" fontAlgn="b"/>
                      <a:r>
                        <a:rPr lang="en-US" sz="1800" b="0" i="0" u="none" strike="noStrike" dirty="0">
                          <a:solidFill>
                            <a:schemeClr val="tx1"/>
                          </a:solidFill>
                          <a:effectLst/>
                          <a:latin typeface="Calibri" panose="020F0502020204030204" pitchFamily="34" charset="0"/>
                        </a:rPr>
                        <a:t>Season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fontAlgn="b"/>
                      <a:r>
                        <a:rPr lang="en-US" sz="1800" b="0" i="0" u="none" strike="noStrike" dirty="0">
                          <a:solidFill>
                            <a:schemeClr val="tx1"/>
                          </a:solidFill>
                          <a:effectLst/>
                          <a:latin typeface="Calibri" panose="020F0502020204030204" pitchFamily="34" charset="0"/>
                        </a:rPr>
                        <a:t>R</a:t>
                      </a:r>
                      <a:r>
                        <a:rPr lang="en-US" sz="1800" b="0" i="0" u="none" strike="noStrike" baseline="30000" dirty="0">
                          <a:solidFill>
                            <a:schemeClr val="tx1"/>
                          </a:solidFill>
                          <a:effectLst/>
                          <a:latin typeface="Calibri" panose="020F0502020204030204" pitchFamily="34" charset="0"/>
                        </a:rPr>
                        <a:t>2</a:t>
                      </a:r>
                      <a:r>
                        <a:rPr lang="en-US" sz="1800" b="0" i="0" u="none" strike="noStrike" dirty="0">
                          <a:solidFill>
                            <a:schemeClr val="tx1"/>
                          </a:solidFill>
                          <a:effectLst/>
                          <a:latin typeface="Calibri" panose="020F0502020204030204" pitchFamily="34" charset="0"/>
                        </a:rPr>
                        <a:t> value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2279473349"/>
                  </a:ext>
                </a:extLst>
              </a:tr>
              <a:tr h="379440">
                <a:tc>
                  <a:txBody>
                    <a:bodyPr/>
                    <a:lstStyle/>
                    <a:p>
                      <a:pPr algn="ctr" fontAlgn="b"/>
                      <a:r>
                        <a:rPr lang="en-US" sz="1800" b="0" i="0" u="none" strike="noStrike" kern="1200" dirty="0">
                          <a:solidFill>
                            <a:schemeClr val="tx1"/>
                          </a:solidFill>
                          <a:effectLst/>
                          <a:latin typeface="+mn-lt"/>
                          <a:ea typeface="+mn-ea"/>
                          <a:cs typeface="+mn-cs"/>
                        </a:rPr>
                        <a:t>Winter 2016-17</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0" i="0" u="none" strike="noStrike" dirty="0">
                          <a:solidFill>
                            <a:srgbClr val="000000"/>
                          </a:solidFill>
                          <a:effectLst/>
                          <a:latin typeface="Calibri" panose="020F0502020204030204" pitchFamily="34" charset="0"/>
                        </a:rPr>
                        <a:t>74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5494474"/>
                  </a:ext>
                </a:extLst>
              </a:tr>
              <a:tr h="344708">
                <a:tc>
                  <a:txBody>
                    <a:bodyPr/>
                    <a:lstStyle/>
                    <a:p>
                      <a:pPr algn="ctr" fontAlgn="b"/>
                      <a:r>
                        <a:rPr lang="en-US" sz="1800" b="0" i="0" u="none" strike="noStrike" kern="1200" dirty="0">
                          <a:solidFill>
                            <a:schemeClr val="tx1"/>
                          </a:solidFill>
                          <a:effectLst/>
                          <a:latin typeface="+mn-lt"/>
                          <a:ea typeface="+mn-ea"/>
                          <a:cs typeface="+mn-cs"/>
                        </a:rPr>
                        <a:t>Spring 2017</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0" i="0" u="none" strike="noStrike" dirty="0">
                          <a:solidFill>
                            <a:srgbClr val="000000"/>
                          </a:solidFill>
                          <a:effectLst/>
                          <a:latin typeface="Calibri" panose="020F0502020204030204" pitchFamily="34" charset="0"/>
                        </a:rPr>
                        <a:t>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05409795"/>
                  </a:ext>
                </a:extLst>
              </a:tr>
              <a:tr h="344708">
                <a:tc>
                  <a:txBody>
                    <a:bodyPr/>
                    <a:lstStyle/>
                    <a:p>
                      <a:pPr algn="ctr" fontAlgn="b"/>
                      <a:r>
                        <a:rPr lang="en-US" sz="1800" b="0" i="0" u="none" strike="noStrike" dirty="0">
                          <a:solidFill>
                            <a:srgbClr val="000000"/>
                          </a:solidFill>
                          <a:effectLst/>
                          <a:latin typeface="Calibri" panose="020F0502020204030204" pitchFamily="34" charset="0"/>
                        </a:rPr>
                        <a:t>Summer 2017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0" i="0" u="none" strike="noStrike" dirty="0">
                          <a:solidFill>
                            <a:srgbClr val="000000"/>
                          </a:solidFill>
                          <a:effectLst/>
                          <a:latin typeface="Calibri" panose="020F0502020204030204" pitchFamily="34" charset="0"/>
                        </a:rPr>
                        <a:t>60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765863"/>
                  </a:ext>
                </a:extLst>
              </a:tr>
              <a:tr h="344708">
                <a:tc>
                  <a:txBody>
                    <a:bodyPr/>
                    <a:lstStyle/>
                    <a:p>
                      <a:pPr algn="ctr" fontAlgn="b"/>
                      <a:r>
                        <a:rPr lang="en-US" sz="1800" b="0" i="0" kern="1200" dirty="0">
                          <a:solidFill>
                            <a:schemeClr val="tx1"/>
                          </a:solidFill>
                          <a:effectLst/>
                          <a:latin typeface="+mn-lt"/>
                          <a:ea typeface="+mn-ea"/>
                          <a:cs typeface="+mn-cs"/>
                        </a:rPr>
                        <a:t> Fall 2017</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0" i="0" u="none" strike="noStrike" dirty="0">
                          <a:solidFill>
                            <a:srgbClr val="000000"/>
                          </a:solidFill>
                          <a:effectLst/>
                          <a:latin typeface="Calibri" panose="020F0502020204030204" pitchFamily="34" charset="0"/>
                        </a:rPr>
                        <a:t>81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43151045"/>
                  </a:ext>
                </a:extLst>
              </a:tr>
              <a:tr h="344708">
                <a:tc>
                  <a:txBody>
                    <a:bodyPr/>
                    <a:lstStyle/>
                    <a:p>
                      <a:pPr algn="ctr" fontAlgn="b"/>
                      <a:r>
                        <a:rPr lang="en-US" sz="1800" b="0" i="0" kern="1200" dirty="0">
                          <a:solidFill>
                            <a:schemeClr val="tx1"/>
                          </a:solidFill>
                          <a:effectLst/>
                          <a:latin typeface="+mn-lt"/>
                          <a:ea typeface="+mn-ea"/>
                          <a:cs typeface="+mn-cs"/>
                        </a:rPr>
                        <a:t>Winter 2017-18</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0" i="0" u="none" strike="noStrike" dirty="0">
                          <a:solidFill>
                            <a:srgbClr val="000000"/>
                          </a:solidFill>
                          <a:effectLst/>
                          <a:latin typeface="Calibri" panose="020F0502020204030204" pitchFamily="34" charset="0"/>
                        </a:rPr>
                        <a:t>70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48020095"/>
                  </a:ext>
                </a:extLst>
              </a:tr>
              <a:tr h="344708">
                <a:tc>
                  <a:txBody>
                    <a:bodyPr/>
                    <a:lstStyle/>
                    <a:p>
                      <a:pPr algn="ctr" fontAlgn="b"/>
                      <a:r>
                        <a:rPr lang="en-US" sz="1800" b="0" i="0" u="none" strike="noStrike" dirty="0">
                          <a:solidFill>
                            <a:srgbClr val="000000"/>
                          </a:solidFill>
                          <a:effectLst/>
                          <a:latin typeface="Calibri" panose="020F0502020204030204" pitchFamily="34" charset="0"/>
                        </a:rPr>
                        <a:t>Spring 2018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0" i="0" u="none" strike="noStrike" dirty="0">
                          <a:solidFill>
                            <a:srgbClr val="000000"/>
                          </a:solidFill>
                          <a:effectLst/>
                          <a:latin typeface="Calibri" panose="020F0502020204030204" pitchFamily="34" charset="0"/>
                        </a:rPr>
                        <a:t>79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44636947"/>
                  </a:ext>
                </a:extLst>
              </a:tr>
            </a:tbl>
          </a:graphicData>
        </a:graphic>
      </p:graphicFrame>
    </p:spTree>
    <p:extLst>
      <p:ext uri="{BB962C8B-B14F-4D97-AF65-F5344CB8AC3E}">
        <p14:creationId xmlns:p14="http://schemas.microsoft.com/office/powerpoint/2010/main" val="27806245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682</TotalTime>
  <Words>820</Words>
  <Application>Microsoft Office PowerPoint</Application>
  <PresentationFormat>Custom</PresentationFormat>
  <Paragraphs>71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Helvetica</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Maitri Uppaluri</dc:creator>
  <cp:lastModifiedBy>Owner</cp:lastModifiedBy>
  <cp:revision>57</cp:revision>
  <dcterms:created xsi:type="dcterms:W3CDTF">2018-06-19T22:03:33Z</dcterms:created>
  <dcterms:modified xsi:type="dcterms:W3CDTF">2018-06-26T15:57:45Z</dcterms:modified>
</cp:coreProperties>
</file>