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8" r:id="rId4"/>
    <p:sldId id="272" r:id="rId5"/>
    <p:sldId id="273" r:id="rId6"/>
    <p:sldId id="271" r:id="rId7"/>
    <p:sldId id="270" r:id="rId8"/>
    <p:sldId id="274" r:id="rId9"/>
    <p:sldId id="278" r:id="rId10"/>
    <p:sldId id="279" r:id="rId11"/>
    <p:sldId id="268" r:id="rId12"/>
    <p:sldId id="277" r:id="rId13"/>
    <p:sldId id="276" r:id="rId14"/>
    <p:sldId id="275" r:id="rId15"/>
    <p:sldId id="26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07.06.2025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07.06.2025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07.06.2025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ru.wikipedia.org/wiki/%D0%90%D0%BC%D0%BE%D1%80%D1%82%D0%B8%D0%B7%D0%B0%D1%86%D0%B8%D0%BE%D0%BD%D0%BD%D1%8B%D0%B9_%D0%B0%D0%BD%D0%B0%D0%BB%D0%B8%D0%B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527" y="3163924"/>
            <a:ext cx="3831772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Структура данных “</a:t>
            </a:r>
            <a:r>
              <a:rPr lang="en-US" b="1" dirty="0">
                <a:solidFill>
                  <a:schemeClr val="bg1"/>
                </a:solidFill>
              </a:rPr>
              <a:t>Splay</a:t>
            </a:r>
            <a:r>
              <a:rPr lang="ru-RU" b="1" dirty="0">
                <a:solidFill>
                  <a:schemeClr val="bg1"/>
                </a:solidFill>
              </a:rPr>
              <a:t>-дерево”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Курсовая работа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765" y="4144152"/>
            <a:ext cx="4201791" cy="116955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Выполнил: студент курса 2 группы  4245-020303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Кравчук В.В.</a:t>
            </a:r>
          </a:p>
          <a:p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Научный руководитель: к.ф.-м.н., доцент </a:t>
            </a:r>
          </a:p>
          <a:p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Русакова М.С.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Самара, 2025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B1A10-8EC2-B28E-6AB8-FD755533C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C2ED-AD1C-03FA-0B86-977A745759DD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59192-6463-2AF8-CFE9-BCA4776CACF8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 поднятия узла в корень в 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Splay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-дереве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ED5662-E1FA-6371-B095-C5A890864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8" y="776315"/>
            <a:ext cx="4112676" cy="265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357112-4F20-A6DE-F213-8075B48AE0A9}"/>
              </a:ext>
            </a:extLst>
          </p:cNvPr>
          <p:cNvSpPr txBox="1"/>
          <p:nvPr/>
        </p:nvSpPr>
        <p:spPr>
          <a:xfrm>
            <a:off x="976577" y="3534451"/>
            <a:ext cx="2720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Большой правый поворот </a:t>
            </a:r>
            <a:endParaRPr lang="ru-RU" sz="16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4BE64D-A8D9-65F1-27A0-E3220F0C4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" r="2872"/>
          <a:stretch>
            <a:fillRect/>
          </a:stretch>
        </p:blipFill>
        <p:spPr bwMode="auto">
          <a:xfrm>
            <a:off x="4750635" y="2765502"/>
            <a:ext cx="4324651" cy="28857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FFA9B-2FBC-C04F-38E6-4FA724F317F1}"/>
              </a:ext>
            </a:extLst>
          </p:cNvPr>
          <p:cNvSpPr txBox="1"/>
          <p:nvPr/>
        </p:nvSpPr>
        <p:spPr>
          <a:xfrm>
            <a:off x="5581194" y="5651267"/>
            <a:ext cx="2720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i="1" dirty="0"/>
              <a:t>Левый-правый поворот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7513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6887-34C6-BE00-950A-FA4269744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A6D5E6-072E-B146-E8EA-BB54C58D0662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Программная реализация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890A6-B93F-A589-2FB1-21E3CA55D11D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0ED2FAE-7BA3-CAB4-193F-E01BDC112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21572"/>
              </p:ext>
            </p:extLst>
          </p:nvPr>
        </p:nvGraphicFramePr>
        <p:xfrm>
          <a:off x="1524000" y="113574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812390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1903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Язык программирования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Редактор кода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Code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75270"/>
                  </a:ext>
                </a:extLst>
              </a:tr>
            </a:tbl>
          </a:graphicData>
        </a:graphic>
      </p:graphicFrame>
      <p:pic>
        <p:nvPicPr>
          <p:cNvPr id="1026" name="Picture 2" descr="Visual Studio Code launches as a snap">
            <a:extLst>
              <a:ext uri="{FF2B5EF4-FFF2-40B4-BE49-F238E27FC236}">
                <a16:creationId xmlns:a16="http://schemas.microsoft.com/office/drawing/2014/main" id="{9E09AE77-6AF7-58C0-FF1A-7B1EDAB57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12" y="2220337"/>
            <a:ext cx="2375210" cy="11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ndamental of C++ programming – DigiGrowHub Training">
            <a:extLst>
              <a:ext uri="{FF2B5EF4-FFF2-40B4-BE49-F238E27FC236}">
                <a16:creationId xmlns:a16="http://schemas.microsoft.com/office/drawing/2014/main" id="{0996A7A4-21B1-612A-A7F7-73F1F9CA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49" y="2164581"/>
            <a:ext cx="2506741" cy="12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2CF459-BB96-6A76-5834-94412617A7C8}"/>
              </a:ext>
            </a:extLst>
          </p:cNvPr>
          <p:cNvSpPr txBox="1"/>
          <p:nvPr/>
        </p:nvSpPr>
        <p:spPr>
          <a:xfrm>
            <a:off x="827314" y="3820847"/>
            <a:ext cx="7895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lektra Text Pro" panose="02000503030000020004"/>
              </a:rPr>
              <a:t>В курсовой работе было разработано приложение, в котором: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Программно реализована структура </a:t>
            </a:r>
            <a:r>
              <a:rPr lang="en-US" dirty="0">
                <a:latin typeface="Elektra Text Pro" panose="02000503030000020004"/>
              </a:rPr>
              <a:t>Splay-</a:t>
            </a:r>
            <a:r>
              <a:rPr lang="ru-RU" dirty="0">
                <a:latin typeface="Elektra Text Pro" panose="02000503030000020004"/>
              </a:rPr>
              <a:t>дерева;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Реализована программа для поиска </a:t>
            </a:r>
            <a:r>
              <a:rPr lang="ru-RU" dirty="0"/>
              <a:t>информации о поездах на железнодорожном вокзале.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Elektra Text Pro" panose="02000503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24041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1B13D-CF98-4BF7-EA5E-148350A51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63CA1-CA14-D049-AEE6-4BE0901B9753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C6170-68F3-2457-12C5-A0C2A8A45848}"/>
              </a:ext>
            </a:extLst>
          </p:cNvPr>
          <p:cNvSpPr txBox="1"/>
          <p:nvPr/>
        </p:nvSpPr>
        <p:spPr>
          <a:xfrm>
            <a:off x="366305" y="968491"/>
            <a:ext cx="841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Постановка задачи: </a:t>
            </a:r>
            <a:r>
              <a:rPr lang="ru-RU" dirty="0"/>
              <a:t>Имеется автоматизированная информационная система на железнодорожном вокзале, которая содержит сведения об отправлении поездов дальнего следования и организована в виде </a:t>
            </a:r>
            <a:r>
              <a:rPr lang="ru-RU" dirty="0" err="1"/>
              <a:t>Splay</a:t>
            </a:r>
            <a:r>
              <a:rPr lang="ru-RU" dirty="0"/>
              <a:t>-дерева. Для каждого поезда указываются номер, станция назначения, время отправления.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Разработать программу, которая обеспечит: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– первоначальный ввод данных в систему и формирование </a:t>
            </a:r>
            <a:r>
              <a:rPr lang="en-US" dirty="0"/>
              <a:t>Splay-</a:t>
            </a:r>
            <a:r>
              <a:rPr lang="ru-RU" dirty="0"/>
              <a:t>дерева;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– добавление информации о поездах;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– удаление информации о поездах;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– поиск информации о поезде по его номеру.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3B91F-8B28-9030-3705-AED7120C0AC0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Тестирование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20959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F6CF1-85F4-FD46-A572-81E788855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11992-54E3-5D6E-1E1C-C3061D026868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BB01C-5264-9EAD-164E-8147737ECA01}"/>
              </a:ext>
            </a:extLst>
          </p:cNvPr>
          <p:cNvSpPr txBox="1"/>
          <p:nvPr/>
        </p:nvSpPr>
        <p:spPr>
          <a:xfrm>
            <a:off x="264855" y="849443"/>
            <a:ext cx="277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проверки   операции добавления: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9B8DC-1D46-6F9E-327A-4E1CAC3EE2BD}"/>
              </a:ext>
            </a:extLst>
          </p:cNvPr>
          <p:cNvSpPr txBox="1"/>
          <p:nvPr/>
        </p:nvSpPr>
        <p:spPr>
          <a:xfrm>
            <a:off x="659493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Тестирование программы </a:t>
            </a:r>
          </a:p>
        </p:txBody>
      </p:sp>
      <p:pic>
        <p:nvPicPr>
          <p:cNvPr id="3" name="Рисунок 2" descr="Изображение выглядит как текст, чек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8978B08-E5D7-3386-3166-8B220C89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6" y="1674353"/>
            <a:ext cx="2119983" cy="4202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52D7E-78BB-593F-B538-53F566E947F6}"/>
              </a:ext>
            </a:extLst>
          </p:cNvPr>
          <p:cNvSpPr txBox="1"/>
          <p:nvPr/>
        </p:nvSpPr>
        <p:spPr>
          <a:xfrm>
            <a:off x="3182830" y="849443"/>
            <a:ext cx="277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 проверки операции поиска: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5D92-21B3-CF20-BEB3-31E215872F4E}"/>
              </a:ext>
            </a:extLst>
          </p:cNvPr>
          <p:cNvSpPr txBox="1"/>
          <p:nvPr/>
        </p:nvSpPr>
        <p:spPr>
          <a:xfrm>
            <a:off x="6100805" y="849443"/>
            <a:ext cx="277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 проверки операции удаления:</a:t>
            </a:r>
          </a:p>
        </p:txBody>
      </p:sp>
      <p:pic>
        <p:nvPicPr>
          <p:cNvPr id="8" name="Рисунок 7" descr="Изображение выглядит как текст, Шрифт, чек, бел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360D3ED-6035-70A9-59A6-B2D75A07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94" y="1752412"/>
            <a:ext cx="2041674" cy="2395842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чек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06D0786-FC88-BCAA-26B2-86646408C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861" y="1674352"/>
            <a:ext cx="2220658" cy="3930516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404F8B4-1121-8F51-47A5-2AAAD7DE3C94}"/>
              </a:ext>
            </a:extLst>
          </p:cNvPr>
          <p:cNvCxnSpPr/>
          <p:nvPr/>
        </p:nvCxnSpPr>
        <p:spPr>
          <a:xfrm>
            <a:off x="659493" y="4071068"/>
            <a:ext cx="13044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3F3CDF4-CB85-B193-1628-2300AC570033}"/>
              </a:ext>
            </a:extLst>
          </p:cNvPr>
          <p:cNvCxnSpPr/>
          <p:nvPr/>
        </p:nvCxnSpPr>
        <p:spPr>
          <a:xfrm>
            <a:off x="3587994" y="4148254"/>
            <a:ext cx="13044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7F041C5-C874-16AD-0D7E-C15DF975AD9D}"/>
              </a:ext>
            </a:extLst>
          </p:cNvPr>
          <p:cNvCxnSpPr/>
          <p:nvPr/>
        </p:nvCxnSpPr>
        <p:spPr>
          <a:xfrm>
            <a:off x="3587994" y="2251545"/>
            <a:ext cx="13044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3202AB5-C535-A809-3C83-E1C8AAA9A767}"/>
              </a:ext>
            </a:extLst>
          </p:cNvPr>
          <p:cNvCxnSpPr/>
          <p:nvPr/>
        </p:nvCxnSpPr>
        <p:spPr>
          <a:xfrm>
            <a:off x="6478861" y="2195885"/>
            <a:ext cx="13044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2E1A-5AE5-C078-B3AB-A0CECEA4E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856ECF-42E7-06D1-3960-8290813C7447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B6577-C49C-BB87-C7E2-B0EECE4771A4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3A8F1-8BF1-0126-9578-7DACDABD9DDE}"/>
              </a:ext>
            </a:extLst>
          </p:cNvPr>
          <p:cNvSpPr txBox="1"/>
          <p:nvPr/>
        </p:nvSpPr>
        <p:spPr>
          <a:xfrm>
            <a:off x="570956" y="1063535"/>
            <a:ext cx="841139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ru-RU" sz="1600" dirty="0"/>
              <a:t>процессе выполнения курсовой работы было сделано следующее: </a:t>
            </a:r>
          </a:p>
          <a:p>
            <a:pPr algn="just"/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Изучена структура данных </a:t>
            </a:r>
            <a:r>
              <a:rPr lang="en-US" sz="1600" dirty="0"/>
              <a:t>Splay</a:t>
            </a:r>
            <a:r>
              <a:rPr lang="ru-RU" sz="1600" dirty="0"/>
              <a:t>-дерева, ее особенности и свойства;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Проведен анализ алгоритма добавления элемента в </a:t>
            </a:r>
            <a:r>
              <a:rPr lang="en-US" sz="1600" dirty="0"/>
              <a:t>Splay</a:t>
            </a:r>
            <a:r>
              <a:rPr lang="ru-RU" sz="1600" dirty="0"/>
              <a:t>-дерево;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Проведен анализ алгоритма поиска элемента в </a:t>
            </a:r>
            <a:r>
              <a:rPr lang="en-US" sz="1600" dirty="0"/>
              <a:t>Splay</a:t>
            </a:r>
            <a:r>
              <a:rPr lang="ru-RU" sz="1600" dirty="0"/>
              <a:t>-дереве;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Проведен анализ алгоритма удаления элемента из </a:t>
            </a:r>
            <a:r>
              <a:rPr lang="en-US" sz="1600" dirty="0"/>
              <a:t>Splay</a:t>
            </a:r>
            <a:r>
              <a:rPr lang="ru-RU" sz="1600" dirty="0"/>
              <a:t>-дерева;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Проведена оценка асимптотической сложности алгоритмов работы со </a:t>
            </a:r>
            <a:r>
              <a:rPr lang="en-US" sz="1600" dirty="0"/>
              <a:t>Splay</a:t>
            </a:r>
            <a:r>
              <a:rPr lang="ru-RU" sz="1600" dirty="0"/>
              <a:t>-деревьями;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Спроектировано, разработано и протестировано приложение, использующее </a:t>
            </a:r>
            <a:r>
              <a:rPr lang="en-US" sz="1600" dirty="0"/>
              <a:t>Splay</a:t>
            </a:r>
            <a:r>
              <a:rPr lang="ru-RU" sz="1600" dirty="0"/>
              <a:t>-дерево для поиска информации о поездах на железнодорожном вокзале.  </a:t>
            </a:r>
          </a:p>
        </p:txBody>
      </p:sp>
    </p:spTree>
    <p:extLst>
      <p:ext uri="{BB962C8B-B14F-4D97-AF65-F5344CB8AC3E}">
        <p14:creationId xmlns:p14="http://schemas.microsoft.com/office/powerpoint/2010/main" val="83348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1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Описание </a:t>
            </a:r>
            <a:r>
              <a:rPr lang="ru-RU">
                <a:solidFill>
                  <a:schemeClr val="bg1"/>
                </a:solidFill>
                <a:latin typeface="Elektra Text Pro" panose="02000503030000020004" pitchFamily="50" charset="-52"/>
              </a:rPr>
              <a:t>предметной области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305" y="1101155"/>
            <a:ext cx="8411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настоящее время с целью организации и систематизации данных разрабатываются </a:t>
            </a:r>
            <a:r>
              <a:rPr lang="ru-RU" b="1" dirty="0"/>
              <a:t>разные алгоритмы и структуры данных, которые позволяют упростить процесс поиска данных.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Структурой данных, позволяющей быстрее находить те данные, которые использовались недавно, является разработанное в 1983 году Дэниелом Слейтером и Робертом </a:t>
            </a:r>
            <a:r>
              <a:rPr lang="ru-RU" dirty="0" err="1"/>
              <a:t>Тарьяном</a:t>
            </a:r>
            <a:r>
              <a:rPr lang="ru-RU" dirty="0"/>
              <a:t> </a:t>
            </a:r>
            <a:r>
              <a:rPr lang="en-US" b="1" dirty="0"/>
              <a:t>Splay</a:t>
            </a:r>
            <a:r>
              <a:rPr lang="ru-RU" b="1" dirty="0"/>
              <a:t>-дерево</a:t>
            </a:r>
            <a:r>
              <a:rPr lang="ru-RU" dirty="0"/>
              <a:t>. </a:t>
            </a:r>
          </a:p>
          <a:p>
            <a:pPr algn="just"/>
            <a:endParaRPr lang="ru-RU" dirty="0"/>
          </a:p>
          <a:p>
            <a:pPr algn="just"/>
            <a:r>
              <a:rPr lang="en-US" b="1" dirty="0"/>
              <a:t>Splay-</a:t>
            </a:r>
            <a:r>
              <a:rPr lang="ru-RU" b="1" dirty="0"/>
              <a:t>дерево </a:t>
            </a:r>
            <a:r>
              <a:rPr lang="ru-RU" dirty="0"/>
              <a:t>используют при кэшировании данных, маршрутизации в сетях и в алгоритмах сжатия данных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305" y="1256484"/>
            <a:ext cx="8411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</a:t>
            </a:r>
          </a:p>
          <a:p>
            <a:endParaRPr lang="ru-RU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Изучить алгоритмы обработки </a:t>
            </a:r>
            <a:r>
              <a:rPr lang="en-US" dirty="0"/>
              <a:t>Splay</a:t>
            </a:r>
            <a:r>
              <a:rPr lang="ru-RU" dirty="0"/>
              <a:t>-деревьев и особенностей их применения при решении практических задач.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algn="just"/>
            <a:r>
              <a:rPr lang="ru-RU" b="1" dirty="0"/>
              <a:t>Задачи:</a:t>
            </a:r>
          </a:p>
          <a:p>
            <a:pPr algn="just"/>
            <a:endParaRPr lang="ru-RU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Изучить структуру данных </a:t>
            </a:r>
            <a:r>
              <a:rPr lang="en-US" dirty="0"/>
              <a:t>Splay</a:t>
            </a:r>
            <a:r>
              <a:rPr lang="ru-RU" dirty="0"/>
              <a:t>-дерева, ее особенности и свойства;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Провести анализ, оценку асимптотической сложности алгоритмов работы со </a:t>
            </a:r>
            <a:r>
              <a:rPr lang="en-US" dirty="0"/>
              <a:t>Splay</a:t>
            </a:r>
            <a:r>
              <a:rPr lang="ru-RU" dirty="0"/>
              <a:t>-деревьями;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Провести проектирование, разработку и тестирование приложения, использующего </a:t>
            </a:r>
            <a:r>
              <a:rPr lang="en-US" dirty="0"/>
              <a:t>Splay</a:t>
            </a:r>
            <a:r>
              <a:rPr lang="ru-RU" dirty="0"/>
              <a:t>-дерево для поиска информации о поездах на железнодорожном вокзале.  </a:t>
            </a:r>
          </a:p>
          <a:p>
            <a:pPr algn="just"/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Цель и задачи курсовой работы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0FDB3-286A-9670-A119-B6C2D918D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72B19-4C07-29E4-370B-CB22B0E03548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Описание структуры данных и её свойств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E6B5C-BF92-3A46-96AB-C023679E10B5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8FB36-EEF7-1203-B680-61102BAA5621}"/>
              </a:ext>
            </a:extLst>
          </p:cNvPr>
          <p:cNvSpPr txBox="1"/>
          <p:nvPr/>
        </p:nvSpPr>
        <p:spPr>
          <a:xfrm>
            <a:off x="366305" y="800980"/>
            <a:ext cx="8411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/>
              <a:t>Splay</a:t>
            </a:r>
            <a:r>
              <a:rPr lang="ru-RU" b="1" dirty="0"/>
              <a:t>-дерево</a:t>
            </a:r>
            <a:r>
              <a:rPr lang="ru-RU" dirty="0"/>
              <a:t> — это самобалансирующаяся структура данных, в которой последний ключ, к которому осуществлялся доступ, всегда помещается в корень.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Дерево </a:t>
            </a:r>
            <a:r>
              <a:rPr lang="ru-RU" b="1" dirty="0"/>
              <a:t>не обеспечивает идеальную балансировку </a:t>
            </a:r>
            <a:r>
              <a:rPr lang="ru-RU" dirty="0"/>
              <a:t>(левое и правое поддеревья могу быть разной высоты).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Отсутствие дополнительной информации в каждом узле </a:t>
            </a:r>
            <a:r>
              <a:rPr lang="ru-RU" b="1" dirty="0"/>
              <a:t>обеспечивает наименьшие затраты памяти.</a:t>
            </a:r>
            <a:r>
              <a:rPr lang="ru-RU" dirty="0"/>
              <a:t>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Поднятие используемого угла в корень обеспечивает быстрый доступ при повторных обращениях. </a:t>
            </a:r>
            <a:r>
              <a:rPr lang="ru-RU" b="1" dirty="0"/>
              <a:t>Поднятие узла в корень происходит с помощью «поворотов».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Каждый узел дерева содержит:</a:t>
            </a:r>
          </a:p>
          <a:p>
            <a:pPr algn="just"/>
            <a:r>
              <a:rPr lang="ru-RU" dirty="0"/>
              <a:t>– ссылку на левое поддерево;</a:t>
            </a:r>
          </a:p>
          <a:p>
            <a:pPr algn="just"/>
            <a:r>
              <a:rPr lang="ru-RU" dirty="0"/>
              <a:t>– ссылку на правое поддерево;</a:t>
            </a:r>
          </a:p>
          <a:p>
            <a:pPr algn="just"/>
            <a:r>
              <a:rPr lang="ru-RU" dirty="0"/>
              <a:t>– полезную информацию.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A53208-9749-89D3-32E0-A9515B8639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7197" r="15739" b="14141"/>
          <a:stretch>
            <a:fillRect/>
          </a:stretch>
        </p:blipFill>
        <p:spPr bwMode="auto">
          <a:xfrm>
            <a:off x="4203254" y="3876538"/>
            <a:ext cx="3166946" cy="29814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458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9A7FB-0A4F-7E0F-7286-A530E98F8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B16B5-B539-C3CC-D5CE-186CD29FD2C2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5CE60-A6C0-DF9D-DF80-4274C71D5DA2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Сравнительный анализ существующих структур данных и алгоритмов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1CDD-4849-18C6-DED7-5FF7C592F9E8}"/>
                  </a:ext>
                </a:extLst>
              </p:cNvPr>
              <p:cNvSpPr txBox="1"/>
              <p:nvPr/>
            </p:nvSpPr>
            <p:spPr>
              <a:xfrm>
                <a:off x="442814" y="1127275"/>
                <a:ext cx="828317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b="1" dirty="0" err="1"/>
                  <a:t>Splay</a:t>
                </a:r>
                <a:r>
                  <a:rPr lang="ru-RU" b="1" dirty="0"/>
                  <a:t>-дерево</a:t>
                </a:r>
                <a:r>
                  <a:rPr lang="ru-RU" dirty="0"/>
                  <a:t> является самобалансирующимся бинарным деревом  поиска, при этом не является перманентно сбалансированным и на отдельных запросах может работать даже линейное время. </a:t>
                </a:r>
              </a:p>
              <a:p>
                <a:pPr algn="just"/>
                <a:endParaRPr lang="ru-RU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dirty="0"/>
                  <a:t>В отличие от АВЛ-дерева, </a:t>
                </a:r>
                <a:r>
                  <a:rPr lang="en-US" b="1" dirty="0"/>
                  <a:t>Splay</a:t>
                </a:r>
                <a:r>
                  <a:rPr lang="ru-RU" b="1" dirty="0"/>
                  <a:t>-дереву не нужно хранить дополнительную информацию</a:t>
                </a:r>
                <a:r>
                  <a:rPr lang="ru-RU" dirty="0"/>
                  <a:t> (например, высота в АВЛ-дереве), что делает его эффективным по памяти. </a:t>
                </a:r>
              </a:p>
              <a:p>
                <a:pPr algn="just"/>
                <a:endParaRPr lang="ru-RU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b="1" dirty="0"/>
                  <a:t>После каждого запроса </a:t>
                </a:r>
                <a:r>
                  <a:rPr lang="en-US" b="1" dirty="0"/>
                  <a:t>Splay</a:t>
                </a:r>
                <a:r>
                  <a:rPr lang="ru-RU" b="1" dirty="0"/>
                  <a:t>-дерево меняет свою структуру</a:t>
                </a:r>
                <a:r>
                  <a:rPr lang="ru-RU" dirty="0"/>
                  <a:t>, что позволяет наиболее эффективно обрабатывать часто повторяющиеся запросы. </a:t>
                </a:r>
              </a:p>
              <a:p>
                <a:pPr algn="just"/>
                <a:endParaRPr lang="ru-RU" u="sng" dirty="0">
                  <a:hlinkClick r:id="rId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b="1" dirty="0"/>
                  <a:t>Асимптотическая сложность </a:t>
                </a:r>
                <a:r>
                  <a:rPr lang="en-US" dirty="0"/>
                  <a:t>Splay-</a:t>
                </a:r>
                <a:r>
                  <a:rPr lang="ru-RU" dirty="0"/>
                  <a:t>дерева в большинстве случаев составляет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dirty="0"/>
                  <a:t>Однако использование </a:t>
                </a:r>
                <a:r>
                  <a:rPr lang="en-US" dirty="0"/>
                  <a:t>Splay</a:t>
                </a:r>
                <a:r>
                  <a:rPr lang="ru-RU" dirty="0"/>
                  <a:t>-дерева избегают в тех случаях, когда требуется строгое соблюдение времени выполнения, так как в худшем случае асимптотическая сложность равна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1CDD-4849-18C6-DED7-5FF7C592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14" y="1127275"/>
                <a:ext cx="8283175" cy="5078313"/>
              </a:xfrm>
              <a:prstGeom prst="rect">
                <a:avLst/>
              </a:prstGeom>
              <a:blipFill>
                <a:blip r:embed="rId3"/>
                <a:stretch>
                  <a:fillRect l="-515" t="-720" r="-6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67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E86C7-C97A-1887-CB20-D82382E67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4E262-56F2-839E-8377-93F33A2F2B07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 добавления элемента в 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Splay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-дерево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DB2E4-2E68-19D1-D05A-76BBC28F0A80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2DD47-3FE4-DDAE-E311-F50F8B8FFEF4}"/>
              </a:ext>
            </a:extLst>
          </p:cNvPr>
          <p:cNvSpPr txBox="1"/>
          <p:nvPr/>
        </p:nvSpPr>
        <p:spPr>
          <a:xfrm>
            <a:off x="303992" y="950793"/>
            <a:ext cx="8738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Добавление нового элемента в </a:t>
            </a:r>
            <a:r>
              <a:rPr lang="en-US" dirty="0"/>
              <a:t>Splay-</a:t>
            </a:r>
            <a:r>
              <a:rPr lang="ru-RU" dirty="0"/>
              <a:t>дерево происходит по правилам бинарного дерева поиска, однако после добавления узла он поднимается в корень. </a:t>
            </a:r>
          </a:p>
          <a:p>
            <a:endParaRPr lang="ru-RU" dirty="0"/>
          </a:p>
          <a:p>
            <a:r>
              <a:rPr lang="ru-RU" dirty="0"/>
              <a:t>Добавление нового узла состоит из нескольких этапов: </a:t>
            </a:r>
          </a:p>
          <a:p>
            <a:r>
              <a:rPr lang="ru-RU" dirty="0"/>
              <a:t>1) спуск по дереву до места   2)добавление узла в дерево;    3)поднятие добавленного</a:t>
            </a:r>
          </a:p>
          <a:p>
            <a:r>
              <a:rPr lang="ru-RU" dirty="0"/>
              <a:t>вставки узла;                                                                                          узла в корень.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4DF957-9662-9503-31D4-1DD55CCD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8" t="4768" r="4899" b="11518"/>
          <a:stretch>
            <a:fillRect/>
          </a:stretch>
        </p:blipFill>
        <p:spPr>
          <a:xfrm>
            <a:off x="1163260" y="3004297"/>
            <a:ext cx="2059379" cy="25559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01FFDA-4956-822C-21D0-C34D2A0D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56" y="2899790"/>
            <a:ext cx="1018021" cy="10584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45B45E-B030-266E-8C0A-158E0D4969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903" t="11538" r="10350" b="13871"/>
          <a:stretch>
            <a:fillRect/>
          </a:stretch>
        </p:blipFill>
        <p:spPr>
          <a:xfrm>
            <a:off x="3490840" y="3104228"/>
            <a:ext cx="2430523" cy="237381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2112F0B-C287-5A6E-EF0D-1384C91A98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281" r="7839"/>
          <a:stretch>
            <a:fillRect/>
          </a:stretch>
        </p:blipFill>
        <p:spPr>
          <a:xfrm>
            <a:off x="5953099" y="2660311"/>
            <a:ext cx="2166234" cy="40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7A3D9-38AF-0A3E-5C89-461DFC0C0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C5BB8-9343-23D6-3550-57DA1A556307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04F43-E1C2-3502-4C94-0AD88FCDB64F}"/>
              </a:ext>
            </a:extLst>
          </p:cNvPr>
          <p:cNvSpPr txBox="1"/>
          <p:nvPr/>
        </p:nvSpPr>
        <p:spPr>
          <a:xfrm>
            <a:off x="314599" y="1135759"/>
            <a:ext cx="84113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узла в </a:t>
            </a:r>
            <a:r>
              <a:rPr lang="en-US" dirty="0"/>
              <a:t>Splay</a:t>
            </a:r>
            <a:r>
              <a:rPr lang="ru-RU" dirty="0"/>
              <a:t>-дереве осуществляется в три этапа:</a:t>
            </a:r>
          </a:p>
          <a:p>
            <a:endParaRPr lang="ru-RU" dirty="0"/>
          </a:p>
          <a:p>
            <a:r>
              <a:rPr lang="ru-RU" dirty="0"/>
              <a:t>1) поиск искомого узла;                                            2) поднятие искомого узла в корень;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3) возвращение ссылки на искомый узел.  </a:t>
            </a:r>
          </a:p>
          <a:p>
            <a:endParaRPr lang="ru-RU" dirty="0"/>
          </a:p>
          <a:p>
            <a:r>
              <a:rPr lang="ru-RU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A2CCF-CF60-387F-DB5C-DD30F66A8905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 поиска в 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Splay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-дереве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FD81B2-96F5-5D6C-033B-DBB5C38D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70" y="2258121"/>
            <a:ext cx="2520467" cy="28289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EF994A-58BF-DE5A-5C1B-8C07550F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561" y="2009748"/>
            <a:ext cx="3062190" cy="37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79283-AF76-0CA5-7428-DA322F74B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606C5-5F54-5ABF-75A0-96A4C5C28C46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7B11C-0278-30AA-A783-7D9A615E0989}"/>
              </a:ext>
            </a:extLst>
          </p:cNvPr>
          <p:cNvSpPr txBox="1"/>
          <p:nvPr/>
        </p:nvSpPr>
        <p:spPr>
          <a:xfrm>
            <a:off x="470716" y="935036"/>
            <a:ext cx="8411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Удаление узла в </a:t>
            </a:r>
            <a:r>
              <a:rPr lang="en-US" dirty="0"/>
              <a:t>Splay</a:t>
            </a:r>
            <a:r>
              <a:rPr lang="ru-RU" dirty="0"/>
              <a:t>-дереве осуществляется в три этапа: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1) поиск удаляемого узла;       2) поднятие узла в корень;        3) удаление узла.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EE4AC-62A6-A358-D080-7A9A4F2726D7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 удаления элемента из 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Splay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-дерева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0C626B-0549-CE26-4B6C-4EC43C32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5" y="2166255"/>
            <a:ext cx="2462055" cy="27336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B2D435-7880-EAA9-6266-6F0374554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417" y="2166255"/>
            <a:ext cx="2817165" cy="32866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90869E-64C6-60DC-6147-C98DC6173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040" y="2319308"/>
            <a:ext cx="2130606" cy="20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3DDC9-0CB6-60E0-96C2-0C1EF7714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D49B1-CF65-D6F3-41BE-9BF5B9EE6FAE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E225E-B866-F7AE-E838-D30318A33A9A}"/>
              </a:ext>
            </a:extLst>
          </p:cNvPr>
          <p:cNvSpPr txBox="1"/>
          <p:nvPr/>
        </p:nvSpPr>
        <p:spPr>
          <a:xfrm>
            <a:off x="470716" y="935036"/>
            <a:ext cx="8411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Поднятие узла в корень в </a:t>
            </a:r>
            <a:r>
              <a:rPr lang="en-US" dirty="0"/>
              <a:t>Splay</a:t>
            </a:r>
            <a:r>
              <a:rPr lang="ru-RU" dirty="0"/>
              <a:t>-дереве осуществляется с помощью поворотов.</a:t>
            </a:r>
          </a:p>
          <a:p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Splay</a:t>
            </a:r>
            <a:r>
              <a:rPr lang="ru-RU" dirty="0"/>
              <a:t>-дереве используется 6 видов поворотов: </a:t>
            </a:r>
          </a:p>
          <a:p>
            <a:r>
              <a:rPr lang="ru-RU" dirty="0"/>
              <a:t>– малый левый поворот (</a:t>
            </a:r>
            <a:r>
              <a:rPr lang="en-US" dirty="0"/>
              <a:t>zig</a:t>
            </a:r>
            <a:r>
              <a:rPr lang="ru-RU" dirty="0"/>
              <a:t>);</a:t>
            </a:r>
          </a:p>
          <a:p>
            <a:r>
              <a:rPr lang="ru-RU" dirty="0"/>
              <a:t>– малый правый поворот (</a:t>
            </a:r>
            <a:r>
              <a:rPr lang="en-US" dirty="0"/>
              <a:t>zag</a:t>
            </a:r>
            <a:r>
              <a:rPr lang="ru-RU" dirty="0"/>
              <a:t>);</a:t>
            </a:r>
          </a:p>
          <a:p>
            <a:r>
              <a:rPr lang="ru-RU" dirty="0"/>
              <a:t>– большой левый поворот (</a:t>
            </a:r>
            <a:r>
              <a:rPr lang="en-US" dirty="0"/>
              <a:t>zig</a:t>
            </a:r>
            <a:r>
              <a:rPr lang="ru-RU" dirty="0"/>
              <a:t>-</a:t>
            </a:r>
            <a:r>
              <a:rPr lang="en-US" dirty="0"/>
              <a:t>zig</a:t>
            </a:r>
            <a:r>
              <a:rPr lang="ru-RU" dirty="0"/>
              <a:t>);</a:t>
            </a:r>
          </a:p>
          <a:p>
            <a:r>
              <a:rPr lang="ru-RU" dirty="0"/>
              <a:t>– большой правый поворот (</a:t>
            </a:r>
            <a:r>
              <a:rPr lang="en-US" dirty="0"/>
              <a:t>zag</a:t>
            </a:r>
            <a:r>
              <a:rPr lang="ru-RU" dirty="0"/>
              <a:t>-</a:t>
            </a:r>
            <a:r>
              <a:rPr lang="en-US" dirty="0"/>
              <a:t>zag</a:t>
            </a:r>
            <a:r>
              <a:rPr lang="ru-RU" dirty="0"/>
              <a:t>);</a:t>
            </a:r>
          </a:p>
          <a:p>
            <a:r>
              <a:rPr lang="ru-RU" dirty="0"/>
              <a:t>– левый-правый поворот (</a:t>
            </a:r>
            <a:r>
              <a:rPr lang="en-US" dirty="0"/>
              <a:t>zig</a:t>
            </a:r>
            <a:r>
              <a:rPr lang="ru-RU" dirty="0"/>
              <a:t>-</a:t>
            </a:r>
            <a:r>
              <a:rPr lang="en-US" dirty="0"/>
              <a:t>zag</a:t>
            </a:r>
            <a:r>
              <a:rPr lang="ru-RU" dirty="0"/>
              <a:t>);</a:t>
            </a:r>
          </a:p>
          <a:p>
            <a:r>
              <a:rPr lang="ru-RU" dirty="0"/>
              <a:t>– правый-левый поворот (</a:t>
            </a:r>
            <a:r>
              <a:rPr lang="en-US" dirty="0"/>
              <a:t>zag</a:t>
            </a:r>
            <a:r>
              <a:rPr lang="ru-RU" dirty="0"/>
              <a:t>-</a:t>
            </a:r>
            <a:r>
              <a:rPr lang="en-US" dirty="0"/>
              <a:t>zig</a:t>
            </a:r>
            <a:r>
              <a:rPr lang="ru-RU" dirty="0"/>
              <a:t>).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0486F-8EC6-02DD-6356-6A9753F88EAD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 поднятия узла в корень в 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Splay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-дереве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33CDD5-5CCF-586C-493C-EBE3074B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81" y="3648860"/>
            <a:ext cx="5301837" cy="1993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C63EE-8FB9-8E2B-48A8-45DB57EC43DF}"/>
              </a:ext>
            </a:extLst>
          </p:cNvPr>
          <p:cNvSpPr txBox="1"/>
          <p:nvPr/>
        </p:nvSpPr>
        <p:spPr>
          <a:xfrm>
            <a:off x="3267308" y="5771018"/>
            <a:ext cx="2676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Малый правый поворот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00905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838</Words>
  <Application>Microsoft Office PowerPoint</Application>
  <PresentationFormat>Экран (4:3)</PresentationFormat>
  <Paragraphs>156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Elektra Medium Pro</vt:lpstr>
      <vt:lpstr>Elektra Text Pro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game pass</cp:lastModifiedBy>
  <cp:revision>37</cp:revision>
  <dcterms:created xsi:type="dcterms:W3CDTF">2016-03-09T10:31:39Z</dcterms:created>
  <dcterms:modified xsi:type="dcterms:W3CDTF">2025-06-06T21:19:08Z</dcterms:modified>
</cp:coreProperties>
</file>