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8" r:id="rId17"/>
    <p:sldId id="289" r:id="rId18"/>
    <p:sldId id="291" r:id="rId19"/>
    <p:sldId id="271" r:id="rId20"/>
    <p:sldId id="272" r:id="rId21"/>
    <p:sldId id="273" r:id="rId22"/>
    <p:sldId id="293" r:id="rId23"/>
    <p:sldId id="294" r:id="rId24"/>
    <p:sldId id="295" r:id="rId25"/>
    <p:sldId id="296" r:id="rId26"/>
    <p:sldId id="297" r:id="rId27"/>
    <p:sldId id="292" r:id="rId28"/>
    <p:sldId id="275" r:id="rId29"/>
    <p:sldId id="276" r:id="rId30"/>
    <p:sldId id="277" r:id="rId31"/>
    <p:sldId id="278" r:id="rId32"/>
    <p:sldId id="279" r:id="rId33"/>
    <p:sldId id="280" r:id="rId34"/>
    <p:sldId id="281" r:id="rId35"/>
    <p:sldId id="282" r:id="rId36"/>
    <p:sldId id="283" r:id="rId37"/>
    <p:sldId id="284" r:id="rId38"/>
    <p:sldId id="287" r:id="rId39"/>
    <p:sldId id="285" r:id="rId40"/>
    <p:sldId id="28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4FED16-80FA-0D40-A0DC-1E4A2090C31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207265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FED16-80FA-0D40-A0DC-1E4A2090C31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03471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FED16-80FA-0D40-A0DC-1E4A2090C31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4602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FED16-80FA-0D40-A0DC-1E4A2090C31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79557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FED16-80FA-0D40-A0DC-1E4A2090C31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98163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4FED16-80FA-0D40-A0DC-1E4A2090C31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40138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FED16-80FA-0D40-A0DC-1E4A2090C31F}" type="datetimeFigureOut">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5436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FED16-80FA-0D40-A0DC-1E4A2090C31F}" type="datetimeFigureOut">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31275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FED16-80FA-0D40-A0DC-1E4A2090C31F}" type="datetimeFigureOut">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53732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FED16-80FA-0D40-A0DC-1E4A2090C31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37966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FED16-80FA-0D40-A0DC-1E4A2090C31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2CC32-6AFA-B145-8D9C-091435F562CC}" type="slidenum">
              <a:rPr lang="en-US" smtClean="0"/>
              <a:t>‹#›</a:t>
            </a:fld>
            <a:endParaRPr lang="en-US"/>
          </a:p>
        </p:txBody>
      </p:sp>
    </p:spTree>
    <p:extLst>
      <p:ext uri="{BB962C8B-B14F-4D97-AF65-F5344CB8AC3E}">
        <p14:creationId xmlns:p14="http://schemas.microsoft.com/office/powerpoint/2010/main" val="1701105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ED16-80FA-0D40-A0DC-1E4A2090C31F}" type="datetimeFigureOut">
              <a:rPr lang="en-US" smtClean="0"/>
              <a:t>10/17/18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2CC32-6AFA-B145-8D9C-091435F562CC}" type="slidenum">
              <a:rPr lang="en-US" smtClean="0"/>
              <a:t>‹#›</a:t>
            </a:fld>
            <a:endParaRPr lang="en-US"/>
          </a:p>
        </p:txBody>
      </p:sp>
    </p:spTree>
    <p:extLst>
      <p:ext uri="{BB962C8B-B14F-4D97-AF65-F5344CB8AC3E}">
        <p14:creationId xmlns:p14="http://schemas.microsoft.com/office/powerpoint/2010/main" val="123364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88327"/>
            <a:ext cx="9144000" cy="1911928"/>
          </a:xfrm>
        </p:spPr>
        <p:txBody>
          <a:bodyPr>
            <a:normAutofit/>
          </a:bodyPr>
          <a:lstStyle/>
          <a:p>
            <a:r>
              <a:rPr lang="en-US" smtClean="0"/>
              <a:t>An Introduction to the Art of Angular</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827" b="14058"/>
          <a:stretch/>
        </p:blipFill>
        <p:spPr>
          <a:xfrm>
            <a:off x="0" y="0"/>
            <a:ext cx="12192000" cy="3158836"/>
          </a:xfrm>
          <a:prstGeom prst="rect">
            <a:avLst/>
          </a:prstGeom>
        </p:spPr>
      </p:pic>
    </p:spTree>
    <p:extLst>
      <p:ext uri="{BB962C8B-B14F-4D97-AF65-F5344CB8AC3E}">
        <p14:creationId xmlns:p14="http://schemas.microsoft.com/office/powerpoint/2010/main" val="1873951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r>
              <a:rPr lang="en-US" dirty="0" smtClean="0"/>
              <a:t>Databinding</a:t>
            </a:r>
            <a:endParaRPr lang="en-US" dirty="0"/>
          </a:p>
        </p:txBody>
      </p:sp>
      <p:sp>
        <p:nvSpPr>
          <p:cNvPr id="3" name="Content Placeholder 2"/>
          <p:cNvSpPr>
            <a:spLocks noGrp="1"/>
          </p:cNvSpPr>
          <p:nvPr>
            <p:ph idx="1"/>
          </p:nvPr>
        </p:nvSpPr>
        <p:spPr/>
        <p:txBody>
          <a:bodyPr/>
          <a:lstStyle/>
          <a:p>
            <a:pPr marL="0" indent="0">
              <a:buNone/>
            </a:pPr>
            <a:r>
              <a:rPr lang="en-US" dirty="0" smtClean="0"/>
              <a:t>There are four ways to bind data in Angular</a:t>
            </a:r>
            <a:r>
              <a:rPr lang="is-IS" dirty="0" smtClean="0"/>
              <a:t>…</a:t>
            </a:r>
            <a:endParaRPr lang="en-US" dirty="0"/>
          </a:p>
          <a:p>
            <a:pPr marL="0" indent="0">
              <a:buNone/>
            </a:pPr>
            <a:endParaRPr lang="en-US" dirty="0" smtClean="0"/>
          </a:p>
          <a:p>
            <a:r>
              <a:rPr lang="en-US" dirty="0" smtClean="0"/>
              <a:t>String </a:t>
            </a:r>
            <a:r>
              <a:rPr lang="en-US" dirty="0"/>
              <a:t>Interpolation - {{ data }}</a:t>
            </a:r>
          </a:p>
          <a:p>
            <a:r>
              <a:rPr lang="en-US" dirty="0"/>
              <a:t>Property Binding - [property]=“data”</a:t>
            </a:r>
          </a:p>
          <a:p>
            <a:r>
              <a:rPr lang="en-US" dirty="0"/>
              <a:t>Event Binding - (event)=“expression”</a:t>
            </a:r>
          </a:p>
          <a:p>
            <a:r>
              <a:rPr lang="en-US" dirty="0"/>
              <a:t>Two-Way-Binding - [(</a:t>
            </a:r>
            <a:r>
              <a:rPr lang="en-US" dirty="0" err="1"/>
              <a:t>ngModel</a:t>
            </a:r>
            <a:r>
              <a:rPr lang="en-US" dirty="0"/>
              <a:t>)]=“data”</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7968" y="365125"/>
            <a:ext cx="1035832" cy="1097280"/>
          </a:xfrm>
          <a:prstGeom prst="rect">
            <a:avLst/>
          </a:prstGeom>
        </p:spPr>
      </p:pic>
    </p:spTree>
    <p:extLst>
      <p:ext uri="{BB962C8B-B14F-4D97-AF65-F5344CB8AC3E}">
        <p14:creationId xmlns:p14="http://schemas.microsoft.com/office/powerpoint/2010/main" val="1406806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is component based and uses the </a:t>
            </a:r>
            <a:r>
              <a:rPr lang="en-US" dirty="0" err="1"/>
              <a:t>TypeScript</a:t>
            </a:r>
            <a:r>
              <a:rPr lang="en-US" dirty="0"/>
              <a:t> class decorated with @Component() metadata to identify as component.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It </a:t>
            </a:r>
            <a:r>
              <a:rPr lang="en-US" dirty="0"/>
              <a:t>has a life cycle, constructor, and can have a dedicated style file, a template file, animations and can be atomic or a container.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Template </a:t>
            </a:r>
            <a:r>
              <a:rPr lang="en-US" dirty="0"/>
              <a:t>syntax is HTML + Angular Directives syntax.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It </a:t>
            </a:r>
            <a:r>
              <a:rPr lang="en-US" dirty="0"/>
              <a:t>can have data binding one/two way.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396060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err="1" smtClean="0"/>
              <a:t>Cont</a:t>
            </a:r>
            <a:r>
              <a:rPr lang="is-IS" dirty="0"/>
              <a:t>.</a:t>
            </a:r>
            <a:endParaRPr lang="en-US" dirty="0"/>
          </a:p>
        </p:txBody>
      </p:sp>
      <p:sp>
        <p:nvSpPr>
          <p:cNvPr id="3" name="Content Placeholder 2"/>
          <p:cNvSpPr>
            <a:spLocks noGrp="1"/>
          </p:cNvSpPr>
          <p:nvPr>
            <p:ph idx="1"/>
          </p:nvPr>
        </p:nvSpPr>
        <p:spPr/>
        <p:txBody>
          <a:bodyPr/>
          <a:lstStyle/>
          <a:p>
            <a:r>
              <a:rPr lang="en-US" dirty="0"/>
              <a:t>Good separation between logic, markup, styles.</a:t>
            </a:r>
          </a:p>
          <a:p>
            <a:r>
              <a:rPr lang="en-US" dirty="0"/>
              <a:t>Close to web components, uses shadow DOM.</a:t>
            </a:r>
          </a:p>
          <a:p>
            <a:r>
              <a:rPr lang="en-US" dirty="0"/>
              <a:t>Supports the awesome </a:t>
            </a:r>
            <a:r>
              <a:rPr lang="en-US" dirty="0" err="1"/>
              <a:t>async</a:t>
            </a:r>
            <a:r>
              <a:rPr lang="en-US" dirty="0"/>
              <a:t> pipe.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528614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Example</a:t>
            </a:r>
            <a:endParaRPr lang="en-US" dirty="0"/>
          </a:p>
        </p:txBody>
      </p:sp>
      <p:sp>
        <p:nvSpPr>
          <p:cNvPr id="3" name="Content Placeholder 2"/>
          <p:cNvSpPr>
            <a:spLocks noGrp="1"/>
          </p:cNvSpPr>
          <p:nvPr>
            <p:ph idx="1"/>
          </p:nvPr>
        </p:nvSpPr>
        <p:spPr>
          <a:xfrm>
            <a:off x="838200" y="1825624"/>
            <a:ext cx="10515600" cy="4727575"/>
          </a:xfrm>
        </p:spPr>
        <p:txBody>
          <a:bodyPr>
            <a:noAutofit/>
          </a:bodyPr>
          <a:lstStyle/>
          <a:p>
            <a:pPr marL="0" indent="0">
              <a:buNone/>
            </a:pPr>
            <a:r>
              <a:rPr lang="en-US" sz="1200" dirty="0"/>
              <a:t>import { Component, </a:t>
            </a:r>
            <a:r>
              <a:rPr lang="en-US" sz="1200" dirty="0" err="1"/>
              <a:t>OnInit</a:t>
            </a:r>
            <a:r>
              <a:rPr lang="en-US" sz="1200" dirty="0"/>
              <a:t>, </a:t>
            </a:r>
            <a:r>
              <a:rPr lang="en-US" sz="1200" dirty="0" err="1"/>
              <a:t>OnDestroy</a:t>
            </a:r>
            <a:r>
              <a:rPr lang="en-US" sz="1200" dirty="0"/>
              <a:t>, Input } from ‘@angular/core</a:t>
            </a:r>
            <a:r>
              <a:rPr lang="en-US" sz="1200" dirty="0" smtClean="0"/>
              <a:t>’;</a:t>
            </a:r>
          </a:p>
          <a:p>
            <a:pPr marL="0" indent="0">
              <a:buNone/>
            </a:pPr>
            <a:r>
              <a:rPr lang="en-US" sz="1200" dirty="0" smtClean="0"/>
              <a:t>@</a:t>
            </a:r>
            <a:r>
              <a:rPr lang="en-US" sz="1200" dirty="0"/>
              <a:t>Component({</a:t>
            </a:r>
          </a:p>
          <a:p>
            <a:pPr marL="0" indent="0">
              <a:buNone/>
            </a:pPr>
            <a:r>
              <a:rPr lang="en-US" sz="1200" dirty="0"/>
              <a:t>    selector: ‘app-home’,</a:t>
            </a:r>
          </a:p>
          <a:p>
            <a:pPr marL="0" indent="0">
              <a:buNone/>
            </a:pPr>
            <a:r>
              <a:rPr lang="en-US" sz="1200" dirty="0"/>
              <a:t>    </a:t>
            </a:r>
            <a:r>
              <a:rPr lang="en-US" sz="1200" dirty="0" err="1"/>
              <a:t>templateUrl</a:t>
            </a:r>
            <a:r>
              <a:rPr lang="en-US" sz="1200" dirty="0"/>
              <a:t>: ‘./</a:t>
            </a:r>
            <a:r>
              <a:rPr lang="en-US" sz="1200" dirty="0" err="1"/>
              <a:t>home.component.html</a:t>
            </a:r>
            <a:r>
              <a:rPr lang="en-US" sz="1200" dirty="0"/>
              <a:t>’,</a:t>
            </a:r>
          </a:p>
          <a:p>
            <a:pPr marL="0" indent="0">
              <a:buNone/>
            </a:pPr>
            <a:r>
              <a:rPr lang="en-US" sz="1200" dirty="0"/>
              <a:t>    </a:t>
            </a:r>
            <a:r>
              <a:rPr lang="en-US" sz="1200" dirty="0" err="1"/>
              <a:t>styleUrls</a:t>
            </a:r>
            <a:r>
              <a:rPr lang="en-US" sz="1200" dirty="0"/>
              <a:t>: [‘./</a:t>
            </a:r>
            <a:r>
              <a:rPr lang="en-US" sz="1200" dirty="0" err="1"/>
              <a:t>home.component.scss</a:t>
            </a:r>
            <a:r>
              <a:rPr lang="en-US" sz="1200" dirty="0"/>
              <a:t>’]</a:t>
            </a:r>
          </a:p>
          <a:p>
            <a:pPr marL="0" indent="0">
              <a:buNone/>
            </a:pPr>
            <a:r>
              <a:rPr lang="en-US" sz="1200" dirty="0"/>
              <a:t>})</a:t>
            </a:r>
          </a:p>
          <a:p>
            <a:pPr marL="0" indent="0">
              <a:buNone/>
            </a:pPr>
            <a:r>
              <a:rPr lang="en-US" sz="1200" dirty="0"/>
              <a:t>export class </a:t>
            </a:r>
            <a:r>
              <a:rPr lang="en-US" sz="1200" dirty="0" err="1"/>
              <a:t>HomeComponent</a:t>
            </a:r>
            <a:r>
              <a:rPr lang="en-US" sz="1200" dirty="0"/>
              <a:t> implements </a:t>
            </a:r>
            <a:r>
              <a:rPr lang="en-US" sz="1200" dirty="0" err="1"/>
              <a:t>OnInit</a:t>
            </a:r>
            <a:r>
              <a:rPr lang="en-US" sz="1200" dirty="0"/>
              <a:t>, </a:t>
            </a:r>
            <a:r>
              <a:rPr lang="en-US" sz="1200" dirty="0" err="1"/>
              <a:t>OnDestroy</a:t>
            </a:r>
            <a:r>
              <a:rPr lang="en-US" sz="1200" dirty="0"/>
              <a:t> {</a:t>
            </a:r>
          </a:p>
          <a:p>
            <a:pPr marL="0" indent="0">
              <a:buNone/>
            </a:pPr>
            <a:r>
              <a:rPr lang="en-US" sz="1200" dirty="0"/>
              <a:t>    @Input() public </a:t>
            </a:r>
            <a:r>
              <a:rPr lang="en-US" sz="1200" dirty="0" err="1"/>
              <a:t>submitForm</a:t>
            </a:r>
            <a:r>
              <a:rPr lang="en-US" sz="1200" dirty="0"/>
              <a:t>: Function</a:t>
            </a:r>
            <a:r>
              <a:rPr lang="en-US" sz="1200" dirty="0" smtClean="0"/>
              <a:t>;</a:t>
            </a:r>
            <a:endParaRPr lang="en-US" sz="1200" dirty="0"/>
          </a:p>
          <a:p>
            <a:pPr marL="0" indent="0">
              <a:buNone/>
            </a:pPr>
            <a:r>
              <a:rPr lang="en-US" sz="1200" dirty="0"/>
              <a:t>    constructor() </a:t>
            </a:r>
            <a:r>
              <a:rPr lang="en-US" sz="1200" dirty="0" smtClean="0"/>
              <a:t>{}</a:t>
            </a:r>
            <a:endParaRPr lang="en-US" sz="1200" dirty="0"/>
          </a:p>
          <a:p>
            <a:pPr marL="0" indent="0">
              <a:buNone/>
            </a:pPr>
            <a:r>
              <a:rPr lang="en-US" sz="1200" dirty="0"/>
              <a:t>   </a:t>
            </a:r>
            <a:r>
              <a:rPr lang="en-US" sz="1200" dirty="0" smtClean="0"/>
              <a:t> </a:t>
            </a:r>
            <a:r>
              <a:rPr lang="en-US" sz="1200" dirty="0" err="1" smtClean="0"/>
              <a:t>ngOnInit</a:t>
            </a:r>
            <a:r>
              <a:rPr lang="en-US" sz="1200" dirty="0"/>
              <a:t>() {</a:t>
            </a:r>
          </a:p>
          <a:p>
            <a:pPr marL="0" indent="0">
              <a:buNone/>
            </a:pPr>
            <a:r>
              <a:rPr lang="en-US" sz="1200" dirty="0"/>
              <a:t>        </a:t>
            </a:r>
            <a:r>
              <a:rPr lang="en-US" sz="1200" dirty="0" err="1"/>
              <a:t>this.submitForm</a:t>
            </a:r>
            <a:r>
              <a:rPr lang="en-US" sz="1200" dirty="0"/>
              <a:t>();   </a:t>
            </a:r>
          </a:p>
          <a:p>
            <a:pPr marL="0" indent="0">
              <a:buNone/>
            </a:pPr>
            <a:r>
              <a:rPr lang="en-US" sz="1200" dirty="0"/>
              <a:t>    </a:t>
            </a:r>
            <a:r>
              <a:rPr lang="en-US" sz="1200" dirty="0" smtClean="0"/>
              <a:t>}</a:t>
            </a:r>
            <a:endParaRPr lang="en-US" sz="1200" dirty="0"/>
          </a:p>
          <a:p>
            <a:pPr marL="0" indent="0">
              <a:buNone/>
            </a:pPr>
            <a:r>
              <a:rPr lang="en-US" sz="1200" dirty="0"/>
              <a:t>    </a:t>
            </a:r>
            <a:r>
              <a:rPr lang="en-US" sz="1200" dirty="0" err="1"/>
              <a:t>ngOnDestroy</a:t>
            </a:r>
            <a:r>
              <a:rPr lang="en-US" sz="1200" dirty="0"/>
              <a:t>() {</a:t>
            </a:r>
          </a:p>
          <a:p>
            <a:pPr marL="0" indent="0">
              <a:buNone/>
            </a:pPr>
            <a:r>
              <a:rPr lang="en-US" sz="1200" dirty="0"/>
              <a:t>        // Clean up goes here</a:t>
            </a:r>
          </a:p>
          <a:p>
            <a:pPr marL="0" indent="0">
              <a:buNone/>
            </a:pPr>
            <a:r>
              <a:rPr lang="en-US" sz="1200" dirty="0"/>
              <a:t>    }</a:t>
            </a:r>
          </a:p>
          <a:p>
            <a:pPr marL="0" indent="0">
              <a:buNone/>
            </a:pPr>
            <a:r>
              <a:rPr lang="en-US" sz="1200" dirty="0" smtClean="0"/>
              <a:t>}</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081301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introduces </a:t>
            </a:r>
            <a:r>
              <a:rPr lang="en-US" dirty="0" err="1"/>
              <a:t>NgModules</a:t>
            </a:r>
            <a:r>
              <a:rPr lang="en-US" dirty="0"/>
              <a:t>, couples, that have components, own routing, are independent from main module, can be reused and shared.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Useful </a:t>
            </a:r>
            <a:r>
              <a:rPr lang="en-US" dirty="0"/>
              <a:t>for organizing the architecture of your app.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Similar </a:t>
            </a:r>
            <a:r>
              <a:rPr lang="en-US" dirty="0"/>
              <a:t>to the concept of Builder design pattern, where you want to isolate and hide complex implementation for building the whole application.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42629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Example</a:t>
            </a:r>
            <a:endParaRPr lang="en-US" dirty="0"/>
          </a:p>
        </p:txBody>
      </p:sp>
      <p:sp>
        <p:nvSpPr>
          <p:cNvPr id="3" name="Content Placeholder 2"/>
          <p:cNvSpPr>
            <a:spLocks noGrp="1"/>
          </p:cNvSpPr>
          <p:nvPr>
            <p:ph idx="1"/>
          </p:nvPr>
        </p:nvSpPr>
        <p:spPr/>
        <p:txBody>
          <a:bodyPr>
            <a:noAutofit/>
          </a:bodyPr>
          <a:lstStyle/>
          <a:p>
            <a:pPr marL="0" indent="0">
              <a:buNone/>
            </a:pPr>
            <a:r>
              <a:rPr lang="en-US" sz="1200" dirty="0"/>
              <a:t>import { </a:t>
            </a:r>
            <a:r>
              <a:rPr lang="en-US" sz="1200" dirty="0" err="1"/>
              <a:t>NgModule</a:t>
            </a:r>
            <a:r>
              <a:rPr lang="en-US" sz="1200" dirty="0"/>
              <a:t> } from '@angular/core';</a:t>
            </a:r>
          </a:p>
          <a:p>
            <a:pPr marL="0" indent="0">
              <a:buNone/>
            </a:pPr>
            <a:r>
              <a:rPr lang="en-US" sz="1200" dirty="0"/>
              <a:t>import { </a:t>
            </a:r>
            <a:r>
              <a:rPr lang="en-US" sz="1200" dirty="0" err="1"/>
              <a:t>CommonModule</a:t>
            </a:r>
            <a:r>
              <a:rPr lang="en-US" sz="1200" dirty="0"/>
              <a:t> } from '@angular/common';</a:t>
            </a:r>
          </a:p>
          <a:p>
            <a:pPr marL="0" indent="0">
              <a:buNone/>
            </a:pPr>
            <a:r>
              <a:rPr lang="en-US" sz="1200" dirty="0"/>
              <a:t>import { </a:t>
            </a:r>
            <a:r>
              <a:rPr lang="en-US" sz="1200" dirty="0" err="1"/>
              <a:t>RouterModule</a:t>
            </a:r>
            <a:r>
              <a:rPr lang="en-US" sz="1200" dirty="0"/>
              <a:t> } from '@angular/router</a:t>
            </a:r>
            <a:r>
              <a:rPr lang="en-US" sz="1200" dirty="0" smtClean="0"/>
              <a:t>';</a:t>
            </a:r>
          </a:p>
          <a:p>
            <a:pPr marL="0" indent="0">
              <a:buNone/>
            </a:pPr>
            <a:endParaRPr lang="en-US" sz="1200" dirty="0"/>
          </a:p>
          <a:p>
            <a:pPr marL="0" indent="0">
              <a:buNone/>
            </a:pPr>
            <a:r>
              <a:rPr lang="en-US" sz="1200" dirty="0"/>
              <a:t>import { </a:t>
            </a:r>
            <a:r>
              <a:rPr lang="en-US" sz="1200" dirty="0" err="1"/>
              <a:t>HeaderComponent</a:t>
            </a:r>
            <a:r>
              <a:rPr lang="en-US" sz="1200" dirty="0"/>
              <a:t> } from './header/</a:t>
            </a:r>
            <a:r>
              <a:rPr lang="en-US" sz="1200" dirty="0" err="1"/>
              <a:t>header.component</a:t>
            </a:r>
            <a:r>
              <a:rPr lang="en-US" sz="1200" dirty="0"/>
              <a:t>';</a:t>
            </a:r>
          </a:p>
          <a:p>
            <a:pPr marL="0" indent="0">
              <a:buNone/>
            </a:pPr>
            <a:r>
              <a:rPr lang="en-US" sz="1200" dirty="0"/>
              <a:t>import { </a:t>
            </a:r>
            <a:r>
              <a:rPr lang="en-US" sz="1200" dirty="0" err="1"/>
              <a:t>FooterComponent</a:t>
            </a:r>
            <a:r>
              <a:rPr lang="en-US" sz="1200" dirty="0"/>
              <a:t> } from './footer/</a:t>
            </a:r>
            <a:r>
              <a:rPr lang="en-US" sz="1200" dirty="0" err="1"/>
              <a:t>footer.component</a:t>
            </a:r>
            <a:r>
              <a:rPr lang="en-US" sz="1200" dirty="0" smtClean="0"/>
              <a:t>';</a:t>
            </a:r>
          </a:p>
          <a:p>
            <a:pPr marL="0" indent="0">
              <a:buNone/>
            </a:pPr>
            <a:endParaRPr lang="en-US" sz="1200" dirty="0"/>
          </a:p>
          <a:p>
            <a:pPr marL="0" indent="0">
              <a:buNone/>
            </a:pPr>
            <a:r>
              <a:rPr lang="en-US" sz="1200" dirty="0"/>
              <a:t>@</a:t>
            </a:r>
            <a:r>
              <a:rPr lang="en-US" sz="1200" dirty="0" err="1"/>
              <a:t>NgModule</a:t>
            </a:r>
            <a:r>
              <a:rPr lang="en-US" sz="1200" dirty="0"/>
              <a:t>({</a:t>
            </a:r>
          </a:p>
          <a:p>
            <a:pPr marL="0" indent="0">
              <a:buNone/>
            </a:pPr>
            <a:r>
              <a:rPr lang="en-US" sz="1200" dirty="0"/>
              <a:t>  declarations: </a:t>
            </a:r>
            <a:r>
              <a:rPr lang="en-US" sz="1200" dirty="0" smtClean="0"/>
              <a:t>[</a:t>
            </a:r>
            <a:r>
              <a:rPr lang="en-US" sz="1200" dirty="0" err="1" smtClean="0"/>
              <a:t>HeaderComponent</a:t>
            </a:r>
            <a:r>
              <a:rPr lang="en-US" sz="1200" dirty="0" smtClean="0"/>
              <a:t>, </a:t>
            </a:r>
            <a:r>
              <a:rPr lang="en-US" sz="1200" dirty="0" err="1" smtClean="0"/>
              <a:t>FooterComponent</a:t>
            </a:r>
            <a:r>
              <a:rPr lang="en-US" sz="1200" dirty="0" smtClean="0"/>
              <a:t>],</a:t>
            </a:r>
            <a:endParaRPr lang="en-US" sz="1200" dirty="0"/>
          </a:p>
          <a:p>
            <a:pPr marL="0" indent="0">
              <a:buNone/>
            </a:pPr>
            <a:r>
              <a:rPr lang="en-US" sz="1200" dirty="0"/>
              <a:t>  imports: </a:t>
            </a:r>
            <a:r>
              <a:rPr lang="en-US" sz="1200" dirty="0" smtClean="0"/>
              <a:t>[</a:t>
            </a:r>
            <a:r>
              <a:rPr lang="en-US" sz="1200" dirty="0" err="1" smtClean="0"/>
              <a:t>CommonModule</a:t>
            </a:r>
            <a:r>
              <a:rPr lang="en-US" sz="1200" dirty="0" smtClean="0"/>
              <a:t>, </a:t>
            </a:r>
            <a:r>
              <a:rPr lang="en-US" sz="1200" dirty="0" err="1" smtClean="0"/>
              <a:t>RouterModule</a:t>
            </a:r>
            <a:r>
              <a:rPr lang="en-US" sz="1200" dirty="0" smtClean="0"/>
              <a:t>],</a:t>
            </a:r>
            <a:endParaRPr lang="en-US" sz="1200" dirty="0"/>
          </a:p>
          <a:p>
            <a:pPr marL="0" indent="0">
              <a:buNone/>
            </a:pPr>
            <a:r>
              <a:rPr lang="en-US" sz="1200" dirty="0"/>
              <a:t>  exports: </a:t>
            </a:r>
            <a:r>
              <a:rPr lang="en-US" sz="1200" dirty="0" smtClean="0"/>
              <a:t>[</a:t>
            </a:r>
            <a:r>
              <a:rPr lang="en-US" sz="1200" dirty="0" err="1" smtClean="0"/>
              <a:t>HeaderComponent</a:t>
            </a:r>
            <a:r>
              <a:rPr lang="en-US" sz="1200" dirty="0" smtClean="0"/>
              <a:t>, </a:t>
            </a:r>
            <a:r>
              <a:rPr lang="en-US" sz="1200" dirty="0" err="1" smtClean="0"/>
              <a:t>FooterComponent</a:t>
            </a:r>
            <a:r>
              <a:rPr lang="en-US" sz="1200" dirty="0" smtClean="0"/>
              <a:t>]</a:t>
            </a:r>
            <a:endParaRPr lang="en-US" sz="1200" dirty="0"/>
          </a:p>
          <a:p>
            <a:pPr marL="0" indent="0">
              <a:buNone/>
            </a:pPr>
            <a:r>
              <a:rPr lang="en-US" sz="1200" dirty="0"/>
              <a:t>})</a:t>
            </a:r>
          </a:p>
          <a:p>
            <a:pPr marL="0" indent="0">
              <a:buNone/>
            </a:pPr>
            <a:r>
              <a:rPr lang="en-US" sz="1200" dirty="0"/>
              <a:t>export class </a:t>
            </a:r>
            <a:r>
              <a:rPr lang="en-US" sz="1200" dirty="0" err="1"/>
              <a:t>ComponentsModule</a:t>
            </a:r>
            <a:r>
              <a:rPr lang="en-US" sz="1200" dirty="0"/>
              <a:t> { }</a:t>
            </a:r>
          </a:p>
          <a:p>
            <a:pPr marL="0" marR="0" lvl="0" indent="0" defTabSz="914400" eaLnBrk="1" fontAlgn="auto" latinLnBrk="0" hangingPunct="1">
              <a:lnSpc>
                <a:spcPct val="100000"/>
              </a:lnSpc>
              <a:spcBef>
                <a:spcPts val="0"/>
              </a:spcBef>
              <a:spcAft>
                <a:spcPts val="0"/>
              </a:spcAft>
              <a:buClrTx/>
              <a:buSzTx/>
              <a:buFontTx/>
              <a:buNone/>
              <a:tabLst/>
              <a:defRPr/>
            </a:pP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52095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in Angular</a:t>
            </a:r>
            <a:endParaRPr lang="en-US" dirty="0"/>
          </a:p>
        </p:txBody>
      </p:sp>
      <p:sp>
        <p:nvSpPr>
          <p:cNvPr id="3" name="Content Placeholder 2"/>
          <p:cNvSpPr>
            <a:spLocks noGrp="1"/>
          </p:cNvSpPr>
          <p:nvPr>
            <p:ph idx="1"/>
          </p:nvPr>
        </p:nvSpPr>
        <p:spPr/>
        <p:txBody>
          <a:bodyPr>
            <a:normAutofit fontScale="92500" lnSpcReduction="10000"/>
          </a:bodyPr>
          <a:lstStyle/>
          <a:p>
            <a:pPr marL="0" lvl="0" indent="0">
              <a:lnSpc>
                <a:spcPct val="100000"/>
              </a:lnSpc>
              <a:spcBef>
                <a:spcPts val="0"/>
              </a:spcBef>
              <a:buNone/>
            </a:pPr>
            <a:r>
              <a:rPr lang="en-US" dirty="0" smtClean="0"/>
              <a:t>Observables provide support for passing messages between publishers and subscribers in your application. </a:t>
            </a:r>
          </a:p>
          <a:p>
            <a:pPr marL="0" lvl="0" indent="0">
              <a:lnSpc>
                <a:spcPct val="100000"/>
              </a:lnSpc>
              <a:spcBef>
                <a:spcPts val="0"/>
              </a:spcBef>
              <a:buNone/>
            </a:pPr>
            <a:endParaRPr lang="en-US" dirty="0"/>
          </a:p>
          <a:p>
            <a:pPr marL="0" lvl="0" indent="0">
              <a:lnSpc>
                <a:spcPct val="100000"/>
              </a:lnSpc>
              <a:spcBef>
                <a:spcPts val="0"/>
              </a:spcBef>
              <a:buNone/>
            </a:pPr>
            <a:r>
              <a:rPr lang="en-US" dirty="0" smtClean="0"/>
              <a:t>Observables offer significant benefits over other techniques for event handling, asynchronous programming, and handling multiple values.</a:t>
            </a:r>
          </a:p>
          <a:p>
            <a:pPr marL="0" lvl="0" indent="0">
              <a:lnSpc>
                <a:spcPct val="100000"/>
              </a:lnSpc>
              <a:spcBef>
                <a:spcPts val="0"/>
              </a:spcBef>
              <a:buNone/>
            </a:pPr>
            <a:endParaRPr lang="en-US" dirty="0"/>
          </a:p>
          <a:p>
            <a:pPr marL="0" lvl="0" indent="0">
              <a:lnSpc>
                <a:spcPct val="100000"/>
              </a:lnSpc>
              <a:spcBef>
                <a:spcPts val="0"/>
              </a:spcBef>
              <a:buNone/>
            </a:pPr>
            <a:r>
              <a:rPr lang="en-US" dirty="0" smtClean="0"/>
              <a:t>Observables are declarative</a:t>
            </a:r>
            <a:r>
              <a:rPr lang="is-IS" dirty="0" smtClean="0"/>
              <a:t>…</a:t>
            </a:r>
            <a:r>
              <a:rPr lang="en-US" dirty="0" smtClean="0"/>
              <a:t> that is, you define a function for publishing values, but it is not executed until a consumer subscribes to it. </a:t>
            </a:r>
          </a:p>
          <a:p>
            <a:pPr marL="0" lvl="0" indent="0">
              <a:lnSpc>
                <a:spcPct val="100000"/>
              </a:lnSpc>
              <a:spcBef>
                <a:spcPts val="0"/>
              </a:spcBef>
              <a:buNone/>
            </a:pPr>
            <a:endParaRPr lang="en-US" dirty="0"/>
          </a:p>
          <a:p>
            <a:pPr marL="0" lvl="0" indent="0">
              <a:lnSpc>
                <a:spcPct val="100000"/>
              </a:lnSpc>
              <a:spcBef>
                <a:spcPts val="0"/>
              </a:spcBef>
              <a:buNone/>
            </a:pPr>
            <a:r>
              <a:rPr lang="en-US" dirty="0" smtClean="0"/>
              <a:t>The subscribed consumer then receives notifications until the function completes, or until they unsubscribe.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559271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 in Angular Cont.</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Angular makes use of observables as an interface to handle a variety of common asynchronous operations. For example:</a:t>
            </a:r>
          </a:p>
          <a:p>
            <a:pPr marL="0" indent="0">
              <a:lnSpc>
                <a:spcPct val="100000"/>
              </a:lnSpc>
              <a:spcBef>
                <a:spcPts val="0"/>
              </a:spcBef>
              <a:buNone/>
            </a:pPr>
            <a:endParaRPr lang="en-US" dirty="0" smtClean="0"/>
          </a:p>
          <a:p>
            <a:pPr>
              <a:lnSpc>
                <a:spcPct val="100000"/>
              </a:lnSpc>
              <a:spcBef>
                <a:spcPts val="0"/>
              </a:spcBef>
            </a:pPr>
            <a:r>
              <a:rPr lang="en-US" dirty="0" smtClean="0"/>
              <a:t>The </a:t>
            </a:r>
            <a:r>
              <a:rPr lang="en-US" dirty="0" err="1" smtClean="0"/>
              <a:t>EventEmitter</a:t>
            </a:r>
            <a:r>
              <a:rPr lang="en-US" dirty="0" smtClean="0"/>
              <a:t> class extends Observable.</a:t>
            </a:r>
            <a:endParaRPr lang="en-US" dirty="0"/>
          </a:p>
          <a:p>
            <a:pPr>
              <a:lnSpc>
                <a:spcPct val="100000"/>
              </a:lnSpc>
              <a:spcBef>
                <a:spcPts val="0"/>
              </a:spcBef>
            </a:pPr>
            <a:r>
              <a:rPr lang="en-US" dirty="0" smtClean="0"/>
              <a:t>The HTTP module uses observables to handle AJAX requests and responses.</a:t>
            </a:r>
          </a:p>
          <a:p>
            <a:pPr>
              <a:lnSpc>
                <a:spcPct val="100000"/>
              </a:lnSpc>
              <a:spcBef>
                <a:spcPts val="0"/>
              </a:spcBef>
            </a:pPr>
            <a:r>
              <a:rPr lang="en-US" dirty="0" smtClean="0"/>
              <a:t>The Router and Forms modules use observables to listen for and respond to user-input events.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4079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Event Emitter</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Angular provides an </a:t>
            </a:r>
            <a:r>
              <a:rPr lang="en-US" dirty="0" err="1" smtClean="0"/>
              <a:t>EventEmitter</a:t>
            </a:r>
            <a:r>
              <a:rPr lang="en-US" dirty="0" smtClean="0"/>
              <a:t> class that is used when publishing values from a component through the @Output() decorator. </a:t>
            </a:r>
          </a:p>
          <a:p>
            <a:pPr marL="0" lvl="0" indent="0">
              <a:lnSpc>
                <a:spcPct val="100000"/>
              </a:lnSpc>
              <a:spcBef>
                <a:spcPts val="0"/>
              </a:spcBef>
              <a:buNone/>
            </a:pPr>
            <a:endParaRPr lang="en-US" dirty="0"/>
          </a:p>
          <a:p>
            <a:pPr marL="0" lvl="0" indent="0">
              <a:lnSpc>
                <a:spcPct val="100000"/>
              </a:lnSpc>
              <a:spcBef>
                <a:spcPts val="0"/>
              </a:spcBef>
              <a:buNone/>
            </a:pPr>
            <a:r>
              <a:rPr lang="en-US" dirty="0" err="1" smtClean="0"/>
              <a:t>EventEmitter</a:t>
            </a:r>
            <a:r>
              <a:rPr lang="en-US" dirty="0" smtClean="0"/>
              <a:t> extends Observable, adding an emit() method so it can send arbitrary values. </a:t>
            </a:r>
          </a:p>
          <a:p>
            <a:pPr marL="0" lvl="0" indent="0">
              <a:lnSpc>
                <a:spcPct val="100000"/>
              </a:lnSpc>
              <a:spcBef>
                <a:spcPts val="0"/>
              </a:spcBef>
              <a:buNone/>
            </a:pPr>
            <a:endParaRPr lang="en-US" dirty="0"/>
          </a:p>
          <a:p>
            <a:pPr marL="0" lvl="0" indent="0">
              <a:lnSpc>
                <a:spcPct val="100000"/>
              </a:lnSpc>
              <a:spcBef>
                <a:spcPts val="0"/>
              </a:spcBef>
              <a:buNone/>
            </a:pPr>
            <a:r>
              <a:rPr lang="en-US" dirty="0" smtClean="0"/>
              <a:t>When you call emit(), it passes the emitted value to the next() method of any subscribed observer.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312027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Client</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00000"/>
              </a:lnSpc>
              <a:spcBef>
                <a:spcPts val="0"/>
              </a:spcBef>
              <a:buNone/>
            </a:pPr>
            <a:r>
              <a:rPr lang="en-US" dirty="0" err="1"/>
              <a:t>HttpClient</a:t>
            </a:r>
            <a:r>
              <a:rPr lang="en-US" dirty="0"/>
              <a:t> Angular </a:t>
            </a:r>
            <a:r>
              <a:rPr lang="en-US" dirty="0" smtClean="0"/>
              <a:t>Module that </a:t>
            </a:r>
            <a:r>
              <a:rPr lang="en-US" dirty="0" smtClean="0"/>
              <a:t>returns observables from HTTP method calls.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Supports </a:t>
            </a:r>
            <a:r>
              <a:rPr lang="en-US" dirty="0"/>
              <a:t>custom headers, request type, automatically parses JSON, can be streamed, piped, </a:t>
            </a:r>
            <a:r>
              <a:rPr lang="en-US" dirty="0" err="1"/>
              <a:t>debounced</a:t>
            </a:r>
            <a:r>
              <a:rPr lang="en-US" dirty="0"/>
              <a:t> and retry.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Response </a:t>
            </a:r>
            <a:r>
              <a:rPr lang="en-US" dirty="0"/>
              <a:t>can be typed (using </a:t>
            </a:r>
            <a:r>
              <a:rPr lang="en-US" dirty="0" err="1"/>
              <a:t>TypeScript</a:t>
            </a:r>
            <a:r>
              <a:rPr lang="en-US" dirty="0"/>
              <a:t>), returns an Observable, can be intercepted (request and response), chain-able, and </a:t>
            </a:r>
            <a:r>
              <a:rPr lang="en-US" dirty="0" smtClean="0"/>
              <a:t>transformed. </a:t>
            </a:r>
          </a:p>
          <a:p>
            <a:pPr marL="0" indent="0">
              <a:lnSpc>
                <a:spcPct val="100000"/>
              </a:lnSpc>
              <a:spcBef>
                <a:spcPts val="0"/>
              </a:spcBef>
              <a:buNone/>
            </a:pPr>
            <a:endParaRPr lang="en-US" dirty="0"/>
          </a:p>
          <a:p>
            <a:pPr marL="0" indent="0">
              <a:lnSpc>
                <a:spcPct val="100000"/>
              </a:lnSpc>
              <a:spcBef>
                <a:spcPts val="0"/>
              </a:spcBef>
              <a:buNone/>
            </a:pPr>
            <a:r>
              <a:rPr lang="en-US" dirty="0" smtClean="0"/>
              <a:t>Has </a:t>
            </a:r>
            <a:r>
              <a:rPr lang="en-US" dirty="0"/>
              <a:t>Caching strategies and events.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Powerful </a:t>
            </a:r>
            <a:r>
              <a:rPr lang="en-US" dirty="0"/>
              <a:t>and fits any type of needs.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250331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643044"/>
            <a:ext cx="10515600" cy="3674630"/>
          </a:xfrm>
        </p:spPr>
        <p:txBody>
          <a:bodyPr/>
          <a:lstStyle/>
          <a:p>
            <a:pPr marL="0" indent="0">
              <a:lnSpc>
                <a:spcPct val="100000"/>
              </a:lnSpc>
              <a:spcBef>
                <a:spcPts val="0"/>
              </a:spcBef>
              <a:buNone/>
            </a:pPr>
            <a:r>
              <a:rPr lang="en-US" dirty="0" smtClean="0"/>
              <a:t>Choosing the right JavaScript framework to develop Web Applications is the infinite story among Frontend Developers. </a:t>
            </a:r>
          </a:p>
          <a:p>
            <a:pPr marL="0" indent="0">
              <a:lnSpc>
                <a:spcPct val="100000"/>
              </a:lnSpc>
              <a:spcBef>
                <a:spcPts val="0"/>
              </a:spcBef>
              <a:buNone/>
            </a:pPr>
            <a:endParaRPr lang="en-US" dirty="0" smtClean="0"/>
          </a:p>
          <a:p>
            <a:pPr marL="0" indent="0">
              <a:lnSpc>
                <a:spcPct val="100000"/>
              </a:lnSpc>
              <a:spcBef>
                <a:spcPts val="0"/>
              </a:spcBef>
              <a:buNone/>
            </a:pPr>
            <a:r>
              <a:rPr lang="en-US" dirty="0" smtClean="0"/>
              <a:t>A lot of articles claim Angular is slower then other Frameworks or Libraries, or that Angular is hard to learn and not as Flexible. </a:t>
            </a:r>
          </a:p>
          <a:p>
            <a:pPr marL="0" indent="0">
              <a:lnSpc>
                <a:spcPct val="100000"/>
              </a:lnSpc>
              <a:spcBef>
                <a:spcPts val="0"/>
              </a:spcBef>
              <a:buNone/>
            </a:pPr>
            <a:endParaRPr lang="en-US" dirty="0" smtClean="0"/>
          </a:p>
          <a:p>
            <a:pPr marL="0" indent="0">
              <a:lnSpc>
                <a:spcPct val="100000"/>
              </a:lnSpc>
              <a:spcBef>
                <a:spcPts val="0"/>
              </a:spcBef>
              <a:buNone/>
            </a:pPr>
            <a:r>
              <a:rPr lang="en-US" dirty="0" smtClean="0"/>
              <a:t>Normally these arguments are made by people who haven’t taken the time to fully understand </a:t>
            </a:r>
            <a:r>
              <a:rPr lang="en-US" dirty="0" err="1" smtClean="0"/>
              <a:t>Angular’s</a:t>
            </a:r>
            <a:r>
              <a:rPr lang="en-US" dirty="0" smtClean="0"/>
              <a:t> capabilities.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44" y="137391"/>
            <a:ext cx="1831109" cy="1939734"/>
          </a:xfrm>
          <a:prstGeom prst="rect">
            <a:avLst/>
          </a:prstGeom>
        </p:spPr>
      </p:pic>
    </p:spTree>
    <p:extLst>
      <p:ext uri="{BB962C8B-B14F-4D97-AF65-F5344CB8AC3E}">
        <p14:creationId xmlns:p14="http://schemas.microsoft.com/office/powerpoint/2010/main" val="13302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&amp; Navigation</a:t>
            </a:r>
            <a:endParaRPr lang="en-US" dirty="0"/>
          </a:p>
        </p:txBody>
      </p:sp>
      <p:sp>
        <p:nvSpPr>
          <p:cNvPr id="3" name="Content Placeholder 2"/>
          <p:cNvSpPr>
            <a:spLocks noGrp="1"/>
          </p:cNvSpPr>
          <p:nvPr>
            <p:ph idx="1"/>
          </p:nvPr>
        </p:nvSpPr>
        <p:spPr>
          <a:xfrm>
            <a:off x="838200" y="1825625"/>
            <a:ext cx="10515600" cy="4741430"/>
          </a:xfrm>
        </p:spPr>
        <p:txBody>
          <a:bodyPr>
            <a:normAutofit fontScale="92500" lnSpcReduction="10000"/>
          </a:bodyPr>
          <a:lstStyle/>
          <a:p>
            <a:pPr marL="0" indent="0">
              <a:lnSpc>
                <a:spcPct val="100000"/>
              </a:lnSpc>
              <a:spcBef>
                <a:spcPts val="0"/>
              </a:spcBef>
              <a:buNone/>
            </a:pPr>
            <a:r>
              <a:rPr lang="en-US" dirty="0"/>
              <a:t>Uses Angular Router Module.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Easy </a:t>
            </a:r>
            <a:r>
              <a:rPr lang="en-US" dirty="0"/>
              <a:t>to configure, supports wildcards, nesting, route guards, http request resolvers, lazy loading and can be called at runtime from code as well as used as link and most importantly supports multiple outlets (where to render the content served by the router).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Can </a:t>
            </a:r>
            <a:r>
              <a:rPr lang="en-US" dirty="0"/>
              <a:t>load single components as well as modules.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 </a:t>
            </a:r>
            <a:r>
              <a:rPr lang="en-US" dirty="0"/>
              <a:t>routing has a state, which can be stored, and can be observed (using Observables), parameters can be passed and read in different formats and supports events (Navigation/Start/End/Cancel/Error).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194135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&amp; Navigation Example</a:t>
            </a:r>
            <a:endParaRPr lang="en-US" dirty="0"/>
          </a:p>
        </p:txBody>
      </p:sp>
      <p:sp>
        <p:nvSpPr>
          <p:cNvPr id="3" name="Content Placeholder 2"/>
          <p:cNvSpPr>
            <a:spLocks noGrp="1"/>
          </p:cNvSpPr>
          <p:nvPr>
            <p:ph idx="1"/>
          </p:nvPr>
        </p:nvSpPr>
        <p:spPr>
          <a:xfrm>
            <a:off x="838200" y="1825624"/>
            <a:ext cx="5216236" cy="4824557"/>
          </a:xfrm>
        </p:spPr>
        <p:txBody>
          <a:bodyPr>
            <a:normAutofit fontScale="25000" lnSpcReduction="20000"/>
          </a:bodyPr>
          <a:lstStyle/>
          <a:p>
            <a:pPr marL="0" indent="0">
              <a:buNone/>
            </a:pPr>
            <a:r>
              <a:rPr lang="en-US" sz="4800" dirty="0" err="1"/>
              <a:t>const</a:t>
            </a:r>
            <a:r>
              <a:rPr lang="en-US" sz="4800" dirty="0"/>
              <a:t> routes: Routes = [</a:t>
            </a:r>
          </a:p>
          <a:p>
            <a:pPr marL="0" indent="0">
              <a:buNone/>
            </a:pPr>
            <a:r>
              <a:rPr lang="en-US" sz="4800" dirty="0"/>
              <a:t>  path: ‘’,</a:t>
            </a:r>
          </a:p>
          <a:p>
            <a:pPr marL="0" indent="0">
              <a:buNone/>
            </a:pPr>
            <a:r>
              <a:rPr lang="en-US" sz="4800" dirty="0"/>
              <a:t>  component: </a:t>
            </a:r>
            <a:r>
              <a:rPr lang="en-US" sz="4800" dirty="0" err="1"/>
              <a:t>AccountComponent</a:t>
            </a:r>
            <a:r>
              <a:rPr lang="en-US" sz="4800" dirty="0"/>
              <a:t>,</a:t>
            </a:r>
          </a:p>
          <a:p>
            <a:pPr marL="0" indent="0">
              <a:buNone/>
            </a:pPr>
            <a:r>
              <a:rPr lang="en-US" sz="4800" dirty="0"/>
              <a:t>  children: [</a:t>
            </a:r>
          </a:p>
          <a:p>
            <a:pPr marL="0" indent="0">
              <a:buNone/>
            </a:pPr>
            <a:r>
              <a:rPr lang="en-US" sz="4800" dirty="0"/>
              <a:t>    { path: ‘login’, component: </a:t>
            </a:r>
            <a:r>
              <a:rPr lang="en-US" sz="4800" dirty="0" err="1"/>
              <a:t>LoginComponent</a:t>
            </a:r>
            <a:r>
              <a:rPr lang="en-US" sz="4800" dirty="0"/>
              <a:t> },</a:t>
            </a:r>
          </a:p>
          <a:p>
            <a:pPr marL="0" indent="0">
              <a:buNone/>
            </a:pPr>
            <a:r>
              <a:rPr lang="en-US" sz="4800" dirty="0"/>
              <a:t>    { path: ‘verify /: token’, component: </a:t>
            </a:r>
            <a:r>
              <a:rPr lang="en-US" sz="4800" dirty="0" err="1"/>
              <a:t>VerifyComponent</a:t>
            </a:r>
            <a:r>
              <a:rPr lang="en-US" sz="4800" dirty="0"/>
              <a:t> },</a:t>
            </a:r>
          </a:p>
          <a:p>
            <a:pPr marL="0" indent="0">
              <a:buNone/>
            </a:pPr>
            <a:r>
              <a:rPr lang="en-US" sz="4800" dirty="0"/>
              <a:t>    {</a:t>
            </a:r>
          </a:p>
          <a:p>
            <a:pPr marL="0" indent="0">
              <a:buNone/>
            </a:pPr>
            <a:r>
              <a:rPr lang="en-US" sz="4800" dirty="0"/>
              <a:t>      path: ‘my - data</a:t>
            </a:r>
            <a:r>
              <a:rPr lang="en-US" sz="4800" dirty="0" smtClean="0"/>
              <a:t>’, component</a:t>
            </a:r>
            <a:r>
              <a:rPr lang="en-US" sz="4800" dirty="0"/>
              <a:t>: ‘</a:t>
            </a:r>
            <a:r>
              <a:rPr lang="en-US" sz="4800" dirty="0" err="1" smtClean="0"/>
              <a:t>MyDataComponent</a:t>
            </a:r>
            <a:r>
              <a:rPr lang="en-US" sz="4800" dirty="0" smtClean="0"/>
              <a:t>, </a:t>
            </a:r>
            <a:r>
              <a:rPr lang="en-US" sz="4800" dirty="0" err="1" smtClean="0"/>
              <a:t>canActivate</a:t>
            </a:r>
            <a:r>
              <a:rPr lang="en-US" sz="4800" dirty="0"/>
              <a:t>: [</a:t>
            </a:r>
            <a:r>
              <a:rPr lang="en-US" sz="4800" dirty="0" err="1"/>
              <a:t>AuthGuard</a:t>
            </a:r>
            <a:r>
              <a:rPr lang="en-US" sz="4800" dirty="0"/>
              <a:t>],</a:t>
            </a:r>
          </a:p>
          <a:p>
            <a:pPr marL="0" indent="0">
              <a:buNone/>
            </a:pPr>
            <a:r>
              <a:rPr lang="en-US" sz="4800" dirty="0"/>
              <a:t>      children: [</a:t>
            </a:r>
          </a:p>
          <a:p>
            <a:pPr marL="0" indent="0">
              <a:buNone/>
            </a:pPr>
            <a:r>
              <a:rPr lang="en-US" sz="4800" dirty="0"/>
              <a:t>        {</a:t>
            </a:r>
          </a:p>
          <a:p>
            <a:pPr marL="0" indent="0">
              <a:buNone/>
            </a:pPr>
            <a:r>
              <a:rPr lang="en-US" sz="4800" dirty="0"/>
              <a:t>          path: ‘add’,</a:t>
            </a:r>
          </a:p>
          <a:p>
            <a:pPr marL="0" indent="0">
              <a:buNone/>
            </a:pPr>
            <a:r>
              <a:rPr lang="en-US" sz="4800" dirty="0"/>
              <a:t>          component: </a:t>
            </a:r>
            <a:r>
              <a:rPr lang="en-US" sz="4800" dirty="0" err="1"/>
              <a:t>AddPropertyComponent</a:t>
            </a:r>
            <a:r>
              <a:rPr lang="en-US" sz="4800" dirty="0"/>
              <a:t>,</a:t>
            </a:r>
          </a:p>
          <a:p>
            <a:pPr marL="0" indent="0">
              <a:buNone/>
            </a:pPr>
            <a:r>
              <a:rPr lang="en-US" sz="4800" dirty="0"/>
              <a:t>          </a:t>
            </a:r>
            <a:r>
              <a:rPr lang="en-US" sz="4800" dirty="0" err="1"/>
              <a:t>canActivate</a:t>
            </a:r>
            <a:r>
              <a:rPr lang="en-US" sz="4800" dirty="0"/>
              <a:t>: [</a:t>
            </a:r>
            <a:r>
              <a:rPr lang="en-US" sz="4800" dirty="0" err="1"/>
              <a:t>AuthGuard</a:t>
            </a:r>
            <a:r>
              <a:rPr lang="en-US" sz="4800" dirty="0"/>
              <a:t>],</a:t>
            </a:r>
          </a:p>
          <a:p>
            <a:pPr marL="0" indent="0">
              <a:buNone/>
            </a:pPr>
            <a:r>
              <a:rPr lang="en-US" sz="4800" dirty="0"/>
              <a:t>          outlet: ‘</a:t>
            </a:r>
            <a:r>
              <a:rPr lang="en-US" sz="4800" dirty="0" err="1"/>
              <a:t>fullscreen</a:t>
            </a:r>
            <a:r>
              <a:rPr lang="en-US" sz="4800" dirty="0"/>
              <a:t>’</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4800" dirty="0"/>
              <a:t>];</a:t>
            </a:r>
          </a:p>
          <a:p>
            <a:pPr marL="0" indent="0">
              <a:buNone/>
            </a:pPr>
            <a:r>
              <a:rPr lang="en-US" dirty="0"/>
              <a:t/>
            </a:r>
            <a:br>
              <a:rPr lang="en-US" dirty="0"/>
            </a:br>
            <a:endParaRPr lang="en-US"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
        <p:nvSpPr>
          <p:cNvPr id="5" name="TextBox 4"/>
          <p:cNvSpPr txBox="1"/>
          <p:nvPr/>
        </p:nvSpPr>
        <p:spPr>
          <a:xfrm>
            <a:off x="6220691" y="1842655"/>
            <a:ext cx="5133109" cy="1015663"/>
          </a:xfrm>
          <a:prstGeom prst="rect">
            <a:avLst/>
          </a:prstGeom>
          <a:noFill/>
        </p:spPr>
        <p:txBody>
          <a:bodyPr wrap="square" rtlCol="0">
            <a:spAutoFit/>
          </a:bodyPr>
          <a:lstStyle/>
          <a:p>
            <a:r>
              <a:rPr lang="en-US" sz="1200" dirty="0" smtClean="0"/>
              <a:t>@</a:t>
            </a:r>
            <a:r>
              <a:rPr lang="en-US" sz="1200" dirty="0" err="1" smtClean="0"/>
              <a:t>NgModule</a:t>
            </a:r>
            <a:r>
              <a:rPr lang="en-US" sz="1200" dirty="0" smtClean="0"/>
              <a:t>({</a:t>
            </a:r>
          </a:p>
          <a:p>
            <a:r>
              <a:rPr lang="en-US" sz="1200" dirty="0" smtClean="0"/>
              <a:t>  imports: [</a:t>
            </a:r>
            <a:r>
              <a:rPr lang="en-US" sz="1200" dirty="0" err="1" smtClean="0"/>
              <a:t>RouterModule.forChild</a:t>
            </a:r>
            <a:r>
              <a:rPr lang="en-US" sz="1200" dirty="0" smtClean="0"/>
              <a:t>(routes)],</a:t>
            </a:r>
          </a:p>
          <a:p>
            <a:r>
              <a:rPr lang="en-US" sz="1200" dirty="0" smtClean="0"/>
              <a:t>  exports: [</a:t>
            </a:r>
            <a:r>
              <a:rPr lang="en-US" sz="1200" dirty="0" err="1" smtClean="0"/>
              <a:t>RouterModule</a:t>
            </a:r>
            <a:r>
              <a:rPr lang="en-US" sz="1200" dirty="0" smtClean="0"/>
              <a:t>]</a:t>
            </a:r>
          </a:p>
          <a:p>
            <a:r>
              <a:rPr lang="en-US" sz="1200" dirty="0" smtClean="0"/>
              <a:t>})</a:t>
            </a:r>
          </a:p>
          <a:p>
            <a:r>
              <a:rPr lang="en-US" sz="1200" dirty="0" smtClean="0"/>
              <a:t>export class </a:t>
            </a:r>
            <a:r>
              <a:rPr lang="en-US" sz="1200" dirty="0" err="1" smtClean="0"/>
              <a:t>AccountRoutingModule</a:t>
            </a:r>
            <a:r>
              <a:rPr lang="en-US" sz="1200" dirty="0" smtClean="0"/>
              <a:t> { }</a:t>
            </a:r>
            <a:endParaRPr lang="en-US" sz="1200" dirty="0"/>
          </a:p>
        </p:txBody>
      </p:sp>
    </p:spTree>
    <p:extLst>
      <p:ext uri="{BB962C8B-B14F-4D97-AF65-F5344CB8AC3E}">
        <p14:creationId xmlns:p14="http://schemas.microsoft.com/office/powerpoint/2010/main" val="1599776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Component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There are five different ways to share data between components.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Parent to Child: Sharing Data via Input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a:lnSpc>
                <a:spcPct val="100000"/>
              </a:lnSpc>
              <a:spcBef>
                <a:spcPts val="0"/>
              </a:spcBef>
            </a:pPr>
            <a:r>
              <a:rPr lang="en-US" dirty="0" smtClean="0"/>
              <a:t>This is probably the most common and straightforward method of sharing data. </a:t>
            </a:r>
          </a:p>
          <a:p>
            <a:pPr>
              <a:lnSpc>
                <a:spcPct val="100000"/>
              </a:lnSpc>
              <a:spcBef>
                <a:spcPts val="0"/>
              </a:spcBef>
            </a:pPr>
            <a:endParaRPr lang="en-US" dirty="0"/>
          </a:p>
          <a:p>
            <a:pPr>
              <a:lnSpc>
                <a:spcPct val="100000"/>
              </a:lnSpc>
              <a:spcBef>
                <a:spcPts val="0"/>
              </a:spcBef>
            </a:pPr>
            <a:r>
              <a:rPr lang="en-US" dirty="0" smtClean="0"/>
              <a:t>It works by using the @Input() decorator to allow data to be passed via the template.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200396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Component Cont.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None/>
              <a:tabLst/>
              <a:defRPr/>
            </a:pPr>
            <a:r>
              <a:rPr lang="en-US" dirty="0" smtClean="0"/>
              <a:t>- Child to Parent: Sharing Data via </a:t>
            </a:r>
            <a:r>
              <a:rPr lang="en-US" dirty="0" err="1" smtClean="0"/>
              <a:t>ViewChild</a:t>
            </a:r>
            <a:endParaRPr lang="en-US" dirty="0" smtClean="0"/>
          </a:p>
          <a:p>
            <a:pPr marL="0" marR="0" lvl="0" indent="0" defTabSz="914400" eaLnBrk="1" fontAlgn="auto" latinLnBrk="0" hangingPunct="1">
              <a:lnSpc>
                <a:spcPct val="100000"/>
              </a:lnSpc>
              <a:spcBef>
                <a:spcPts val="0"/>
              </a:spcBef>
              <a:spcAft>
                <a:spcPts val="0"/>
              </a:spcAft>
              <a:buClrTx/>
              <a:buSzTx/>
              <a:buNone/>
              <a:tabLst/>
              <a:defRPr/>
            </a:pPr>
            <a:endParaRPr lang="en-US" dirty="0"/>
          </a:p>
          <a:p>
            <a:pPr>
              <a:lnSpc>
                <a:spcPct val="100000"/>
              </a:lnSpc>
              <a:spcBef>
                <a:spcPts val="0"/>
              </a:spcBef>
            </a:pPr>
            <a:r>
              <a:rPr lang="en-US" dirty="0" err="1" smtClean="0"/>
              <a:t>ViewChild</a:t>
            </a:r>
            <a:r>
              <a:rPr lang="en-US" dirty="0" smtClean="0"/>
              <a:t> allows a one component to be injected into another, giving the parent access to its attributes and functions. </a:t>
            </a:r>
          </a:p>
          <a:p>
            <a:pPr>
              <a:lnSpc>
                <a:spcPct val="100000"/>
              </a:lnSpc>
              <a:spcBef>
                <a:spcPts val="0"/>
              </a:spcBef>
            </a:pPr>
            <a:endParaRPr lang="en-US" dirty="0"/>
          </a:p>
          <a:p>
            <a:pPr>
              <a:lnSpc>
                <a:spcPct val="100000"/>
              </a:lnSpc>
              <a:spcBef>
                <a:spcPts val="0"/>
              </a:spcBef>
            </a:pPr>
            <a:r>
              <a:rPr lang="en-US" dirty="0" smtClean="0"/>
              <a:t>One caveat, however, is that child won’t be available until after the view has been initialized. </a:t>
            </a:r>
          </a:p>
          <a:p>
            <a:pPr>
              <a:lnSpc>
                <a:spcPct val="100000"/>
              </a:lnSpc>
              <a:spcBef>
                <a:spcPts val="0"/>
              </a:spcBef>
            </a:pPr>
            <a:endParaRPr lang="en-US" dirty="0"/>
          </a:p>
          <a:p>
            <a:pPr>
              <a:lnSpc>
                <a:spcPct val="100000"/>
              </a:lnSpc>
              <a:spcBef>
                <a:spcPts val="0"/>
              </a:spcBef>
            </a:pPr>
            <a:r>
              <a:rPr lang="en-US" dirty="0" smtClean="0"/>
              <a:t>This means we need to implement the </a:t>
            </a:r>
            <a:r>
              <a:rPr lang="en-US" dirty="0" err="1" smtClean="0"/>
              <a:t>AfterViewInit</a:t>
            </a:r>
            <a:r>
              <a:rPr lang="en-US" dirty="0" smtClean="0"/>
              <a:t> lifecycle hook to receive the data from the child.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932275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Component Cont.</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Child to Parent: Sharing Data via Output() and </a:t>
            </a:r>
            <a:r>
              <a:rPr lang="en-US" dirty="0" err="1" smtClean="0"/>
              <a:t>EventEmitter</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r>
              <a:rPr lang="en-US" dirty="0"/>
              <a:t>Another way to share data is to emit data from the child, which can be listed to by the parent. </a:t>
            </a:r>
            <a:endParaRPr lang="en-US" dirty="0" smtClean="0"/>
          </a:p>
          <a:p>
            <a:endParaRPr lang="en-US" dirty="0"/>
          </a:p>
          <a:p>
            <a:r>
              <a:rPr lang="en-US" dirty="0" smtClean="0"/>
              <a:t>This </a:t>
            </a:r>
            <a:r>
              <a:rPr lang="en-US" dirty="0"/>
              <a:t>approach is ideal when you want to share data changes that occur on things like button clicks, form </a:t>
            </a:r>
            <a:r>
              <a:rPr lang="en-US" dirty="0" smtClean="0"/>
              <a:t>entries, </a:t>
            </a:r>
            <a:r>
              <a:rPr lang="en-US" dirty="0"/>
              <a:t>and other user events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531500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Component Cont.</a:t>
            </a:r>
            <a:endParaRPr lang="en-US" dirty="0"/>
          </a:p>
        </p:txBody>
      </p:sp>
      <p:sp>
        <p:nvSpPr>
          <p:cNvPr id="3" name="Content Placeholder 2"/>
          <p:cNvSpPr>
            <a:spLocks noGrp="1"/>
          </p:cNvSpPr>
          <p:nvPr>
            <p:ph idx="1"/>
          </p:nvPr>
        </p:nvSpPr>
        <p:spPr>
          <a:xfrm>
            <a:off x="838200" y="1825625"/>
            <a:ext cx="10515600" cy="4810702"/>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Unrelated Components: Sharing Data with a Service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r>
              <a:rPr lang="en-US" dirty="0"/>
              <a:t>When passing data between components that lack a direct connection, such as siblings, grandchildren, </a:t>
            </a:r>
            <a:r>
              <a:rPr lang="en-US" dirty="0" err="1"/>
              <a:t>etc</a:t>
            </a:r>
            <a:r>
              <a:rPr lang="en-US" dirty="0"/>
              <a:t>, you </a:t>
            </a:r>
            <a:r>
              <a:rPr lang="en-US" dirty="0" smtClean="0"/>
              <a:t>can use a </a:t>
            </a:r>
            <a:r>
              <a:rPr lang="en-US" dirty="0"/>
              <a:t>shared service. </a:t>
            </a:r>
            <a:endParaRPr lang="en-US" dirty="0" smtClean="0"/>
          </a:p>
          <a:p>
            <a:r>
              <a:rPr lang="en-US" dirty="0" smtClean="0"/>
              <a:t>When </a:t>
            </a:r>
            <a:r>
              <a:rPr lang="en-US" dirty="0"/>
              <a:t>you have data that should </a:t>
            </a:r>
            <a:r>
              <a:rPr lang="en-US" dirty="0" smtClean="0"/>
              <a:t>always be </a:t>
            </a:r>
            <a:r>
              <a:rPr lang="en-US" dirty="0"/>
              <a:t>in sync, </a:t>
            </a:r>
            <a:r>
              <a:rPr lang="en-US" dirty="0" smtClean="0"/>
              <a:t>the </a:t>
            </a:r>
            <a:r>
              <a:rPr lang="en-US" dirty="0" err="1" smtClean="0"/>
              <a:t>RxJS</a:t>
            </a:r>
            <a:r>
              <a:rPr lang="en-US" dirty="0" smtClean="0"/>
              <a:t> </a:t>
            </a:r>
            <a:r>
              <a:rPr lang="en-US" dirty="0" err="1" smtClean="0"/>
              <a:t>BehaviorSubject</a:t>
            </a:r>
            <a:r>
              <a:rPr lang="en-US" dirty="0"/>
              <a:t> </a:t>
            </a:r>
            <a:r>
              <a:rPr lang="en-US" dirty="0" smtClean="0"/>
              <a:t>is very </a:t>
            </a:r>
            <a:r>
              <a:rPr lang="en-US" dirty="0"/>
              <a:t>useful in this situation.</a:t>
            </a:r>
          </a:p>
          <a:p>
            <a:r>
              <a:rPr lang="en-US" dirty="0" err="1" smtClean="0"/>
              <a:t>BehaviorSubject</a:t>
            </a:r>
            <a:r>
              <a:rPr lang="en-US" dirty="0" smtClean="0"/>
              <a:t> will </a:t>
            </a:r>
            <a:r>
              <a:rPr lang="en-US" dirty="0"/>
              <a:t>always return the current value on subscription - there is no need to call </a:t>
            </a:r>
            <a:r>
              <a:rPr lang="en-US" dirty="0" smtClean="0"/>
              <a:t>on next().</a:t>
            </a:r>
            <a:endParaRPr lang="en-US" dirty="0"/>
          </a:p>
          <a:p>
            <a:r>
              <a:rPr lang="en-US" dirty="0" err="1" smtClean="0"/>
              <a:t>BehaviorSubject</a:t>
            </a:r>
            <a:r>
              <a:rPr lang="en-US" dirty="0" smtClean="0"/>
              <a:t> </a:t>
            </a:r>
            <a:r>
              <a:rPr lang="en-US" dirty="0"/>
              <a:t>has a </a:t>
            </a:r>
            <a:r>
              <a:rPr lang="en-US" dirty="0" err="1"/>
              <a:t>getValue</a:t>
            </a:r>
            <a:r>
              <a:rPr lang="en-US" dirty="0"/>
              <a:t>() function to extract the last value as raw data.</a:t>
            </a:r>
          </a:p>
          <a:p>
            <a:r>
              <a:rPr lang="en-US" dirty="0" err="1" smtClean="0"/>
              <a:t>BehaviorSubject</a:t>
            </a:r>
            <a:r>
              <a:rPr lang="en-US" dirty="0" smtClean="0"/>
              <a:t> </a:t>
            </a:r>
            <a:r>
              <a:rPr lang="en-US" dirty="0"/>
              <a:t>ensures that the component always receives the most recent data.</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542264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Between Component Cont.</a:t>
            </a:r>
            <a:endParaRPr lang="en-US" dirty="0"/>
          </a:p>
        </p:txBody>
      </p:sp>
      <p:sp>
        <p:nvSpPr>
          <p:cNvPr id="3" name="Content Placeholder 2"/>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State Management: Sharing data via @</a:t>
            </a:r>
            <a:r>
              <a:rPr lang="en-US" dirty="0" err="1" smtClean="0"/>
              <a:t>ngrx</a:t>
            </a:r>
            <a:r>
              <a:rPr lang="en-US" dirty="0" smtClean="0"/>
              <a:t>/store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smtClean="0"/>
              <a:t>@</a:t>
            </a:r>
            <a:r>
              <a:rPr lang="en-US" dirty="0" err="1" smtClean="0"/>
              <a:t>ngrx</a:t>
            </a:r>
            <a:r>
              <a:rPr lang="en-US" dirty="0" smtClean="0"/>
              <a:t>/store is a controlled state container designed to help write performant, consistent applications on top of Angular. Core tenets:</a:t>
            </a:r>
          </a:p>
          <a:p>
            <a:pPr marL="0" lvl="0" indent="0">
              <a:lnSpc>
                <a:spcPct val="100000"/>
              </a:lnSpc>
              <a:spcBef>
                <a:spcPts val="0"/>
              </a:spcBef>
              <a:buNone/>
            </a:pPr>
            <a:endParaRPr lang="en-US" dirty="0"/>
          </a:p>
          <a:p>
            <a:pPr marL="0" lvl="0" indent="0">
              <a:lnSpc>
                <a:spcPct val="100000"/>
              </a:lnSpc>
              <a:spcBef>
                <a:spcPts val="0"/>
              </a:spcBef>
              <a:buNone/>
            </a:pPr>
            <a:r>
              <a:rPr lang="en-US" dirty="0" smtClean="0"/>
              <a:t>State is a single, immutable data structure.</a:t>
            </a:r>
          </a:p>
          <a:p>
            <a:pPr>
              <a:lnSpc>
                <a:spcPct val="100000"/>
              </a:lnSpc>
              <a:spcBef>
                <a:spcPts val="0"/>
              </a:spcBef>
            </a:pPr>
            <a:endParaRPr lang="en-US" dirty="0"/>
          </a:p>
          <a:p>
            <a:pPr>
              <a:lnSpc>
                <a:spcPct val="100000"/>
              </a:lnSpc>
              <a:spcBef>
                <a:spcPts val="0"/>
              </a:spcBef>
            </a:pPr>
            <a:r>
              <a:rPr lang="en-US" dirty="0" smtClean="0"/>
              <a:t>Actions describe state changes.</a:t>
            </a:r>
          </a:p>
          <a:p>
            <a:pPr>
              <a:lnSpc>
                <a:spcPct val="100000"/>
              </a:lnSpc>
              <a:spcBef>
                <a:spcPts val="0"/>
              </a:spcBef>
            </a:pPr>
            <a:endParaRPr lang="en-US" dirty="0"/>
          </a:p>
          <a:p>
            <a:pPr>
              <a:lnSpc>
                <a:spcPct val="100000"/>
              </a:lnSpc>
              <a:spcBef>
                <a:spcPts val="0"/>
              </a:spcBef>
            </a:pPr>
            <a:r>
              <a:rPr lang="en-US" dirty="0" smtClean="0"/>
              <a:t>Pure functions called reducers take the previous state and the next action to compute the new state.</a:t>
            </a:r>
          </a:p>
          <a:p>
            <a:pPr>
              <a:lnSpc>
                <a:spcPct val="100000"/>
              </a:lnSpc>
              <a:spcBef>
                <a:spcPts val="0"/>
              </a:spcBef>
            </a:pPr>
            <a:endParaRPr lang="en-US" dirty="0"/>
          </a:p>
          <a:p>
            <a:pPr>
              <a:lnSpc>
                <a:spcPct val="100000"/>
              </a:lnSpc>
              <a:spcBef>
                <a:spcPts val="0"/>
              </a:spcBef>
            </a:pPr>
            <a:r>
              <a:rPr lang="en-US" dirty="0" smtClean="0"/>
              <a:t>State accessed with the Store, is an observable of state and an observer of actions.</a:t>
            </a:r>
          </a:p>
          <a:p>
            <a:pPr marL="0" lvl="0" indent="0">
              <a:lnSpc>
                <a:spcPct val="100000"/>
              </a:lnSpc>
              <a:spcBef>
                <a:spcPts val="0"/>
              </a:spcBef>
              <a:buNone/>
            </a:pPr>
            <a:endParaRPr lang="en-US" dirty="0"/>
          </a:p>
          <a:p>
            <a:pPr marL="0" lvl="0" indent="0">
              <a:lnSpc>
                <a:spcPct val="100000"/>
              </a:lnSpc>
              <a:spcBef>
                <a:spcPts val="0"/>
              </a:spcBef>
              <a:buNone/>
            </a:pPr>
            <a:r>
              <a:rPr lang="en-US" dirty="0" smtClean="0"/>
              <a:t>These core principles enable building components that can use the </a:t>
            </a:r>
            <a:r>
              <a:rPr lang="en-US" dirty="0" err="1" smtClean="0"/>
              <a:t>OnPush</a:t>
            </a:r>
            <a:r>
              <a:rPr lang="en-US" dirty="0" smtClean="0"/>
              <a:t> change detection strategy giving you intelligent, performant change detection throughout your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240882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RxJS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Reactive programming is an asynchronous programming paradigm concerned with data streams and the propagation of change (Wikipedia). </a:t>
            </a:r>
          </a:p>
          <a:p>
            <a:pPr marL="0" lvl="0" indent="0">
              <a:lnSpc>
                <a:spcPct val="100000"/>
              </a:lnSpc>
              <a:spcBef>
                <a:spcPts val="0"/>
              </a:spcBef>
              <a:buNone/>
            </a:pPr>
            <a:endParaRPr lang="en-US" dirty="0"/>
          </a:p>
          <a:p>
            <a:pPr marL="0" lvl="0" indent="0">
              <a:lnSpc>
                <a:spcPct val="100000"/>
              </a:lnSpc>
              <a:spcBef>
                <a:spcPts val="0"/>
              </a:spcBef>
              <a:buNone/>
            </a:pPr>
            <a:r>
              <a:rPr lang="en-US" dirty="0" err="1" smtClean="0"/>
              <a:t>RxJS</a:t>
            </a:r>
            <a:r>
              <a:rPr lang="en-US" dirty="0" smtClean="0"/>
              <a:t> (Reactive Extensions for JavaScript) is a library for reactive programming using observables that makes it easier to compose asynchronous or callback-based 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2110698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comes with DI pattern, powerful, helps to write testable and maintainable code, encapsulation, hides object creation and separate responsibilities.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In </a:t>
            </a:r>
            <a:r>
              <a:rPr lang="en-US" dirty="0"/>
              <a:t>a single word: clean.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375691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Animation module, which allows to animate almost everything with just code directives (using the component meta tag animation attribute), with great flexibility, abstracting all the boilerplate of </a:t>
            </a:r>
            <a:r>
              <a:rPr lang="en-US" dirty="0" err="1"/>
              <a:t>css</a:t>
            </a:r>
            <a:r>
              <a:rPr lang="en-US" dirty="0"/>
              <a:t> and web animations.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Easy </a:t>
            </a:r>
            <a:r>
              <a:rPr lang="en-US" dirty="0"/>
              <a:t>to combine animations, monitor states, events, </a:t>
            </a:r>
            <a:r>
              <a:rPr lang="en-US" dirty="0" err="1"/>
              <a:t>keyframes</a:t>
            </a:r>
            <a:r>
              <a:rPr lang="en-US" dirty="0"/>
              <a:t> all abstracted to make it easy to use.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89547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127" y="2532207"/>
            <a:ext cx="10515600" cy="2538557"/>
          </a:xfrm>
        </p:spPr>
        <p:txBody>
          <a:bodyPr/>
          <a:lstStyle/>
          <a:p>
            <a:pPr marL="0" indent="0">
              <a:lnSpc>
                <a:spcPct val="100000"/>
              </a:lnSpc>
              <a:spcBef>
                <a:spcPts val="0"/>
              </a:spcBef>
              <a:buNone/>
            </a:pPr>
            <a:r>
              <a:rPr lang="en-US" dirty="0"/>
              <a:t>It is true that Angular can be a more difficult language to learn…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a:t>I</a:t>
            </a:r>
            <a:r>
              <a:rPr lang="en-US" dirty="0" smtClean="0"/>
              <a:t>t’s </a:t>
            </a:r>
            <a:r>
              <a:rPr lang="en-US" dirty="0"/>
              <a:t>a </a:t>
            </a:r>
            <a:r>
              <a:rPr lang="en-US" dirty="0" smtClean="0"/>
              <a:t>Framework after all </a:t>
            </a:r>
            <a:r>
              <a:rPr lang="en-US" dirty="0"/>
              <a:t>and you are </a:t>
            </a:r>
            <a:r>
              <a:rPr lang="en-US" dirty="0" smtClean="0"/>
              <a:t>forced (kind of) </a:t>
            </a:r>
            <a:r>
              <a:rPr lang="en-US" dirty="0"/>
              <a:t>into </a:t>
            </a:r>
            <a:r>
              <a:rPr lang="en-US" dirty="0" smtClean="0"/>
              <a:t>beneficial </a:t>
            </a:r>
            <a:r>
              <a:rPr lang="en-US" dirty="0"/>
              <a:t>coding practices that are meant to keep you from creating a mess as your projects grow.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527" y="151246"/>
            <a:ext cx="1828800" cy="1937289"/>
          </a:xfrm>
          <a:prstGeom prst="rect">
            <a:avLst/>
          </a:prstGeom>
        </p:spPr>
      </p:pic>
    </p:spTree>
    <p:extLst>
      <p:ext uri="{BB962C8B-B14F-4D97-AF65-F5344CB8AC3E}">
        <p14:creationId xmlns:p14="http://schemas.microsoft.com/office/powerpoint/2010/main" val="269437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 Cont.</a:t>
            </a:r>
            <a:endParaRPr lang="en-US" dirty="0"/>
          </a:p>
        </p:txBody>
      </p:sp>
      <p:sp>
        <p:nvSpPr>
          <p:cNvPr id="3" name="Content Placeholder 2"/>
          <p:cNvSpPr>
            <a:spLocks noGrp="1"/>
          </p:cNvSpPr>
          <p:nvPr>
            <p:ph idx="1"/>
          </p:nvPr>
        </p:nvSpPr>
        <p:spPr/>
        <p:txBody>
          <a:bodyPr/>
          <a:lstStyle/>
          <a:p>
            <a:r>
              <a:rPr lang="en-US" dirty="0"/>
              <a:t>Can be stored in separate files and reuse.</a:t>
            </a:r>
          </a:p>
          <a:p>
            <a:r>
              <a:rPr lang="en-US" dirty="0"/>
              <a:t>Learning curve is high</a:t>
            </a:r>
          </a:p>
          <a:p>
            <a:r>
              <a:rPr lang="en-US" dirty="0"/>
              <a:t>Possible to integrate with custom CSS animations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533267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 Example</a:t>
            </a:r>
            <a:endParaRPr lang="en-US" dirty="0"/>
          </a:p>
        </p:txBody>
      </p:sp>
      <p:sp>
        <p:nvSpPr>
          <p:cNvPr id="3" name="Content Placeholder 2"/>
          <p:cNvSpPr>
            <a:spLocks noGrp="1"/>
          </p:cNvSpPr>
          <p:nvPr>
            <p:ph idx="1"/>
          </p:nvPr>
        </p:nvSpPr>
        <p:spPr>
          <a:xfrm>
            <a:off x="838200" y="1579418"/>
            <a:ext cx="10515600" cy="5112327"/>
          </a:xfrm>
        </p:spPr>
        <p:txBody>
          <a:bodyPr>
            <a:noAutofit/>
          </a:bodyPr>
          <a:lstStyle/>
          <a:p>
            <a:pPr marL="0" indent="0">
              <a:buNone/>
            </a:pPr>
            <a:r>
              <a:rPr lang="en-US" sz="1000" dirty="0"/>
              <a:t>@Component({</a:t>
            </a:r>
          </a:p>
          <a:p>
            <a:pPr marL="0" indent="0">
              <a:buNone/>
            </a:pPr>
            <a:r>
              <a:rPr lang="en-US" sz="1000" dirty="0"/>
              <a:t>    selector: '</a:t>
            </a:r>
            <a:r>
              <a:rPr lang="en-US" sz="1000" dirty="0" err="1"/>
              <a:t>jma</a:t>
            </a:r>
            <a:r>
              <a:rPr lang="en-US" sz="1000" dirty="0"/>
              <a:t>-slider-widget',</a:t>
            </a:r>
          </a:p>
          <a:p>
            <a:pPr marL="0" indent="0">
              <a:buNone/>
            </a:pPr>
            <a:r>
              <a:rPr lang="en-US" sz="1000" dirty="0"/>
              <a:t>    </a:t>
            </a:r>
            <a:r>
              <a:rPr lang="en-US" sz="1000" dirty="0" err="1"/>
              <a:t>templateUrl</a:t>
            </a:r>
            <a:r>
              <a:rPr lang="en-US" sz="1000" dirty="0"/>
              <a:t>: './slider-</a:t>
            </a:r>
            <a:r>
              <a:rPr lang="en-US" sz="1000" dirty="0" err="1"/>
              <a:t>widget.component.html</a:t>
            </a:r>
            <a:r>
              <a:rPr lang="en-US" sz="1000" dirty="0"/>
              <a:t>',</a:t>
            </a:r>
          </a:p>
          <a:p>
            <a:pPr marL="0" indent="0">
              <a:buNone/>
            </a:pPr>
            <a:r>
              <a:rPr lang="en-US" sz="1000" dirty="0"/>
              <a:t>    </a:t>
            </a:r>
            <a:r>
              <a:rPr lang="en-US" sz="1000" dirty="0" err="1"/>
              <a:t>styleUrls</a:t>
            </a:r>
            <a:r>
              <a:rPr lang="en-US" sz="1000" dirty="0"/>
              <a:t>: ['./slider-</a:t>
            </a:r>
            <a:r>
              <a:rPr lang="en-US" sz="1000" dirty="0" err="1"/>
              <a:t>widget.component.scss</a:t>
            </a:r>
            <a:r>
              <a:rPr lang="en-US" sz="1000" dirty="0"/>
              <a:t>'],</a:t>
            </a:r>
          </a:p>
          <a:p>
            <a:pPr marL="0" indent="0">
              <a:buNone/>
            </a:pPr>
            <a:r>
              <a:rPr lang="en-US" sz="1000" dirty="0"/>
              <a:t>    animations: [</a:t>
            </a:r>
          </a:p>
          <a:p>
            <a:pPr marL="0" indent="0">
              <a:buNone/>
            </a:pPr>
            <a:r>
              <a:rPr lang="en-US" sz="1000" dirty="0"/>
              <a:t>        trigger('</a:t>
            </a:r>
            <a:r>
              <a:rPr lang="en-US" sz="1000" dirty="0" err="1"/>
              <a:t>slideInText</a:t>
            </a:r>
            <a:r>
              <a:rPr lang="en-US" sz="1000" dirty="0"/>
              <a:t>', [</a:t>
            </a:r>
          </a:p>
          <a:p>
            <a:pPr marL="0" indent="0">
              <a:buNone/>
            </a:pPr>
            <a:r>
              <a:rPr lang="en-US" sz="1000" dirty="0"/>
              <a:t>    state('</a:t>
            </a:r>
            <a:r>
              <a:rPr lang="en-US" sz="1000" dirty="0" err="1"/>
              <a:t>textHidden</a:t>
            </a:r>
            <a:r>
              <a:rPr lang="en-US" sz="1000" dirty="0"/>
              <a:t>', style({</a:t>
            </a:r>
          </a:p>
          <a:p>
            <a:pPr marL="0" indent="0">
              <a:buNone/>
            </a:pPr>
            <a:r>
              <a:rPr lang="en-US" sz="1000" dirty="0"/>
              <a:t>        opacity: 0,</a:t>
            </a:r>
          </a:p>
          <a:p>
            <a:pPr marL="0" indent="0">
              <a:buNone/>
            </a:pPr>
            <a:r>
              <a:rPr lang="en-US" sz="1000" dirty="0"/>
              <a:t>        left: '-300px'</a:t>
            </a:r>
          </a:p>
          <a:p>
            <a:pPr marL="0" indent="0">
              <a:buNone/>
            </a:pPr>
            <a:r>
              <a:rPr lang="en-US" sz="1000" dirty="0"/>
              <a:t>    })),</a:t>
            </a:r>
          </a:p>
          <a:p>
            <a:pPr marL="0" indent="0">
              <a:buNone/>
            </a:pPr>
            <a:r>
              <a:rPr lang="en-US" sz="1000" dirty="0"/>
              <a:t>    state('</a:t>
            </a:r>
            <a:r>
              <a:rPr lang="en-US" sz="1000" dirty="0" err="1"/>
              <a:t>textVisible</a:t>
            </a:r>
            <a:r>
              <a:rPr lang="en-US" sz="1000" dirty="0"/>
              <a:t>', style({</a:t>
            </a:r>
          </a:p>
          <a:p>
            <a:pPr marL="0" indent="0">
              <a:buNone/>
            </a:pPr>
            <a:r>
              <a:rPr lang="en-US" sz="1000" dirty="0"/>
              <a:t>        opacity: 0.8,</a:t>
            </a:r>
          </a:p>
          <a:p>
            <a:pPr marL="0" indent="0">
              <a:buNone/>
            </a:pPr>
            <a:r>
              <a:rPr lang="en-US" sz="1000" dirty="0"/>
              <a:t>        left: '50%'</a:t>
            </a:r>
          </a:p>
          <a:p>
            <a:pPr marL="0" indent="0">
              <a:buNone/>
            </a:pPr>
            <a:r>
              <a:rPr lang="en-US" sz="1000" dirty="0"/>
              <a:t>    })),</a:t>
            </a:r>
          </a:p>
          <a:p>
            <a:pPr marL="0" indent="0">
              <a:buNone/>
            </a:pPr>
            <a:r>
              <a:rPr lang="en-US" sz="1000" dirty="0"/>
              <a:t>    transition('</a:t>
            </a:r>
            <a:r>
              <a:rPr lang="en-US" sz="1000" dirty="0" err="1"/>
              <a:t>textHidden</a:t>
            </a:r>
            <a:r>
              <a:rPr lang="en-US" sz="1000" dirty="0"/>
              <a:t> &lt;=&gt; </a:t>
            </a:r>
            <a:r>
              <a:rPr lang="en-US" sz="1000" dirty="0" err="1"/>
              <a:t>textVisible</a:t>
            </a:r>
            <a:r>
              <a:rPr lang="en-US" sz="1000" dirty="0"/>
              <a:t>', animate('250ms ease-in'))</a:t>
            </a:r>
          </a:p>
          <a:p>
            <a:pPr marL="0" indent="0">
              <a:buNone/>
            </a:pPr>
            <a:r>
              <a:rPr lang="en-US" sz="1000" dirty="0"/>
              <a:t>        ])</a:t>
            </a:r>
          </a:p>
          <a:p>
            <a:pPr marL="0" indent="0">
              <a:buNone/>
            </a:pPr>
            <a:r>
              <a:rPr lang="en-US" sz="1000" dirty="0"/>
              <a:t>    ]</a:t>
            </a:r>
          </a:p>
          <a:p>
            <a:pPr marL="0" indent="0">
              <a:buNone/>
            </a:pPr>
            <a:r>
              <a:rPr lang="en-US" sz="1000" dirty="0"/>
              <a:t>})</a:t>
            </a:r>
          </a:p>
          <a:p>
            <a:pPr marL="0" indent="0">
              <a:buNone/>
            </a:pPr>
            <a:r>
              <a:rPr lang="en-US" sz="1000" dirty="0"/>
              <a:t>export class </a:t>
            </a:r>
            <a:r>
              <a:rPr lang="en-US" sz="1000" dirty="0" err="1"/>
              <a:t>SliderWidgetComponent</a:t>
            </a:r>
            <a:r>
              <a:rPr lang="en-US" sz="1000" dirty="0"/>
              <a:t> implements </a:t>
            </a:r>
            <a:r>
              <a:rPr lang="en-US" sz="1000" dirty="0" err="1"/>
              <a:t>OnInit</a:t>
            </a:r>
            <a:r>
              <a:rPr lang="en-US" sz="1000" dirty="0"/>
              <a:t> </a:t>
            </a:r>
            <a:r>
              <a:rPr lang="en-US" sz="1000" dirty="0" smtClean="0"/>
              <a:t>{}</a:t>
            </a:r>
            <a:endParaRPr lang="en-US" sz="1000" dirty="0"/>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973835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Rendering - SSR</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provides Angular-Universal a platform-server and with minimal changes to the entry point root modules.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You </a:t>
            </a:r>
            <a:r>
              <a:rPr lang="en-US" dirty="0"/>
              <a:t>can run your Angular app on a node server.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A </a:t>
            </a:r>
            <a:r>
              <a:rPr lang="en-US" dirty="0"/>
              <a:t>full guide is provided in </a:t>
            </a:r>
            <a:r>
              <a:rPr lang="en-US" dirty="0" err="1"/>
              <a:t>Angular’s</a:t>
            </a:r>
            <a:r>
              <a:rPr lang="en-US" dirty="0"/>
              <a:t> documentation.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2080042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Language</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uses standard HTML, (S)CSS and </a:t>
            </a:r>
            <a:r>
              <a:rPr lang="en-US" dirty="0" err="1"/>
              <a:t>TypeScript</a:t>
            </a:r>
            <a:r>
              <a:rPr lang="en-US" dirty="0"/>
              <a: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err="1" smtClean="0"/>
              <a:t>TypeScript</a:t>
            </a:r>
            <a:r>
              <a:rPr lang="en-US" dirty="0" smtClean="0"/>
              <a:t> </a:t>
            </a:r>
            <a:r>
              <a:rPr lang="en-US" dirty="0"/>
              <a:t>is great and helps write code by using classes, interfaces, models and improves readability of the code.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HTML </a:t>
            </a:r>
            <a:r>
              <a:rPr lang="en-US" dirty="0"/>
              <a:t>and CSS are kept separate avoiding mixing the TS code.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Code </a:t>
            </a:r>
            <a:r>
              <a:rPr lang="en-US" dirty="0"/>
              <a:t>is nicer and more readable.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387621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Packages</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00000"/>
              </a:lnSpc>
              <a:spcBef>
                <a:spcPts val="0"/>
              </a:spcBef>
              <a:buNone/>
            </a:pPr>
            <a:r>
              <a:rPr lang="en-US" dirty="0"/>
              <a:t>All the necessary packages comes shipped with the framework.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SASS </a:t>
            </a:r>
            <a:r>
              <a:rPr lang="en-US" dirty="0"/>
              <a:t>support, Routing, </a:t>
            </a:r>
            <a:r>
              <a:rPr lang="en-US" dirty="0" err="1"/>
              <a:t>HTTPClient</a:t>
            </a:r>
            <a:r>
              <a:rPr lang="en-US" dirty="0"/>
              <a:t>, SSR, Animations, </a:t>
            </a:r>
            <a:r>
              <a:rPr lang="en-US" dirty="0" err="1"/>
              <a:t>RxJs</a:t>
            </a:r>
            <a:r>
              <a:rPr lang="en-US" dirty="0"/>
              <a:t>, Forms…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 </a:t>
            </a:r>
            <a:r>
              <a:rPr lang="en-US" dirty="0"/>
              <a:t>dependencies list of </a:t>
            </a:r>
            <a:r>
              <a:rPr lang="en-US" dirty="0" err="1"/>
              <a:t>packages.json</a:t>
            </a:r>
            <a:r>
              <a:rPr lang="en-US" dirty="0"/>
              <a:t> is really small compared to other languages.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This </a:t>
            </a:r>
            <a:r>
              <a:rPr lang="en-US" dirty="0"/>
              <a:t>is a big advantage because the packages are kept updated by the Angular team and comes in sync and with a change log which is released with deprecations for future updates.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They </a:t>
            </a:r>
            <a:r>
              <a:rPr lang="en-US" dirty="0"/>
              <a:t>are tested over Google products, bugs are fixed faster than in community projects and you don’t have to worry about library incompatibilities.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435405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Helpers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With Angular CLI you can start a new project literally in seconds.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Under </a:t>
            </a:r>
            <a:r>
              <a:rPr lang="en-US" dirty="0"/>
              <a:t>the hood it sets up everything for you, wraps up and hides all the </a:t>
            </a:r>
            <a:r>
              <a:rPr lang="en-US" dirty="0" err="1"/>
              <a:t>Webpack</a:t>
            </a:r>
            <a:r>
              <a:rPr lang="en-US" dirty="0"/>
              <a:t> configurations and exposes just an </a:t>
            </a:r>
            <a:r>
              <a:rPr lang="en-US" dirty="0" err="1"/>
              <a:t>angular.json</a:t>
            </a:r>
            <a:r>
              <a:rPr lang="en-US" dirty="0"/>
              <a:t> file for all the necessary custom </a:t>
            </a:r>
            <a:r>
              <a:rPr lang="en-US" dirty="0" err="1"/>
              <a:t>configs</a:t>
            </a:r>
            <a:r>
              <a:rPr lang="en-US" dirty="0"/>
              <a:t> we might need.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Angular </a:t>
            </a:r>
            <a:r>
              <a:rPr lang="en-US" dirty="0"/>
              <a:t>Material also helps to setup a nice starter user interface with gadgets and customizable elements.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27788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Structure and Standards</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00000"/>
              </a:lnSpc>
              <a:spcBef>
                <a:spcPts val="0"/>
              </a:spcBef>
              <a:buNone/>
            </a:pPr>
            <a:r>
              <a:rPr lang="en-US" dirty="0"/>
              <a:t>Angular comes with guidelines, but is not strict to those guidelines</a:t>
            </a:r>
            <a:r>
              <a:rPr lang="en-US" dirty="0" smtClean="0"/>
              <a:t>.</a:t>
            </a:r>
          </a:p>
          <a:p>
            <a:pPr marL="0" indent="0">
              <a:lnSpc>
                <a:spcPct val="100000"/>
              </a:lnSpc>
              <a:spcBef>
                <a:spcPts val="0"/>
              </a:spcBef>
              <a:buNone/>
            </a:pPr>
            <a:endParaRPr lang="en-US" dirty="0"/>
          </a:p>
          <a:p>
            <a:pPr marL="0" indent="0">
              <a:lnSpc>
                <a:spcPct val="100000"/>
              </a:lnSpc>
              <a:spcBef>
                <a:spcPts val="0"/>
              </a:spcBef>
              <a:buNone/>
            </a:pPr>
            <a:r>
              <a:rPr lang="en-US" dirty="0" smtClean="0"/>
              <a:t>There </a:t>
            </a:r>
            <a:r>
              <a:rPr lang="en-US" dirty="0"/>
              <a:t>is a good separation of concerns… Components, Services, Modules, Routing, component isolated styles and global styles</a:t>
            </a:r>
            <a:r>
              <a:rPr lang="en-US" dirty="0" smtClean="0"/>
              <a:t>.</a:t>
            </a:r>
          </a:p>
          <a:p>
            <a:pPr marL="0" indent="0">
              <a:lnSpc>
                <a:spcPct val="100000"/>
              </a:lnSpc>
              <a:spcBef>
                <a:spcPts val="0"/>
              </a:spcBef>
              <a:buNone/>
            </a:pPr>
            <a:endParaRPr lang="en-US" dirty="0"/>
          </a:p>
          <a:p>
            <a:pPr marL="0" indent="0">
              <a:lnSpc>
                <a:spcPct val="100000"/>
              </a:lnSpc>
              <a:spcBef>
                <a:spcPts val="0"/>
              </a:spcBef>
              <a:buNone/>
            </a:pPr>
            <a:r>
              <a:rPr lang="en-US" dirty="0" smtClean="0"/>
              <a:t>Typescript </a:t>
            </a:r>
            <a:r>
              <a:rPr lang="en-US" dirty="0"/>
              <a:t>allows you to define proper classes, interfaces, models, variable types and https requests/response types.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You </a:t>
            </a:r>
            <a:r>
              <a:rPr lang="en-US" dirty="0"/>
              <a:t>can write SOLID code like never before in the Frontend.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You </a:t>
            </a:r>
            <a:r>
              <a:rPr lang="en-US" dirty="0"/>
              <a:t>can learn Angular once and you can work in any team, any company without difficulties.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036006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dirty="0"/>
              <a:t>Angular 6 has great performance in rendering with new template engine and change detection.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 </a:t>
            </a:r>
            <a:r>
              <a:rPr lang="en-US" dirty="0"/>
              <a:t>compile process optimizes the code for the browser with </a:t>
            </a:r>
            <a:r>
              <a:rPr lang="en-US" dirty="0" err="1"/>
              <a:t>AoT</a:t>
            </a:r>
            <a:r>
              <a:rPr lang="en-US" dirty="0"/>
              <a:t> compilation.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 </a:t>
            </a:r>
            <a:r>
              <a:rPr lang="en-US" dirty="0"/>
              <a:t>final bundle size of a yellow world app is around 280kb.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With </a:t>
            </a:r>
            <a:r>
              <a:rPr lang="en-US" dirty="0"/>
              <a:t>the introduction of the new compile engine, Ivy, the final bundle will be reduced even further.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367768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Angular comes with numerous ways to optimize your app in preparation for deploying to Production.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9496982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for Angular</a:t>
            </a:r>
            <a:endParaRPr lang="en-US" dirty="0"/>
          </a:p>
        </p:txBody>
      </p:sp>
      <p:sp>
        <p:nvSpPr>
          <p:cNvPr id="3" name="Content Placeholder 2"/>
          <p:cNvSpPr>
            <a:spLocks noGrp="1"/>
          </p:cNvSpPr>
          <p:nvPr>
            <p:ph idx="1"/>
          </p:nvPr>
        </p:nvSpPr>
        <p:spPr/>
        <p:txBody>
          <a:bodyPr>
            <a:normAutofit fontScale="92500" lnSpcReduction="20000"/>
          </a:bodyPr>
          <a:lstStyle/>
          <a:p>
            <a:r>
              <a:rPr lang="en-US" dirty="0"/>
              <a:t>Bundling</a:t>
            </a:r>
          </a:p>
          <a:p>
            <a:r>
              <a:rPr lang="en-US" dirty="0"/>
              <a:t>Magnification and dead code elimination</a:t>
            </a:r>
          </a:p>
          <a:p>
            <a:r>
              <a:rPr lang="en-US" dirty="0"/>
              <a:t>Tree-shaking</a:t>
            </a:r>
          </a:p>
          <a:p>
            <a:r>
              <a:rPr lang="en-US" dirty="0"/>
              <a:t>Ahead-of-Time (</a:t>
            </a:r>
            <a:r>
              <a:rPr lang="en-US" dirty="0" err="1"/>
              <a:t>AoT</a:t>
            </a:r>
            <a:r>
              <a:rPr lang="en-US" dirty="0"/>
              <a:t>) compilation</a:t>
            </a:r>
          </a:p>
          <a:p>
            <a:r>
              <a:rPr lang="en-US" dirty="0"/>
              <a:t>Compression</a:t>
            </a:r>
          </a:p>
          <a:p>
            <a:r>
              <a:rPr lang="en-US" dirty="0"/>
              <a:t>Pre-fetching resources</a:t>
            </a:r>
          </a:p>
          <a:p>
            <a:r>
              <a:rPr lang="en-US" dirty="0"/>
              <a:t>Lazy loading of resources</a:t>
            </a:r>
          </a:p>
          <a:p>
            <a:r>
              <a:rPr lang="en-US" dirty="0"/>
              <a:t>Don’t lazy-load the default route</a:t>
            </a:r>
          </a:p>
          <a:p>
            <a:r>
              <a:rPr lang="en-US" dirty="0"/>
              <a:t>Caching</a:t>
            </a:r>
          </a:p>
          <a:p>
            <a:r>
              <a:rPr lang="en-US" dirty="0"/>
              <a:t>Use of service workers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626604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3" y="2282824"/>
            <a:ext cx="10515600" cy="4351338"/>
          </a:xfrm>
        </p:spPr>
        <p:txBody>
          <a:bodyPr/>
          <a:lstStyle/>
          <a:p>
            <a:pPr marL="0" indent="0">
              <a:lnSpc>
                <a:spcPct val="100000"/>
              </a:lnSpc>
              <a:spcBef>
                <a:spcPts val="0"/>
              </a:spcBef>
              <a:buNone/>
            </a:pPr>
            <a:r>
              <a:rPr lang="en-US" dirty="0"/>
              <a:t>In this presentation I will go over some of the features and benefits of Angular 6.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I </a:t>
            </a:r>
            <a:r>
              <a:rPr lang="en-US" dirty="0"/>
              <a:t>will also go through an example Angular Boilerplate, </a:t>
            </a:r>
            <a:r>
              <a:rPr lang="en-US" dirty="0" smtClean="0"/>
              <a:t>that </a:t>
            </a:r>
            <a:r>
              <a:rPr lang="en-US" dirty="0"/>
              <a:t>will probably be used for coding tests.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This </a:t>
            </a:r>
            <a:r>
              <a:rPr lang="en-US" dirty="0"/>
              <a:t>Boilerplate will show a basic </a:t>
            </a:r>
            <a:r>
              <a:rPr lang="en-US" dirty="0" smtClean="0"/>
              <a:t>gallery built primarily using components and Angular UI Bootstrap to open images </a:t>
            </a:r>
            <a:r>
              <a:rPr lang="en-US" dirty="0"/>
              <a:t>in a modal dialog.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3" y="137392"/>
            <a:ext cx="1828800" cy="1937289"/>
          </a:xfrm>
          <a:prstGeom prst="rect">
            <a:avLst/>
          </a:prstGeom>
        </p:spPr>
      </p:pic>
    </p:spTree>
    <p:extLst>
      <p:ext uri="{BB962C8B-B14F-4D97-AF65-F5344CB8AC3E}">
        <p14:creationId xmlns:p14="http://schemas.microsoft.com/office/powerpoint/2010/main" val="1537509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Optimizations for Angular</a:t>
            </a:r>
            <a:endParaRPr lang="en-US" dirty="0"/>
          </a:p>
        </p:txBody>
      </p:sp>
      <p:sp>
        <p:nvSpPr>
          <p:cNvPr id="3" name="Content Placeholder 2"/>
          <p:cNvSpPr>
            <a:spLocks noGrp="1"/>
          </p:cNvSpPr>
          <p:nvPr>
            <p:ph idx="1"/>
          </p:nvPr>
        </p:nvSpPr>
        <p:spPr/>
        <p:txBody>
          <a:bodyPr>
            <a:normAutofit lnSpcReduction="10000"/>
          </a:bodyPr>
          <a:lstStyle/>
          <a:p>
            <a:r>
              <a:rPr lang="en-US" dirty="0"/>
              <a:t>Use </a:t>
            </a:r>
            <a:r>
              <a:rPr lang="en-US" dirty="0" err="1"/>
              <a:t>enableProdMode</a:t>
            </a:r>
            <a:r>
              <a:rPr lang="en-US" dirty="0"/>
              <a:t> (code level)</a:t>
            </a:r>
          </a:p>
          <a:p>
            <a:r>
              <a:rPr lang="en-US" dirty="0"/>
              <a:t>Ahead-of-Time compilation (add —</a:t>
            </a:r>
            <a:r>
              <a:rPr lang="en-US" dirty="0" err="1"/>
              <a:t>aot</a:t>
            </a:r>
            <a:r>
              <a:rPr lang="en-US" dirty="0"/>
              <a:t> to build)</a:t>
            </a:r>
          </a:p>
          <a:p>
            <a:r>
              <a:rPr lang="en-US" dirty="0"/>
              <a:t>Web workers</a:t>
            </a:r>
          </a:p>
          <a:p>
            <a:r>
              <a:rPr lang="en-US" dirty="0"/>
              <a:t>Server-Side Rendering (SSR)</a:t>
            </a:r>
          </a:p>
          <a:p>
            <a:r>
              <a:rPr lang="en-US" dirty="0"/>
              <a:t>Change detection (code-level </a:t>
            </a:r>
            <a:r>
              <a:rPr lang="en-US" dirty="0" smtClean="0"/>
              <a:t>optimization)</a:t>
            </a:r>
            <a:endParaRPr lang="en-US" dirty="0"/>
          </a:p>
          <a:p>
            <a:r>
              <a:rPr lang="en-US" dirty="0" err="1"/>
              <a:t>ChangeDetectionStrategy.OnPush</a:t>
            </a:r>
            <a:endParaRPr lang="en-US" dirty="0"/>
          </a:p>
          <a:p>
            <a:r>
              <a:rPr lang="en-US" dirty="0"/>
              <a:t>Detaching the change detector</a:t>
            </a:r>
          </a:p>
          <a:p>
            <a:r>
              <a:rPr lang="en-US" dirty="0"/>
              <a:t>Use pure pipes</a:t>
            </a:r>
          </a:p>
          <a:p>
            <a:r>
              <a:rPr lang="en-US" dirty="0"/>
              <a:t>Use the </a:t>
            </a:r>
            <a:r>
              <a:rPr lang="en-US" dirty="0" err="1"/>
              <a:t>trackBy</a:t>
            </a:r>
            <a:r>
              <a:rPr lang="en-US" dirty="0"/>
              <a:t> option for the *</a:t>
            </a:r>
            <a:r>
              <a:rPr lang="en-US" dirty="0" err="1"/>
              <a:t>ngFor</a:t>
            </a:r>
            <a:r>
              <a:rPr lang="en-US" dirty="0"/>
              <a:t> directive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1502345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Angular is a JavaScript framework that is used by developers for building web, desktop and mobile applications.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Development </a:t>
            </a:r>
            <a:r>
              <a:rPr lang="en-US" dirty="0"/>
              <a:t>of Angular applications involves usage of Typescript, which is a superset of JavaScript, along with HTML, CSS etc.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 </a:t>
            </a:r>
            <a:r>
              <a:rPr lang="en-US" dirty="0"/>
              <a:t>code written in Typescript compiles to JavaScript and is rendered in the browser.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7966" y="365125"/>
            <a:ext cx="1035834" cy="1097280"/>
          </a:xfrm>
          <a:prstGeom prst="rect">
            <a:avLst/>
          </a:prstGeom>
        </p:spPr>
      </p:pic>
    </p:spTree>
    <p:extLst>
      <p:ext uri="{BB962C8B-B14F-4D97-AF65-F5344CB8AC3E}">
        <p14:creationId xmlns:p14="http://schemas.microsoft.com/office/powerpoint/2010/main" val="332105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sites using </a:t>
            </a:r>
            <a:r>
              <a:rPr lang="en-US" dirty="0" smtClean="0"/>
              <a:t>Angular</a:t>
            </a:r>
            <a:endParaRPr lang="en-US" dirty="0"/>
          </a:p>
        </p:txBody>
      </p:sp>
      <p:sp>
        <p:nvSpPr>
          <p:cNvPr id="3" name="Content Placeholder 2"/>
          <p:cNvSpPr>
            <a:spLocks noGrp="1"/>
          </p:cNvSpPr>
          <p:nvPr>
            <p:ph idx="1"/>
          </p:nvPr>
        </p:nvSpPr>
        <p:spPr>
          <a:xfrm>
            <a:off x="838200" y="1825625"/>
            <a:ext cx="5077691" cy="3563793"/>
          </a:xfrm>
        </p:spPr>
        <p:txBody>
          <a:bodyPr>
            <a:normAutofit/>
          </a:bodyPr>
          <a:lstStyle/>
          <a:p>
            <a:pPr>
              <a:lnSpc>
                <a:spcPct val="100000"/>
              </a:lnSpc>
              <a:spcBef>
                <a:spcPts val="0"/>
              </a:spcBef>
              <a:buFont typeface="Arial" charset="0"/>
              <a:buChar char="•"/>
            </a:pPr>
            <a:r>
              <a:rPr lang="en-US" sz="2600" dirty="0"/>
              <a:t>The </a:t>
            </a:r>
            <a:r>
              <a:rPr lang="en-US" sz="2600" dirty="0" smtClean="0"/>
              <a:t>Guardian</a:t>
            </a:r>
          </a:p>
          <a:p>
            <a:pPr>
              <a:lnSpc>
                <a:spcPct val="100000"/>
              </a:lnSpc>
              <a:spcBef>
                <a:spcPts val="0"/>
              </a:spcBef>
              <a:buFont typeface="Arial" charset="0"/>
              <a:buChar char="•"/>
            </a:pPr>
            <a:r>
              <a:rPr lang="en-US" sz="2600" dirty="0" smtClean="0"/>
              <a:t>PayPal</a:t>
            </a:r>
          </a:p>
          <a:p>
            <a:pPr>
              <a:lnSpc>
                <a:spcPct val="100000"/>
              </a:lnSpc>
              <a:spcBef>
                <a:spcPts val="0"/>
              </a:spcBef>
              <a:buFont typeface="Arial" charset="0"/>
              <a:buChar char="•"/>
            </a:pPr>
            <a:r>
              <a:rPr lang="en-US" sz="2600" dirty="0" err="1" smtClean="0"/>
              <a:t>Upwork</a:t>
            </a:r>
            <a:endParaRPr lang="en-US" sz="2600" dirty="0" smtClean="0"/>
          </a:p>
          <a:p>
            <a:pPr>
              <a:lnSpc>
                <a:spcPct val="100000"/>
              </a:lnSpc>
              <a:spcBef>
                <a:spcPts val="0"/>
              </a:spcBef>
              <a:buFont typeface="Arial" charset="0"/>
              <a:buChar char="•"/>
            </a:pPr>
            <a:r>
              <a:rPr lang="en-US" sz="2600" dirty="0" smtClean="0"/>
              <a:t>Netflix </a:t>
            </a:r>
          </a:p>
          <a:p>
            <a:pPr>
              <a:lnSpc>
                <a:spcPct val="100000"/>
              </a:lnSpc>
              <a:spcBef>
                <a:spcPts val="0"/>
              </a:spcBef>
              <a:buFont typeface="Arial" charset="0"/>
              <a:buChar char="•"/>
            </a:pPr>
            <a:r>
              <a:rPr lang="en-US" sz="2600" dirty="0" smtClean="0"/>
              <a:t>YouTube </a:t>
            </a:r>
            <a:r>
              <a:rPr lang="en-US" sz="2600" dirty="0"/>
              <a:t>for </a:t>
            </a:r>
            <a:r>
              <a:rPr lang="en-US" sz="2600" dirty="0" smtClean="0"/>
              <a:t>PS3</a:t>
            </a:r>
          </a:p>
          <a:p>
            <a:pPr>
              <a:lnSpc>
                <a:spcPct val="100000"/>
              </a:lnSpc>
              <a:spcBef>
                <a:spcPts val="0"/>
              </a:spcBef>
              <a:buFont typeface="Arial" charset="0"/>
              <a:buChar char="•"/>
            </a:pPr>
            <a:r>
              <a:rPr lang="en-US" sz="2600" dirty="0" smtClean="0"/>
              <a:t>Lego</a:t>
            </a:r>
          </a:p>
          <a:p>
            <a:pPr>
              <a:lnSpc>
                <a:spcPct val="100000"/>
              </a:lnSpc>
              <a:spcBef>
                <a:spcPts val="0"/>
              </a:spcBef>
              <a:buFont typeface="Arial" charset="0"/>
              <a:buChar char="•"/>
            </a:pPr>
            <a:r>
              <a:rPr lang="en-US" sz="2600" dirty="0" smtClean="0"/>
              <a:t>Freelancer</a:t>
            </a:r>
          </a:p>
          <a:p>
            <a:pPr>
              <a:lnSpc>
                <a:spcPct val="100000"/>
              </a:lnSpc>
              <a:spcBef>
                <a:spcPts val="0"/>
              </a:spcBef>
              <a:buFont typeface="Arial" charset="0"/>
              <a:buChar char="•"/>
            </a:pPr>
            <a:r>
              <a:rPr lang="en-US" sz="2600" dirty="0" smtClean="0"/>
              <a:t>Weather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
        <p:nvSpPr>
          <p:cNvPr id="5" name="TextBox 4"/>
          <p:cNvSpPr txBox="1"/>
          <p:nvPr/>
        </p:nvSpPr>
        <p:spPr>
          <a:xfrm>
            <a:off x="5915891" y="1825625"/>
            <a:ext cx="4404637" cy="3293209"/>
          </a:xfrm>
          <a:prstGeom prst="rect">
            <a:avLst/>
          </a:prstGeom>
          <a:noFill/>
        </p:spPr>
        <p:txBody>
          <a:bodyPr wrap="square" rtlCol="0">
            <a:spAutoFit/>
          </a:bodyPr>
          <a:lstStyle/>
          <a:p>
            <a:pPr marL="285750" indent="-285750">
              <a:buFont typeface="Arial" charset="0"/>
              <a:buChar char="•"/>
            </a:pPr>
            <a:r>
              <a:rPr lang="en-US" sz="2600" dirty="0" err="1" smtClean="0"/>
              <a:t>iStock</a:t>
            </a:r>
            <a:r>
              <a:rPr lang="en-US" sz="2600" dirty="0" smtClean="0"/>
              <a:t> Photo</a:t>
            </a:r>
          </a:p>
          <a:p>
            <a:pPr marL="285750" indent="-285750">
              <a:buFont typeface="Arial" charset="0"/>
              <a:buChar char="•"/>
            </a:pPr>
            <a:r>
              <a:rPr lang="en-US" sz="2600" dirty="0" smtClean="0"/>
              <a:t>Microsoft </a:t>
            </a:r>
          </a:p>
          <a:p>
            <a:pPr marL="285750" indent="-285750">
              <a:buFont typeface="Arial" charset="0"/>
              <a:buChar char="•"/>
            </a:pPr>
            <a:r>
              <a:rPr lang="en-US" sz="2600" dirty="0" smtClean="0"/>
              <a:t>USPS Tracking</a:t>
            </a:r>
          </a:p>
          <a:p>
            <a:pPr marL="285750" indent="-285750">
              <a:buFont typeface="Arial" charset="0"/>
              <a:buChar char="•"/>
            </a:pPr>
            <a:r>
              <a:rPr lang="en-US" sz="2600" dirty="0" smtClean="0"/>
              <a:t>Barnes &amp; Noble</a:t>
            </a:r>
          </a:p>
          <a:p>
            <a:pPr marL="285750" indent="-285750">
              <a:buFont typeface="Arial" charset="0"/>
              <a:buChar char="•"/>
            </a:pPr>
            <a:r>
              <a:rPr lang="en-US" sz="2600" dirty="0" smtClean="0"/>
              <a:t>CVS Shop</a:t>
            </a:r>
          </a:p>
          <a:p>
            <a:pPr marL="285750" indent="-285750">
              <a:buFont typeface="Arial" charset="0"/>
              <a:buChar char="•"/>
            </a:pPr>
            <a:r>
              <a:rPr lang="en-US" sz="2600" dirty="0" smtClean="0"/>
              <a:t>Eat24</a:t>
            </a:r>
          </a:p>
          <a:p>
            <a:pPr marL="285750" indent="-285750">
              <a:buFont typeface="Arial" charset="0"/>
              <a:buChar char="•"/>
            </a:pPr>
            <a:r>
              <a:rPr lang="en-US" sz="2600" dirty="0" smtClean="0"/>
              <a:t>Google</a:t>
            </a:r>
          </a:p>
          <a:p>
            <a:pPr marL="285750" indent="-285750">
              <a:buFont typeface="Arial" charset="0"/>
              <a:buChar char="•"/>
            </a:pPr>
            <a:r>
              <a:rPr lang="en-US" sz="2600" dirty="0" err="1" smtClean="0"/>
              <a:t>jetBlue</a:t>
            </a:r>
            <a:endParaRPr lang="en-US" sz="2600" dirty="0" smtClean="0"/>
          </a:p>
        </p:txBody>
      </p:sp>
      <p:sp>
        <p:nvSpPr>
          <p:cNvPr id="6" name="TextBox 5"/>
          <p:cNvSpPr txBox="1"/>
          <p:nvPr/>
        </p:nvSpPr>
        <p:spPr>
          <a:xfrm>
            <a:off x="838200" y="5524355"/>
            <a:ext cx="10515600" cy="646331"/>
          </a:xfrm>
          <a:prstGeom prst="rect">
            <a:avLst/>
          </a:prstGeom>
          <a:noFill/>
        </p:spPr>
        <p:txBody>
          <a:bodyPr wrap="square" rtlCol="0">
            <a:spAutoFit/>
          </a:bodyPr>
          <a:lstStyle/>
          <a:p>
            <a:r>
              <a:rPr lang="en-US" smtClean="0"/>
              <a:t>There is a huge demand for Angular in the market, which has increased jobs for people who are skilled in Angular.</a:t>
            </a:r>
            <a:endParaRPr lang="en-US" dirty="0"/>
          </a:p>
        </p:txBody>
      </p:sp>
    </p:spTree>
    <p:extLst>
      <p:ext uri="{BB962C8B-B14F-4D97-AF65-F5344CB8AC3E}">
        <p14:creationId xmlns:p14="http://schemas.microsoft.com/office/powerpoint/2010/main" val="382467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err="1"/>
              <a:t>TypeScript</a:t>
            </a:r>
            <a:r>
              <a:rPr lang="en-US" dirty="0"/>
              <a:t> is a typed superset of JavaScript that compiles to plain JavaScript.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a:t>I</a:t>
            </a:r>
            <a:r>
              <a:rPr lang="en-US" dirty="0" smtClean="0"/>
              <a:t>t </a:t>
            </a:r>
            <a:r>
              <a:rPr lang="en-US" dirty="0"/>
              <a:t>differentiates itself from competitors like </a:t>
            </a:r>
            <a:r>
              <a:rPr lang="en-US" dirty="0" err="1"/>
              <a:t>CoffeeScript</a:t>
            </a:r>
            <a:r>
              <a:rPr lang="en-US" dirty="0"/>
              <a:t> and Dart in that plain JavaScript code can be intermixed with </a:t>
            </a:r>
            <a:r>
              <a:rPr lang="en-US" dirty="0" err="1"/>
              <a:t>TypeScript</a:t>
            </a:r>
            <a:r>
              <a:rPr lang="en-US" dirty="0"/>
              <a: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There for </a:t>
            </a:r>
            <a:r>
              <a:rPr lang="en-US" dirty="0"/>
              <a:t>JavaScript is </a:t>
            </a:r>
            <a:r>
              <a:rPr lang="en-US" dirty="0" err="1"/>
              <a:t>TypeScript</a:t>
            </a:r>
            <a:r>
              <a:rPr lang="en-US"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528" y="365125"/>
            <a:ext cx="1033272" cy="1094568"/>
          </a:xfrm>
          <a:prstGeom prst="rect">
            <a:avLst/>
          </a:prstGeom>
        </p:spPr>
      </p:pic>
    </p:spTree>
    <p:extLst>
      <p:ext uri="{BB962C8B-B14F-4D97-AF65-F5344CB8AC3E}">
        <p14:creationId xmlns:p14="http://schemas.microsoft.com/office/powerpoint/2010/main" val="71441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5626"/>
            <a:ext cx="5257800" cy="4351338"/>
          </a:xfrm>
        </p:spPr>
        <p:txBody>
          <a:bodyPr>
            <a:normAutofit/>
          </a:bodyPr>
          <a:lstStyle/>
          <a:p>
            <a:pPr marL="0" indent="0">
              <a:buNone/>
            </a:pPr>
            <a:r>
              <a:rPr lang="en-US" sz="2400" dirty="0"/>
              <a:t>class Greeter {</a:t>
            </a:r>
          </a:p>
          <a:p>
            <a:pPr marL="0" indent="0">
              <a:buNone/>
            </a:pPr>
            <a:r>
              <a:rPr lang="en-US" sz="2400" dirty="0"/>
              <a:t>    greeting: string;</a:t>
            </a:r>
          </a:p>
          <a:p>
            <a:pPr marL="0" indent="0">
              <a:buNone/>
            </a:pPr>
            <a:r>
              <a:rPr lang="en-US" sz="2400" dirty="0"/>
              <a:t>    constructor(message: string) {</a:t>
            </a:r>
          </a:p>
          <a:p>
            <a:pPr marL="0" indent="0">
              <a:buNone/>
            </a:pPr>
            <a:r>
              <a:rPr lang="en-US" sz="2400" dirty="0"/>
              <a:t>        </a:t>
            </a:r>
            <a:r>
              <a:rPr lang="en-US" sz="2400" dirty="0" err="1"/>
              <a:t>this.greeting</a:t>
            </a:r>
            <a:r>
              <a:rPr lang="en-US" sz="2400" dirty="0"/>
              <a:t> = message;</a:t>
            </a:r>
          </a:p>
          <a:p>
            <a:pPr marL="0" indent="0">
              <a:buNone/>
            </a:pPr>
            <a:r>
              <a:rPr lang="en-US" sz="2400" dirty="0"/>
              <a:t>    }</a:t>
            </a:r>
          </a:p>
          <a:p>
            <a:pPr marL="0" indent="0">
              <a:buNone/>
            </a:pPr>
            <a:r>
              <a:rPr lang="en-US" sz="2400" dirty="0"/>
              <a:t>    greet() {</a:t>
            </a:r>
          </a:p>
          <a:p>
            <a:pPr marL="0" indent="0">
              <a:buNone/>
            </a:pPr>
            <a:r>
              <a:rPr lang="en-US" sz="2400" dirty="0"/>
              <a:t>        return "Hello, " + </a:t>
            </a:r>
            <a:r>
              <a:rPr lang="en-US" sz="2400" dirty="0" err="1"/>
              <a:t>this.greeting</a:t>
            </a:r>
            <a:r>
              <a:rPr lang="en-US" sz="2400" dirty="0"/>
              <a:t>;</a:t>
            </a:r>
          </a:p>
          <a:p>
            <a:pPr marL="0" indent="0">
              <a:buNone/>
            </a:pPr>
            <a:r>
              <a:rPr lang="en-US" sz="2400" dirty="0"/>
              <a:t>    }</a:t>
            </a:r>
          </a:p>
          <a:p>
            <a:pPr marL="0" indent="0">
              <a:buNone/>
            </a:pPr>
            <a:r>
              <a:rPr lang="en-US" sz="24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23537"/>
            <a:ext cx="1828800" cy="1937289"/>
          </a:xfrm>
          <a:prstGeom prst="rect">
            <a:avLst/>
          </a:prstGeom>
        </p:spPr>
      </p:pic>
      <p:sp>
        <p:nvSpPr>
          <p:cNvPr id="7" name="TextBox 6"/>
          <p:cNvSpPr txBox="1"/>
          <p:nvPr/>
        </p:nvSpPr>
        <p:spPr>
          <a:xfrm>
            <a:off x="6096000" y="2365626"/>
            <a:ext cx="5181600" cy="3416320"/>
          </a:xfrm>
          <a:prstGeom prst="rect">
            <a:avLst/>
          </a:prstGeom>
          <a:noFill/>
        </p:spPr>
        <p:txBody>
          <a:bodyPr wrap="square" rtlCol="0">
            <a:spAutoFit/>
          </a:bodyPr>
          <a:lstStyle/>
          <a:p>
            <a:r>
              <a:rPr lang="en-US" sz="2400" dirty="0" err="1"/>
              <a:t>var</a:t>
            </a:r>
            <a:r>
              <a:rPr lang="en-US" sz="2400" dirty="0"/>
              <a:t> Greeter = (function () {</a:t>
            </a:r>
          </a:p>
          <a:p>
            <a:r>
              <a:rPr lang="en-US" sz="2400" dirty="0"/>
              <a:t>    function Greeter(message) {</a:t>
            </a:r>
          </a:p>
          <a:p>
            <a:r>
              <a:rPr lang="en-US" sz="2400" dirty="0"/>
              <a:t>        </a:t>
            </a:r>
            <a:r>
              <a:rPr lang="en-US" sz="2400" dirty="0" err="1"/>
              <a:t>this.greeting</a:t>
            </a:r>
            <a:r>
              <a:rPr lang="en-US" sz="2400" dirty="0"/>
              <a:t> = message;</a:t>
            </a:r>
          </a:p>
          <a:p>
            <a:r>
              <a:rPr lang="en-US" sz="2400" dirty="0"/>
              <a:t>    }</a:t>
            </a:r>
          </a:p>
          <a:p>
            <a:r>
              <a:rPr lang="en-US" sz="2400" dirty="0"/>
              <a:t>    </a:t>
            </a:r>
            <a:r>
              <a:rPr lang="en-US" sz="2400" dirty="0" err="1"/>
              <a:t>Greeter.prototype.greet</a:t>
            </a:r>
            <a:r>
              <a:rPr lang="en-US" sz="2400" dirty="0"/>
              <a:t> = function () {</a:t>
            </a:r>
          </a:p>
          <a:p>
            <a:r>
              <a:rPr lang="en-US" sz="2400" dirty="0"/>
              <a:t>        return "Hello, " + </a:t>
            </a:r>
            <a:r>
              <a:rPr lang="en-US" sz="2400" dirty="0" err="1"/>
              <a:t>this.greeting</a:t>
            </a:r>
            <a:r>
              <a:rPr lang="en-US" sz="2400" dirty="0"/>
              <a:t>;</a:t>
            </a:r>
          </a:p>
          <a:p>
            <a:r>
              <a:rPr lang="en-US" sz="2400" dirty="0"/>
              <a:t>    };</a:t>
            </a:r>
          </a:p>
          <a:p>
            <a:r>
              <a:rPr lang="en-US" sz="2400" dirty="0"/>
              <a:t>    return Greeter;</a:t>
            </a:r>
          </a:p>
          <a:p>
            <a:r>
              <a:rPr lang="en-US" sz="2400" dirty="0"/>
              <a:t>}());</a:t>
            </a:r>
          </a:p>
        </p:txBody>
      </p:sp>
    </p:spTree>
    <p:extLst>
      <p:ext uri="{BB962C8B-B14F-4D97-AF65-F5344CB8AC3E}">
        <p14:creationId xmlns:p14="http://schemas.microsoft.com/office/powerpoint/2010/main" val="584036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96680"/>
            <a:ext cx="10515600" cy="4351338"/>
          </a:xfrm>
        </p:spPr>
        <p:txBody>
          <a:bodyPr/>
          <a:lstStyle/>
          <a:p>
            <a:pPr marL="0" indent="0">
              <a:lnSpc>
                <a:spcPct val="100000"/>
              </a:lnSpc>
              <a:spcBef>
                <a:spcPts val="0"/>
              </a:spcBef>
              <a:buNone/>
            </a:pPr>
            <a:r>
              <a:rPr lang="en-US" dirty="0"/>
              <a:t>Here we see the first of the advantages of </a:t>
            </a:r>
            <a:r>
              <a:rPr lang="en-US" dirty="0" err="1"/>
              <a:t>TypeScript</a:t>
            </a:r>
            <a:r>
              <a:rPr lang="en-US" dirty="0"/>
              <a: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err="1" smtClean="0"/>
              <a:t>TypeScript</a:t>
            </a:r>
            <a:r>
              <a:rPr lang="en-US" dirty="0" smtClean="0"/>
              <a:t> </a:t>
            </a:r>
            <a:r>
              <a:rPr lang="en-US" dirty="0"/>
              <a:t>includes support for modern features such as modules, classes, constants, interfaces and arrow functions that are part of ECMAScript 6.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This </a:t>
            </a:r>
            <a:r>
              <a:rPr lang="en-US" dirty="0"/>
              <a:t>means that by using </a:t>
            </a:r>
            <a:r>
              <a:rPr lang="en-US" dirty="0" err="1"/>
              <a:t>TypeScript</a:t>
            </a:r>
            <a:r>
              <a:rPr lang="en-US" dirty="0"/>
              <a:t> you can use the latest ES6 features but not worry about browser or node version support, since </a:t>
            </a:r>
            <a:r>
              <a:rPr lang="en-US" dirty="0" err="1"/>
              <a:t>TypeScript</a:t>
            </a:r>
            <a:r>
              <a:rPr lang="en-US" dirty="0"/>
              <a:t> compiles to standard JavaScript.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015" y="137391"/>
            <a:ext cx="1829970" cy="1938528"/>
          </a:xfrm>
          <a:prstGeom prst="rect">
            <a:avLst/>
          </a:prstGeom>
        </p:spPr>
      </p:pic>
    </p:spTree>
    <p:extLst>
      <p:ext uri="{BB962C8B-B14F-4D97-AF65-F5344CB8AC3E}">
        <p14:creationId xmlns:p14="http://schemas.microsoft.com/office/powerpoint/2010/main" val="1895726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2076</Words>
  <Application>Microsoft Macintosh PowerPoint</Application>
  <PresentationFormat>Widescreen</PresentationFormat>
  <Paragraphs>339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Calibri Light</vt:lpstr>
      <vt:lpstr>Arial</vt:lpstr>
      <vt:lpstr>Office Theme</vt:lpstr>
      <vt:lpstr>An Introduction to the Art of Angular</vt:lpstr>
      <vt:lpstr>PowerPoint Presentation</vt:lpstr>
      <vt:lpstr>PowerPoint Presentation</vt:lpstr>
      <vt:lpstr>PowerPoint Presentation</vt:lpstr>
      <vt:lpstr>What is Angular</vt:lpstr>
      <vt:lpstr>Popular sites using Angular</vt:lpstr>
      <vt:lpstr>TypeScript</vt:lpstr>
      <vt:lpstr>PowerPoint Presentation</vt:lpstr>
      <vt:lpstr>PowerPoint Presentation</vt:lpstr>
      <vt:lpstr>Understanding Databinding</vt:lpstr>
      <vt:lpstr>Components</vt:lpstr>
      <vt:lpstr>Components Cont.</vt:lpstr>
      <vt:lpstr>Component Example</vt:lpstr>
      <vt:lpstr>Modules</vt:lpstr>
      <vt:lpstr>Module Example</vt:lpstr>
      <vt:lpstr>Observables in Angular</vt:lpstr>
      <vt:lpstr>Observables in Angular Cont.</vt:lpstr>
      <vt:lpstr>Event Emitter</vt:lpstr>
      <vt:lpstr>HTTP Client</vt:lpstr>
      <vt:lpstr>Routing &amp; Navigation</vt:lpstr>
      <vt:lpstr>Routing &amp; Navigation Example</vt:lpstr>
      <vt:lpstr>Sharing Data Between Component</vt:lpstr>
      <vt:lpstr>Sharing Data Between Component Cont.</vt:lpstr>
      <vt:lpstr>Sharing Data Between Component Cont.</vt:lpstr>
      <vt:lpstr>Sharing Data Between Component Cont.</vt:lpstr>
      <vt:lpstr>Sharing Data Between Component Cont.</vt:lpstr>
      <vt:lpstr>RxJS</vt:lpstr>
      <vt:lpstr>Dependency Injection</vt:lpstr>
      <vt:lpstr>Animations</vt:lpstr>
      <vt:lpstr>Animations Cont.</vt:lpstr>
      <vt:lpstr>Animations Example</vt:lpstr>
      <vt:lpstr>Server Side Rendering - SSR</vt:lpstr>
      <vt:lpstr>Syntax and Language</vt:lpstr>
      <vt:lpstr>NPM Packages</vt:lpstr>
      <vt:lpstr>Tools and Helpers</vt:lpstr>
      <vt:lpstr>Code Structure and Standards</vt:lpstr>
      <vt:lpstr>Performance</vt:lpstr>
      <vt:lpstr>Optimizations</vt:lpstr>
      <vt:lpstr>Optimizations for Angular</vt:lpstr>
      <vt:lpstr>Runtime Optimizations for Angular</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dc:title>
  <dc:creator>Microsoft Office User</dc:creator>
  <cp:lastModifiedBy>Microsoft Office User</cp:lastModifiedBy>
  <cp:revision>22</cp:revision>
  <dcterms:created xsi:type="dcterms:W3CDTF">2018-10-17T20:43:54Z</dcterms:created>
  <dcterms:modified xsi:type="dcterms:W3CDTF">2018-10-18T22:45:18Z</dcterms:modified>
</cp:coreProperties>
</file>