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aDakj0lamka8v9j9sAMhxIDj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35" Type="http://customschemas.google.com/relationships/presentationmetadata" Target="metadata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477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9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44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5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49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780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5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66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50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485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2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47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90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4ba609405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34ba60940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43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4ba6094057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34ba60940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84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4ba6094057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34ba60940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15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ba6094057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34ba60940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074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4ba6094057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34ba60940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02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80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08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65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54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7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98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480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3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50" Type="http://schemas.openxmlformats.org/officeDocument/2006/relationships/image" Target="../media/image89.png"/><Relationship Id="rId51" Type="http://schemas.openxmlformats.org/officeDocument/2006/relationships/image" Target="../media/image90.png"/><Relationship Id="rId52" Type="http://schemas.openxmlformats.org/officeDocument/2006/relationships/image" Target="../media/image91.png"/><Relationship Id="rId53" Type="http://schemas.openxmlformats.org/officeDocument/2006/relationships/image" Target="../media/image92.png"/><Relationship Id="rId54" Type="http://schemas.openxmlformats.org/officeDocument/2006/relationships/image" Target="../media/image93.png"/><Relationship Id="rId55" Type="http://schemas.openxmlformats.org/officeDocument/2006/relationships/image" Target="../media/image94.png"/><Relationship Id="rId56" Type="http://schemas.openxmlformats.org/officeDocument/2006/relationships/image" Target="../media/image95.png"/><Relationship Id="rId57" Type="http://schemas.openxmlformats.org/officeDocument/2006/relationships/image" Target="../media/image96.png"/><Relationship Id="rId58" Type="http://schemas.openxmlformats.org/officeDocument/2006/relationships/image" Target="../media/image97.png"/><Relationship Id="rId40" Type="http://schemas.openxmlformats.org/officeDocument/2006/relationships/image" Target="../media/image79.png"/><Relationship Id="rId41" Type="http://schemas.openxmlformats.org/officeDocument/2006/relationships/image" Target="../media/image80.png"/><Relationship Id="rId42" Type="http://schemas.openxmlformats.org/officeDocument/2006/relationships/image" Target="../media/image81.png"/><Relationship Id="rId43" Type="http://schemas.openxmlformats.org/officeDocument/2006/relationships/image" Target="../media/image82.png"/><Relationship Id="rId44" Type="http://schemas.openxmlformats.org/officeDocument/2006/relationships/image" Target="../media/image83.png"/><Relationship Id="rId45" Type="http://schemas.openxmlformats.org/officeDocument/2006/relationships/image" Target="../media/image84.png"/><Relationship Id="rId46" Type="http://schemas.openxmlformats.org/officeDocument/2006/relationships/image" Target="../media/image85.png"/><Relationship Id="rId47" Type="http://schemas.openxmlformats.org/officeDocument/2006/relationships/image" Target="../media/image86.png"/><Relationship Id="rId48" Type="http://schemas.openxmlformats.org/officeDocument/2006/relationships/image" Target="../media/image87.png"/><Relationship Id="rId4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30" Type="http://schemas.openxmlformats.org/officeDocument/2006/relationships/image" Target="../media/image69.png"/><Relationship Id="rId31" Type="http://schemas.openxmlformats.org/officeDocument/2006/relationships/image" Target="../media/image70.png"/><Relationship Id="rId32" Type="http://schemas.openxmlformats.org/officeDocument/2006/relationships/image" Target="../media/image71.png"/><Relationship Id="rId33" Type="http://schemas.openxmlformats.org/officeDocument/2006/relationships/image" Target="../media/image72.png"/><Relationship Id="rId34" Type="http://schemas.openxmlformats.org/officeDocument/2006/relationships/image" Target="../media/image73.png"/><Relationship Id="rId35" Type="http://schemas.openxmlformats.org/officeDocument/2006/relationships/image" Target="../media/image74.png"/><Relationship Id="rId36" Type="http://schemas.openxmlformats.org/officeDocument/2006/relationships/image" Target="../media/image75.png"/><Relationship Id="rId37" Type="http://schemas.openxmlformats.org/officeDocument/2006/relationships/image" Target="../media/image76.png"/><Relationship Id="rId38" Type="http://schemas.openxmlformats.org/officeDocument/2006/relationships/image" Target="../media/image77.png"/><Relationship Id="rId39" Type="http://schemas.openxmlformats.org/officeDocument/2006/relationships/image" Target="../media/image7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26" Type="http://schemas.openxmlformats.org/officeDocument/2006/relationships/image" Target="../media/image65.png"/><Relationship Id="rId27" Type="http://schemas.openxmlformats.org/officeDocument/2006/relationships/image" Target="../media/image66.png"/><Relationship Id="rId28" Type="http://schemas.openxmlformats.org/officeDocument/2006/relationships/image" Target="../media/image67.png"/><Relationship Id="rId29" Type="http://schemas.openxmlformats.org/officeDocument/2006/relationships/image" Target="../media/image6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4" Type="http://schemas.openxmlformats.org/officeDocument/2006/relationships/image" Target="../media/image9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jp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debdeep.mukhopadhyay@gmail.com" TargetMode="External"/><Relationship Id="rId4" Type="http://schemas.openxmlformats.org/officeDocument/2006/relationships/image" Target="../media/image1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gif"/><Relationship Id="rId13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png"/><Relationship Id="rId6" Type="http://schemas.openxmlformats.org/officeDocument/2006/relationships/image" Target="../media/image39.jpg"/><Relationship Id="rId7" Type="http://schemas.openxmlformats.org/officeDocument/2006/relationships/image" Target="../media/image40.jpg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7304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</a:rPr>
              <a:t>Side Channel and Fault Attack Testing of Cryptosystems in the view of </a:t>
            </a:r>
            <a:r>
              <a:rPr lang="en-US" b="1" dirty="0" err="1">
                <a:solidFill>
                  <a:srgbClr val="C00000"/>
                </a:solidFill>
              </a:rPr>
              <a:t>Dr</a:t>
            </a:r>
            <a:r>
              <a:rPr lang="en-US" b="1" dirty="0">
                <a:solidFill>
                  <a:srgbClr val="C00000"/>
                </a:solidFill>
              </a:rPr>
              <a:t> AI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500745" y="3509963"/>
            <a:ext cx="7010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Debdeep</a:t>
            </a:r>
            <a:r>
              <a:rPr lang="en-US" sz="20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Mukhopadhyay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Institute Chair Professor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(FIEEE, FNA, </a:t>
            </a:r>
            <a:r>
              <a:rPr lang="en-US" sz="2000" b="1" i="0" u="none" strike="noStrike" cap="none" dirty="0" err="1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FASc</a:t>
            </a:r>
            <a:r>
              <a:rPr lang="en-US" sz="20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, FNAE, FAAIA)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320E04"/>
                </a:solidFill>
                <a:latin typeface="Calibri"/>
                <a:ea typeface="Calibri"/>
                <a:cs typeface="Calibri"/>
                <a:sym typeface="Calibri"/>
              </a:rPr>
              <a:t>Secured Embedded Architecture Laboratory (SEAL)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20E04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20E04"/>
                </a:solidFill>
                <a:latin typeface="Arial"/>
                <a:ea typeface="Arial"/>
                <a:cs typeface="Arial"/>
                <a:sym typeface="Arial"/>
              </a:rPr>
              <a:t>IIT </a:t>
            </a:r>
            <a:r>
              <a:rPr lang="en-US" sz="1800" b="1" i="0" u="none" strike="noStrike" cap="none" dirty="0" err="1">
                <a:solidFill>
                  <a:srgbClr val="320E04"/>
                </a:solidFill>
                <a:latin typeface="Arial"/>
                <a:ea typeface="Arial"/>
                <a:cs typeface="Arial"/>
                <a:sym typeface="Arial"/>
              </a:rPr>
              <a:t>Kharagpur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debdeep@cse.iitkgp.ac.in</a:t>
            </a:r>
            <a:endParaRPr dirty="0"/>
          </a:p>
          <a:p>
            <a:pPr marL="26988" marR="0" lvl="0" indent="-26988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debdeep.mukhopadhyay@gmail.com</a:t>
            </a:r>
            <a:endParaRPr dirty="0"/>
          </a:p>
          <a:p>
            <a:pPr marL="365125" marR="0" lvl="0" indent="-1403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Fault</a:t>
            </a:r>
            <a:r>
              <a:rPr lang="en-US"/>
              <a:t> Propagation</a:t>
            </a:r>
            <a:endParaRPr/>
          </a:p>
        </p:txBody>
      </p:sp>
      <p:grpSp>
        <p:nvGrpSpPr>
          <p:cNvPr id="287" name="Google Shape;287;p11"/>
          <p:cNvGrpSpPr/>
          <p:nvPr/>
        </p:nvGrpSpPr>
        <p:grpSpPr>
          <a:xfrm>
            <a:off x="4115900" y="1732856"/>
            <a:ext cx="1524000" cy="1524000"/>
            <a:chOff x="838200" y="1690688"/>
            <a:chExt cx="1524000" cy="1524000"/>
          </a:xfrm>
        </p:grpSpPr>
        <p:sp>
          <p:nvSpPr>
            <p:cNvPr id="288" name="Google Shape;288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" name="Google Shape;289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/>
          <p:nvPr/>
        </p:nvSpPr>
        <p:spPr>
          <a:xfrm>
            <a:off x="4128600" y="1746955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grpSp>
        <p:nvGrpSpPr>
          <p:cNvPr id="296" name="Google Shape;296;p11"/>
          <p:cNvGrpSpPr/>
          <p:nvPr/>
        </p:nvGrpSpPr>
        <p:grpSpPr>
          <a:xfrm>
            <a:off x="5842300" y="1732856"/>
            <a:ext cx="1524000" cy="1524000"/>
            <a:chOff x="838200" y="1690688"/>
            <a:chExt cx="1524000" cy="1524000"/>
          </a:xfrm>
        </p:grpSpPr>
        <p:sp>
          <p:nvSpPr>
            <p:cNvPr id="297" name="Google Shape;297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8" name="Google Shape;298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4" name="Google Shape;304;p11"/>
          <p:cNvSpPr/>
          <p:nvPr/>
        </p:nvSpPr>
        <p:spPr>
          <a:xfrm>
            <a:off x="5855000" y="1746955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f’</a:t>
            </a:r>
            <a:endParaRPr/>
          </a:p>
        </p:txBody>
      </p:sp>
      <p:grpSp>
        <p:nvGrpSpPr>
          <p:cNvPr id="305" name="Google Shape;305;p11"/>
          <p:cNvGrpSpPr/>
          <p:nvPr/>
        </p:nvGrpSpPr>
        <p:grpSpPr>
          <a:xfrm>
            <a:off x="7562629" y="1734950"/>
            <a:ext cx="1524000" cy="1524000"/>
            <a:chOff x="838200" y="1690688"/>
            <a:chExt cx="1524000" cy="1524000"/>
          </a:xfrm>
        </p:grpSpPr>
        <p:sp>
          <p:nvSpPr>
            <p:cNvPr id="306" name="Google Shape;306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7" name="Google Shape;307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11"/>
          <p:cNvSpPr/>
          <p:nvPr/>
        </p:nvSpPr>
        <p:spPr>
          <a:xfrm>
            <a:off x="7575329" y="1749049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f’</a:t>
            </a:r>
            <a:endParaRPr/>
          </a:p>
        </p:txBody>
      </p:sp>
      <p:grpSp>
        <p:nvGrpSpPr>
          <p:cNvPr id="314" name="Google Shape;314;p11"/>
          <p:cNvGrpSpPr/>
          <p:nvPr/>
        </p:nvGrpSpPr>
        <p:grpSpPr>
          <a:xfrm>
            <a:off x="9289029" y="1734950"/>
            <a:ext cx="1524000" cy="1524000"/>
            <a:chOff x="838200" y="1690688"/>
            <a:chExt cx="1524000" cy="1524000"/>
          </a:xfrm>
        </p:grpSpPr>
        <p:sp>
          <p:nvSpPr>
            <p:cNvPr id="315" name="Google Shape;315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2" name="Google Shape;322;p11"/>
          <p:cNvSpPr/>
          <p:nvPr/>
        </p:nvSpPr>
        <p:spPr>
          <a:xfrm>
            <a:off x="9301729" y="1749049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2f’</a:t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9301729" y="2128401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f’</a:t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9301729" y="2509400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f’</a:t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9301729" y="2889957"/>
            <a:ext cx="356400" cy="352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3f’</a:t>
            </a:r>
            <a:endParaRPr/>
          </a:p>
        </p:txBody>
      </p:sp>
      <p:grpSp>
        <p:nvGrpSpPr>
          <p:cNvPr id="326" name="Google Shape;326;p11"/>
          <p:cNvGrpSpPr/>
          <p:nvPr/>
        </p:nvGrpSpPr>
        <p:grpSpPr>
          <a:xfrm>
            <a:off x="9289029" y="3458961"/>
            <a:ext cx="1524000" cy="1524000"/>
            <a:chOff x="838200" y="1690688"/>
            <a:chExt cx="1524000" cy="1524000"/>
          </a:xfrm>
        </p:grpSpPr>
        <p:sp>
          <p:nvSpPr>
            <p:cNvPr id="327" name="Google Shape;327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11"/>
          <p:cNvSpPr/>
          <p:nvPr/>
        </p:nvSpPr>
        <p:spPr>
          <a:xfrm>
            <a:off x="9301729" y="3473060"/>
            <a:ext cx="356400" cy="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9301729" y="3852412"/>
            <a:ext cx="356400" cy="35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9301729" y="4233411"/>
            <a:ext cx="356400" cy="35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9301729" y="4613968"/>
            <a:ext cx="356400" cy="35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289029" y="5196615"/>
            <a:ext cx="1524000" cy="1524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1"/>
          <p:cNvCxnSpPr/>
          <p:nvPr/>
        </p:nvCxnSpPr>
        <p:spPr>
          <a:xfrm>
            <a:off x="9670029" y="5196615"/>
            <a:ext cx="0" cy="1524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10051029" y="5196615"/>
            <a:ext cx="0" cy="1524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10432029" y="5196615"/>
            <a:ext cx="0" cy="1524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11"/>
          <p:cNvCxnSpPr/>
          <p:nvPr/>
        </p:nvCxnSpPr>
        <p:spPr>
          <a:xfrm>
            <a:off x="9289029" y="5577615"/>
            <a:ext cx="152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11"/>
          <p:cNvCxnSpPr/>
          <p:nvPr/>
        </p:nvCxnSpPr>
        <p:spPr>
          <a:xfrm>
            <a:off x="9289029" y="5958615"/>
            <a:ext cx="152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11"/>
          <p:cNvCxnSpPr/>
          <p:nvPr/>
        </p:nvCxnSpPr>
        <p:spPr>
          <a:xfrm>
            <a:off x="9289029" y="6339615"/>
            <a:ext cx="152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11"/>
          <p:cNvSpPr/>
          <p:nvPr/>
        </p:nvSpPr>
        <p:spPr>
          <a:xfrm>
            <a:off x="9301729" y="5210714"/>
            <a:ext cx="356400" cy="352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10063329" y="5970622"/>
            <a:ext cx="356400" cy="352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9681930" y="6351622"/>
            <a:ext cx="356400" cy="352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10444329" y="5590066"/>
            <a:ext cx="356400" cy="3528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49" name="Google Shape;349;p11"/>
          <p:cNvGrpSpPr/>
          <p:nvPr/>
        </p:nvGrpSpPr>
        <p:grpSpPr>
          <a:xfrm>
            <a:off x="7562231" y="5197507"/>
            <a:ext cx="1524000" cy="1524000"/>
            <a:chOff x="838200" y="1690688"/>
            <a:chExt cx="1524000" cy="1524000"/>
          </a:xfrm>
        </p:grpSpPr>
        <p:sp>
          <p:nvSpPr>
            <p:cNvPr id="350" name="Google Shape;350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11"/>
          <p:cNvSpPr/>
          <p:nvPr/>
        </p:nvSpPr>
        <p:spPr>
          <a:xfrm>
            <a:off x="7574132" y="5211606"/>
            <a:ext cx="356400" cy="352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3331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>
            <a:off x="7956677" y="5211606"/>
            <a:ext cx="356400" cy="352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Google Shape;359;p11"/>
          <p:cNvSpPr/>
          <p:nvPr/>
        </p:nvSpPr>
        <p:spPr>
          <a:xfrm>
            <a:off x="8336532" y="5211606"/>
            <a:ext cx="356400" cy="3528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0" name="Google Shape;360;p11"/>
          <p:cNvSpPr/>
          <p:nvPr/>
        </p:nvSpPr>
        <p:spPr>
          <a:xfrm>
            <a:off x="8717531" y="5211606"/>
            <a:ext cx="356400" cy="352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322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Google Shape;361;p11"/>
          <p:cNvSpPr/>
          <p:nvPr/>
        </p:nvSpPr>
        <p:spPr>
          <a:xfrm>
            <a:off x="7574132" y="5590958"/>
            <a:ext cx="356400" cy="3528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Google Shape;362;p11"/>
          <p:cNvSpPr/>
          <p:nvPr/>
        </p:nvSpPr>
        <p:spPr>
          <a:xfrm>
            <a:off x="7956677" y="5590958"/>
            <a:ext cx="356400" cy="352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11"/>
          <p:cNvSpPr/>
          <p:nvPr/>
        </p:nvSpPr>
        <p:spPr>
          <a:xfrm>
            <a:off x="8336532" y="5590958"/>
            <a:ext cx="356400" cy="3528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l="-6896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4" name="Google Shape;364;p11"/>
          <p:cNvSpPr/>
          <p:nvPr/>
        </p:nvSpPr>
        <p:spPr>
          <a:xfrm>
            <a:off x="8717531" y="5590958"/>
            <a:ext cx="356400" cy="3528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322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5" name="Google Shape;365;p11"/>
          <p:cNvSpPr/>
          <p:nvPr/>
        </p:nvSpPr>
        <p:spPr>
          <a:xfrm>
            <a:off x="7574132" y="5971514"/>
            <a:ext cx="356400" cy="352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6" name="Google Shape;366;p11"/>
          <p:cNvSpPr/>
          <p:nvPr/>
        </p:nvSpPr>
        <p:spPr>
          <a:xfrm>
            <a:off x="7956677" y="5971514"/>
            <a:ext cx="356400" cy="3528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l="-322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8336532" y="5971514"/>
            <a:ext cx="356400" cy="3528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l="-6896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8" name="Google Shape;368;p11"/>
          <p:cNvSpPr/>
          <p:nvPr/>
        </p:nvSpPr>
        <p:spPr>
          <a:xfrm>
            <a:off x="8717531" y="5971514"/>
            <a:ext cx="356400" cy="3528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9" name="Google Shape;369;p11"/>
          <p:cNvSpPr/>
          <p:nvPr/>
        </p:nvSpPr>
        <p:spPr>
          <a:xfrm>
            <a:off x="7574132" y="6352514"/>
            <a:ext cx="356400" cy="3528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l="-3331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11"/>
          <p:cNvSpPr/>
          <p:nvPr/>
        </p:nvSpPr>
        <p:spPr>
          <a:xfrm>
            <a:off x="7956677" y="6352514"/>
            <a:ext cx="356400" cy="3528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l="-322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1" name="Google Shape;371;p11"/>
          <p:cNvSpPr/>
          <p:nvPr/>
        </p:nvSpPr>
        <p:spPr>
          <a:xfrm>
            <a:off x="8336532" y="6352514"/>
            <a:ext cx="356400" cy="352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11"/>
          <p:cNvSpPr/>
          <p:nvPr/>
        </p:nvSpPr>
        <p:spPr>
          <a:xfrm>
            <a:off x="8717531" y="6352514"/>
            <a:ext cx="356400" cy="3528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73" name="Google Shape;373;p11"/>
          <p:cNvGrpSpPr/>
          <p:nvPr/>
        </p:nvGrpSpPr>
        <p:grpSpPr>
          <a:xfrm>
            <a:off x="5842300" y="5197507"/>
            <a:ext cx="1524000" cy="1524000"/>
            <a:chOff x="838200" y="1690688"/>
            <a:chExt cx="1524000" cy="1524000"/>
          </a:xfrm>
        </p:grpSpPr>
        <p:sp>
          <p:nvSpPr>
            <p:cNvPr id="374" name="Google Shape;374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5" name="Google Shape;375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1" name="Google Shape;381;p11"/>
          <p:cNvSpPr/>
          <p:nvPr/>
        </p:nvSpPr>
        <p:spPr>
          <a:xfrm>
            <a:off x="5854201" y="5211606"/>
            <a:ext cx="356400" cy="3528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2" name="Google Shape;382;p11"/>
          <p:cNvSpPr/>
          <p:nvPr/>
        </p:nvSpPr>
        <p:spPr>
          <a:xfrm>
            <a:off x="6236746" y="5211606"/>
            <a:ext cx="356400" cy="3528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11"/>
          <p:cNvSpPr/>
          <p:nvPr/>
        </p:nvSpPr>
        <p:spPr>
          <a:xfrm>
            <a:off x="6616601" y="5211606"/>
            <a:ext cx="356400" cy="3528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11"/>
          <p:cNvSpPr/>
          <p:nvPr/>
        </p:nvSpPr>
        <p:spPr>
          <a:xfrm>
            <a:off x="6997600" y="5211606"/>
            <a:ext cx="356400" cy="3528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5853801" y="5590958"/>
            <a:ext cx="356400" cy="352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6236346" y="5590958"/>
            <a:ext cx="356400" cy="3528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7" name="Google Shape;387;p11"/>
          <p:cNvSpPr/>
          <p:nvPr/>
        </p:nvSpPr>
        <p:spPr>
          <a:xfrm>
            <a:off x="6616201" y="5590958"/>
            <a:ext cx="356400" cy="352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8" name="Google Shape;388;p11"/>
          <p:cNvSpPr/>
          <p:nvPr/>
        </p:nvSpPr>
        <p:spPr>
          <a:xfrm>
            <a:off x="6997200" y="5590958"/>
            <a:ext cx="356400" cy="3528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9" name="Google Shape;389;p11"/>
          <p:cNvSpPr/>
          <p:nvPr/>
        </p:nvSpPr>
        <p:spPr>
          <a:xfrm>
            <a:off x="5857309" y="5969452"/>
            <a:ext cx="356400" cy="3528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0" name="Google Shape;390;p11"/>
          <p:cNvSpPr/>
          <p:nvPr/>
        </p:nvSpPr>
        <p:spPr>
          <a:xfrm>
            <a:off x="6239854" y="5969452"/>
            <a:ext cx="356400" cy="3528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 l="-3447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11"/>
          <p:cNvSpPr/>
          <p:nvPr/>
        </p:nvSpPr>
        <p:spPr>
          <a:xfrm>
            <a:off x="6619709" y="5969452"/>
            <a:ext cx="356400" cy="352800"/>
          </a:xfrm>
          <a:prstGeom prst="rect">
            <a:avLst/>
          </a:prstGeom>
          <a:blipFill rotWithShape="1">
            <a:blip r:embed="rId37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2" name="Google Shape;392;p11"/>
          <p:cNvSpPr/>
          <p:nvPr/>
        </p:nvSpPr>
        <p:spPr>
          <a:xfrm>
            <a:off x="7000708" y="5969452"/>
            <a:ext cx="356400" cy="352800"/>
          </a:xfrm>
          <a:prstGeom prst="rect">
            <a:avLst/>
          </a:prstGeom>
          <a:blipFill rotWithShape="1">
            <a:blip r:embed="rId3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3" name="Google Shape;393;p11"/>
          <p:cNvSpPr/>
          <p:nvPr/>
        </p:nvSpPr>
        <p:spPr>
          <a:xfrm>
            <a:off x="5853801" y="6349627"/>
            <a:ext cx="356400" cy="352800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l="-3331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4" name="Google Shape;394;p11"/>
          <p:cNvSpPr/>
          <p:nvPr/>
        </p:nvSpPr>
        <p:spPr>
          <a:xfrm>
            <a:off x="6236346" y="6349627"/>
            <a:ext cx="356400" cy="352800"/>
          </a:xfrm>
          <a:prstGeom prst="rect">
            <a:avLst/>
          </a:prstGeom>
          <a:blipFill rotWithShape="1">
            <a:blip r:embed="rId40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5" name="Google Shape;395;p11"/>
          <p:cNvSpPr/>
          <p:nvPr/>
        </p:nvSpPr>
        <p:spPr>
          <a:xfrm>
            <a:off x="6616201" y="6349627"/>
            <a:ext cx="356400" cy="352800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l="-3331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6" name="Google Shape;396;p11"/>
          <p:cNvSpPr/>
          <p:nvPr/>
        </p:nvSpPr>
        <p:spPr>
          <a:xfrm>
            <a:off x="6997200" y="6349627"/>
            <a:ext cx="356400" cy="352800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97" name="Google Shape;397;p11"/>
          <p:cNvGrpSpPr/>
          <p:nvPr/>
        </p:nvGrpSpPr>
        <p:grpSpPr>
          <a:xfrm>
            <a:off x="4114303" y="5197507"/>
            <a:ext cx="1524000" cy="1524000"/>
            <a:chOff x="838200" y="1690688"/>
            <a:chExt cx="1524000" cy="1524000"/>
          </a:xfrm>
        </p:grpSpPr>
        <p:sp>
          <p:nvSpPr>
            <p:cNvPr id="398" name="Google Shape;398;p11"/>
            <p:cNvSpPr/>
            <p:nvPr/>
          </p:nvSpPr>
          <p:spPr>
            <a:xfrm>
              <a:off x="838200" y="1690688"/>
              <a:ext cx="1524000" cy="1524000"/>
            </a:xfrm>
            <a:prstGeom prst="rect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Google Shape;399;p11"/>
            <p:cNvCxnSpPr/>
            <p:nvPr/>
          </p:nvCxnSpPr>
          <p:spPr>
            <a:xfrm>
              <a:off x="1219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1"/>
            <p:cNvCxnSpPr/>
            <p:nvPr/>
          </p:nvCxnSpPr>
          <p:spPr>
            <a:xfrm>
              <a:off x="1600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1"/>
            <p:cNvCxnSpPr/>
            <p:nvPr/>
          </p:nvCxnSpPr>
          <p:spPr>
            <a:xfrm>
              <a:off x="1981200" y="1690688"/>
              <a:ext cx="0" cy="152400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1"/>
            <p:cNvCxnSpPr/>
            <p:nvPr/>
          </p:nvCxnSpPr>
          <p:spPr>
            <a:xfrm>
              <a:off x="838200" y="2071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1"/>
            <p:cNvCxnSpPr/>
            <p:nvPr/>
          </p:nvCxnSpPr>
          <p:spPr>
            <a:xfrm>
              <a:off x="838200" y="2452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1"/>
            <p:cNvCxnSpPr/>
            <p:nvPr/>
          </p:nvCxnSpPr>
          <p:spPr>
            <a:xfrm>
              <a:off x="838200" y="2833688"/>
              <a:ext cx="15240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11"/>
          <p:cNvSpPr/>
          <p:nvPr/>
        </p:nvSpPr>
        <p:spPr>
          <a:xfrm>
            <a:off x="4126204" y="5211606"/>
            <a:ext cx="356400" cy="352800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6" name="Google Shape;406;p11"/>
          <p:cNvSpPr/>
          <p:nvPr/>
        </p:nvSpPr>
        <p:spPr>
          <a:xfrm>
            <a:off x="4508749" y="5211606"/>
            <a:ext cx="356400" cy="352800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7" name="Google Shape;407;p11"/>
          <p:cNvSpPr/>
          <p:nvPr/>
        </p:nvSpPr>
        <p:spPr>
          <a:xfrm>
            <a:off x="4888604" y="5211606"/>
            <a:ext cx="356400" cy="352800"/>
          </a:xfrm>
          <a:prstGeom prst="rect">
            <a:avLst/>
          </a:prstGeom>
          <a:blipFill rotWithShape="1">
            <a:blip r:embed="rId4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8" name="Google Shape;408;p11"/>
          <p:cNvSpPr/>
          <p:nvPr/>
        </p:nvSpPr>
        <p:spPr>
          <a:xfrm>
            <a:off x="5269603" y="5211606"/>
            <a:ext cx="356400" cy="352800"/>
          </a:xfrm>
          <a:prstGeom prst="rect">
            <a:avLst/>
          </a:prstGeom>
          <a:blipFill rotWithShape="1">
            <a:blip r:embed="rId46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9" name="Google Shape;409;p11"/>
          <p:cNvSpPr/>
          <p:nvPr/>
        </p:nvSpPr>
        <p:spPr>
          <a:xfrm>
            <a:off x="4125804" y="5590958"/>
            <a:ext cx="356400" cy="352800"/>
          </a:xfrm>
          <a:prstGeom prst="rect">
            <a:avLst/>
          </a:prstGeom>
          <a:blipFill rotWithShape="1">
            <a:blip r:embed="rId47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0" name="Google Shape;410;p11"/>
          <p:cNvSpPr/>
          <p:nvPr/>
        </p:nvSpPr>
        <p:spPr>
          <a:xfrm>
            <a:off x="4508349" y="5590958"/>
            <a:ext cx="356400" cy="352800"/>
          </a:xfrm>
          <a:prstGeom prst="rect">
            <a:avLst/>
          </a:prstGeom>
          <a:blipFill rotWithShape="1">
            <a:blip r:embed="rId4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1" name="Google Shape;411;p11"/>
          <p:cNvSpPr/>
          <p:nvPr/>
        </p:nvSpPr>
        <p:spPr>
          <a:xfrm>
            <a:off x="4888204" y="5590958"/>
            <a:ext cx="356400" cy="352800"/>
          </a:xfrm>
          <a:prstGeom prst="rect">
            <a:avLst/>
          </a:prstGeom>
          <a:blipFill rotWithShape="1">
            <a:blip r:embed="rId49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2" name="Google Shape;412;p11"/>
          <p:cNvSpPr/>
          <p:nvPr/>
        </p:nvSpPr>
        <p:spPr>
          <a:xfrm>
            <a:off x="5269203" y="5590958"/>
            <a:ext cx="356400" cy="352800"/>
          </a:xfrm>
          <a:prstGeom prst="rect">
            <a:avLst/>
          </a:prstGeom>
          <a:blipFill rotWithShape="1">
            <a:blip r:embed="rId50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3" name="Google Shape;413;p11"/>
          <p:cNvSpPr/>
          <p:nvPr/>
        </p:nvSpPr>
        <p:spPr>
          <a:xfrm>
            <a:off x="4129312" y="5969452"/>
            <a:ext cx="356400" cy="352800"/>
          </a:xfrm>
          <a:prstGeom prst="rect">
            <a:avLst/>
          </a:prstGeom>
          <a:blipFill rotWithShape="1">
            <a:blip r:embed="rId51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4511857" y="5969452"/>
            <a:ext cx="356400" cy="352800"/>
          </a:xfrm>
          <a:prstGeom prst="rect">
            <a:avLst/>
          </a:prstGeom>
          <a:blipFill rotWithShape="1">
            <a:blip r:embed="rId52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5" name="Google Shape;415;p11"/>
          <p:cNvSpPr/>
          <p:nvPr/>
        </p:nvSpPr>
        <p:spPr>
          <a:xfrm>
            <a:off x="4891712" y="5969452"/>
            <a:ext cx="356400" cy="352800"/>
          </a:xfrm>
          <a:prstGeom prst="rect">
            <a:avLst/>
          </a:prstGeom>
          <a:blipFill rotWithShape="1">
            <a:blip r:embed="rId5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6" name="Google Shape;416;p11"/>
          <p:cNvSpPr/>
          <p:nvPr/>
        </p:nvSpPr>
        <p:spPr>
          <a:xfrm>
            <a:off x="5272711" y="5969452"/>
            <a:ext cx="356400" cy="352800"/>
          </a:xfrm>
          <a:prstGeom prst="rect">
            <a:avLst/>
          </a:prstGeom>
          <a:blipFill rotWithShape="1">
            <a:blip r:embed="rId5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7" name="Google Shape;417;p11"/>
          <p:cNvSpPr/>
          <p:nvPr/>
        </p:nvSpPr>
        <p:spPr>
          <a:xfrm>
            <a:off x="4125804" y="6349627"/>
            <a:ext cx="356400" cy="352800"/>
          </a:xfrm>
          <a:prstGeom prst="rect">
            <a:avLst/>
          </a:prstGeom>
          <a:blipFill rotWithShape="1">
            <a:blip r:embed="rId5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8" name="Google Shape;418;p11"/>
          <p:cNvSpPr/>
          <p:nvPr/>
        </p:nvSpPr>
        <p:spPr>
          <a:xfrm>
            <a:off x="4508349" y="6349627"/>
            <a:ext cx="356400" cy="352800"/>
          </a:xfrm>
          <a:prstGeom prst="rect">
            <a:avLst/>
          </a:prstGeom>
          <a:blipFill rotWithShape="1">
            <a:blip r:embed="rId56">
              <a:alphaModFix/>
            </a:blip>
            <a:stretch>
              <a:fillRect l="-3331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11"/>
          <p:cNvSpPr/>
          <p:nvPr/>
        </p:nvSpPr>
        <p:spPr>
          <a:xfrm>
            <a:off x="4888204" y="6349627"/>
            <a:ext cx="356400" cy="352800"/>
          </a:xfrm>
          <a:prstGeom prst="rect">
            <a:avLst/>
          </a:prstGeom>
          <a:blipFill rotWithShape="1">
            <a:blip r:embed="rId57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0" name="Google Shape;420;p11"/>
          <p:cNvSpPr/>
          <p:nvPr/>
        </p:nvSpPr>
        <p:spPr>
          <a:xfrm>
            <a:off x="5269203" y="6349627"/>
            <a:ext cx="356400" cy="352800"/>
          </a:xfrm>
          <a:prstGeom prst="rect">
            <a:avLst/>
          </a:prstGeom>
          <a:blipFill rotWithShape="1">
            <a:blip r:embed="rId58">
              <a:alphaModFix/>
            </a:blip>
            <a:stretch>
              <a:fillRect l="-3331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>
            <a:off x="609152" y="2290545"/>
            <a:ext cx="2965018" cy="4133017"/>
          </a:xfrm>
          <a:prstGeom prst="roundRect">
            <a:avLst>
              <a:gd name="adj" fmla="val 4386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component of a fault attack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 procedure changes according to the fault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localized faults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Bit/nibble/byte fault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general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faults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Device-dependent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skip/modify.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fault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Stuck-at-0/1¸</a:t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>
            <a:off x="1378971" y="2086233"/>
            <a:ext cx="1425379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Fault Models</a:t>
            </a:r>
            <a:endParaRPr/>
          </a:p>
        </p:txBody>
      </p:sp>
      <p:cxnSp>
        <p:nvCxnSpPr>
          <p:cNvPr id="423" name="Google Shape;423;p11"/>
          <p:cNvCxnSpPr>
            <a:stCxn id="288" idx="3"/>
            <a:endCxn id="302" idx="0"/>
          </p:cNvCxnSpPr>
          <p:nvPr/>
        </p:nvCxnSpPr>
        <p:spPr>
          <a:xfrm>
            <a:off x="5639900" y="2494856"/>
            <a:ext cx="202500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4" name="Google Shape;424;p11"/>
          <p:cNvCxnSpPr>
            <a:stCxn id="297" idx="3"/>
            <a:endCxn id="311" idx="0"/>
          </p:cNvCxnSpPr>
          <p:nvPr/>
        </p:nvCxnSpPr>
        <p:spPr>
          <a:xfrm>
            <a:off x="7366300" y="2494856"/>
            <a:ext cx="196200" cy="2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5" name="Google Shape;425;p11"/>
          <p:cNvCxnSpPr>
            <a:stCxn id="306" idx="3"/>
            <a:endCxn id="320" idx="0"/>
          </p:cNvCxnSpPr>
          <p:nvPr/>
        </p:nvCxnSpPr>
        <p:spPr>
          <a:xfrm>
            <a:off x="9086629" y="2496950"/>
            <a:ext cx="202500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6" name="Google Shape;426;p11"/>
          <p:cNvCxnSpPr>
            <a:stCxn id="315" idx="2"/>
            <a:endCxn id="327" idx="0"/>
          </p:cNvCxnSpPr>
          <p:nvPr/>
        </p:nvCxnSpPr>
        <p:spPr>
          <a:xfrm>
            <a:off x="10051029" y="3258950"/>
            <a:ext cx="0" cy="2001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7" name="Google Shape;427;p11"/>
          <p:cNvCxnSpPr>
            <a:stCxn id="329" idx="1"/>
            <a:endCxn id="338" idx="0"/>
          </p:cNvCxnSpPr>
          <p:nvPr/>
        </p:nvCxnSpPr>
        <p:spPr>
          <a:xfrm>
            <a:off x="10051029" y="4983015"/>
            <a:ext cx="0" cy="2136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8" name="Google Shape;428;p11"/>
          <p:cNvCxnSpPr>
            <a:stCxn id="343" idx="0"/>
            <a:endCxn id="350" idx="3"/>
          </p:cNvCxnSpPr>
          <p:nvPr/>
        </p:nvCxnSpPr>
        <p:spPr>
          <a:xfrm flipH="1">
            <a:off x="9086231" y="5958607"/>
            <a:ext cx="202800" cy="9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9" name="Google Shape;429;p11"/>
          <p:cNvCxnSpPr>
            <a:stCxn id="350" idx="1"/>
            <a:endCxn id="374" idx="3"/>
          </p:cNvCxnSpPr>
          <p:nvPr/>
        </p:nvCxnSpPr>
        <p:spPr>
          <a:xfrm rot="10800000">
            <a:off x="7366331" y="5959507"/>
            <a:ext cx="195900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0" name="Google Shape;430;p11"/>
          <p:cNvCxnSpPr>
            <a:stCxn id="379" idx="0"/>
          </p:cNvCxnSpPr>
          <p:nvPr/>
        </p:nvCxnSpPr>
        <p:spPr>
          <a:xfrm rot="10800000">
            <a:off x="5639800" y="5958607"/>
            <a:ext cx="202500" cy="9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Google Shape;431;p11"/>
          <p:cNvSpPr txBox="1"/>
          <p:nvPr/>
        </p:nvSpPr>
        <p:spPr>
          <a:xfrm>
            <a:off x="5182431" y="3267637"/>
            <a:ext cx="1117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Sub-Byte</a:t>
            </a:r>
            <a:endParaRPr/>
          </a:p>
        </p:txBody>
      </p:sp>
      <p:sp>
        <p:nvSpPr>
          <p:cNvPr id="432" name="Google Shape;432;p11"/>
          <p:cNvSpPr txBox="1"/>
          <p:nvPr/>
        </p:nvSpPr>
        <p:spPr>
          <a:xfrm>
            <a:off x="6903460" y="3267637"/>
            <a:ext cx="1117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Shift-Row</a:t>
            </a:r>
            <a:endParaRPr/>
          </a:p>
        </p:txBody>
      </p:sp>
      <p:sp>
        <p:nvSpPr>
          <p:cNvPr id="433" name="Google Shape;433;p11"/>
          <p:cNvSpPr txBox="1"/>
          <p:nvPr/>
        </p:nvSpPr>
        <p:spPr>
          <a:xfrm>
            <a:off x="8073310" y="3272533"/>
            <a:ext cx="12392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Mix-Column</a:t>
            </a:r>
            <a:endParaRPr/>
          </a:p>
        </p:txBody>
      </p:sp>
      <p:sp>
        <p:nvSpPr>
          <p:cNvPr id="434" name="Google Shape;434;p11"/>
          <p:cNvSpPr txBox="1"/>
          <p:nvPr/>
        </p:nvSpPr>
        <p:spPr>
          <a:xfrm>
            <a:off x="10813029" y="3064457"/>
            <a:ext cx="1117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Sub-Byte</a:t>
            </a:r>
            <a:endParaRPr/>
          </a:p>
        </p:txBody>
      </p:sp>
      <p:sp>
        <p:nvSpPr>
          <p:cNvPr id="435" name="Google Shape;435;p11"/>
          <p:cNvSpPr txBox="1"/>
          <p:nvPr/>
        </p:nvSpPr>
        <p:spPr>
          <a:xfrm>
            <a:off x="10808122" y="4776251"/>
            <a:ext cx="1117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Shift-Row</a:t>
            </a:r>
            <a:endParaRPr/>
          </a:p>
        </p:txBody>
      </p:sp>
      <p:sp>
        <p:nvSpPr>
          <p:cNvPr id="436" name="Google Shape;436;p11"/>
          <p:cNvSpPr txBox="1"/>
          <p:nvPr/>
        </p:nvSpPr>
        <p:spPr>
          <a:xfrm>
            <a:off x="8107111" y="4589407"/>
            <a:ext cx="12392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Mix-Column</a:t>
            </a:r>
            <a:endParaRPr/>
          </a:p>
        </p:txBody>
      </p:sp>
      <p:sp>
        <p:nvSpPr>
          <p:cNvPr id="437" name="Google Shape;437;p11"/>
          <p:cNvSpPr txBox="1"/>
          <p:nvPr/>
        </p:nvSpPr>
        <p:spPr>
          <a:xfrm>
            <a:off x="6842507" y="4585230"/>
            <a:ext cx="12392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Sub-Byte</a:t>
            </a:r>
            <a:endParaRPr/>
          </a:p>
        </p:txBody>
      </p:sp>
      <p:sp>
        <p:nvSpPr>
          <p:cNvPr id="438" name="Google Shape;438;p11"/>
          <p:cNvSpPr txBox="1"/>
          <p:nvPr/>
        </p:nvSpPr>
        <p:spPr>
          <a:xfrm>
            <a:off x="5109995" y="4585230"/>
            <a:ext cx="12054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10th Round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Shift-Row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Testing Block Ciphers </a:t>
            </a:r>
            <a:r>
              <a:rPr lang="en-US"/>
              <a:t>for Fault Attacks</a:t>
            </a:r>
            <a:endParaRPr/>
          </a:p>
        </p:txBody>
      </p:sp>
      <p:sp>
        <p:nvSpPr>
          <p:cNvPr id="477" name="Google Shape;477;p14"/>
          <p:cNvSpPr/>
          <p:nvPr/>
        </p:nvSpPr>
        <p:spPr>
          <a:xfrm>
            <a:off x="4639233" y="2053736"/>
            <a:ext cx="6279777" cy="2787015"/>
          </a:xfrm>
          <a:prstGeom prst="roundRect">
            <a:avLst>
              <a:gd name="adj" fmla="val 5083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countermeasures exist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extremely resource hungry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not robust against all possible faults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Broken!!!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Malicious faults are highly repeatable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fault models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existing theory for countermeasure design and evaluation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Designs are evaluated in-house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standard design style</a:t>
            </a:r>
            <a:endParaRPr/>
          </a:p>
        </p:txBody>
      </p:sp>
      <p:pic>
        <p:nvPicPr>
          <p:cNvPr id="478" name="Google Shape;4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2812" y="1919537"/>
            <a:ext cx="2218677" cy="1822717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9" name="Google Shape;479;p14"/>
          <p:cNvSpPr/>
          <p:nvPr/>
        </p:nvSpPr>
        <p:spPr>
          <a:xfrm>
            <a:off x="7074440" y="1849424"/>
            <a:ext cx="1225588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480" name="Google Shape;480;p14"/>
          <p:cNvSpPr/>
          <p:nvPr/>
        </p:nvSpPr>
        <p:spPr>
          <a:xfrm>
            <a:off x="5204010" y="5203799"/>
            <a:ext cx="4966447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we know what is secure and what is not?</a:t>
            </a:r>
            <a:endParaRPr/>
          </a:p>
        </p:txBody>
      </p:sp>
      <p:pic>
        <p:nvPicPr>
          <p:cNvPr id="481" name="Google Shape;4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274284"/>
            <a:ext cx="3536868" cy="241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4"/>
          <p:cNvSpPr txBox="1"/>
          <p:nvPr/>
        </p:nvSpPr>
        <p:spPr>
          <a:xfrm>
            <a:off x="10492827" y="6611779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Automated</a:t>
            </a:r>
            <a:r>
              <a:rPr lang="en-US"/>
              <a:t> Leakage Assessment</a:t>
            </a:r>
            <a:endParaRPr/>
          </a:p>
        </p:txBody>
      </p:sp>
      <p:sp>
        <p:nvSpPr>
          <p:cNvPr id="488" name="Google Shape;488;p15"/>
          <p:cNvSpPr/>
          <p:nvPr/>
        </p:nvSpPr>
        <p:spPr>
          <a:xfrm>
            <a:off x="2139580" y="4530156"/>
            <a:ext cx="7766420" cy="2248614"/>
          </a:xfrm>
          <a:prstGeom prst="roundRect">
            <a:avLst>
              <a:gd name="adj" fmla="val 5083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Mutual Information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Challenging without detailed knowledge of the countermeasure scheme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require accurate estimate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sufficient to know if it is non-zero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Theory of Non-Interference</a:t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4793340" y="4325844"/>
            <a:ext cx="2458899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detect Leakage?</a:t>
            </a:r>
            <a:endParaRPr/>
          </a:p>
        </p:txBody>
      </p:sp>
      <p:sp>
        <p:nvSpPr>
          <p:cNvPr id="490" name="Google Shape;490;p15"/>
          <p:cNvSpPr/>
          <p:nvPr/>
        </p:nvSpPr>
        <p:spPr>
          <a:xfrm>
            <a:off x="838200" y="1833792"/>
            <a:ext cx="7195676" cy="2385614"/>
          </a:xfrm>
          <a:prstGeom prst="roundRect">
            <a:avLst>
              <a:gd name="adj" fmla="val 6145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3138995" y="1629480"/>
            <a:ext cx="2594085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 for No-Leakage</a:t>
            </a:r>
            <a:endParaRPr/>
          </a:p>
        </p:txBody>
      </p:sp>
      <p:sp>
        <p:nvSpPr>
          <p:cNvPr id="492" name="Google Shape;492;p15"/>
          <p:cNvSpPr txBox="1"/>
          <p:nvPr/>
        </p:nvSpPr>
        <p:spPr>
          <a:xfrm>
            <a:off x="3085406" y="2092203"/>
            <a:ext cx="494846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idea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Mutual Information (MI) between the secrets and the observables should be zero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 variable must be kept fixed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Violating of any of these two conditions indicates leakage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first one in this work. </a:t>
            </a:r>
            <a:endParaRPr/>
          </a:p>
        </p:txBody>
      </p:sp>
      <p:pic>
        <p:nvPicPr>
          <p:cNvPr id="493" name="Google Shape;49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972" y="3138744"/>
            <a:ext cx="1777661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2972" y="2684428"/>
            <a:ext cx="1792847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3747" y="2026202"/>
            <a:ext cx="3159883" cy="222508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5"/>
          <p:cNvSpPr txBox="1"/>
          <p:nvPr/>
        </p:nvSpPr>
        <p:spPr>
          <a:xfrm>
            <a:off x="10492827" y="6611779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ALAFA: </a:t>
            </a:r>
            <a:r>
              <a:rPr lang="en-US"/>
              <a:t>Automatic Leakage Assessment</a:t>
            </a:r>
            <a:endParaRPr/>
          </a:p>
        </p:txBody>
      </p:sp>
      <p:pic>
        <p:nvPicPr>
          <p:cNvPr id="519" name="Google Shape;5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26" y="2578244"/>
            <a:ext cx="5146662" cy="26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7"/>
          <p:cNvSpPr txBox="1"/>
          <p:nvPr/>
        </p:nvSpPr>
        <p:spPr>
          <a:xfrm>
            <a:off x="204457" y="6403228"/>
            <a:ext cx="11783086" cy="338554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Saha, Mukhopadhyay, DasGupta, "ALAFA: Automatic Leakage Assessment for Fault Attack Countermeasures." DAC 2019.</a:t>
            </a:r>
            <a:endParaRPr/>
          </a:p>
        </p:txBody>
      </p:sp>
      <p:sp>
        <p:nvSpPr>
          <p:cNvPr id="521" name="Google Shape;521;p17"/>
          <p:cNvSpPr/>
          <p:nvPr/>
        </p:nvSpPr>
        <p:spPr>
          <a:xfrm>
            <a:off x="5891543" y="1862089"/>
            <a:ext cx="5968763" cy="1963579"/>
          </a:xfrm>
          <a:prstGeom prst="roundRect">
            <a:avLst>
              <a:gd name="adj" fmla="val 589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key and plaintext fixed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fault model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Strongest among all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leakage imply strong security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two different fault values one at a time and simulate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t-test on the outcome of the two simulations</a:t>
            </a:r>
            <a:endParaRPr/>
          </a:p>
        </p:txBody>
      </p:sp>
      <p:sp>
        <p:nvSpPr>
          <p:cNvPr id="522" name="Google Shape;522;p17"/>
          <p:cNvSpPr/>
          <p:nvPr/>
        </p:nvSpPr>
        <p:spPr>
          <a:xfrm>
            <a:off x="7559787" y="1657777"/>
            <a:ext cx="2632274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t-Test based Framework</a:t>
            </a:r>
            <a:endParaRPr/>
          </a:p>
        </p:txBody>
      </p:sp>
      <p:pic>
        <p:nvPicPr>
          <p:cNvPr id="523" name="Google Shape;52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4075262"/>
            <a:ext cx="2997483" cy="201250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7"/>
          <p:cNvSpPr txBox="1"/>
          <p:nvPr/>
        </p:nvSpPr>
        <p:spPr>
          <a:xfrm>
            <a:off x="9550683" y="4850683"/>
            <a:ext cx="1655198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2702" b="-81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5" name="Google Shape;525;p17"/>
          <p:cNvSpPr txBox="1"/>
          <p:nvPr/>
        </p:nvSpPr>
        <p:spPr>
          <a:xfrm>
            <a:off x="10540312" y="-3714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ALAFA: </a:t>
            </a:r>
            <a:r>
              <a:rPr lang="en-US"/>
              <a:t>Automatic Leakage Assessment</a:t>
            </a:r>
            <a:endParaRPr/>
          </a:p>
        </p:txBody>
      </p:sp>
      <p:pic>
        <p:nvPicPr>
          <p:cNvPr id="531" name="Google Shape;5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26" y="2578244"/>
            <a:ext cx="5146662" cy="26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8"/>
          <p:cNvSpPr/>
          <p:nvPr/>
        </p:nvSpPr>
        <p:spPr>
          <a:xfrm>
            <a:off x="5891543" y="1862089"/>
            <a:ext cx="5968763" cy="1963579"/>
          </a:xfrm>
          <a:prstGeom prst="roundRect">
            <a:avLst>
              <a:gd name="adj" fmla="val 589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key and plaintext fixed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fault model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Strongest among all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leakage imply strong security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two different fault values one at a time and simulate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t-test on the outcome of the two simulations</a:t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7559787" y="1657777"/>
            <a:ext cx="2632274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t-Test based Framework</a:t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>
            <a:off x="5891543" y="4279638"/>
            <a:ext cx="5968763" cy="1963579"/>
          </a:xfrm>
          <a:prstGeom prst="roundRect">
            <a:avLst>
              <a:gd name="adj" fmla="val 589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Formalization of leakage due to faults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Statistical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well-accepted Side-Channel Leakage assessment method TVLA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Simulation-based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Algorithm-agnostic</a:t>
            </a:r>
            <a:endParaRPr/>
          </a:p>
        </p:txBody>
      </p:sp>
      <p:sp>
        <p:nvSpPr>
          <p:cNvPr id="535" name="Google Shape;535;p18"/>
          <p:cNvSpPr/>
          <p:nvPr/>
        </p:nvSpPr>
        <p:spPr>
          <a:xfrm>
            <a:off x="8223707" y="4075326"/>
            <a:ext cx="1304434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/>
          </a:p>
        </p:txBody>
      </p:sp>
      <p:sp>
        <p:nvSpPr>
          <p:cNvPr id="536" name="Google Shape;536;p18"/>
          <p:cNvSpPr txBox="1"/>
          <p:nvPr/>
        </p:nvSpPr>
        <p:spPr>
          <a:xfrm>
            <a:off x="204457" y="6403228"/>
            <a:ext cx="11783086" cy="338554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Saha, Mukhopadhyay, DasGupta, "ALAFA: Automatic Leakage Assessment for Fault Attack Countermeasures." DAC 2019.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Deep Learning </a:t>
            </a:r>
            <a:r>
              <a:rPr lang="en-US"/>
              <a:t>for Leakage Assessment</a:t>
            </a:r>
            <a:endParaRPr/>
          </a:p>
        </p:txBody>
      </p:sp>
      <p:sp>
        <p:nvSpPr>
          <p:cNvPr id="542" name="Google Shape;542;p19"/>
          <p:cNvSpPr/>
          <p:nvPr/>
        </p:nvSpPr>
        <p:spPr>
          <a:xfrm>
            <a:off x="838200" y="2301359"/>
            <a:ext cx="5096435" cy="3673793"/>
          </a:xfrm>
          <a:prstGeom prst="roundRect">
            <a:avLst>
              <a:gd name="adj" fmla="val 589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 can only capture difference in statistical moments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Sub-optimal.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False-negatives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side channel analysis (SCA), countermeasures like masking, the order of masking decides the maximum allowable leakage order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FA the leakage order depends on the fault propagation and not available a-priori to the tester.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guarantee depends on the evaluator’s choice!</a:t>
            </a:r>
            <a:endParaRPr/>
          </a:p>
        </p:txBody>
      </p:sp>
      <p:sp>
        <p:nvSpPr>
          <p:cNvPr id="543" name="Google Shape;543;p19"/>
          <p:cNvSpPr/>
          <p:nvPr/>
        </p:nvSpPr>
        <p:spPr>
          <a:xfrm>
            <a:off x="2437777" y="2097047"/>
            <a:ext cx="1897280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 with ALAFA</a:t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6333564" y="2301359"/>
            <a:ext cx="5356412" cy="2533650"/>
          </a:xfrm>
          <a:prstGeom prst="roundRect">
            <a:avLst>
              <a:gd name="adj" fmla="val 589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(DL) methods can be a powerful tool as it is renowned to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 in highly multi-variate scenarios and can take several complex inter-relations among different features.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 does not need order-related information from the evaluator.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 performs better in noisy scenarios compared to the t-test  based approach.</a:t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7449047" y="2097047"/>
            <a:ext cx="2861195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 of Deep Learning</a:t>
            </a:r>
            <a:endParaRPr/>
          </a:p>
        </p:txBody>
      </p:sp>
      <p:pic>
        <p:nvPicPr>
          <p:cNvPr id="546" name="Google Shape;546;p19" descr="Pattern Recognition—Fact Or Fiction? - Ches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092" y="4993023"/>
            <a:ext cx="2859355" cy="1608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9"/>
          <p:cNvSpPr txBox="1"/>
          <p:nvPr/>
        </p:nvSpPr>
        <p:spPr>
          <a:xfrm>
            <a:off x="10492827" y="6611779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DL-FALAT: </a:t>
            </a:r>
            <a:r>
              <a:rPr lang="en-US"/>
              <a:t>Deep Learning-based Automatic Leakage Assessment</a:t>
            </a:r>
            <a:endParaRPr/>
          </a:p>
        </p:txBody>
      </p:sp>
      <p:sp>
        <p:nvSpPr>
          <p:cNvPr id="553" name="Google Shape;553;p20"/>
          <p:cNvSpPr txBox="1"/>
          <p:nvPr/>
        </p:nvSpPr>
        <p:spPr>
          <a:xfrm>
            <a:off x="90833" y="6312418"/>
            <a:ext cx="12057529" cy="52322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Sayandeep Saha, Manaar Alam, Arnab Bag, Debdeep Mukhopadhyay, Pallab Dasgupta: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from Your Faults: Leakage Assessment in Fault Attacks Using Deep Learning. J. Cryptol. 36(3): 19 (2023)</a:t>
            </a:r>
            <a:endParaRPr/>
          </a:p>
        </p:txBody>
      </p:sp>
      <p:grpSp>
        <p:nvGrpSpPr>
          <p:cNvPr id="554" name="Google Shape;554;p20"/>
          <p:cNvGrpSpPr/>
          <p:nvPr/>
        </p:nvGrpSpPr>
        <p:grpSpPr>
          <a:xfrm>
            <a:off x="838200" y="2757449"/>
            <a:ext cx="875689" cy="1057551"/>
            <a:chOff x="892954" y="2657741"/>
            <a:chExt cx="1167585" cy="1410068"/>
          </a:xfrm>
        </p:grpSpPr>
        <p:pic>
          <p:nvPicPr>
            <p:cNvPr id="555" name="Google Shape;555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9295" y="2657741"/>
              <a:ext cx="1054872" cy="1054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20"/>
            <p:cNvSpPr txBox="1"/>
            <p:nvPr/>
          </p:nvSpPr>
          <p:spPr>
            <a:xfrm>
              <a:off x="892954" y="3698477"/>
              <a:ext cx="1167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Encryption</a:t>
              </a:r>
              <a:endParaRPr/>
            </a:p>
          </p:txBody>
        </p:sp>
      </p:grpSp>
      <p:pic>
        <p:nvPicPr>
          <p:cNvPr id="557" name="Google Shape;55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4644" y="2421535"/>
            <a:ext cx="25725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0" descr="Task List Icon from Commerce Set — Stock Photo © ahasoft #794077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7085" y="2411475"/>
            <a:ext cx="512025" cy="5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9" name="Google Shape;559;p20"/>
          <p:cNvCxnSpPr>
            <a:stCxn id="555" idx="3"/>
            <a:endCxn id="558" idx="1"/>
          </p:cNvCxnSpPr>
          <p:nvPr/>
        </p:nvCxnSpPr>
        <p:spPr>
          <a:xfrm rot="10800000" flipH="1">
            <a:off x="1671610" y="2667626"/>
            <a:ext cx="555600" cy="485400"/>
          </a:xfrm>
          <a:prstGeom prst="straightConnector1">
            <a:avLst/>
          </a:prstGeom>
          <a:noFill/>
          <a:ln w="38100" cap="flat" cmpd="sng">
            <a:solidFill>
              <a:srgbClr val="E4061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60" name="Google Shape;560;p20"/>
          <p:cNvSpPr txBox="1"/>
          <p:nvPr/>
        </p:nvSpPr>
        <p:spPr>
          <a:xfrm>
            <a:off x="2017592" y="1840684"/>
            <a:ext cx="9129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Ciphertexts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 txBox="1"/>
          <p:nvPr/>
        </p:nvSpPr>
        <p:spPr>
          <a:xfrm>
            <a:off x="1648134" y="2463561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4061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lang="en-US" sz="1800" b="1" baseline="-25000">
                <a:solidFill>
                  <a:srgbClr val="E4061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pic>
        <p:nvPicPr>
          <p:cNvPr id="562" name="Google Shape;562;p20" descr="Task List Icon from Commerce Set — Stock Photo © ahasoft #794077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7085" y="3371278"/>
            <a:ext cx="512025" cy="5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20"/>
          <p:cNvCxnSpPr>
            <a:stCxn id="555" idx="3"/>
            <a:endCxn id="562" idx="1"/>
          </p:cNvCxnSpPr>
          <p:nvPr/>
        </p:nvCxnSpPr>
        <p:spPr>
          <a:xfrm>
            <a:off x="1671610" y="3153026"/>
            <a:ext cx="555600" cy="474300"/>
          </a:xfrm>
          <a:prstGeom prst="straightConnector1">
            <a:avLst/>
          </a:prstGeom>
          <a:noFill/>
          <a:ln w="38100" cap="flat" cmpd="sng">
            <a:solidFill>
              <a:srgbClr val="4D70A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64" name="Google Shape;564;p20"/>
          <p:cNvSpPr txBox="1"/>
          <p:nvPr/>
        </p:nvSpPr>
        <p:spPr>
          <a:xfrm>
            <a:off x="2019949" y="3987635"/>
            <a:ext cx="9129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Ciphertexts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0"/>
          <p:cNvSpPr txBox="1"/>
          <p:nvPr/>
        </p:nvSpPr>
        <p:spPr>
          <a:xfrm>
            <a:off x="1652876" y="3423964"/>
            <a:ext cx="4552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D70A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lang="en-US" sz="1800" b="1" baseline="-25000">
                <a:solidFill>
                  <a:srgbClr val="4D70A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pic>
        <p:nvPicPr>
          <p:cNvPr id="566" name="Google Shape;566;p20" descr="Database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13897" y="2898303"/>
            <a:ext cx="509449" cy="5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0"/>
          <p:cNvSpPr txBox="1"/>
          <p:nvPr/>
        </p:nvSpPr>
        <p:spPr>
          <a:xfrm>
            <a:off x="3121525" y="2592019"/>
            <a:ext cx="672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568" name="Google Shape;568;p20"/>
          <p:cNvSpPr txBox="1"/>
          <p:nvPr/>
        </p:nvSpPr>
        <p:spPr>
          <a:xfrm>
            <a:off x="2952742" y="3478767"/>
            <a:ext cx="10317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Labels</a:t>
            </a: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2857281" y="2082001"/>
            <a:ext cx="265675" cy="2109788"/>
          </a:xfrm>
          <a:prstGeom prst="rightBrace">
            <a:avLst>
              <a:gd name="adj1" fmla="val 64930"/>
              <a:gd name="adj2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56244" y="2704027"/>
            <a:ext cx="844577" cy="84457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0"/>
          <p:cNvSpPr txBox="1"/>
          <p:nvPr/>
        </p:nvSpPr>
        <p:spPr>
          <a:xfrm>
            <a:off x="3591783" y="1693456"/>
            <a:ext cx="12212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K-Fold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/>
          </a:p>
        </p:txBody>
      </p:sp>
      <p:grpSp>
        <p:nvGrpSpPr>
          <p:cNvPr id="572" name="Google Shape;572;p20"/>
          <p:cNvGrpSpPr/>
          <p:nvPr/>
        </p:nvGrpSpPr>
        <p:grpSpPr>
          <a:xfrm>
            <a:off x="3715193" y="2307828"/>
            <a:ext cx="368305" cy="2146697"/>
            <a:chOff x="3898466" y="2069781"/>
            <a:chExt cx="491074" cy="2862263"/>
          </a:xfrm>
        </p:grpSpPr>
        <p:cxnSp>
          <p:nvCxnSpPr>
            <p:cNvPr id="573" name="Google Shape;573;p20"/>
            <p:cNvCxnSpPr/>
            <p:nvPr/>
          </p:nvCxnSpPr>
          <p:spPr>
            <a:xfrm rot="10800000" flipH="1">
              <a:off x="3898466" y="3250432"/>
              <a:ext cx="330486" cy="1"/>
            </a:xfrm>
            <a:prstGeom prst="straightConnector1">
              <a:avLst/>
            </a:prstGeom>
            <a:noFill/>
            <a:ln w="38100" cap="flat" cmpd="sng">
              <a:solidFill>
                <a:srgbClr val="D295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74" name="Google Shape;574;p20"/>
            <p:cNvGrpSpPr/>
            <p:nvPr/>
          </p:nvGrpSpPr>
          <p:grpSpPr>
            <a:xfrm>
              <a:off x="4223850" y="2069781"/>
              <a:ext cx="165690" cy="2862263"/>
              <a:chOff x="4154556" y="2069781"/>
              <a:chExt cx="165690" cy="2862263"/>
            </a:xfrm>
          </p:grpSpPr>
          <p:cxnSp>
            <p:nvCxnSpPr>
              <p:cNvPr id="575" name="Google Shape;575;p20"/>
              <p:cNvCxnSpPr/>
              <p:nvPr/>
            </p:nvCxnSpPr>
            <p:spPr>
              <a:xfrm>
                <a:off x="4154556" y="2087305"/>
                <a:ext cx="163781" cy="41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295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6" name="Google Shape;576;p20"/>
              <p:cNvCxnSpPr/>
              <p:nvPr/>
            </p:nvCxnSpPr>
            <p:spPr>
              <a:xfrm>
                <a:off x="4156465" y="2696524"/>
                <a:ext cx="163781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295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0"/>
              <p:cNvCxnSpPr/>
              <p:nvPr/>
            </p:nvCxnSpPr>
            <p:spPr>
              <a:xfrm>
                <a:off x="4157749" y="4370858"/>
                <a:ext cx="157394" cy="157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295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0"/>
              <p:cNvCxnSpPr/>
              <p:nvPr/>
            </p:nvCxnSpPr>
            <p:spPr>
              <a:xfrm rot="10800000">
                <a:off x="4170526" y="2069781"/>
                <a:ext cx="0" cy="286226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295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0"/>
              <p:cNvCxnSpPr/>
              <p:nvPr/>
            </p:nvCxnSpPr>
            <p:spPr>
              <a:xfrm>
                <a:off x="4159658" y="3260447"/>
                <a:ext cx="157394" cy="157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295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0" name="Google Shape;580;p20"/>
              <p:cNvCxnSpPr/>
              <p:nvPr/>
            </p:nvCxnSpPr>
            <p:spPr>
              <a:xfrm>
                <a:off x="4154556" y="4927802"/>
                <a:ext cx="157394" cy="157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295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81" name="Google Shape;581;p20"/>
          <p:cNvGrpSpPr/>
          <p:nvPr/>
        </p:nvGrpSpPr>
        <p:grpSpPr>
          <a:xfrm>
            <a:off x="4068861" y="2164485"/>
            <a:ext cx="316076" cy="2429365"/>
            <a:chOff x="5046677" y="1832937"/>
            <a:chExt cx="421435" cy="3239153"/>
          </a:xfrm>
        </p:grpSpPr>
        <p:pic>
          <p:nvPicPr>
            <p:cNvPr id="582" name="Google Shape;582;p20" descr="Database ico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46677" y="1832937"/>
              <a:ext cx="421435" cy="42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20" descr="Database ico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46677" y="2394200"/>
              <a:ext cx="421435" cy="42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20" descr="Database ico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46677" y="2957033"/>
              <a:ext cx="421435" cy="42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20" descr="Database ico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46677" y="4087822"/>
              <a:ext cx="421435" cy="42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20" descr="Database ico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46677" y="4650655"/>
              <a:ext cx="421435" cy="421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Google Shape;587;p20"/>
            <p:cNvSpPr/>
            <p:nvPr/>
          </p:nvSpPr>
          <p:spPr>
            <a:xfrm>
              <a:off x="5185783" y="3509468"/>
              <a:ext cx="106521" cy="106521"/>
            </a:xfrm>
            <a:prstGeom prst="ellipse">
              <a:avLst/>
            </a:prstGeom>
            <a:solidFill>
              <a:srgbClr val="D295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5186191" y="3678430"/>
              <a:ext cx="106521" cy="106521"/>
            </a:xfrm>
            <a:prstGeom prst="ellipse">
              <a:avLst/>
            </a:prstGeom>
            <a:solidFill>
              <a:srgbClr val="D295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5186191" y="3847392"/>
              <a:ext cx="106521" cy="106521"/>
            </a:xfrm>
            <a:prstGeom prst="ellipse">
              <a:avLst/>
            </a:prstGeom>
            <a:solidFill>
              <a:srgbClr val="D295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90" name="Google Shape;590;p20"/>
          <p:cNvCxnSpPr>
            <a:stCxn id="582" idx="3"/>
            <a:endCxn id="570" idx="1"/>
          </p:cNvCxnSpPr>
          <p:nvPr/>
        </p:nvCxnSpPr>
        <p:spPr>
          <a:xfrm>
            <a:off x="4384937" y="2322523"/>
            <a:ext cx="371400" cy="803700"/>
          </a:xfrm>
          <a:prstGeom prst="straightConnector1">
            <a:avLst/>
          </a:prstGeom>
          <a:noFill/>
          <a:ln w="38100" cap="flat" cmpd="sng">
            <a:solidFill>
              <a:srgbClr val="DB535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1" name="Google Shape;591;p20"/>
          <p:cNvCxnSpPr>
            <a:stCxn id="570" idx="3"/>
            <a:endCxn id="592" idx="1"/>
          </p:cNvCxnSpPr>
          <p:nvPr/>
        </p:nvCxnSpPr>
        <p:spPr>
          <a:xfrm rot="10800000" flipH="1">
            <a:off x="5600821" y="2366716"/>
            <a:ext cx="333300" cy="759600"/>
          </a:xfrm>
          <a:prstGeom prst="straightConnector1">
            <a:avLst/>
          </a:prstGeom>
          <a:noFill/>
          <a:ln w="38100" cap="flat" cmpd="sng">
            <a:solidFill>
              <a:srgbClr val="DB535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93" name="Google Shape;593;p20"/>
          <p:cNvSpPr txBox="1"/>
          <p:nvPr/>
        </p:nvSpPr>
        <p:spPr>
          <a:xfrm>
            <a:off x="5659125" y="1699374"/>
            <a:ext cx="8352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</p:txBody>
      </p:sp>
      <p:sp>
        <p:nvSpPr>
          <p:cNvPr id="592" name="Google Shape;592;p20"/>
          <p:cNvSpPr txBox="1"/>
          <p:nvPr/>
        </p:nvSpPr>
        <p:spPr>
          <a:xfrm>
            <a:off x="5934038" y="2182127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 b="1" baseline="-25000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594" name="Google Shape;594;p20"/>
          <p:cNvSpPr txBox="1"/>
          <p:nvPr/>
        </p:nvSpPr>
        <p:spPr>
          <a:xfrm>
            <a:off x="5934038" y="2597626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 b="1" baseline="-25000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95" name="Google Shape;595;p20"/>
          <p:cNvSpPr txBox="1"/>
          <p:nvPr/>
        </p:nvSpPr>
        <p:spPr>
          <a:xfrm>
            <a:off x="5934038" y="3025916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 b="1" baseline="-25000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  <p:sp>
        <p:nvSpPr>
          <p:cNvPr id="596" name="Google Shape;596;p20"/>
          <p:cNvSpPr txBox="1"/>
          <p:nvPr/>
        </p:nvSpPr>
        <p:spPr>
          <a:xfrm>
            <a:off x="5930431" y="3871958"/>
            <a:ext cx="631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 b="1" baseline="-25000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K-2</a:t>
            </a:r>
            <a:endParaRPr/>
          </a:p>
        </p:txBody>
      </p:sp>
      <p:sp>
        <p:nvSpPr>
          <p:cNvPr id="597" name="Google Shape;597;p20"/>
          <p:cNvSpPr txBox="1"/>
          <p:nvPr/>
        </p:nvSpPr>
        <p:spPr>
          <a:xfrm>
            <a:off x="5930431" y="4299062"/>
            <a:ext cx="631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en-US" sz="1800" b="1" baseline="-25000">
                <a:solidFill>
                  <a:srgbClr val="DB535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K-1</a:t>
            </a:r>
            <a:endParaRPr/>
          </a:p>
        </p:txBody>
      </p:sp>
      <p:cxnSp>
        <p:nvCxnSpPr>
          <p:cNvPr id="598" name="Google Shape;598;p20"/>
          <p:cNvCxnSpPr>
            <a:stCxn id="583" idx="3"/>
            <a:endCxn id="570" idx="1"/>
          </p:cNvCxnSpPr>
          <p:nvPr/>
        </p:nvCxnSpPr>
        <p:spPr>
          <a:xfrm>
            <a:off x="4384937" y="2743470"/>
            <a:ext cx="371400" cy="382800"/>
          </a:xfrm>
          <a:prstGeom prst="straightConnector1">
            <a:avLst/>
          </a:prstGeom>
          <a:noFill/>
          <a:ln w="38100" cap="flat" cmpd="sng">
            <a:solidFill>
              <a:srgbClr val="DB535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9" name="Google Shape;599;p20"/>
          <p:cNvCxnSpPr>
            <a:stCxn id="570" idx="3"/>
            <a:endCxn id="594" idx="1"/>
          </p:cNvCxnSpPr>
          <p:nvPr/>
        </p:nvCxnSpPr>
        <p:spPr>
          <a:xfrm rot="10800000" flipH="1">
            <a:off x="5600821" y="2782216"/>
            <a:ext cx="333300" cy="344100"/>
          </a:xfrm>
          <a:prstGeom prst="straightConnector1">
            <a:avLst/>
          </a:prstGeom>
          <a:noFill/>
          <a:ln w="38100" cap="flat" cmpd="sng">
            <a:solidFill>
              <a:srgbClr val="DB535B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600" name="Google Shape;600;p20"/>
          <p:cNvGrpSpPr/>
          <p:nvPr/>
        </p:nvGrpSpPr>
        <p:grpSpPr>
          <a:xfrm>
            <a:off x="6039707" y="3454103"/>
            <a:ext cx="80197" cy="333334"/>
            <a:chOff x="8409246" y="3556732"/>
            <a:chExt cx="106929" cy="444445"/>
          </a:xfrm>
        </p:grpSpPr>
        <p:sp>
          <p:nvSpPr>
            <p:cNvPr id="601" name="Google Shape;601;p20"/>
            <p:cNvSpPr/>
            <p:nvPr/>
          </p:nvSpPr>
          <p:spPr>
            <a:xfrm>
              <a:off x="8409246" y="3556732"/>
              <a:ext cx="106521" cy="106521"/>
            </a:xfrm>
            <a:prstGeom prst="ellipse">
              <a:avLst/>
            </a:prstGeom>
            <a:solidFill>
              <a:srgbClr val="DB53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409654" y="3725694"/>
              <a:ext cx="106521" cy="106521"/>
            </a:xfrm>
            <a:prstGeom prst="ellipse">
              <a:avLst/>
            </a:prstGeom>
            <a:solidFill>
              <a:srgbClr val="DB53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8409654" y="3894656"/>
              <a:ext cx="106521" cy="106521"/>
            </a:xfrm>
            <a:prstGeom prst="ellipse">
              <a:avLst/>
            </a:prstGeom>
            <a:solidFill>
              <a:srgbClr val="DB53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20"/>
          <p:cNvSpPr/>
          <p:nvPr/>
        </p:nvSpPr>
        <p:spPr>
          <a:xfrm>
            <a:off x="6504094" y="2326282"/>
            <a:ext cx="265675" cy="2342112"/>
          </a:xfrm>
          <a:prstGeom prst="rightBrace">
            <a:avLst>
              <a:gd name="adj1" fmla="val 64930"/>
              <a:gd name="adj2" fmla="val 50000"/>
            </a:avLst>
          </a:prstGeom>
          <a:noFill/>
          <a:ln w="28575" cap="flat" cmpd="sng">
            <a:solidFill>
              <a:srgbClr val="8A88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59914" y="2164485"/>
            <a:ext cx="971402" cy="86564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0"/>
          <p:cNvSpPr txBox="1"/>
          <p:nvPr/>
        </p:nvSpPr>
        <p:spPr>
          <a:xfrm>
            <a:off x="6703453" y="3099851"/>
            <a:ext cx="13324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</a:t>
            </a:r>
            <a:r>
              <a:rPr lang="en-US" sz="1200" b="1" baseline="-25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X</a:t>
            </a:r>
            <a:r>
              <a:rPr lang="en-US" sz="1200" b="1" baseline="-25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mean </a:t>
            </a:r>
            <a:r>
              <a:rPr lang="en-US" sz="12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&gt; 0.5</a:t>
            </a: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6723956" y="3740021"/>
            <a:ext cx="1305521" cy="7150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accuracy result more than a random guess?</a:t>
            </a:r>
            <a:endParaRPr/>
          </a:p>
        </p:txBody>
      </p:sp>
      <p:cxnSp>
        <p:nvCxnSpPr>
          <p:cNvPr id="608" name="Google Shape;608;p20"/>
          <p:cNvCxnSpPr>
            <a:stCxn id="606" idx="2"/>
            <a:endCxn id="607" idx="0"/>
          </p:cNvCxnSpPr>
          <p:nvPr/>
        </p:nvCxnSpPr>
        <p:spPr>
          <a:xfrm>
            <a:off x="7369661" y="3376850"/>
            <a:ext cx="7200" cy="363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9" name="Google Shape;609;p20"/>
          <p:cNvSpPr/>
          <p:nvPr/>
        </p:nvSpPr>
        <p:spPr>
          <a:xfrm>
            <a:off x="2996636" y="5090230"/>
            <a:ext cx="4578533" cy="1108472"/>
          </a:xfrm>
          <a:prstGeom prst="roundRect">
            <a:avLst>
              <a:gd name="adj" fmla="val 589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need not require to be the “best”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small indication of leaning is sufficient to decide leakage</a:t>
            </a: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4602707" y="4890162"/>
            <a:ext cx="1366390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8235229" y="1788539"/>
            <a:ext cx="3779819" cy="3045381"/>
          </a:xfrm>
          <a:prstGeom prst="roundRect">
            <a:avLst>
              <a:gd name="adj" fmla="val 291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small sample size of 500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training and validation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Stratified K-fold cross validation with K=50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Good for preventing overfitting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One-sided t-test over the cross-validation accuracies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sample size if no leakage is detected</a:t>
            </a: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9117033" y="1584227"/>
            <a:ext cx="1761789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Making</a:t>
            </a:r>
            <a:endParaRPr/>
          </a:p>
        </p:txBody>
      </p:sp>
      <p:pic>
        <p:nvPicPr>
          <p:cNvPr id="613" name="Google Shape;613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68406" y="5054864"/>
            <a:ext cx="2513463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0"/>
          <p:cNvSpPr txBox="1"/>
          <p:nvPr/>
        </p:nvSpPr>
        <p:spPr>
          <a:xfrm>
            <a:off x="10540312" y="-3714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1"/>
          <p:cNvSpPr/>
          <p:nvPr/>
        </p:nvSpPr>
        <p:spPr>
          <a:xfrm>
            <a:off x="744071" y="1785852"/>
            <a:ext cx="6615954" cy="3162666"/>
          </a:xfrm>
          <a:prstGeom prst="roundRect">
            <a:avLst>
              <a:gd name="adj" fmla="val 5121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Results </a:t>
            </a:r>
            <a:r>
              <a:rPr lang="en-US"/>
              <a:t>on Leakage Detection</a:t>
            </a:r>
            <a:endParaRPr/>
          </a:p>
        </p:txBody>
      </p:sp>
      <p:pic>
        <p:nvPicPr>
          <p:cNvPr id="621" name="Google Shape;621;p21"/>
          <p:cNvPicPr preferRelativeResize="0"/>
          <p:nvPr/>
        </p:nvPicPr>
        <p:blipFill rotWithShape="1">
          <a:blip r:embed="rId3">
            <a:alphaModFix/>
          </a:blip>
          <a:srcRect l="2031"/>
          <a:stretch/>
        </p:blipFill>
        <p:spPr>
          <a:xfrm>
            <a:off x="838200" y="2289640"/>
            <a:ext cx="3174188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6023" y="2289640"/>
            <a:ext cx="324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1"/>
          <p:cNvSpPr/>
          <p:nvPr/>
        </p:nvSpPr>
        <p:spPr>
          <a:xfrm>
            <a:off x="2693629" y="1581540"/>
            <a:ext cx="2637517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Infective Countermeasure</a:t>
            </a:r>
            <a:endParaRPr/>
          </a:p>
        </p:txBody>
      </p:sp>
      <p:sp>
        <p:nvSpPr>
          <p:cNvPr id="624" name="Google Shape;624;p21"/>
          <p:cNvSpPr txBox="1"/>
          <p:nvPr/>
        </p:nvSpPr>
        <p:spPr>
          <a:xfrm>
            <a:off x="744071" y="5128089"/>
            <a:ext cx="6615955" cy="584775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Gierlichs et al., "Infective computation and dummy rounds: fault protection for block ciphers without check-before-output." LatinCrypt 2012.</a:t>
            </a:r>
            <a:endParaRPr/>
          </a:p>
        </p:txBody>
      </p:sp>
      <p:sp>
        <p:nvSpPr>
          <p:cNvPr id="625" name="Google Shape;625;p21"/>
          <p:cNvSpPr txBox="1"/>
          <p:nvPr/>
        </p:nvSpPr>
        <p:spPr>
          <a:xfrm>
            <a:off x="1826315" y="4449640"/>
            <a:ext cx="1197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Noise-Free</a:t>
            </a:r>
            <a:endParaRPr/>
          </a:p>
        </p:txBody>
      </p:sp>
      <p:sp>
        <p:nvSpPr>
          <p:cNvPr id="626" name="Google Shape;626;p21"/>
          <p:cNvSpPr txBox="1"/>
          <p:nvPr/>
        </p:nvSpPr>
        <p:spPr>
          <a:xfrm>
            <a:off x="5481996" y="4449640"/>
            <a:ext cx="6982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Noisy</a:t>
            </a:r>
            <a:endParaRPr/>
          </a:p>
        </p:txBody>
      </p:sp>
      <p:pic>
        <p:nvPicPr>
          <p:cNvPr id="627" name="Google Shape;62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5623" y="2287185"/>
            <a:ext cx="324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1"/>
          <p:cNvSpPr/>
          <p:nvPr/>
        </p:nvSpPr>
        <p:spPr>
          <a:xfrm>
            <a:off x="7788870" y="1785852"/>
            <a:ext cx="4053506" cy="2750289"/>
          </a:xfrm>
          <a:prstGeom prst="roundRect">
            <a:avLst>
              <a:gd name="adj" fmla="val 5121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8449244" y="1581540"/>
            <a:ext cx="2732758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RIMBEN Countermeasure</a:t>
            </a:r>
            <a:endParaRPr/>
          </a:p>
        </p:txBody>
      </p:sp>
      <p:sp>
        <p:nvSpPr>
          <p:cNvPr id="630" name="Google Shape;630;p21"/>
          <p:cNvSpPr txBox="1"/>
          <p:nvPr/>
        </p:nvSpPr>
        <p:spPr>
          <a:xfrm>
            <a:off x="7788870" y="4635646"/>
            <a:ext cx="4053506" cy="107721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Wang et al., "Exploration of benes network in cryptographic processors: A random infection countermeasure for block ciphers against fault attacks." IEEE TIFS 2016.</a:t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>
            <a:off x="4052048" y="5950155"/>
            <a:ext cx="7858071" cy="683835"/>
          </a:xfrm>
          <a:prstGeom prst="roundRect">
            <a:avLst>
              <a:gd name="adj" fmla="val 964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 for t-test but DL-FALAT detects leakage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128th order statistical moment – data complexity for t-test would be very high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Results </a:t>
            </a:r>
            <a:r>
              <a:rPr lang="en-US"/>
              <a:t>on Leakage Detection</a:t>
            </a:r>
            <a:endParaRPr/>
          </a:p>
        </p:txBody>
      </p:sp>
      <p:pic>
        <p:nvPicPr>
          <p:cNvPr id="637" name="Google Shape;6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344" y="2396333"/>
            <a:ext cx="297931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2"/>
          <p:cNvSpPr/>
          <p:nvPr/>
        </p:nvSpPr>
        <p:spPr>
          <a:xfrm>
            <a:off x="5153245" y="1895000"/>
            <a:ext cx="6796707" cy="3081983"/>
          </a:xfrm>
          <a:prstGeom prst="roundRect">
            <a:avLst>
              <a:gd name="adj" fmla="val 5121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2"/>
          <p:cNvSpPr/>
          <p:nvPr/>
        </p:nvSpPr>
        <p:spPr>
          <a:xfrm>
            <a:off x="7437737" y="1692830"/>
            <a:ext cx="2227721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SIFA Countermeasure</a:t>
            </a:r>
            <a:endParaRPr/>
          </a:p>
        </p:txBody>
      </p:sp>
      <p:sp>
        <p:nvSpPr>
          <p:cNvPr id="640" name="Google Shape;640;p22"/>
          <p:cNvSpPr txBox="1"/>
          <p:nvPr/>
        </p:nvSpPr>
        <p:spPr>
          <a:xfrm>
            <a:off x="5047013" y="5114977"/>
            <a:ext cx="3388775" cy="1601355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Saha, Jap, BasuRoy, Avik Chakraborty, Bhasin,Mukhopadhyay,"A framework to counter statistical ineffective fault analysis of block ciphers using domain transformation and error correction." IEEE TIFS 2019.</a:t>
            </a:r>
            <a:endParaRPr/>
          </a:p>
        </p:txBody>
      </p:sp>
      <p:sp>
        <p:nvSpPr>
          <p:cNvPr id="641" name="Google Shape;641;p22"/>
          <p:cNvSpPr/>
          <p:nvPr/>
        </p:nvSpPr>
        <p:spPr>
          <a:xfrm>
            <a:off x="790513" y="1895000"/>
            <a:ext cx="4053506" cy="3081983"/>
          </a:xfrm>
          <a:prstGeom prst="roundRect">
            <a:avLst>
              <a:gd name="adj" fmla="val 5121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2"/>
          <p:cNvSpPr/>
          <p:nvPr/>
        </p:nvSpPr>
        <p:spPr>
          <a:xfrm>
            <a:off x="1411276" y="1690688"/>
            <a:ext cx="2811980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Detection Countermeasure</a:t>
            </a:r>
            <a:endParaRPr/>
          </a:p>
        </p:txBody>
      </p:sp>
      <p:pic>
        <p:nvPicPr>
          <p:cNvPr id="643" name="Google Shape;64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0501" y="2292210"/>
            <a:ext cx="2951788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2"/>
          <p:cNvSpPr txBox="1"/>
          <p:nvPr/>
        </p:nvSpPr>
        <p:spPr>
          <a:xfrm>
            <a:off x="2209631" y="4556333"/>
            <a:ext cx="1215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1-bit Parity</a:t>
            </a:r>
            <a:endParaRPr/>
          </a:p>
        </p:txBody>
      </p:sp>
      <p:pic>
        <p:nvPicPr>
          <p:cNvPr id="645" name="Google Shape;64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20148" y="2415291"/>
            <a:ext cx="2979310" cy="2122083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22"/>
          <p:cNvSpPr txBox="1"/>
          <p:nvPr/>
        </p:nvSpPr>
        <p:spPr>
          <a:xfrm>
            <a:off x="8667409" y="5114978"/>
            <a:ext cx="3282543" cy="830997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Shahmirzadi et al., "Impeccable Circuits II." IACR Cryptology ePrint Archive 2019.</a:t>
            </a:r>
            <a:endParaRPr/>
          </a:p>
        </p:txBody>
      </p:sp>
      <p:sp>
        <p:nvSpPr>
          <p:cNvPr id="647" name="Google Shape;647;p22"/>
          <p:cNvSpPr txBox="1"/>
          <p:nvPr/>
        </p:nvSpPr>
        <p:spPr>
          <a:xfrm>
            <a:off x="6959401" y="4556333"/>
            <a:ext cx="9566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AntiSIFA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2"/>
          <p:cNvSpPr txBox="1"/>
          <p:nvPr/>
        </p:nvSpPr>
        <p:spPr>
          <a:xfrm>
            <a:off x="9389871" y="4556333"/>
            <a:ext cx="20821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Impeccable Circuit II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Take-away</a:t>
            </a:r>
            <a:endParaRPr/>
          </a:p>
        </p:txBody>
      </p:sp>
      <p:sp>
        <p:nvSpPr>
          <p:cNvPr id="654" name="Google Shape;654;p23"/>
          <p:cNvSpPr/>
          <p:nvPr/>
        </p:nvSpPr>
        <p:spPr>
          <a:xfrm>
            <a:off x="605119" y="1213682"/>
            <a:ext cx="10515599" cy="2845135"/>
          </a:xfrm>
          <a:prstGeom prst="roundRect">
            <a:avLst>
              <a:gd name="adj" fmla="val 789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can aid an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adversary/tester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compromise/assess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security of a cryptographic implementation using power side-channel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 than classical statistical approaches in terms of number of attack traces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efficient against masking-based countermeasures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can aid an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adversary/tester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compromise/assess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fault-attack leakage of a cryptographic implementation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 than t-test based approach in terms of number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false negatives and easy to interpret leakage order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rgbClr val="C00000"/>
                </a:solidFill>
              </a:rPr>
              <a:t>Artificial Intelligence: </a:t>
            </a:r>
            <a:r>
              <a:rPr lang="en-US" sz="3600" dirty="0"/>
              <a:t>Boon for Security Evaluations of Cryptosystems</a:t>
            </a:r>
            <a:endParaRPr sz="3600" dirty="0"/>
          </a:p>
        </p:txBody>
      </p:sp>
      <p:sp>
        <p:nvSpPr>
          <p:cNvPr id="95" name="Google Shape;95;p2"/>
          <p:cNvSpPr/>
          <p:nvPr/>
        </p:nvSpPr>
        <p:spPr>
          <a:xfrm>
            <a:off x="6172200" y="1655717"/>
            <a:ext cx="4081366" cy="3215729"/>
          </a:xfrm>
          <a:prstGeom prst="roundRect">
            <a:avLst>
              <a:gd name="adj" fmla="val 4386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1698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attack cryptographic implementation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using side-channel information</a:t>
            </a:r>
            <a:endParaRPr/>
          </a:p>
          <a:p>
            <a:pPr marL="557213" marR="0" lvl="1" indent="-2143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standard statistical techniques</a:t>
            </a:r>
            <a:endParaRPr/>
          </a:p>
          <a:p>
            <a:pPr marL="557213" marR="0" lvl="1" indent="-2143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even </a:t>
            </a: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efficient side-channel countermeasure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like masking</a:t>
            </a:r>
            <a:endParaRPr/>
          </a:p>
          <a:p>
            <a:pPr marL="214313" marR="0" lvl="0" indent="-21431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evaluate fault attack countermeasures</a:t>
            </a:r>
            <a:endParaRPr/>
          </a:p>
          <a:p>
            <a:pPr marL="557213" marR="0" lvl="1" indent="-2143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Aids to mount efficient fault attacks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cryptographic implementation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172200" y="1464029"/>
            <a:ext cx="2722418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for Attacks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991600" y="5888252"/>
            <a:ext cx="13436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  <p:pic>
        <p:nvPicPr>
          <p:cNvPr id="98" name="Google Shape;98;p2" descr="hardware_enginn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49" y="1633575"/>
            <a:ext cx="1660509" cy="167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874" y="3586302"/>
            <a:ext cx="1986902" cy="122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9581" y="5360552"/>
            <a:ext cx="1630910" cy="107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67862" y="5360553"/>
            <a:ext cx="1630911" cy="107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Number &quot;Not Used&quot; Once - Practical fault attack on pqm4 implementations of  NIST candidat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13440" y="3586302"/>
            <a:ext cx="1986902" cy="122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00" y="5360552"/>
            <a:ext cx="1630910" cy="107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2697776" y="1730121"/>
            <a:ext cx="2944906" cy="1246763"/>
          </a:xfrm>
          <a:prstGeom prst="roundRect">
            <a:avLst>
              <a:gd name="adj" fmla="val 7892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insecure real-life implementation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provably secure cryptographic encryption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4ba6094057_0_5"/>
          <p:cNvSpPr txBox="1">
            <a:spLocks noGrp="1"/>
          </p:cNvSpPr>
          <p:nvPr>
            <p:ph type="title"/>
          </p:nvPr>
        </p:nvSpPr>
        <p:spPr>
          <a:xfrm>
            <a:off x="195025" y="0"/>
            <a:ext cx="11863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AI for Implementation Security : The Way Forward</a:t>
            </a:r>
            <a:endParaRPr/>
          </a:p>
        </p:txBody>
      </p:sp>
      <p:sp>
        <p:nvSpPr>
          <p:cNvPr id="660" name="Google Shape;660;g34ba6094057_0_5"/>
          <p:cNvSpPr/>
          <p:nvPr/>
        </p:nvSpPr>
        <p:spPr>
          <a:xfrm>
            <a:off x="605125" y="1213675"/>
            <a:ext cx="11274600" cy="5433000"/>
          </a:xfrm>
          <a:prstGeom prst="roundRect">
            <a:avLst>
              <a:gd name="adj" fmla="val 789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Pertinent questions facing the implementation security community for AI adoption: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4ba6094057_0_10"/>
          <p:cNvSpPr txBox="1">
            <a:spLocks noGrp="1"/>
          </p:cNvSpPr>
          <p:nvPr>
            <p:ph type="title"/>
          </p:nvPr>
        </p:nvSpPr>
        <p:spPr>
          <a:xfrm>
            <a:off x="195025" y="0"/>
            <a:ext cx="11863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AI for Implementation Security : The Way Forward</a:t>
            </a:r>
            <a:endParaRPr/>
          </a:p>
        </p:txBody>
      </p:sp>
      <p:sp>
        <p:nvSpPr>
          <p:cNvPr id="666" name="Google Shape;666;g34ba6094057_0_10"/>
          <p:cNvSpPr/>
          <p:nvPr/>
        </p:nvSpPr>
        <p:spPr>
          <a:xfrm>
            <a:off x="605125" y="1213675"/>
            <a:ext cx="11274600" cy="5433000"/>
          </a:xfrm>
          <a:prstGeom prst="roundRect">
            <a:avLst>
              <a:gd name="adj" fmla="val 789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Pertinent questions facing the implementation security community for AI adoption: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AI specific pitfalls in implementation security context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pre-process data (like side-channel traces) to render them training friendly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avoid overfitting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architectures to use for what use-cases?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deep = better?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ensure quality of training data? Issues like class imbalance, requisite amount of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inference result interpretation reliable (like high accuracy, but on unbalanced data)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all implementation security engineers may know ML internals/details to take decisional calls on these issues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4ba6094057_0_15"/>
          <p:cNvSpPr txBox="1">
            <a:spLocks noGrp="1"/>
          </p:cNvSpPr>
          <p:nvPr>
            <p:ph type="title"/>
          </p:nvPr>
        </p:nvSpPr>
        <p:spPr>
          <a:xfrm>
            <a:off x="195025" y="0"/>
            <a:ext cx="11863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AI for Implementation Security : The Way Forward</a:t>
            </a:r>
            <a:endParaRPr/>
          </a:p>
        </p:txBody>
      </p:sp>
      <p:sp>
        <p:nvSpPr>
          <p:cNvPr id="672" name="Google Shape;672;g34ba6094057_0_15"/>
          <p:cNvSpPr/>
          <p:nvPr/>
        </p:nvSpPr>
        <p:spPr>
          <a:xfrm>
            <a:off x="605125" y="1213675"/>
            <a:ext cx="11274600" cy="5433000"/>
          </a:xfrm>
          <a:prstGeom prst="roundRect">
            <a:avLst>
              <a:gd name="adj" fmla="val 789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Pertinent questions facing the implementation security community for AI adoption: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AI specific pitfalls in implementation security context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suggestive guidelines/procedures for ensuring research portability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tests (like CPA) are inherently portable. But what about ML models?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 ML model for testing leakage on Arduino Uno be reused for testing leakage on Raspberry Pi?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Educate testers on ML transfer learning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Again, lack of easy-to-access documentation for the same.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4ba6094057_0_20"/>
          <p:cNvSpPr txBox="1">
            <a:spLocks noGrp="1"/>
          </p:cNvSpPr>
          <p:nvPr>
            <p:ph type="title"/>
          </p:nvPr>
        </p:nvSpPr>
        <p:spPr>
          <a:xfrm>
            <a:off x="195025" y="0"/>
            <a:ext cx="11863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AI for Implementation Security : The Way Forward</a:t>
            </a:r>
            <a:endParaRPr/>
          </a:p>
        </p:txBody>
      </p:sp>
      <p:sp>
        <p:nvSpPr>
          <p:cNvPr id="678" name="Google Shape;678;g34ba6094057_0_20"/>
          <p:cNvSpPr/>
          <p:nvPr/>
        </p:nvSpPr>
        <p:spPr>
          <a:xfrm>
            <a:off x="605125" y="1213675"/>
            <a:ext cx="11274600" cy="5433000"/>
          </a:xfrm>
          <a:prstGeom prst="roundRect">
            <a:avLst>
              <a:gd name="adj" fmla="val 789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Pertinent questions facing the implementation security community for AI adoption: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AI specific pitfalls in implementation security context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suggestive guidelines/procedures for ensuring research portability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on how we build upon each other’s research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tests are algorithms; we publish the same, and anyone can use 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ML models + collected datasets are often considered as IPs. Not everyone open-sources them!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consensus on how to share models/datasets will create isolated islands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implementation security community.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4ba6094057_0_25"/>
          <p:cNvSpPr txBox="1">
            <a:spLocks noGrp="1"/>
          </p:cNvSpPr>
          <p:nvPr>
            <p:ph type="title"/>
          </p:nvPr>
        </p:nvSpPr>
        <p:spPr>
          <a:xfrm>
            <a:off x="195025" y="0"/>
            <a:ext cx="11863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AI for Implementation Security : The Way Forward</a:t>
            </a:r>
            <a:endParaRPr/>
          </a:p>
        </p:txBody>
      </p:sp>
      <p:sp>
        <p:nvSpPr>
          <p:cNvPr id="684" name="Google Shape;684;g34ba6094057_0_25"/>
          <p:cNvSpPr/>
          <p:nvPr/>
        </p:nvSpPr>
        <p:spPr>
          <a:xfrm>
            <a:off x="605125" y="1213675"/>
            <a:ext cx="11274600" cy="5433000"/>
          </a:xfrm>
          <a:prstGeom prst="roundRect">
            <a:avLst>
              <a:gd name="adj" fmla="val 789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Pertinent questions facing the implementation security community for AI adoption: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AI specific pitfalls in implementation security context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suggestive guidelines/procedures for ensuring research portability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on how we build upon each other’s research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Licensing !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goodwill policy of licensing a model for testing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implementation, that had been partially trained on dataset curated by somebody else?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on licensing of such models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especially if they are transfer learned!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/>
        </p:nvSpPr>
        <p:spPr>
          <a:xfrm>
            <a:off x="4701397" y="3868506"/>
            <a:ext cx="35864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C00000"/>
                </a:solidFill>
                <a:latin typeface="Courgette"/>
                <a:ea typeface="Courgette"/>
                <a:cs typeface="Courgette"/>
                <a:sym typeface="Courgette"/>
              </a:rPr>
              <a:t>Thank You</a:t>
            </a:r>
            <a:endParaRPr/>
          </a:p>
        </p:txBody>
      </p:sp>
      <p:sp>
        <p:nvSpPr>
          <p:cNvPr id="690" name="Google Shape;690;p24"/>
          <p:cNvSpPr txBox="1"/>
          <p:nvPr/>
        </p:nvSpPr>
        <p:spPr>
          <a:xfrm>
            <a:off x="252249" y="5217896"/>
            <a:ext cx="62070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query please feel free to contact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Debdeep Mukhopadhyay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debdeep.mukhopadhyay@gmail.com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4C8F09-ACD2-394D-A07A-3E6F81979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9093" y="1210043"/>
            <a:ext cx="4674605" cy="223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Side Channel Attack: </a:t>
            </a:r>
            <a:r>
              <a:rPr lang="en-US"/>
              <a:t>Targets Implementation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291" y="3429000"/>
            <a:ext cx="986155" cy="98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94276">
            <a:off x="1943387" y="5269511"/>
            <a:ext cx="875323" cy="437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3"/>
          <p:cNvCxnSpPr/>
          <p:nvPr/>
        </p:nvCxnSpPr>
        <p:spPr>
          <a:xfrm>
            <a:off x="1417973" y="3893502"/>
            <a:ext cx="485775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3"/>
          <p:cNvSpPr txBox="1"/>
          <p:nvPr/>
        </p:nvSpPr>
        <p:spPr>
          <a:xfrm>
            <a:off x="432136" y="3739613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Plaintext</a:t>
            </a:r>
            <a:endParaRPr sz="1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rot="10800000">
            <a:off x="2500368" y="4504294"/>
            <a:ext cx="0" cy="5048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15" name="Google Shape;115;p3"/>
          <p:cNvGrpSpPr/>
          <p:nvPr/>
        </p:nvGrpSpPr>
        <p:grpSpPr>
          <a:xfrm>
            <a:off x="4045449" y="2904428"/>
            <a:ext cx="2138232" cy="2035298"/>
            <a:chOff x="3715005" y="2300912"/>
            <a:chExt cx="2138232" cy="2035298"/>
          </a:xfrm>
        </p:grpSpPr>
        <p:pic>
          <p:nvPicPr>
            <p:cNvPr id="116" name="Google Shape;116;p3" descr="Thermometer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5005" y="2872080"/>
              <a:ext cx="436954" cy="436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 descr="Lightning bol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29890" y="3433305"/>
              <a:ext cx="436953" cy="436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" descr="Stopwatch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744776" y="2314960"/>
              <a:ext cx="436953" cy="4369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 descr="Wireless router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744775" y="3911495"/>
              <a:ext cx="424715" cy="424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3"/>
            <p:cNvSpPr txBox="1"/>
            <p:nvPr/>
          </p:nvSpPr>
          <p:spPr>
            <a:xfrm>
              <a:off x="4257928" y="2300912"/>
              <a:ext cx="1595309" cy="203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 radiations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1" name="Google Shape;121;p3"/>
          <p:cNvCxnSpPr/>
          <p:nvPr/>
        </p:nvCxnSpPr>
        <p:spPr>
          <a:xfrm>
            <a:off x="3199229" y="3893501"/>
            <a:ext cx="770021" cy="0"/>
          </a:xfrm>
          <a:prstGeom prst="straightConnector1">
            <a:avLst/>
          </a:prstGeom>
          <a:noFill/>
          <a:ln w="9525" cap="flat" cmpd="sng">
            <a:solidFill>
              <a:srgbClr val="BE17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3"/>
          <p:cNvSpPr txBox="1"/>
          <p:nvPr/>
        </p:nvSpPr>
        <p:spPr>
          <a:xfrm>
            <a:off x="3134436" y="3540184"/>
            <a:ext cx="899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E1700"/>
                </a:solidFill>
                <a:latin typeface="Calibri"/>
                <a:ea typeface="Calibri"/>
                <a:cs typeface="Calibri"/>
                <a:sym typeface="Calibri"/>
              </a:rPr>
              <a:t>Leakage</a:t>
            </a:r>
            <a:endParaRPr sz="1400" b="1">
              <a:solidFill>
                <a:srgbClr val="BE17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94276">
            <a:off x="10433491" y="5193877"/>
            <a:ext cx="875323" cy="437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3"/>
          <p:cNvCxnSpPr/>
          <p:nvPr/>
        </p:nvCxnSpPr>
        <p:spPr>
          <a:xfrm>
            <a:off x="5668327" y="3920090"/>
            <a:ext cx="691558" cy="0"/>
          </a:xfrm>
          <a:prstGeom prst="straightConnector1">
            <a:avLst/>
          </a:prstGeom>
          <a:noFill/>
          <a:ln w="9525" cap="flat" cmpd="sng">
            <a:solidFill>
              <a:srgbClr val="BE17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/>
          <p:nvPr/>
        </p:nvCxnSpPr>
        <p:spPr>
          <a:xfrm>
            <a:off x="9108315" y="3821402"/>
            <a:ext cx="691558" cy="0"/>
          </a:xfrm>
          <a:prstGeom prst="straightConnector1">
            <a:avLst/>
          </a:prstGeom>
          <a:noFill/>
          <a:ln w="9525" cap="flat" cmpd="sng">
            <a:solidFill>
              <a:srgbClr val="BE17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3"/>
          <p:cNvSpPr txBox="1"/>
          <p:nvPr/>
        </p:nvSpPr>
        <p:spPr>
          <a:xfrm>
            <a:off x="1940759" y="3017984"/>
            <a:ext cx="1119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B4948"/>
                </a:solidFill>
                <a:latin typeface="Calibri"/>
                <a:ea typeface="Calibri"/>
                <a:cs typeface="Calibri"/>
                <a:sym typeface="Calibri"/>
              </a:rPr>
              <a:t>Encryption</a:t>
            </a:r>
            <a:endParaRPr sz="1400" b="1">
              <a:solidFill>
                <a:srgbClr val="4B49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833842" y="4626586"/>
            <a:ext cx="17182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B4948"/>
                </a:solidFill>
                <a:latin typeface="Calibri"/>
                <a:ea typeface="Calibri"/>
                <a:cs typeface="Calibri"/>
                <a:sym typeface="Calibri"/>
              </a:rPr>
              <a:t>Trace Acquisition</a:t>
            </a:r>
            <a:endParaRPr sz="1400" b="1">
              <a:solidFill>
                <a:srgbClr val="4B49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0150414" y="2986972"/>
            <a:ext cx="15774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B4948"/>
                </a:solidFill>
                <a:latin typeface="Calibri"/>
                <a:ea typeface="Calibri"/>
                <a:cs typeface="Calibri"/>
                <a:sym typeface="Calibri"/>
              </a:rPr>
              <a:t>Acquired Traces</a:t>
            </a:r>
            <a:endParaRPr sz="1400" b="1">
              <a:solidFill>
                <a:srgbClr val="4B49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882745" y="6061704"/>
            <a:ext cx="19768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E1700"/>
                </a:solidFill>
                <a:latin typeface="Calibri"/>
                <a:ea typeface="Calibri"/>
                <a:cs typeface="Calibri"/>
                <a:sym typeface="Calibri"/>
              </a:rPr>
              <a:t>Retrieved Secret Key</a:t>
            </a:r>
            <a:endParaRPr sz="1400" b="1">
              <a:solidFill>
                <a:srgbClr val="BE17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10939124" y="4214944"/>
            <a:ext cx="0" cy="618333"/>
          </a:xfrm>
          <a:prstGeom prst="straightConnector1">
            <a:avLst/>
          </a:prstGeom>
          <a:noFill/>
          <a:ln w="9525" cap="flat" cmpd="sng">
            <a:solidFill>
              <a:srgbClr val="BE17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3"/>
          <p:cNvSpPr/>
          <p:nvPr/>
        </p:nvSpPr>
        <p:spPr>
          <a:xfrm>
            <a:off x="529097" y="1684794"/>
            <a:ext cx="5139230" cy="10215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E1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Side-Channel Attacks are performed through an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measurement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computation result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an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auxiliary mechanism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0939124" y="4357154"/>
            <a:ext cx="9204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B4948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400" b="1">
              <a:solidFill>
                <a:srgbClr val="4B49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3"/>
          <p:cNvGrpSpPr/>
          <p:nvPr/>
        </p:nvGrpSpPr>
        <p:grpSpPr>
          <a:xfrm>
            <a:off x="9929474" y="3294749"/>
            <a:ext cx="2019300" cy="829259"/>
            <a:chOff x="7844904" y="4401213"/>
            <a:chExt cx="2019300" cy="829259"/>
          </a:xfrm>
        </p:grpSpPr>
        <p:pic>
          <p:nvPicPr>
            <p:cNvPr id="134" name="Google Shape;134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44904" y="4401213"/>
              <a:ext cx="1009650" cy="8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854554" y="4420847"/>
              <a:ext cx="1009650" cy="809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04244" y="2489782"/>
            <a:ext cx="1577421" cy="760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3"/>
          <p:cNvGrpSpPr/>
          <p:nvPr/>
        </p:nvGrpSpPr>
        <p:grpSpPr>
          <a:xfrm>
            <a:off x="6318741" y="3250224"/>
            <a:ext cx="2748430" cy="1376362"/>
            <a:chOff x="6184270" y="3006524"/>
            <a:chExt cx="2748430" cy="1376362"/>
          </a:xfrm>
        </p:grpSpPr>
        <p:pic>
          <p:nvPicPr>
            <p:cNvPr id="138" name="Google Shape;138;p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184270" y="3006524"/>
              <a:ext cx="2748430" cy="1376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 descr="The Oscilloscope - Page 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544235" y="3185300"/>
              <a:ext cx="995075" cy="6183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3"/>
          <p:cNvSpPr/>
          <p:nvPr/>
        </p:nvSpPr>
        <p:spPr>
          <a:xfrm>
            <a:off x="5827300" y="1692684"/>
            <a:ext cx="6096000" cy="7150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covert channels that leak information which the designers of cryptographic algorithms did not consider</a:t>
            </a:r>
            <a:endParaRPr/>
          </a:p>
        </p:txBody>
      </p:sp>
      <p:pic>
        <p:nvPicPr>
          <p:cNvPr id="141" name="Google Shape;141;p3" descr="3-Fuite d&amp;#39;information par Simple Power Analysis, exponentiation rapide... |  Download Scientific Diagram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84238" y="5361841"/>
            <a:ext cx="5587506" cy="1439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10492827" y="6611779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Side-Channel</a:t>
            </a:r>
            <a:r>
              <a:rPr lang="en-US"/>
              <a:t> Analysis Methods</a:t>
            </a:r>
            <a:endParaRPr/>
          </a:p>
        </p:txBody>
      </p:sp>
      <p:grpSp>
        <p:nvGrpSpPr>
          <p:cNvPr id="171" name="Google Shape;171;p5"/>
          <p:cNvGrpSpPr/>
          <p:nvPr/>
        </p:nvGrpSpPr>
        <p:grpSpPr>
          <a:xfrm>
            <a:off x="2298755" y="1837588"/>
            <a:ext cx="5729168" cy="1933932"/>
            <a:chOff x="1700783" y="2633243"/>
            <a:chExt cx="5729168" cy="1933932"/>
          </a:xfrm>
        </p:grpSpPr>
        <p:sp>
          <p:nvSpPr>
            <p:cNvPr id="172" name="Google Shape;172;p5"/>
            <p:cNvSpPr/>
            <p:nvPr/>
          </p:nvSpPr>
          <p:spPr>
            <a:xfrm>
              <a:off x="1700783" y="2888632"/>
              <a:ext cx="5729168" cy="1678543"/>
            </a:xfrm>
            <a:prstGeom prst="roundRect">
              <a:avLst>
                <a:gd name="adj" fmla="val 5337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222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Strongest form of side channel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Requires an adversary to have access to an identical experimental device that he can program to his choice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success of these attacks relies on the ability to model noise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019096" y="2633243"/>
              <a:ext cx="2132970" cy="44267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Profiled Analysis</a:t>
              </a:r>
              <a:endParaRPr/>
            </a:p>
          </p:txBody>
        </p:sp>
      </p:grpSp>
      <p:sp>
        <p:nvSpPr>
          <p:cNvPr id="174" name="Google Shape;174;p5"/>
          <p:cNvSpPr/>
          <p:nvPr/>
        </p:nvSpPr>
        <p:spPr>
          <a:xfrm rot="-5400000">
            <a:off x="-371481" y="3841659"/>
            <a:ext cx="2930143" cy="51077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Side-Channel Analysis</a:t>
            </a:r>
            <a:endParaRPr/>
          </a:p>
        </p:txBody>
      </p:sp>
      <p:grpSp>
        <p:nvGrpSpPr>
          <p:cNvPr id="175" name="Google Shape;175;p5"/>
          <p:cNvGrpSpPr/>
          <p:nvPr/>
        </p:nvGrpSpPr>
        <p:grpSpPr>
          <a:xfrm>
            <a:off x="2298755" y="4273907"/>
            <a:ext cx="5729168" cy="2218968"/>
            <a:chOff x="1700783" y="4634182"/>
            <a:chExt cx="5729168" cy="2218968"/>
          </a:xfrm>
        </p:grpSpPr>
        <p:sp>
          <p:nvSpPr>
            <p:cNvPr id="176" name="Google Shape;176;p5"/>
            <p:cNvSpPr/>
            <p:nvPr/>
          </p:nvSpPr>
          <p:spPr>
            <a:xfrm>
              <a:off x="1700783" y="4889571"/>
              <a:ext cx="5729168" cy="1963579"/>
            </a:xfrm>
            <a:prstGeom prst="roundRect">
              <a:avLst>
                <a:gd name="adj" fmla="val 5337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222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Targets intermediate computation of the target device</a:t>
              </a:r>
              <a:endParaRPr/>
            </a:p>
            <a:p>
              <a:pPr marL="742950" marR="0" lvl="1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Typically the input or output of an S-Box.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Adversary generates hypothetical power trace of the target device with guessed key byte.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Secret key is obtained by correlating the hypothetical power trace with the actual power trace.</a:t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019096" y="4634182"/>
              <a:ext cx="2474042" cy="44267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Non-Profiled Analysis</a:t>
              </a: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8612933" y="1837588"/>
            <a:ext cx="2489527" cy="2191397"/>
            <a:chOff x="8612933" y="1837588"/>
            <a:chExt cx="2489527" cy="2191397"/>
          </a:xfrm>
        </p:grpSpPr>
        <p:pic>
          <p:nvPicPr>
            <p:cNvPr id="179" name="Google Shape;179;p5" descr="2,876,801 Mobile Phone Stock Photos, Pictures &amp;amp; Royalty-Free Images - iStock"/>
            <p:cNvPicPr preferRelativeResize="0"/>
            <p:nvPr/>
          </p:nvPicPr>
          <p:blipFill rotWithShape="1">
            <a:blip r:embed="rId3">
              <a:alphaModFix/>
            </a:blip>
            <a:srcRect l="27272" t="3128" r="28404" b="3138"/>
            <a:stretch/>
          </p:blipFill>
          <p:spPr>
            <a:xfrm>
              <a:off x="8834307" y="2428501"/>
              <a:ext cx="837564" cy="1600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5" descr="2,876,801 Mobile Phone Stock Photos, Pictures &amp;amp; Royalty-Free Images - iStock"/>
            <p:cNvPicPr preferRelativeResize="0"/>
            <p:nvPr/>
          </p:nvPicPr>
          <p:blipFill rotWithShape="1">
            <a:blip r:embed="rId3">
              <a:alphaModFix/>
            </a:blip>
            <a:srcRect l="27272" t="3128" r="28404" b="3138"/>
            <a:stretch/>
          </p:blipFill>
          <p:spPr>
            <a:xfrm>
              <a:off x="10043523" y="2428501"/>
              <a:ext cx="837564" cy="1600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03905" y="2631976"/>
              <a:ext cx="3168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94689" y="2631976"/>
              <a:ext cx="3168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5" descr="Ic Icons - Download Free Vector Icons | Noun Projec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987180" y="3394929"/>
              <a:ext cx="540001" cy="54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5" descr="Ic Icons - Download Free Vector Icons | Noun Project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92304" y="3403858"/>
              <a:ext cx="540001" cy="5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5"/>
            <p:cNvSpPr txBox="1"/>
            <p:nvPr/>
          </p:nvSpPr>
          <p:spPr>
            <a:xfrm>
              <a:off x="8612933" y="1837588"/>
              <a:ext cx="12803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Profiled Device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(Open)</a:t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9822148" y="1837588"/>
              <a:ext cx="12803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Device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(Close)</a:t>
              </a: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9314381" y="4267686"/>
            <a:ext cx="1280312" cy="2191397"/>
            <a:chOff x="9314381" y="4267686"/>
            <a:chExt cx="1280312" cy="2191397"/>
          </a:xfrm>
        </p:grpSpPr>
        <p:pic>
          <p:nvPicPr>
            <p:cNvPr id="188" name="Google Shape;188;p5" descr="2,876,801 Mobile Phone Stock Photos, Pictures &amp;amp; Royalty-Free Images - iStock"/>
            <p:cNvPicPr preferRelativeResize="0"/>
            <p:nvPr/>
          </p:nvPicPr>
          <p:blipFill rotWithShape="1">
            <a:blip r:embed="rId3">
              <a:alphaModFix/>
            </a:blip>
            <a:srcRect l="27272" t="3128" r="28404" b="3138"/>
            <a:stretch/>
          </p:blipFill>
          <p:spPr>
            <a:xfrm>
              <a:off x="9535756" y="4858599"/>
              <a:ext cx="837564" cy="1600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96138" y="5062074"/>
              <a:ext cx="3168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5" descr="Ic Icons - Download Free Vector Icons | Noun Project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684537" y="5833956"/>
              <a:ext cx="540001" cy="5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5"/>
            <p:cNvSpPr txBox="1"/>
            <p:nvPr/>
          </p:nvSpPr>
          <p:spPr>
            <a:xfrm>
              <a:off x="9314381" y="4267686"/>
              <a:ext cx="12803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Device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(Close)</a:t>
              </a:r>
              <a:endParaRPr/>
            </a:p>
          </p:txBody>
        </p:sp>
      </p:grpSp>
      <p:cxnSp>
        <p:nvCxnSpPr>
          <p:cNvPr id="192" name="Google Shape;192;p5"/>
          <p:cNvCxnSpPr>
            <a:stCxn id="174" idx="2"/>
            <a:endCxn id="172" idx="1"/>
          </p:cNvCxnSpPr>
          <p:nvPr/>
        </p:nvCxnSpPr>
        <p:spPr>
          <a:xfrm rot="10800000" flipH="1">
            <a:off x="1348979" y="2932148"/>
            <a:ext cx="949800" cy="1164900"/>
          </a:xfrm>
          <a:prstGeom prst="bentConnector5">
            <a:avLst>
              <a:gd name="adj1" fmla="val 75980"/>
              <a:gd name="adj2" fmla="val 24934"/>
              <a:gd name="adj3" fmla="val 75929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5"/>
          <p:cNvCxnSpPr>
            <a:stCxn id="174" idx="2"/>
            <a:endCxn id="176" idx="1"/>
          </p:cNvCxnSpPr>
          <p:nvPr/>
        </p:nvCxnSpPr>
        <p:spPr>
          <a:xfrm>
            <a:off x="1348979" y="4097048"/>
            <a:ext cx="949800" cy="1413900"/>
          </a:xfrm>
          <a:prstGeom prst="bentConnector5">
            <a:avLst>
              <a:gd name="adj1" fmla="val 75980"/>
              <a:gd name="adj2" fmla="val 24317"/>
              <a:gd name="adj3" fmla="val 75929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" name="Google Shape;194;p5"/>
          <p:cNvSpPr txBox="1"/>
          <p:nvPr/>
        </p:nvSpPr>
        <p:spPr>
          <a:xfrm>
            <a:off x="10492827" y="6611779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Profiled Deep Learning</a:t>
            </a:r>
            <a:r>
              <a:rPr lang="en-US"/>
              <a:t> based Attack</a:t>
            </a:r>
            <a:endParaRPr/>
          </a:p>
        </p:txBody>
      </p:sp>
      <p:pic>
        <p:nvPicPr>
          <p:cNvPr id="201" name="Google Shape;201;p6" descr="Image result for sasebo gI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7633" y="3822293"/>
            <a:ext cx="1695622" cy="14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3255" y="3874470"/>
            <a:ext cx="2217234" cy="155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1042101" y="4499124"/>
            <a:ext cx="10094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Known Key</a:t>
            </a:r>
            <a:endParaRPr/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9180" y="3688893"/>
            <a:ext cx="2110378" cy="174463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/>
          <p:nvPr/>
        </p:nvSpPr>
        <p:spPr>
          <a:xfrm>
            <a:off x="6548620" y="5004914"/>
            <a:ext cx="792731" cy="3955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6548620" y="4599483"/>
            <a:ext cx="78098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Targeted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88156" y="3709494"/>
            <a:ext cx="16859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/>
        </p:nvSpPr>
        <p:spPr>
          <a:xfrm>
            <a:off x="838200" y="4501258"/>
            <a:ext cx="1213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Unknown Key</a:t>
            </a:r>
            <a:endParaRPr/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92801" y="3895715"/>
            <a:ext cx="1215905" cy="94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1066" y="4935934"/>
            <a:ext cx="1030428" cy="47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71740" y="3767637"/>
            <a:ext cx="1566250" cy="175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67460" y="3859107"/>
            <a:ext cx="1470077" cy="151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41120" y="5462720"/>
            <a:ext cx="2489998" cy="93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/>
          <p:nvPr/>
        </p:nvSpPr>
        <p:spPr>
          <a:xfrm>
            <a:off x="204457" y="6433826"/>
            <a:ext cx="11783086" cy="338554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Maghrebi et al., “Breaking cryptographic implementations using deep learning techniques.” SPACE 2016</a:t>
            </a: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838200" y="1557871"/>
            <a:ext cx="10515599" cy="1963579"/>
          </a:xfrm>
          <a:prstGeom prst="roundRect">
            <a:avLst>
              <a:gd name="adj" fmla="val 6044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attacks (profiled attacks) are based on the Gaussian Assumption of the leakage distribution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Deep Learning-based approach relaxes the Gaussian Assumption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acquired traces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 not require any types of pre-processing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trace synchronization, denoising, feature selection, feature extraction, etc.)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deep learning model can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combine multiple leakage points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efficiently against masking-based countermeasures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classical statistical methods</a:t>
            </a:r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4147584" y="1350598"/>
            <a:ext cx="3896829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 of Deep Learning Approach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10908810" y="4347370"/>
            <a:ext cx="984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Profiling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11004798" y="4349498"/>
            <a:ext cx="7929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Attack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10540312" y="-3714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556734" y="1224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EstraNet: An Efficient Shift-invariant Transformer Network</a:t>
            </a:r>
            <a:endParaRPr/>
          </a:p>
        </p:txBody>
      </p:sp>
      <p:pic>
        <p:nvPicPr>
          <p:cNvPr id="225" name="Google Shape;2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92" y="1110565"/>
            <a:ext cx="5203190" cy="347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44231"/>
            <a:ext cx="7024687" cy="231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/>
          <p:nvPr/>
        </p:nvSpPr>
        <p:spPr>
          <a:xfrm>
            <a:off x="5532374" y="1156284"/>
            <a:ext cx="4544314" cy="343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Incorporates novel self-attention called GaussiP attention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linear time &amp; memory complexity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scales to traces with lengths &gt; 10K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Shift-invariant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effective against several jitter based countermeasures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at capturing long distance dependency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effective against masking countermeasures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 attention scores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it effective for attacking very long traces (lengths &gt; 10K)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kernel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it highly effective against clock jitter countermeasures</a:t>
            </a:r>
            <a:endParaRPr/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4590" y="4471872"/>
            <a:ext cx="4015072" cy="11028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/>
          <p:nvPr/>
        </p:nvSpPr>
        <p:spPr>
          <a:xfrm>
            <a:off x="6783738" y="5754921"/>
            <a:ext cx="4809744" cy="830997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Suvadeep Hajra, Siddhartha Chowdhury, Debdeep Mukhopadhyay: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EstraNet: An Efficient Shift-Invariant Transformer Network for Side-Channel Analysis. IACR Trans. Cryptogr. Hardw. Embed. Syst. 2024(1): 336-374 (2024)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Non-Profiled Deep Learning </a:t>
            </a:r>
            <a:r>
              <a:rPr lang="en-US"/>
              <a:t>based Attack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204457" y="6433826"/>
            <a:ext cx="11783086" cy="338554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Benjamin Timon, " Non-Profiled Deep Learning-based Side-Channel attacks with Sensitivity Analysis." TCHES 2019.</a:t>
            </a:r>
            <a:endParaRPr/>
          </a:p>
        </p:txBody>
      </p:sp>
      <p:pic>
        <p:nvPicPr>
          <p:cNvPr id="236" name="Google Shape;236;p8" descr="Image result for sasebo gI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493" y="3924616"/>
            <a:ext cx="1695622" cy="14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0389" y="4079342"/>
            <a:ext cx="2217234" cy="155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 txBox="1"/>
          <p:nvPr/>
        </p:nvSpPr>
        <p:spPr>
          <a:xfrm>
            <a:off x="616788" y="4509645"/>
            <a:ext cx="1213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Unknown Key</a:t>
            </a:r>
            <a:endParaRPr/>
          </a:p>
        </p:txBody>
      </p:sp>
      <p:grpSp>
        <p:nvGrpSpPr>
          <p:cNvPr id="239" name="Google Shape;239;p8"/>
          <p:cNvGrpSpPr/>
          <p:nvPr/>
        </p:nvGrpSpPr>
        <p:grpSpPr>
          <a:xfrm>
            <a:off x="6358056" y="3760366"/>
            <a:ext cx="2110378" cy="1744635"/>
            <a:chOff x="6367021" y="4151376"/>
            <a:chExt cx="2110378" cy="1744635"/>
          </a:xfrm>
        </p:grpSpPr>
        <p:pic>
          <p:nvPicPr>
            <p:cNvPr id="240" name="Google Shape;240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67021" y="4151376"/>
              <a:ext cx="2110378" cy="1744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8"/>
            <p:cNvSpPr/>
            <p:nvPr/>
          </p:nvSpPr>
          <p:spPr>
            <a:xfrm>
              <a:off x="6367021" y="5500437"/>
              <a:ext cx="792731" cy="39557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 txBox="1"/>
            <p:nvPr/>
          </p:nvSpPr>
          <p:spPr>
            <a:xfrm>
              <a:off x="6367021" y="5095006"/>
              <a:ext cx="78098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Targeted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Operation</a:t>
              </a:r>
              <a:endParaRPr/>
            </a:p>
          </p:txBody>
        </p:sp>
      </p:grpSp>
      <p:pic>
        <p:nvPicPr>
          <p:cNvPr id="243" name="Google Shape;24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75290" y="3914366"/>
            <a:ext cx="1685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 descr="Image result for cross sig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3807" y="3751222"/>
            <a:ext cx="437438" cy="46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8">
            <a:alphaModFix/>
          </a:blip>
          <a:srcRect l="16073" r="22122"/>
          <a:stretch/>
        </p:blipFill>
        <p:spPr>
          <a:xfrm>
            <a:off x="10368071" y="3797714"/>
            <a:ext cx="1572769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/>
          <p:nvPr/>
        </p:nvSpPr>
        <p:spPr>
          <a:xfrm>
            <a:off x="838201" y="1907105"/>
            <a:ext cx="10515599" cy="1393508"/>
          </a:xfrm>
          <a:prstGeom prst="roundRect">
            <a:avLst>
              <a:gd name="adj" fmla="val 6044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translation-invariance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of CNN to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outperform non-profiled Correlation Power Attack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analy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reveals points of interests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leakage and mask locations in the trace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masked implementation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without the knowledge (order of masking)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the underlying implemented protection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4147585" y="1699832"/>
            <a:ext cx="3896829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 of Deep Learning Approach</a:t>
            </a:r>
            <a:endParaRPr/>
          </a:p>
        </p:txBody>
      </p:sp>
      <p:sp>
        <p:nvSpPr>
          <p:cNvPr id="248" name="Google Shape;248;p8"/>
          <p:cNvSpPr txBox="1"/>
          <p:nvPr/>
        </p:nvSpPr>
        <p:spPr>
          <a:xfrm>
            <a:off x="8664389" y="5219395"/>
            <a:ext cx="18996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Trains a model for each possible key byte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10542860" y="5219291"/>
            <a:ext cx="122319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Correct key produces best training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10540312" y="-3714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Deep Learning-based Fault-Attack Leakage Assessment</a:t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44550" y="926545"/>
            <a:ext cx="10515600" cy="78319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II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Fault Attacks</a:t>
            </a:r>
            <a:r>
              <a:rPr lang="en-US"/>
              <a:t> on Block Ciphers</a:t>
            </a:r>
            <a:endParaRPr/>
          </a:p>
        </p:txBody>
      </p:sp>
      <p:sp>
        <p:nvSpPr>
          <p:cNvPr id="263" name="Google Shape;2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3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Attacks based on induction of faults during Encryption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First conceived in 1996 by Boneh, Demillo and Lipton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A single fault can reduce the AES Key Size to around </a:t>
            </a:r>
            <a:r>
              <a:rPr lang="en-US" sz="1800" b="1">
                <a:solidFill>
                  <a:srgbClr val="C00000"/>
                </a:solidFill>
              </a:rPr>
              <a:t>2^8</a:t>
            </a:r>
            <a:r>
              <a:rPr lang="en-US" sz="1800">
                <a:solidFill>
                  <a:srgbClr val="C00000"/>
                </a:solidFill>
              </a:rPr>
              <a:t>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 b="1" i="1">
                <a:solidFill>
                  <a:srgbClr val="C00000"/>
                </a:solidFill>
              </a:rPr>
              <a:t>A double fault can uniquely retrieve the Key!</a:t>
            </a:r>
            <a:endParaRPr/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7325" y="4072746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647422" y="4099287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 descr="VC_glitch_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7228" y="413531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 descr="https://trtpost-wpengine.netdna-ssl.com/files/2015/03/rowhammer1-680x400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2306" y="4099286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131" y="4135315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 txBox="1"/>
          <p:nvPr/>
        </p:nvSpPr>
        <p:spPr>
          <a:xfrm>
            <a:off x="1017131" y="5215315"/>
            <a:ext cx="108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Clock Glitch</a:t>
            </a:r>
            <a:endParaRPr/>
          </a:p>
        </p:txBody>
      </p:sp>
      <p:sp>
        <p:nvSpPr>
          <p:cNvPr id="270" name="Google Shape;270;p10"/>
          <p:cNvSpPr txBox="1"/>
          <p:nvPr/>
        </p:nvSpPr>
        <p:spPr>
          <a:xfrm>
            <a:off x="2134094" y="5215314"/>
            <a:ext cx="1266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Glitch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3504766" y="5215314"/>
            <a:ext cx="9451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Laser Gun</a:t>
            </a:r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4517325" y="5215314"/>
            <a:ext cx="13984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Electromagnetic Emanation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5830098" y="5179286"/>
            <a:ext cx="11444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Rowhammer</a:t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838200" y="3741961"/>
            <a:ext cx="6210677" cy="1996574"/>
          </a:xfrm>
          <a:prstGeom prst="roundRect">
            <a:avLst>
              <a:gd name="adj" fmla="val 4711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2619179" y="3555844"/>
            <a:ext cx="2648718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Fault Injection Techniques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204457" y="6388783"/>
            <a:ext cx="11783086" cy="338554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Tunstall, Mukhopadhyay, “Differential Fault Analysis of the Advanced Encryption Standard using a Single Fault.” WISTP 2011.</a:t>
            </a:r>
            <a:endParaRPr/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29856" y="1643169"/>
            <a:ext cx="1793840" cy="419758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0"/>
          <p:cNvSpPr/>
          <p:nvPr/>
        </p:nvSpPr>
        <p:spPr>
          <a:xfrm>
            <a:off x="8642397" y="1276239"/>
            <a:ext cx="1999131" cy="4564514"/>
          </a:xfrm>
          <a:prstGeom prst="roundRect">
            <a:avLst>
              <a:gd name="adj" fmla="val 4711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9146488" y="1071928"/>
            <a:ext cx="990951" cy="40862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AES-128</a:t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10540312" y="-3714"/>
            <a:ext cx="17219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 Source: Google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1954</Words>
  <Application>Microsoft Macintosh PowerPoint</Application>
  <PresentationFormat>Widescreen</PresentationFormat>
  <Paragraphs>414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Courgette</vt:lpstr>
      <vt:lpstr>Courier New</vt:lpstr>
      <vt:lpstr>Noto Sans Symbols</vt:lpstr>
      <vt:lpstr>Bookman Old Style</vt:lpstr>
      <vt:lpstr>Arial</vt:lpstr>
      <vt:lpstr>Office Theme</vt:lpstr>
      <vt:lpstr>Side Channel and Fault Attack Testing of Cryptosystems in the view of Dr AI</vt:lpstr>
      <vt:lpstr>Artificial Intelligence: Boon for Security Evaluations of Cryptosystems</vt:lpstr>
      <vt:lpstr>Side Channel Attack: Targets Implementation</vt:lpstr>
      <vt:lpstr>Side-Channel Analysis Methods</vt:lpstr>
      <vt:lpstr>Profiled Deep Learning based Attack</vt:lpstr>
      <vt:lpstr>EstraNet: An Efficient Shift-invariant Transformer Network</vt:lpstr>
      <vt:lpstr>Non-Profiled Deep Learning based Attack</vt:lpstr>
      <vt:lpstr>Deep Learning-based Fault-Attack Leakage Assessment</vt:lpstr>
      <vt:lpstr>Fault Attacks on Block Ciphers</vt:lpstr>
      <vt:lpstr>Fault Propagation</vt:lpstr>
      <vt:lpstr>Testing Block Ciphers for Fault Attacks</vt:lpstr>
      <vt:lpstr>Automated Leakage Assessment</vt:lpstr>
      <vt:lpstr>ALAFA: Automatic Leakage Assessment</vt:lpstr>
      <vt:lpstr>ALAFA: Automatic Leakage Assessment</vt:lpstr>
      <vt:lpstr>Deep Learning for Leakage Assessment</vt:lpstr>
      <vt:lpstr>DL-FALAT: Deep Learning-based Automatic Leakage Assessment</vt:lpstr>
      <vt:lpstr>Results on Leakage Detection</vt:lpstr>
      <vt:lpstr>Results on Leakage Detection</vt:lpstr>
      <vt:lpstr>Take-away</vt:lpstr>
      <vt:lpstr>AI for Implementation Security : The Way Forward</vt:lpstr>
      <vt:lpstr>AI for Implementation Security : The Way Forward</vt:lpstr>
      <vt:lpstr>AI for Implementation Security : The Way Forward</vt:lpstr>
      <vt:lpstr>AI for Implementation Security : The Way Forward</vt:lpstr>
      <vt:lpstr>AI for Implementation Security : The Way Forward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Channel and Fault Attack Testing of Cryptosystems in the view of Dr AI</dc:title>
  <dc:creator>Debdeep Mukhopadhyay</dc:creator>
  <cp:lastModifiedBy>Debdeep Mukhopadhyay</cp:lastModifiedBy>
  <cp:revision>6</cp:revision>
  <dcterms:created xsi:type="dcterms:W3CDTF">2025-04-05T13:41:10Z</dcterms:created>
  <dcterms:modified xsi:type="dcterms:W3CDTF">2025-04-17T13:30:03Z</dcterms:modified>
</cp:coreProperties>
</file>