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handoutMasterIdLst>
    <p:handoutMasterId r:id="rId28"/>
  </p:handoutMasterIdLst>
  <p:sldIdLst>
    <p:sldId id="256" r:id="rId2"/>
    <p:sldId id="257" r:id="rId3"/>
    <p:sldId id="258" r:id="rId4"/>
    <p:sldId id="289" r:id="rId5"/>
    <p:sldId id="259" r:id="rId6"/>
    <p:sldId id="277" r:id="rId7"/>
    <p:sldId id="261" r:id="rId8"/>
    <p:sldId id="279" r:id="rId9"/>
    <p:sldId id="280" r:id="rId10"/>
    <p:sldId id="262" r:id="rId11"/>
    <p:sldId id="286" r:id="rId12"/>
    <p:sldId id="288" r:id="rId13"/>
    <p:sldId id="290" r:id="rId14"/>
    <p:sldId id="291" r:id="rId15"/>
    <p:sldId id="292" r:id="rId16"/>
    <p:sldId id="293" r:id="rId17"/>
    <p:sldId id="264" r:id="rId18"/>
    <p:sldId id="266" r:id="rId19"/>
    <p:sldId id="295" r:id="rId20"/>
    <p:sldId id="267" r:id="rId21"/>
    <p:sldId id="269" r:id="rId22"/>
    <p:sldId id="270" r:id="rId23"/>
    <p:sldId id="296" r:id="rId24"/>
    <p:sldId id="274" r:id="rId25"/>
    <p:sldId id="275" r:id="rId26"/>
    <p:sldId id="276" r:id="rId2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LG" initials="JLG" lastIdx="1" clrIdx="0">
    <p:extLst>
      <p:ext uri="{19B8F6BF-5375-455C-9EA6-DF929625EA0E}">
        <p15:presenceInfo xmlns:p15="http://schemas.microsoft.com/office/powerpoint/2012/main" userId="JL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336" y="78"/>
      </p:cViewPr>
      <p:guideLst/>
    </p:cSldViewPr>
  </p:slideViewPr>
  <p:notesTextViewPr>
    <p:cViewPr>
      <p:scale>
        <a:sx n="1" d="1"/>
        <a:sy n="1" d="1"/>
      </p:scale>
      <p:origin x="0" y="0"/>
    </p:cViewPr>
  </p:notesTextViewPr>
  <p:notesViewPr>
    <p:cSldViewPr snapToGrid="0">
      <p:cViewPr varScale="1">
        <p:scale>
          <a:sx n="57" d="100"/>
          <a:sy n="57" d="100"/>
        </p:scale>
        <p:origin x="19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D0D59E-35FE-44B1-A0E4-7DDAE3225A3D}" type="datetimeFigureOut">
              <a:rPr lang="es-MX" smtClean="0"/>
              <a:t>25/04/2017</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5D1928-1159-4171-B5C7-6D622343B0BA}" type="slidenum">
              <a:rPr lang="es-MX" smtClean="0"/>
              <a:t>‹Nº›</a:t>
            </a:fld>
            <a:endParaRPr lang="es-MX"/>
          </a:p>
        </p:txBody>
      </p:sp>
    </p:spTree>
    <p:extLst>
      <p:ext uri="{BB962C8B-B14F-4D97-AF65-F5344CB8AC3E}">
        <p14:creationId xmlns:p14="http://schemas.microsoft.com/office/powerpoint/2010/main" val="3150516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3" name="Picture 2" descr="ppt_Main.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204192" cy="5849296"/>
          </a:xfrm>
          <a:prstGeom prst="rect">
            <a:avLst/>
          </a:prstGeom>
        </p:spPr>
      </p:pic>
      <p:sp>
        <p:nvSpPr>
          <p:cNvPr id="6" name="Rectangle 30"/>
          <p:cNvSpPr>
            <a:spLocks noChangeArrowheads="1"/>
          </p:cNvSpPr>
          <p:nvPr/>
        </p:nvSpPr>
        <p:spPr bwMode="auto">
          <a:xfrm>
            <a:off x="0" y="5851525"/>
            <a:ext cx="12192000" cy="1006475"/>
          </a:xfrm>
          <a:prstGeom prst="rect">
            <a:avLst/>
          </a:prstGeom>
          <a:solidFill>
            <a:srgbClr val="FFFFFF"/>
          </a:solidFill>
          <a:ln w="9525">
            <a:noFill/>
            <a:miter lim="800000"/>
            <a:headEnd type="none" w="sm" len="sm"/>
            <a:tailEnd type="none" w="sm" len="sm"/>
          </a:ln>
        </p:spPr>
        <p:txBody>
          <a:bodyPr wrap="none" anchor="ctr"/>
          <a:lstStyle/>
          <a:p>
            <a:endParaRPr lang="en-US" sz="2400"/>
          </a:p>
        </p:txBody>
      </p:sp>
      <p:sp>
        <p:nvSpPr>
          <p:cNvPr id="11" name="Line 32"/>
          <p:cNvSpPr>
            <a:spLocks noChangeShapeType="1"/>
          </p:cNvSpPr>
          <p:nvPr/>
        </p:nvSpPr>
        <p:spPr bwMode="auto">
          <a:xfrm>
            <a:off x="0" y="5851525"/>
            <a:ext cx="12192000" cy="0"/>
          </a:xfrm>
          <a:prstGeom prst="line">
            <a:avLst/>
          </a:prstGeom>
          <a:noFill/>
          <a:ln w="12700">
            <a:solidFill>
              <a:srgbClr val="960000"/>
            </a:solidFill>
            <a:round/>
            <a:headEnd type="none" w="sm" len="sm"/>
            <a:tailEnd type="none" w="sm" len="sm"/>
          </a:ln>
        </p:spPr>
        <p:txBody>
          <a:bodyPr/>
          <a:lstStyle/>
          <a:p>
            <a:endParaRPr lang="en-US" sz="2400"/>
          </a:p>
        </p:txBody>
      </p:sp>
      <p:sp>
        <p:nvSpPr>
          <p:cNvPr id="2062" name="Rectangle 14"/>
          <p:cNvSpPr>
            <a:spLocks noGrp="1" noChangeArrowheads="1"/>
          </p:cNvSpPr>
          <p:nvPr>
            <p:ph type="ctrTitle" sz="quarter"/>
          </p:nvPr>
        </p:nvSpPr>
        <p:spPr bwMode="auto">
          <a:xfrm>
            <a:off x="325904" y="482568"/>
            <a:ext cx="5156256" cy="2286000"/>
          </a:xfrm>
          <a:prstGeom prst="rect">
            <a:avLst/>
          </a:prstGeom>
          <a:ln w="12700">
            <a:headEnd type="none" w="sm" len="sm"/>
            <a:tailEnd type="none" w="sm" len="sm"/>
          </a:ln>
        </p:spPr>
        <p:txBody>
          <a:bodyPr lIns="91440" tIns="45720" rIns="91440" bIns="45720" anchor="b">
            <a:noAutofit/>
          </a:bodyPr>
          <a:lstStyle>
            <a:lvl1pPr algn="l">
              <a:defRPr sz="3733" b="1">
                <a:solidFill>
                  <a:schemeClr val="bg1"/>
                </a:solidFill>
              </a:defRPr>
            </a:lvl1pPr>
          </a:lstStyle>
          <a:p>
            <a:r>
              <a:rPr lang="es-ES" smtClean="0"/>
              <a:t>Haga clic para modificar el estilo de título del patrón</a:t>
            </a:r>
            <a:endParaRPr lang="en-US" dirty="0"/>
          </a:p>
        </p:txBody>
      </p:sp>
      <p:sp>
        <p:nvSpPr>
          <p:cNvPr id="20" name="Rectangle 82"/>
          <p:cNvSpPr>
            <a:spLocks noChangeArrowheads="1"/>
          </p:cNvSpPr>
          <p:nvPr/>
        </p:nvSpPr>
        <p:spPr bwMode="auto">
          <a:xfrm>
            <a:off x="348600" y="6574579"/>
            <a:ext cx="3860800" cy="244475"/>
          </a:xfrm>
          <a:prstGeom prst="rect">
            <a:avLst/>
          </a:prstGeom>
          <a:noFill/>
          <a:ln w="9525">
            <a:noFill/>
            <a:miter lim="800000"/>
            <a:headEnd/>
            <a:tailEnd/>
          </a:ln>
          <a:effectLst/>
        </p:spPr>
        <p:txBody>
          <a:bodyPr anchor="b"/>
          <a:lstStyle/>
          <a:p>
            <a:pPr eaLnBrk="1" hangingPunct="1">
              <a:lnSpc>
                <a:spcPct val="85000"/>
              </a:lnSpc>
              <a:defRPr/>
            </a:pPr>
            <a:r>
              <a:rPr lang="en-US" sz="1067" dirty="0">
                <a:solidFill>
                  <a:srgbClr val="5F5F5F"/>
                </a:solidFill>
              </a:rPr>
              <a:t>© </a:t>
            </a:r>
            <a:r>
              <a:rPr lang="en-US" sz="1067" dirty="0" smtClean="0">
                <a:solidFill>
                  <a:srgbClr val="5F5F5F"/>
                </a:solidFill>
              </a:rPr>
              <a:t>2017 </a:t>
            </a:r>
            <a:r>
              <a:rPr lang="en-US" sz="1067" dirty="0">
                <a:solidFill>
                  <a:srgbClr val="5F5F5F"/>
                </a:solidFill>
              </a:rPr>
              <a:t>SpiderCloud Wireless, Inc. </a:t>
            </a:r>
          </a:p>
        </p:txBody>
      </p:sp>
      <p:sp>
        <p:nvSpPr>
          <p:cNvPr id="2059" name="Rectangle 11"/>
          <p:cNvSpPr>
            <a:spLocks noGrp="1" noChangeArrowheads="1"/>
          </p:cNvSpPr>
          <p:nvPr>
            <p:ph type="subTitle" sz="quarter" idx="1"/>
          </p:nvPr>
        </p:nvSpPr>
        <p:spPr>
          <a:xfrm>
            <a:off x="325905" y="3188650"/>
            <a:ext cx="5343376" cy="915991"/>
          </a:xfrm>
          <a:prstGeom prst="rect">
            <a:avLst/>
          </a:prstGeom>
        </p:spPr>
        <p:txBody>
          <a:bodyPr anchor="ctr">
            <a:noAutofit/>
          </a:bodyPr>
          <a:lstStyle>
            <a:lvl1pPr marL="0" indent="0">
              <a:spcBef>
                <a:spcPts val="0"/>
              </a:spcBef>
              <a:spcAft>
                <a:spcPts val="400"/>
              </a:spcAft>
              <a:buFontTx/>
              <a:buNone/>
              <a:defRPr lang="en-US" sz="2133" baseline="0" dirty="0">
                <a:solidFill>
                  <a:schemeClr val="bg1"/>
                </a:solidFill>
              </a:defRPr>
            </a:lvl1pPr>
          </a:lstStyle>
          <a:p>
            <a:r>
              <a:rPr lang="es-ES" smtClean="0"/>
              <a:t>Haga clic para modificar el estilo de subtítulo del patrón</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07037" y="6026625"/>
            <a:ext cx="3521695" cy="740169"/>
          </a:xfrm>
          <a:prstGeom prst="rect">
            <a:avLst/>
          </a:prstGeom>
        </p:spPr>
      </p:pic>
    </p:spTree>
    <p:extLst>
      <p:ext uri="{BB962C8B-B14F-4D97-AF65-F5344CB8AC3E}">
        <p14:creationId xmlns:p14="http://schemas.microsoft.com/office/powerpoint/2010/main" val="2722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3" y="155985"/>
            <a:ext cx="11449135" cy="990600"/>
          </a:xfrm>
          <a:prstGeom prst="rect">
            <a:avLst/>
          </a:prstGeom>
        </p:spPr>
        <p:txBody>
          <a:bodyPr/>
          <a:lstStyle/>
          <a:p>
            <a:r>
              <a:rPr lang="es-ES" smtClean="0"/>
              <a:t>Haga clic para modificar el estilo de título del patrón</a:t>
            </a:r>
            <a:endParaRPr lang="en-US" dirty="0"/>
          </a:p>
        </p:txBody>
      </p:sp>
      <p:sp>
        <p:nvSpPr>
          <p:cNvPr id="4" name="Slide Number Placeholder 9"/>
          <p:cNvSpPr>
            <a:spLocks noGrp="1"/>
          </p:cNvSpPr>
          <p:nvPr>
            <p:ph type="sldNum" sz="quarter" idx="4"/>
          </p:nvPr>
        </p:nvSpPr>
        <p:spPr>
          <a:xfrm>
            <a:off x="11887200" y="6380381"/>
            <a:ext cx="254171" cy="200609"/>
          </a:xfrm>
          <a:prstGeom prst="rect">
            <a:avLst/>
          </a:prstGeom>
        </p:spPr>
        <p:txBody>
          <a:bodyPr vert="horz" lIns="0" tIns="0" rIns="0" bIns="0" rtlCol="0" anchor="ctr"/>
          <a:lstStyle>
            <a:lvl1pPr algn="ctr">
              <a:defRPr lang="en-US" sz="933" kern="1200" smtClean="0">
                <a:solidFill>
                  <a:srgbClr val="004DA2"/>
                </a:solidFill>
                <a:latin typeface="Arial" charset="0"/>
                <a:ea typeface="+mn-ea"/>
                <a:cs typeface="+mn-cs"/>
              </a:defRPr>
            </a:lvl1pPr>
          </a:lstStyle>
          <a:p>
            <a:fld id="{A9AD9ABC-4C6F-4015-A501-75D4034C337D}" type="slidenum">
              <a:rPr lang="es-MX" smtClean="0"/>
              <a:t>‹Nº›</a:t>
            </a:fld>
            <a:endParaRPr lang="es-MX"/>
          </a:p>
        </p:txBody>
      </p:sp>
    </p:spTree>
    <p:extLst>
      <p:ext uri="{BB962C8B-B14F-4D97-AF65-F5344CB8AC3E}">
        <p14:creationId xmlns:p14="http://schemas.microsoft.com/office/powerpoint/2010/main" val="103787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Slide Number Placeholder 9"/>
          <p:cNvSpPr>
            <a:spLocks noGrp="1"/>
          </p:cNvSpPr>
          <p:nvPr>
            <p:ph type="sldNum" sz="quarter" idx="4"/>
          </p:nvPr>
        </p:nvSpPr>
        <p:spPr>
          <a:xfrm>
            <a:off x="11887200" y="6380381"/>
            <a:ext cx="254171" cy="200609"/>
          </a:xfrm>
          <a:prstGeom prst="rect">
            <a:avLst/>
          </a:prstGeom>
        </p:spPr>
        <p:txBody>
          <a:bodyPr vert="horz" lIns="0" tIns="0" rIns="0" bIns="0" rtlCol="0" anchor="ctr"/>
          <a:lstStyle>
            <a:lvl1pPr algn="ctr">
              <a:defRPr lang="en-US" sz="933" kern="1200" smtClean="0">
                <a:solidFill>
                  <a:srgbClr val="004DA2"/>
                </a:solidFill>
                <a:latin typeface="Arial" charset="0"/>
                <a:ea typeface="+mn-ea"/>
                <a:cs typeface="+mn-cs"/>
              </a:defRPr>
            </a:lvl1pPr>
          </a:lstStyle>
          <a:p>
            <a:fld id="{A9AD9ABC-4C6F-4015-A501-75D4034C337D}" type="slidenum">
              <a:rPr lang="es-MX" smtClean="0"/>
              <a:t>‹Nº›</a:t>
            </a:fld>
            <a:endParaRPr lang="es-MX"/>
          </a:p>
        </p:txBody>
      </p:sp>
    </p:spTree>
    <p:extLst>
      <p:ext uri="{BB962C8B-B14F-4D97-AF65-F5344CB8AC3E}">
        <p14:creationId xmlns:p14="http://schemas.microsoft.com/office/powerpoint/2010/main" val="382094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a:prstGeom prst="rect">
            <a:avLst/>
          </a:prstGeom>
        </p:spPr>
        <p:txBody>
          <a:bodyPr anchor="b"/>
          <a:lstStyle>
            <a:lvl1pPr algn="l">
              <a:defRPr sz="2667" b="1"/>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s-ES" noProof="0" smtClean="0"/>
              <a:t>Haga clic en el icono para agregar una imagen</a:t>
            </a:r>
            <a:endParaRPr lang="en-US" noProof="0" smtClean="0"/>
          </a:p>
        </p:txBody>
      </p:sp>
      <p:sp>
        <p:nvSpPr>
          <p:cNvPr id="4" name="Text Placeholder 3"/>
          <p:cNvSpPr>
            <a:spLocks noGrp="1"/>
          </p:cNvSpPr>
          <p:nvPr>
            <p:ph type="body" sz="half" idx="2"/>
          </p:nvPr>
        </p:nvSpPr>
        <p:spPr>
          <a:xfrm>
            <a:off x="2389717" y="5367338"/>
            <a:ext cx="7315200" cy="5762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smtClean="0"/>
              <a:t>Haga clic para modificar el estilo de texto del patrón</a:t>
            </a:r>
          </a:p>
        </p:txBody>
      </p:sp>
      <p:sp>
        <p:nvSpPr>
          <p:cNvPr id="6" name="Slide Number Placeholder 9"/>
          <p:cNvSpPr>
            <a:spLocks noGrp="1"/>
          </p:cNvSpPr>
          <p:nvPr>
            <p:ph type="sldNum" sz="quarter" idx="4"/>
          </p:nvPr>
        </p:nvSpPr>
        <p:spPr>
          <a:xfrm>
            <a:off x="11887200" y="6380381"/>
            <a:ext cx="254171" cy="200609"/>
          </a:xfrm>
          <a:prstGeom prst="rect">
            <a:avLst/>
          </a:prstGeom>
        </p:spPr>
        <p:txBody>
          <a:bodyPr vert="horz" lIns="0" tIns="0" rIns="0" bIns="0" rtlCol="0" anchor="ctr"/>
          <a:lstStyle>
            <a:lvl1pPr algn="ctr">
              <a:defRPr lang="en-US" sz="933" kern="1200" smtClean="0">
                <a:solidFill>
                  <a:srgbClr val="004DA2"/>
                </a:solidFill>
                <a:latin typeface="Arial" charset="0"/>
                <a:ea typeface="+mn-ea"/>
                <a:cs typeface="+mn-cs"/>
              </a:defRPr>
            </a:lvl1pPr>
          </a:lstStyle>
          <a:p>
            <a:fld id="{A9AD9ABC-4C6F-4015-A501-75D4034C337D}" type="slidenum">
              <a:rPr lang="es-MX" smtClean="0"/>
              <a:t>‹Nº›</a:t>
            </a:fld>
            <a:endParaRPr lang="es-MX"/>
          </a:p>
        </p:txBody>
      </p:sp>
    </p:spTree>
    <p:extLst>
      <p:ext uri="{BB962C8B-B14F-4D97-AF65-F5344CB8AC3E}">
        <p14:creationId xmlns:p14="http://schemas.microsoft.com/office/powerpoint/2010/main" val="30502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440603"/>
            <a:ext cx="12204192" cy="5426797"/>
          </a:xfrm>
          <a:prstGeom prst="rect">
            <a:avLst/>
          </a:prstGeom>
        </p:spPr>
      </p:pic>
      <p:sp>
        <p:nvSpPr>
          <p:cNvPr id="2" name="Rectangle 1"/>
          <p:cNvSpPr/>
          <p:nvPr/>
        </p:nvSpPr>
        <p:spPr bwMode="auto">
          <a:xfrm>
            <a:off x="0" y="15875"/>
            <a:ext cx="9022080" cy="5851525"/>
          </a:xfrm>
          <a:prstGeom prst="rect">
            <a:avLst/>
          </a:prstGeom>
          <a:gradFill flip="none" rotWithShape="1">
            <a:gsLst>
              <a:gs pos="0">
                <a:schemeClr val="bg1">
                  <a:alpha val="0"/>
                </a:schemeClr>
              </a:gs>
              <a:gs pos="100000">
                <a:schemeClr val="bg1">
                  <a:shade val="100000"/>
                  <a:satMod val="115000"/>
                </a:schemeClr>
              </a:gs>
            </a:gsLst>
            <a:lin ang="10800000" scaled="1"/>
            <a:tileRect/>
          </a:gradFill>
          <a:ln w="9525" cap="flat" cmpd="sng" algn="ctr">
            <a:noFill/>
            <a:prstDash val="solid"/>
            <a:round/>
            <a:headEnd type="none" w="sm" len="sm"/>
            <a:tailEnd type="none" w="sm" len="sm"/>
          </a:ln>
          <a:effectLst/>
        </p:spPr>
        <p:txBody>
          <a:bodyPr vert="horz" wrap="square" lIns="121920" tIns="60960" rIns="121920" bIns="60960" numCol="1" rtlCol="0" anchor="t" anchorCtr="0" compatLnSpc="1">
            <a:prstTxWarp prst="textNoShape">
              <a:avLst/>
            </a:prstTxWarp>
          </a:bodyPr>
          <a:lstStyle/>
          <a:p>
            <a:pPr marL="0" marR="0" indent="0" algn="l" defTabSz="121917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Arial" charset="0"/>
            </a:endParaRPr>
          </a:p>
        </p:txBody>
      </p:sp>
      <p:sp>
        <p:nvSpPr>
          <p:cNvPr id="6" name="Rectangle 30"/>
          <p:cNvSpPr>
            <a:spLocks noChangeArrowheads="1"/>
          </p:cNvSpPr>
          <p:nvPr/>
        </p:nvSpPr>
        <p:spPr bwMode="auto">
          <a:xfrm>
            <a:off x="0" y="5851525"/>
            <a:ext cx="12192000" cy="1006475"/>
          </a:xfrm>
          <a:prstGeom prst="rect">
            <a:avLst/>
          </a:prstGeom>
          <a:solidFill>
            <a:srgbClr val="FFFFFF"/>
          </a:solidFill>
          <a:ln w="9525">
            <a:noFill/>
            <a:miter lim="800000"/>
            <a:headEnd type="none" w="sm" len="sm"/>
            <a:tailEnd type="none" w="sm" len="sm"/>
          </a:ln>
        </p:spPr>
        <p:txBody>
          <a:bodyPr wrap="none" anchor="ctr"/>
          <a:lstStyle/>
          <a:p>
            <a:endParaRPr lang="en-US" sz="2400"/>
          </a:p>
        </p:txBody>
      </p:sp>
      <p:sp>
        <p:nvSpPr>
          <p:cNvPr id="2062" name="Rectangle 14"/>
          <p:cNvSpPr>
            <a:spLocks noGrp="1" noChangeArrowheads="1"/>
          </p:cNvSpPr>
          <p:nvPr>
            <p:ph type="ctrTitle" sz="quarter"/>
          </p:nvPr>
        </p:nvSpPr>
        <p:spPr bwMode="auto">
          <a:xfrm>
            <a:off x="325904" y="482568"/>
            <a:ext cx="5156256" cy="2286000"/>
          </a:xfrm>
          <a:prstGeom prst="rect">
            <a:avLst/>
          </a:prstGeom>
          <a:ln w="12700">
            <a:headEnd type="none" w="sm" len="sm"/>
            <a:tailEnd type="none" w="sm" len="sm"/>
          </a:ln>
        </p:spPr>
        <p:txBody>
          <a:bodyPr lIns="91440" tIns="45720" rIns="91440" bIns="45720" anchor="b">
            <a:noAutofit/>
          </a:bodyPr>
          <a:lstStyle>
            <a:lvl1pPr algn="l">
              <a:defRPr sz="3733" b="1">
                <a:solidFill>
                  <a:schemeClr val="accent3"/>
                </a:solidFill>
              </a:defRPr>
            </a:lvl1pPr>
          </a:lstStyle>
          <a:p>
            <a:r>
              <a:rPr lang="es-ES" smtClean="0"/>
              <a:t>Haga clic para modificar el estilo de título del patrón</a:t>
            </a:r>
            <a:endParaRPr lang="en-US" dirty="0"/>
          </a:p>
        </p:txBody>
      </p:sp>
      <p:sp>
        <p:nvSpPr>
          <p:cNvPr id="20" name="Rectangle 82"/>
          <p:cNvSpPr>
            <a:spLocks noChangeArrowheads="1"/>
          </p:cNvSpPr>
          <p:nvPr/>
        </p:nvSpPr>
        <p:spPr bwMode="auto">
          <a:xfrm>
            <a:off x="348600" y="6574579"/>
            <a:ext cx="3860800" cy="244475"/>
          </a:xfrm>
          <a:prstGeom prst="rect">
            <a:avLst/>
          </a:prstGeom>
          <a:noFill/>
          <a:ln w="9525">
            <a:noFill/>
            <a:miter lim="800000"/>
            <a:headEnd/>
            <a:tailEnd/>
          </a:ln>
          <a:effectLst/>
        </p:spPr>
        <p:txBody>
          <a:bodyPr anchor="b"/>
          <a:lstStyle/>
          <a:p>
            <a:pPr eaLnBrk="1" hangingPunct="1">
              <a:lnSpc>
                <a:spcPct val="85000"/>
              </a:lnSpc>
              <a:defRPr/>
            </a:pPr>
            <a:r>
              <a:rPr lang="en-US" sz="1067" dirty="0">
                <a:solidFill>
                  <a:srgbClr val="5F5F5F"/>
                </a:solidFill>
              </a:rPr>
              <a:t>© </a:t>
            </a:r>
            <a:r>
              <a:rPr lang="en-US" sz="1067" dirty="0" smtClean="0">
                <a:solidFill>
                  <a:srgbClr val="5F5F5F"/>
                </a:solidFill>
              </a:rPr>
              <a:t>2017 </a:t>
            </a:r>
            <a:r>
              <a:rPr lang="en-US" sz="1067" dirty="0">
                <a:solidFill>
                  <a:srgbClr val="5F5F5F"/>
                </a:solidFill>
              </a:rPr>
              <a:t>SpiderCloud Wireless, Inc. </a:t>
            </a:r>
          </a:p>
        </p:txBody>
      </p:sp>
      <p:sp>
        <p:nvSpPr>
          <p:cNvPr id="2059" name="Rectangle 11"/>
          <p:cNvSpPr>
            <a:spLocks noGrp="1" noChangeArrowheads="1"/>
          </p:cNvSpPr>
          <p:nvPr>
            <p:ph type="subTitle" sz="quarter" idx="1"/>
          </p:nvPr>
        </p:nvSpPr>
        <p:spPr>
          <a:xfrm>
            <a:off x="325905" y="3188650"/>
            <a:ext cx="5343376" cy="915991"/>
          </a:xfrm>
          <a:prstGeom prst="rect">
            <a:avLst/>
          </a:prstGeom>
        </p:spPr>
        <p:txBody>
          <a:bodyPr anchor="ctr">
            <a:noAutofit/>
          </a:bodyPr>
          <a:lstStyle>
            <a:lvl1pPr marL="0" indent="0">
              <a:spcBef>
                <a:spcPts val="0"/>
              </a:spcBef>
              <a:spcAft>
                <a:spcPts val="400"/>
              </a:spcAft>
              <a:buFontTx/>
              <a:buNone/>
              <a:defRPr lang="en-US" sz="2133" baseline="0" dirty="0">
                <a:solidFill>
                  <a:schemeClr val="accent3"/>
                </a:solidFill>
              </a:defRPr>
            </a:lvl1pPr>
          </a:lstStyle>
          <a:p>
            <a:r>
              <a:rPr lang="es-ES" smtClean="0"/>
              <a:t>Haga clic para modificar el estilo de subtítulo del patrón</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07037" y="6026625"/>
            <a:ext cx="3521695" cy="740169"/>
          </a:xfrm>
          <a:prstGeom prst="rect">
            <a:avLst/>
          </a:prstGeom>
        </p:spPr>
      </p:pic>
      <p:sp>
        <p:nvSpPr>
          <p:cNvPr id="10" name="Line 32"/>
          <p:cNvSpPr>
            <a:spLocks noChangeShapeType="1"/>
          </p:cNvSpPr>
          <p:nvPr/>
        </p:nvSpPr>
        <p:spPr bwMode="auto">
          <a:xfrm>
            <a:off x="0" y="5851525"/>
            <a:ext cx="12192000" cy="0"/>
          </a:xfrm>
          <a:prstGeom prst="line">
            <a:avLst/>
          </a:prstGeom>
          <a:noFill/>
          <a:ln w="12700">
            <a:solidFill>
              <a:srgbClr val="960000"/>
            </a:solidFill>
            <a:round/>
            <a:headEnd type="none" w="sm" len="sm"/>
            <a:tailEnd type="none" w="sm" len="sm"/>
          </a:ln>
        </p:spPr>
        <p:txBody>
          <a:bodyPr/>
          <a:lstStyle/>
          <a:p>
            <a:endParaRPr lang="en-US" sz="2400"/>
          </a:p>
        </p:txBody>
      </p:sp>
    </p:spTree>
    <p:extLst>
      <p:ext uri="{BB962C8B-B14F-4D97-AF65-F5344CB8AC3E}">
        <p14:creationId xmlns:p14="http://schemas.microsoft.com/office/powerpoint/2010/main" val="389595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ransition - Metro">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6931159" cy="6827191"/>
          </a:xfrm>
          <a:prstGeom prst="rect">
            <a:avLst/>
          </a:prstGeom>
        </p:spPr>
      </p:pic>
      <p:sp>
        <p:nvSpPr>
          <p:cNvPr id="6" name="Rectangle 30"/>
          <p:cNvSpPr>
            <a:spLocks noChangeArrowheads="1"/>
          </p:cNvSpPr>
          <p:nvPr/>
        </p:nvSpPr>
        <p:spPr bwMode="auto">
          <a:xfrm>
            <a:off x="0" y="6172200"/>
            <a:ext cx="12192000" cy="685800"/>
          </a:xfrm>
          <a:prstGeom prst="rect">
            <a:avLst/>
          </a:prstGeom>
          <a:solidFill>
            <a:srgbClr val="FFFFFF"/>
          </a:solidFill>
          <a:ln w="9525">
            <a:noFill/>
            <a:miter lim="800000"/>
            <a:headEnd type="none" w="sm" len="sm"/>
            <a:tailEnd type="none" w="sm" len="sm"/>
          </a:ln>
        </p:spPr>
        <p:txBody>
          <a:bodyPr wrap="none" anchor="ctr"/>
          <a:lstStyle/>
          <a:p>
            <a:endParaRPr lang="en-US" sz="2400"/>
          </a:p>
        </p:txBody>
      </p:sp>
      <p:sp>
        <p:nvSpPr>
          <p:cNvPr id="11" name="Line 32"/>
          <p:cNvSpPr>
            <a:spLocks noChangeShapeType="1"/>
          </p:cNvSpPr>
          <p:nvPr/>
        </p:nvSpPr>
        <p:spPr bwMode="auto">
          <a:xfrm>
            <a:off x="0" y="6217920"/>
            <a:ext cx="12192000" cy="0"/>
          </a:xfrm>
          <a:prstGeom prst="line">
            <a:avLst/>
          </a:prstGeom>
          <a:noFill/>
          <a:ln w="12700">
            <a:solidFill>
              <a:srgbClr val="960000"/>
            </a:solidFill>
            <a:round/>
            <a:headEnd type="none" w="sm" len="sm"/>
            <a:tailEnd type="none" w="sm" len="sm"/>
          </a:ln>
        </p:spPr>
        <p:txBody>
          <a:bodyPr/>
          <a:lstStyle/>
          <a:p>
            <a:endParaRPr lang="en-US" sz="2400"/>
          </a:p>
        </p:txBody>
      </p:sp>
      <p:sp>
        <p:nvSpPr>
          <p:cNvPr id="2062" name="Rectangle 14"/>
          <p:cNvSpPr>
            <a:spLocks noGrp="1" noChangeArrowheads="1"/>
          </p:cNvSpPr>
          <p:nvPr>
            <p:ph type="ctrTitle" sz="quarter"/>
          </p:nvPr>
        </p:nvSpPr>
        <p:spPr bwMode="auto">
          <a:xfrm>
            <a:off x="6095999" y="482568"/>
            <a:ext cx="5458133" cy="2286000"/>
          </a:xfrm>
          <a:prstGeom prst="rect">
            <a:avLst/>
          </a:prstGeom>
          <a:ln w="12700">
            <a:headEnd type="none" w="sm" len="sm"/>
            <a:tailEnd type="none" w="sm" len="sm"/>
          </a:ln>
        </p:spPr>
        <p:txBody>
          <a:bodyPr lIns="91440" tIns="45720" rIns="91440" bIns="45720" anchor="b"/>
          <a:lstStyle>
            <a:lvl1pPr algn="r">
              <a:defRPr sz="3733" b="1">
                <a:solidFill>
                  <a:schemeClr val="accent3"/>
                </a:solidFill>
              </a:defRPr>
            </a:lvl1pPr>
          </a:lstStyle>
          <a:p>
            <a:r>
              <a:rPr lang="es-ES" smtClean="0"/>
              <a:t>Haga clic para modificar el estilo de título del patrón</a:t>
            </a:r>
            <a:endParaRPr lang="en-US" dirty="0"/>
          </a:p>
        </p:txBody>
      </p:sp>
      <p:sp>
        <p:nvSpPr>
          <p:cNvPr id="20" name="Rectangle 82"/>
          <p:cNvSpPr>
            <a:spLocks noChangeArrowheads="1"/>
          </p:cNvSpPr>
          <p:nvPr/>
        </p:nvSpPr>
        <p:spPr bwMode="auto">
          <a:xfrm>
            <a:off x="518367" y="6577119"/>
            <a:ext cx="3860800" cy="244475"/>
          </a:xfrm>
          <a:prstGeom prst="rect">
            <a:avLst/>
          </a:prstGeom>
          <a:noFill/>
          <a:ln w="9525">
            <a:noFill/>
            <a:miter lim="800000"/>
            <a:headEnd/>
            <a:tailEnd/>
          </a:ln>
          <a:effectLst/>
        </p:spPr>
        <p:txBody>
          <a:bodyPr anchor="b"/>
          <a:lstStyle/>
          <a:p>
            <a:pPr eaLnBrk="1" hangingPunct="1">
              <a:lnSpc>
                <a:spcPct val="85000"/>
              </a:lnSpc>
              <a:defRPr/>
            </a:pPr>
            <a:r>
              <a:rPr lang="en-US" sz="1067" dirty="0">
                <a:solidFill>
                  <a:srgbClr val="5F5F5F"/>
                </a:solidFill>
              </a:rPr>
              <a:t>© </a:t>
            </a:r>
            <a:r>
              <a:rPr lang="en-US" sz="1067" dirty="0" smtClean="0">
                <a:solidFill>
                  <a:srgbClr val="5F5F5F"/>
                </a:solidFill>
              </a:rPr>
              <a:t>2017 </a:t>
            </a:r>
            <a:r>
              <a:rPr lang="en-US" sz="1067" dirty="0">
                <a:solidFill>
                  <a:srgbClr val="5F5F5F"/>
                </a:solidFill>
              </a:rPr>
              <a:t>SpiderCloud Wireless, Inc. </a:t>
            </a:r>
          </a:p>
        </p:txBody>
      </p:sp>
      <p:sp>
        <p:nvSpPr>
          <p:cNvPr id="2059" name="Rectangle 11"/>
          <p:cNvSpPr>
            <a:spLocks noGrp="1" noChangeArrowheads="1"/>
          </p:cNvSpPr>
          <p:nvPr>
            <p:ph type="subTitle" sz="quarter" idx="1"/>
          </p:nvPr>
        </p:nvSpPr>
        <p:spPr>
          <a:xfrm>
            <a:off x="6888481" y="2926080"/>
            <a:ext cx="4665652" cy="1371600"/>
          </a:xfrm>
          <a:prstGeom prst="rect">
            <a:avLst/>
          </a:prstGeom>
        </p:spPr>
        <p:txBody>
          <a:bodyPr/>
          <a:lstStyle>
            <a:lvl1pPr marL="0" indent="0" algn="r">
              <a:spcBef>
                <a:spcPts val="0"/>
              </a:spcBef>
              <a:buFontTx/>
              <a:buNone/>
              <a:defRPr lang="en-US" sz="2133" baseline="0" dirty="0">
                <a:solidFill>
                  <a:srgbClr val="5F5F5F"/>
                </a:solidFill>
              </a:defRPr>
            </a:lvl1pPr>
          </a:lstStyle>
          <a:p>
            <a:r>
              <a:rPr lang="es-ES" smtClean="0"/>
              <a:t>Haga clic para modificar el estilo de subtítulo del patrón</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819659" y="6367582"/>
            <a:ext cx="1781501" cy="374425"/>
          </a:xfrm>
          <a:prstGeom prst="rect">
            <a:avLst/>
          </a:prstGeom>
        </p:spPr>
      </p:pic>
    </p:spTree>
    <p:extLst>
      <p:ext uri="{BB962C8B-B14F-4D97-AF65-F5344CB8AC3E}">
        <p14:creationId xmlns:p14="http://schemas.microsoft.com/office/powerpoint/2010/main" val="398830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ransition - Transportation">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6931159" cy="6827191"/>
          </a:xfrm>
          <a:prstGeom prst="rect">
            <a:avLst/>
          </a:prstGeom>
        </p:spPr>
      </p:pic>
      <p:sp>
        <p:nvSpPr>
          <p:cNvPr id="6" name="Rectangle 30"/>
          <p:cNvSpPr>
            <a:spLocks noChangeArrowheads="1"/>
          </p:cNvSpPr>
          <p:nvPr/>
        </p:nvSpPr>
        <p:spPr bwMode="auto">
          <a:xfrm>
            <a:off x="0" y="6172200"/>
            <a:ext cx="12192000" cy="685800"/>
          </a:xfrm>
          <a:prstGeom prst="rect">
            <a:avLst/>
          </a:prstGeom>
          <a:solidFill>
            <a:srgbClr val="FFFFFF"/>
          </a:solidFill>
          <a:ln w="9525">
            <a:noFill/>
            <a:miter lim="800000"/>
            <a:headEnd type="none" w="sm" len="sm"/>
            <a:tailEnd type="none" w="sm" len="sm"/>
          </a:ln>
        </p:spPr>
        <p:txBody>
          <a:bodyPr wrap="none" anchor="ctr"/>
          <a:lstStyle/>
          <a:p>
            <a:endParaRPr lang="en-US" sz="2400"/>
          </a:p>
        </p:txBody>
      </p:sp>
      <p:sp>
        <p:nvSpPr>
          <p:cNvPr id="11" name="Line 32"/>
          <p:cNvSpPr>
            <a:spLocks noChangeShapeType="1"/>
          </p:cNvSpPr>
          <p:nvPr/>
        </p:nvSpPr>
        <p:spPr bwMode="auto">
          <a:xfrm>
            <a:off x="0" y="6217920"/>
            <a:ext cx="12192000" cy="0"/>
          </a:xfrm>
          <a:prstGeom prst="line">
            <a:avLst/>
          </a:prstGeom>
          <a:noFill/>
          <a:ln w="12700">
            <a:solidFill>
              <a:srgbClr val="960000"/>
            </a:solidFill>
            <a:round/>
            <a:headEnd type="none" w="sm" len="sm"/>
            <a:tailEnd type="none" w="sm" len="sm"/>
          </a:ln>
        </p:spPr>
        <p:txBody>
          <a:bodyPr/>
          <a:lstStyle/>
          <a:p>
            <a:endParaRPr lang="en-US" sz="2400"/>
          </a:p>
        </p:txBody>
      </p:sp>
      <p:sp>
        <p:nvSpPr>
          <p:cNvPr id="2062" name="Rectangle 14"/>
          <p:cNvSpPr>
            <a:spLocks noGrp="1" noChangeArrowheads="1"/>
          </p:cNvSpPr>
          <p:nvPr>
            <p:ph type="ctrTitle" sz="quarter"/>
          </p:nvPr>
        </p:nvSpPr>
        <p:spPr bwMode="auto">
          <a:xfrm>
            <a:off x="6095999" y="482568"/>
            <a:ext cx="5458133" cy="2286000"/>
          </a:xfrm>
          <a:prstGeom prst="rect">
            <a:avLst/>
          </a:prstGeom>
          <a:ln w="12700">
            <a:headEnd type="none" w="sm" len="sm"/>
            <a:tailEnd type="none" w="sm" len="sm"/>
          </a:ln>
        </p:spPr>
        <p:txBody>
          <a:bodyPr lIns="91440" tIns="45720" rIns="91440" bIns="45720" anchor="b"/>
          <a:lstStyle>
            <a:lvl1pPr algn="r">
              <a:defRPr sz="3733" b="1">
                <a:solidFill>
                  <a:schemeClr val="accent3"/>
                </a:solidFill>
              </a:defRPr>
            </a:lvl1pPr>
          </a:lstStyle>
          <a:p>
            <a:r>
              <a:rPr lang="es-ES" smtClean="0"/>
              <a:t>Haga clic para modificar el estilo de título del patrón</a:t>
            </a:r>
            <a:endParaRPr lang="en-US" dirty="0"/>
          </a:p>
        </p:txBody>
      </p:sp>
      <p:sp>
        <p:nvSpPr>
          <p:cNvPr id="20" name="Rectangle 82"/>
          <p:cNvSpPr>
            <a:spLocks noChangeArrowheads="1"/>
          </p:cNvSpPr>
          <p:nvPr/>
        </p:nvSpPr>
        <p:spPr bwMode="auto">
          <a:xfrm>
            <a:off x="518367" y="6577119"/>
            <a:ext cx="3860800" cy="244475"/>
          </a:xfrm>
          <a:prstGeom prst="rect">
            <a:avLst/>
          </a:prstGeom>
          <a:noFill/>
          <a:ln w="9525">
            <a:noFill/>
            <a:miter lim="800000"/>
            <a:headEnd/>
            <a:tailEnd/>
          </a:ln>
          <a:effectLst/>
        </p:spPr>
        <p:txBody>
          <a:bodyPr anchor="b"/>
          <a:lstStyle/>
          <a:p>
            <a:pPr eaLnBrk="1" hangingPunct="1">
              <a:lnSpc>
                <a:spcPct val="85000"/>
              </a:lnSpc>
              <a:defRPr/>
            </a:pPr>
            <a:r>
              <a:rPr lang="en-US" sz="1067" dirty="0">
                <a:solidFill>
                  <a:srgbClr val="5F5F5F"/>
                </a:solidFill>
              </a:rPr>
              <a:t>© </a:t>
            </a:r>
            <a:r>
              <a:rPr lang="en-US" sz="1067" dirty="0" smtClean="0">
                <a:solidFill>
                  <a:srgbClr val="5F5F5F"/>
                </a:solidFill>
              </a:rPr>
              <a:t>2017 </a:t>
            </a:r>
            <a:r>
              <a:rPr lang="en-US" sz="1067" dirty="0">
                <a:solidFill>
                  <a:srgbClr val="5F5F5F"/>
                </a:solidFill>
              </a:rPr>
              <a:t>SpiderCloud Wireless, Inc. </a:t>
            </a:r>
          </a:p>
        </p:txBody>
      </p:sp>
      <p:sp>
        <p:nvSpPr>
          <p:cNvPr id="2059" name="Rectangle 11"/>
          <p:cNvSpPr>
            <a:spLocks noGrp="1" noChangeArrowheads="1"/>
          </p:cNvSpPr>
          <p:nvPr>
            <p:ph type="subTitle" sz="quarter" idx="1"/>
          </p:nvPr>
        </p:nvSpPr>
        <p:spPr>
          <a:xfrm>
            <a:off x="6888481" y="2926080"/>
            <a:ext cx="4665652" cy="1371600"/>
          </a:xfrm>
          <a:prstGeom prst="rect">
            <a:avLst/>
          </a:prstGeom>
        </p:spPr>
        <p:txBody>
          <a:bodyPr/>
          <a:lstStyle>
            <a:lvl1pPr marL="0" indent="0" algn="r">
              <a:spcBef>
                <a:spcPts val="0"/>
              </a:spcBef>
              <a:buFontTx/>
              <a:buNone/>
              <a:defRPr lang="en-US" sz="2133" baseline="0" dirty="0">
                <a:solidFill>
                  <a:srgbClr val="5F5F5F"/>
                </a:solidFill>
              </a:defRPr>
            </a:lvl1pPr>
          </a:lstStyle>
          <a:p>
            <a:r>
              <a:rPr lang="es-ES" smtClean="0"/>
              <a:t>Haga clic para modificar el estilo de subtítulo del patrón</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819659" y="6367582"/>
            <a:ext cx="1781501" cy="374425"/>
          </a:xfrm>
          <a:prstGeom prst="rect">
            <a:avLst/>
          </a:prstGeom>
        </p:spPr>
      </p:pic>
    </p:spTree>
    <p:extLst>
      <p:ext uri="{BB962C8B-B14F-4D97-AF65-F5344CB8AC3E}">
        <p14:creationId xmlns:p14="http://schemas.microsoft.com/office/powerpoint/2010/main" val="303927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ransition - Mall">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6931157" cy="6827189"/>
          </a:xfrm>
          <a:prstGeom prst="rect">
            <a:avLst/>
          </a:prstGeom>
        </p:spPr>
      </p:pic>
      <p:sp>
        <p:nvSpPr>
          <p:cNvPr id="6" name="Rectangle 30"/>
          <p:cNvSpPr>
            <a:spLocks noChangeArrowheads="1"/>
          </p:cNvSpPr>
          <p:nvPr/>
        </p:nvSpPr>
        <p:spPr bwMode="auto">
          <a:xfrm>
            <a:off x="0" y="6172200"/>
            <a:ext cx="12192000" cy="685800"/>
          </a:xfrm>
          <a:prstGeom prst="rect">
            <a:avLst/>
          </a:prstGeom>
          <a:solidFill>
            <a:srgbClr val="FFFFFF"/>
          </a:solidFill>
          <a:ln w="9525">
            <a:noFill/>
            <a:miter lim="800000"/>
            <a:headEnd type="none" w="sm" len="sm"/>
            <a:tailEnd type="none" w="sm" len="sm"/>
          </a:ln>
        </p:spPr>
        <p:txBody>
          <a:bodyPr wrap="none" anchor="ctr"/>
          <a:lstStyle/>
          <a:p>
            <a:endParaRPr lang="en-US" sz="2400"/>
          </a:p>
        </p:txBody>
      </p:sp>
      <p:sp>
        <p:nvSpPr>
          <p:cNvPr id="11" name="Line 32"/>
          <p:cNvSpPr>
            <a:spLocks noChangeShapeType="1"/>
          </p:cNvSpPr>
          <p:nvPr/>
        </p:nvSpPr>
        <p:spPr bwMode="auto">
          <a:xfrm>
            <a:off x="0" y="6217920"/>
            <a:ext cx="12192000" cy="0"/>
          </a:xfrm>
          <a:prstGeom prst="line">
            <a:avLst/>
          </a:prstGeom>
          <a:noFill/>
          <a:ln w="12700">
            <a:solidFill>
              <a:srgbClr val="960000"/>
            </a:solidFill>
            <a:round/>
            <a:headEnd type="none" w="sm" len="sm"/>
            <a:tailEnd type="none" w="sm" len="sm"/>
          </a:ln>
        </p:spPr>
        <p:txBody>
          <a:bodyPr/>
          <a:lstStyle/>
          <a:p>
            <a:endParaRPr lang="en-US" sz="2400"/>
          </a:p>
        </p:txBody>
      </p:sp>
      <p:sp>
        <p:nvSpPr>
          <p:cNvPr id="2062" name="Rectangle 14"/>
          <p:cNvSpPr>
            <a:spLocks noGrp="1" noChangeArrowheads="1"/>
          </p:cNvSpPr>
          <p:nvPr>
            <p:ph type="ctrTitle" sz="quarter"/>
          </p:nvPr>
        </p:nvSpPr>
        <p:spPr bwMode="auto">
          <a:xfrm>
            <a:off x="6095999" y="482568"/>
            <a:ext cx="5458133" cy="2286000"/>
          </a:xfrm>
          <a:prstGeom prst="rect">
            <a:avLst/>
          </a:prstGeom>
          <a:ln w="12700">
            <a:headEnd type="none" w="sm" len="sm"/>
            <a:tailEnd type="none" w="sm" len="sm"/>
          </a:ln>
        </p:spPr>
        <p:txBody>
          <a:bodyPr lIns="91440" tIns="45720" rIns="91440" bIns="45720" anchor="b"/>
          <a:lstStyle>
            <a:lvl1pPr algn="r">
              <a:defRPr sz="3733" b="1">
                <a:solidFill>
                  <a:schemeClr val="accent3"/>
                </a:solidFill>
              </a:defRPr>
            </a:lvl1pPr>
          </a:lstStyle>
          <a:p>
            <a:r>
              <a:rPr lang="es-ES" smtClean="0"/>
              <a:t>Haga clic para modificar el estilo de título del patrón</a:t>
            </a:r>
            <a:endParaRPr lang="en-US" dirty="0"/>
          </a:p>
        </p:txBody>
      </p:sp>
      <p:sp>
        <p:nvSpPr>
          <p:cNvPr id="20" name="Rectangle 82"/>
          <p:cNvSpPr>
            <a:spLocks noChangeArrowheads="1"/>
          </p:cNvSpPr>
          <p:nvPr/>
        </p:nvSpPr>
        <p:spPr bwMode="auto">
          <a:xfrm>
            <a:off x="518367" y="6577119"/>
            <a:ext cx="3860800" cy="244475"/>
          </a:xfrm>
          <a:prstGeom prst="rect">
            <a:avLst/>
          </a:prstGeom>
          <a:noFill/>
          <a:ln w="9525">
            <a:noFill/>
            <a:miter lim="800000"/>
            <a:headEnd/>
            <a:tailEnd/>
          </a:ln>
          <a:effectLst/>
        </p:spPr>
        <p:txBody>
          <a:bodyPr anchor="b"/>
          <a:lstStyle/>
          <a:p>
            <a:pPr eaLnBrk="1" hangingPunct="1">
              <a:lnSpc>
                <a:spcPct val="85000"/>
              </a:lnSpc>
              <a:defRPr/>
            </a:pPr>
            <a:r>
              <a:rPr lang="en-US" sz="1067" dirty="0">
                <a:solidFill>
                  <a:srgbClr val="5F5F5F"/>
                </a:solidFill>
              </a:rPr>
              <a:t>© </a:t>
            </a:r>
            <a:r>
              <a:rPr lang="en-US" sz="1067" dirty="0" smtClean="0">
                <a:solidFill>
                  <a:srgbClr val="5F5F5F"/>
                </a:solidFill>
              </a:rPr>
              <a:t>2017 </a:t>
            </a:r>
            <a:r>
              <a:rPr lang="en-US" sz="1067" dirty="0">
                <a:solidFill>
                  <a:srgbClr val="5F5F5F"/>
                </a:solidFill>
              </a:rPr>
              <a:t>SpiderCloud Wireless, Inc. </a:t>
            </a:r>
          </a:p>
        </p:txBody>
      </p:sp>
      <p:sp>
        <p:nvSpPr>
          <p:cNvPr id="2059" name="Rectangle 11"/>
          <p:cNvSpPr>
            <a:spLocks noGrp="1" noChangeArrowheads="1"/>
          </p:cNvSpPr>
          <p:nvPr>
            <p:ph type="subTitle" sz="quarter" idx="1"/>
          </p:nvPr>
        </p:nvSpPr>
        <p:spPr>
          <a:xfrm>
            <a:off x="6888481" y="2926080"/>
            <a:ext cx="4665652" cy="1371600"/>
          </a:xfrm>
          <a:prstGeom prst="rect">
            <a:avLst/>
          </a:prstGeom>
        </p:spPr>
        <p:txBody>
          <a:bodyPr/>
          <a:lstStyle>
            <a:lvl1pPr marL="0" indent="0" algn="r">
              <a:spcBef>
                <a:spcPts val="0"/>
              </a:spcBef>
              <a:buFontTx/>
              <a:buNone/>
              <a:defRPr lang="en-US" sz="2133" baseline="0" dirty="0">
                <a:solidFill>
                  <a:srgbClr val="5F5F5F"/>
                </a:solidFill>
              </a:defRPr>
            </a:lvl1pPr>
          </a:lstStyle>
          <a:p>
            <a:r>
              <a:rPr lang="es-ES" smtClean="0"/>
              <a:t>Haga clic para modificar el estilo de subtítulo del patrón</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819659" y="6367582"/>
            <a:ext cx="1781501" cy="374425"/>
          </a:xfrm>
          <a:prstGeom prst="rect">
            <a:avLst/>
          </a:prstGeom>
        </p:spPr>
      </p:pic>
    </p:spTree>
    <p:extLst>
      <p:ext uri="{BB962C8B-B14F-4D97-AF65-F5344CB8AC3E}">
        <p14:creationId xmlns:p14="http://schemas.microsoft.com/office/powerpoint/2010/main" val="181464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49478" y="152400"/>
            <a:ext cx="11449124" cy="990600"/>
          </a:xfrm>
          <a:prstGeom prst="rect">
            <a:avLst/>
          </a:prstGeom>
        </p:spPr>
        <p:txBody>
          <a:bodyPr/>
          <a:lstStyle>
            <a:lvl1pPr>
              <a:defRPr lang="en-US" sz="3733" b="1" baseline="0" dirty="0">
                <a:solidFill>
                  <a:schemeClr val="tx1"/>
                </a:solidFill>
                <a:latin typeface="+mj-lt"/>
                <a:ea typeface="+mj-ea"/>
                <a:cs typeface="+mj-cs"/>
              </a:defRPr>
            </a:lvl1pPr>
          </a:lstStyle>
          <a:p>
            <a:pPr lvl="0" algn="l" rtl="0" eaLnBrk="0" fontAlgn="base" hangingPunct="0">
              <a:lnSpc>
                <a:spcPct val="90000"/>
              </a:lnSpc>
              <a:spcBef>
                <a:spcPct val="0"/>
              </a:spcBef>
              <a:spcAft>
                <a:spcPct val="0"/>
              </a:spcAft>
            </a:pPr>
            <a:r>
              <a:rPr lang="es-ES" smtClean="0"/>
              <a:t>Haga clic para modificar el estilo de título del patrón</a:t>
            </a:r>
            <a:endParaRPr lang="en-US" dirty="0"/>
          </a:p>
        </p:txBody>
      </p:sp>
      <p:sp>
        <p:nvSpPr>
          <p:cNvPr id="8" name="Content Placeholder 7"/>
          <p:cNvSpPr>
            <a:spLocks noGrp="1"/>
          </p:cNvSpPr>
          <p:nvPr>
            <p:ph sz="quarter" idx="10"/>
          </p:nvPr>
        </p:nvSpPr>
        <p:spPr>
          <a:xfrm>
            <a:off x="255371" y="1325564"/>
            <a:ext cx="11449796" cy="4251325"/>
          </a:xfrm>
        </p:spPr>
        <p:txBody>
          <a:bodyPr/>
          <a:lstStyle>
            <a:lvl1pPr>
              <a:lnSpc>
                <a:spcPct val="100000"/>
              </a:lnSpc>
              <a:defRPr sz="2667"/>
            </a:lvl1pPr>
            <a:lvl2pPr>
              <a:lnSpc>
                <a:spcPct val="100000"/>
              </a:lnSpc>
              <a:defRPr sz="2400"/>
            </a:lvl2pPr>
            <a:lvl3pPr>
              <a:lnSpc>
                <a:spcPct val="100000"/>
              </a:lnSpc>
              <a:defRPr sz="2133"/>
            </a:lvl3pPr>
            <a:lvl4pPr>
              <a:lnSpc>
                <a:spcPct val="100000"/>
              </a:lnSpc>
              <a:defRPr sz="2133"/>
            </a:lvl4pPr>
            <a:lvl5pPr>
              <a:lnSpc>
                <a:spcPct val="100000"/>
              </a:lnSpc>
              <a:defRPr sz="2133"/>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Slide Number Placeholder 9"/>
          <p:cNvSpPr>
            <a:spLocks noGrp="1"/>
          </p:cNvSpPr>
          <p:nvPr>
            <p:ph type="sldNum" sz="quarter" idx="4"/>
          </p:nvPr>
        </p:nvSpPr>
        <p:spPr>
          <a:xfrm>
            <a:off x="11826240" y="6380381"/>
            <a:ext cx="376091" cy="200609"/>
          </a:xfrm>
          <a:prstGeom prst="rect">
            <a:avLst/>
          </a:prstGeom>
        </p:spPr>
        <p:txBody>
          <a:bodyPr vert="horz" lIns="0" tIns="0" rIns="0" bIns="0" rtlCol="0" anchor="ctr"/>
          <a:lstStyle>
            <a:lvl1pPr algn="ctr">
              <a:defRPr lang="en-US" sz="933" kern="1200" smtClean="0">
                <a:solidFill>
                  <a:srgbClr val="004DA2"/>
                </a:solidFill>
                <a:latin typeface="Arial" charset="0"/>
                <a:ea typeface="+mn-ea"/>
                <a:cs typeface="+mn-cs"/>
              </a:defRPr>
            </a:lvl1pPr>
          </a:lstStyle>
          <a:p>
            <a:fld id="{A9AD9ABC-4C6F-4015-A501-75D4034C337D}" type="slidenum">
              <a:rPr lang="es-MX" smtClean="0"/>
              <a:t>‹Nº›</a:t>
            </a:fld>
            <a:endParaRPr lang="es-MX"/>
          </a:p>
        </p:txBody>
      </p:sp>
      <p:sp>
        <p:nvSpPr>
          <p:cNvPr id="5" name="object 2"/>
          <p:cNvSpPr/>
          <p:nvPr userDrawn="1"/>
        </p:nvSpPr>
        <p:spPr>
          <a:xfrm>
            <a:off x="8331200" y="5591493"/>
            <a:ext cx="3657600" cy="712470"/>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75964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4197668"/>
            <a:ext cx="10363200" cy="1362075"/>
          </a:xfrm>
          <a:prstGeom prst="rect">
            <a:avLst/>
          </a:prstGeom>
        </p:spPr>
        <p:txBody>
          <a:bodyPr anchor="t"/>
          <a:lstStyle>
            <a:lvl1pPr algn="l">
              <a:defRPr sz="4800" b="1" cap="all"/>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2697481"/>
            <a:ext cx="10363200" cy="1500187"/>
          </a:xfrm>
          <a:prstGeom prst="rect">
            <a:avLst/>
          </a:prstGeom>
        </p:spPr>
        <p:txBody>
          <a:bodyPr anchor="b"/>
          <a:lstStyle>
            <a:lvl1pPr marL="0" indent="0">
              <a:buNone/>
              <a:defRPr sz="2400"/>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s-ES" smtClean="0"/>
              <a:t>Haga clic para modificar el estilo de texto del patrón</a:t>
            </a:r>
          </a:p>
        </p:txBody>
      </p:sp>
    </p:spTree>
    <p:extLst>
      <p:ext uri="{BB962C8B-B14F-4D97-AF65-F5344CB8AC3E}">
        <p14:creationId xmlns:p14="http://schemas.microsoft.com/office/powerpoint/2010/main" val="186952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256032" y="152400"/>
            <a:ext cx="11462472" cy="990600"/>
          </a:xfrm>
          <a:prstGeom prst="rect">
            <a:avLst/>
          </a:prstGeom>
        </p:spPr>
        <p:txBody>
          <a:bodyPr/>
          <a:lstStyle>
            <a:lvl1pPr>
              <a:defRPr sz="3733"/>
            </a:lvl1pPr>
          </a:lstStyle>
          <a:p>
            <a:r>
              <a:rPr lang="es-ES" smtClean="0"/>
              <a:t>Haga clic para modificar el estilo de título del patrón</a:t>
            </a:r>
            <a:endParaRPr lang="en-US" dirty="0"/>
          </a:p>
        </p:txBody>
      </p:sp>
      <p:sp>
        <p:nvSpPr>
          <p:cNvPr id="6" name="Slide Number Placeholder 9"/>
          <p:cNvSpPr>
            <a:spLocks noGrp="1"/>
          </p:cNvSpPr>
          <p:nvPr>
            <p:ph type="sldNum" sz="quarter" idx="4"/>
          </p:nvPr>
        </p:nvSpPr>
        <p:spPr>
          <a:xfrm>
            <a:off x="11887200" y="6380381"/>
            <a:ext cx="254171" cy="200609"/>
          </a:xfrm>
          <a:prstGeom prst="rect">
            <a:avLst/>
          </a:prstGeom>
        </p:spPr>
        <p:txBody>
          <a:bodyPr vert="horz" lIns="0" tIns="0" rIns="0" bIns="0" rtlCol="0" anchor="ctr"/>
          <a:lstStyle>
            <a:lvl1pPr algn="ctr">
              <a:defRPr lang="en-US" sz="933" kern="1200" smtClean="0">
                <a:solidFill>
                  <a:srgbClr val="004DA2"/>
                </a:solidFill>
                <a:latin typeface="Arial" charset="0"/>
                <a:ea typeface="+mn-ea"/>
                <a:cs typeface="+mn-cs"/>
              </a:defRPr>
            </a:lvl1pPr>
          </a:lstStyle>
          <a:p>
            <a:fld id="{A9AD9ABC-4C6F-4015-A501-75D4034C337D}" type="slidenum">
              <a:rPr lang="es-MX" smtClean="0"/>
              <a:t>‹Nº›</a:t>
            </a:fld>
            <a:endParaRPr lang="es-MX"/>
          </a:p>
        </p:txBody>
      </p:sp>
      <p:sp>
        <p:nvSpPr>
          <p:cNvPr id="7" name="Content Placeholder 6"/>
          <p:cNvSpPr>
            <a:spLocks noGrp="1"/>
          </p:cNvSpPr>
          <p:nvPr>
            <p:ph sz="quarter" idx="10"/>
          </p:nvPr>
        </p:nvSpPr>
        <p:spPr>
          <a:xfrm>
            <a:off x="270934" y="1356784"/>
            <a:ext cx="5609167" cy="42058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Content Placeholder 8"/>
          <p:cNvSpPr>
            <a:spLocks noGrp="1"/>
          </p:cNvSpPr>
          <p:nvPr>
            <p:ph sz="quarter" idx="11"/>
          </p:nvPr>
        </p:nvSpPr>
        <p:spPr>
          <a:xfrm>
            <a:off x="6108701" y="1356784"/>
            <a:ext cx="5609167" cy="42058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18926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56031" y="155448"/>
            <a:ext cx="11449136" cy="987552"/>
          </a:xfrm>
          <a:prstGeom prst="rect">
            <a:avLst/>
          </a:prstGeom>
        </p:spPr>
        <p:txBody>
          <a:bodyPr/>
          <a:lstStyle>
            <a:lvl1pPr algn="l" rtl="0" eaLnBrk="0" fontAlgn="base" hangingPunct="0">
              <a:lnSpc>
                <a:spcPct val="90000"/>
              </a:lnSpc>
              <a:spcBef>
                <a:spcPct val="0"/>
              </a:spcBef>
              <a:spcAft>
                <a:spcPct val="0"/>
              </a:spcAft>
              <a:defRPr lang="en-US" sz="3733" b="1" baseline="0" dirty="0">
                <a:solidFill>
                  <a:schemeClr val="tx1"/>
                </a:solidFill>
                <a:latin typeface="+mj-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6033" y="1175068"/>
            <a:ext cx="5570575" cy="639763"/>
          </a:xfrm>
          <a:prstGeom prst="rect">
            <a:avLst/>
          </a:prstGeom>
        </p:spPr>
        <p:txBody>
          <a:bodyPr anchor="b"/>
          <a:lstStyle>
            <a:lvl1pPr marL="0" indent="0">
              <a:buNone/>
              <a:defRPr sz="24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6132406" y="1175068"/>
            <a:ext cx="5572761" cy="639763"/>
          </a:xfrm>
          <a:prstGeom prst="rect">
            <a:avLst/>
          </a:prstGeom>
        </p:spPr>
        <p:txBody>
          <a:bodyPr anchor="b"/>
          <a:lstStyle>
            <a:lvl1pPr marL="0" indent="0">
              <a:buNone/>
              <a:defRPr sz="24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smtClean="0"/>
              <a:t>Haga clic para modificar el estilo de texto del patrón</a:t>
            </a:r>
          </a:p>
        </p:txBody>
      </p:sp>
      <p:sp>
        <p:nvSpPr>
          <p:cNvPr id="8" name="Slide Number Placeholder 9"/>
          <p:cNvSpPr>
            <a:spLocks noGrp="1"/>
          </p:cNvSpPr>
          <p:nvPr>
            <p:ph type="sldNum" sz="quarter" idx="10"/>
          </p:nvPr>
        </p:nvSpPr>
        <p:spPr>
          <a:xfrm>
            <a:off x="11887200" y="6380381"/>
            <a:ext cx="254171" cy="200609"/>
          </a:xfrm>
          <a:prstGeom prst="rect">
            <a:avLst/>
          </a:prstGeom>
        </p:spPr>
        <p:txBody>
          <a:bodyPr vert="horz" lIns="0" tIns="0" rIns="0" bIns="0" rtlCol="0" anchor="ctr"/>
          <a:lstStyle>
            <a:lvl1pPr algn="ctr">
              <a:defRPr lang="en-US" sz="933" kern="1200" smtClean="0">
                <a:solidFill>
                  <a:srgbClr val="004DA2"/>
                </a:solidFill>
                <a:latin typeface="Arial" charset="0"/>
                <a:ea typeface="+mn-ea"/>
                <a:cs typeface="+mn-cs"/>
              </a:defRPr>
            </a:lvl1pPr>
          </a:lstStyle>
          <a:p>
            <a:fld id="{A9AD9ABC-4C6F-4015-A501-75D4034C337D}" type="slidenum">
              <a:rPr lang="es-MX" smtClean="0"/>
              <a:t>‹Nº›</a:t>
            </a:fld>
            <a:endParaRPr lang="es-MX"/>
          </a:p>
        </p:txBody>
      </p:sp>
      <p:sp>
        <p:nvSpPr>
          <p:cNvPr id="9" name="Content Placeholder 8"/>
          <p:cNvSpPr>
            <a:spLocks noGrp="1"/>
          </p:cNvSpPr>
          <p:nvPr>
            <p:ph sz="quarter" idx="11"/>
          </p:nvPr>
        </p:nvSpPr>
        <p:spPr>
          <a:xfrm>
            <a:off x="256118" y="1813984"/>
            <a:ext cx="5623983" cy="3748616"/>
          </a:xfrm>
        </p:spPr>
        <p:txBody>
          <a:bodyPr/>
          <a:lstStyle>
            <a:lvl1pPr>
              <a:defRPr sz="2400"/>
            </a:lvl1pPr>
            <a:lvl2pPr>
              <a:defRPr sz="2133"/>
            </a:lvl2pPr>
            <a:lvl3pPr>
              <a:defRPr sz="1867"/>
            </a:lvl3pPr>
            <a:lvl4pPr>
              <a:defRPr sz="1867"/>
            </a:lvl4pPr>
            <a:lvl5pPr>
              <a:defRPr sz="1867"/>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2"/>
          </p:nvPr>
        </p:nvSpPr>
        <p:spPr>
          <a:xfrm>
            <a:off x="6131985" y="1813984"/>
            <a:ext cx="5573183" cy="3748616"/>
          </a:xfrm>
        </p:spPr>
        <p:txBody>
          <a:bodyPr/>
          <a:lstStyle>
            <a:lvl1pPr>
              <a:defRPr sz="2400"/>
            </a:lvl1pPr>
            <a:lvl2pPr>
              <a:defRPr sz="2133"/>
            </a:lvl2pPr>
            <a:lvl3pPr>
              <a:defRPr sz="1867"/>
            </a:lvl3pPr>
            <a:lvl4pPr>
              <a:defRPr sz="1867"/>
            </a:lvl4pPr>
            <a:lvl5pPr>
              <a:defRPr sz="1867"/>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52518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682240" y="6097259"/>
            <a:ext cx="9509256" cy="760740"/>
          </a:xfrm>
          <a:prstGeom prst="rect">
            <a:avLst/>
          </a:prstGeom>
        </p:spPr>
      </p:pic>
      <p:sp>
        <p:nvSpPr>
          <p:cNvPr id="14" name="Rectangle 9"/>
          <p:cNvSpPr>
            <a:spLocks noGrp="1" noChangeArrowheads="1"/>
          </p:cNvSpPr>
          <p:nvPr>
            <p:ph type="title"/>
          </p:nvPr>
        </p:nvSpPr>
        <p:spPr bwMode="black">
          <a:xfrm>
            <a:off x="256031" y="155448"/>
            <a:ext cx="11449135" cy="990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noAutofit/>
          </a:bodyPr>
          <a:lstStyle/>
          <a:p>
            <a:pPr lvl="0"/>
            <a:r>
              <a:rPr lang="es-ES" smtClean="0"/>
              <a:t>Haga clic para modificar el estilo de título del patrón</a:t>
            </a:r>
            <a:endParaRPr lang="en-US" dirty="0" smtClean="0"/>
          </a:p>
        </p:txBody>
      </p:sp>
      <p:sp>
        <p:nvSpPr>
          <p:cNvPr id="9" name="Slide Number Placeholder 9"/>
          <p:cNvSpPr>
            <a:spLocks noGrp="1"/>
          </p:cNvSpPr>
          <p:nvPr>
            <p:ph type="sldNum" sz="quarter" idx="4"/>
          </p:nvPr>
        </p:nvSpPr>
        <p:spPr>
          <a:xfrm>
            <a:off x="11765281" y="6380381"/>
            <a:ext cx="436204" cy="200609"/>
          </a:xfrm>
          <a:prstGeom prst="rect">
            <a:avLst/>
          </a:prstGeom>
        </p:spPr>
        <p:txBody>
          <a:bodyPr vert="horz" lIns="0" tIns="0" rIns="0" bIns="0" rtlCol="0" anchor="ctr"/>
          <a:lstStyle>
            <a:lvl1pPr algn="ctr">
              <a:defRPr lang="en-US" sz="933" kern="1200" smtClean="0">
                <a:solidFill>
                  <a:srgbClr val="004DA2"/>
                </a:solidFill>
                <a:latin typeface="Arial" charset="0"/>
                <a:ea typeface="+mn-ea"/>
                <a:cs typeface="+mn-cs"/>
              </a:defRPr>
            </a:lvl1pPr>
          </a:lstStyle>
          <a:p>
            <a:fld id="{A9AD9ABC-4C6F-4015-A501-75D4034C337D}" type="slidenum">
              <a:rPr lang="es-MX" smtClean="0"/>
              <a:t>‹Nº›</a:t>
            </a:fld>
            <a:endParaRPr lang="es-MX"/>
          </a:p>
        </p:txBody>
      </p:sp>
      <p:sp>
        <p:nvSpPr>
          <p:cNvPr id="4" name="Text Placeholder 3"/>
          <p:cNvSpPr>
            <a:spLocks noGrp="1"/>
          </p:cNvSpPr>
          <p:nvPr>
            <p:ph type="body" idx="1"/>
          </p:nvPr>
        </p:nvSpPr>
        <p:spPr>
          <a:xfrm>
            <a:off x="256033" y="1325880"/>
            <a:ext cx="11449135" cy="4211320"/>
          </a:xfrm>
          <a:prstGeom prst="rect">
            <a:avLst/>
          </a:prstGeom>
        </p:spPr>
        <p:txBody>
          <a:bodyPr vert="horz" lIns="91440" tIns="45720" rIns="91440" bIns="45720" rtlCol="0">
            <a:no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Rectangle 82"/>
          <p:cNvSpPr>
            <a:spLocks noChangeArrowheads="1"/>
          </p:cNvSpPr>
          <p:nvPr/>
        </p:nvSpPr>
        <p:spPr bwMode="auto">
          <a:xfrm>
            <a:off x="2316480" y="6644043"/>
            <a:ext cx="3535680" cy="104644"/>
          </a:xfrm>
          <a:prstGeom prst="rect">
            <a:avLst/>
          </a:prstGeom>
          <a:noFill/>
          <a:ln w="9525">
            <a:noFill/>
            <a:miter lim="800000"/>
            <a:headEnd/>
            <a:tailEnd/>
          </a:ln>
          <a:effectLst/>
        </p:spPr>
        <p:txBody>
          <a:bodyPr wrap="square" lIns="0" tIns="0" rIns="0" bIns="0" anchor="ctr" anchorCtr="0">
            <a:spAutoFit/>
          </a:bodyPr>
          <a:lstStyle/>
          <a:p>
            <a:pPr eaLnBrk="1" hangingPunct="1">
              <a:lnSpc>
                <a:spcPct val="85000"/>
              </a:lnSpc>
              <a:defRPr/>
            </a:pPr>
            <a:r>
              <a:rPr lang="en-US" sz="800" dirty="0">
                <a:solidFill>
                  <a:srgbClr val="5F5F5F"/>
                </a:solidFill>
              </a:rPr>
              <a:t>© </a:t>
            </a:r>
            <a:r>
              <a:rPr lang="en-US" sz="800" dirty="0" smtClean="0">
                <a:solidFill>
                  <a:srgbClr val="5F5F5F"/>
                </a:solidFill>
              </a:rPr>
              <a:t>2017 </a:t>
            </a:r>
            <a:r>
              <a:rPr lang="en-US" sz="800" dirty="0">
                <a:solidFill>
                  <a:srgbClr val="5F5F5F"/>
                </a:solidFill>
              </a:rPr>
              <a:t>SpiderCloud Wireless, Inc</a:t>
            </a:r>
            <a:r>
              <a:rPr lang="en-US" sz="800" dirty="0" smtClean="0">
                <a:solidFill>
                  <a:srgbClr val="5F5F5F"/>
                </a:solidFill>
              </a:rPr>
              <a:t>.</a:t>
            </a:r>
            <a:endParaRPr lang="en-US" sz="800" dirty="0">
              <a:solidFill>
                <a:srgbClr val="5F5F5F"/>
              </a:solidFill>
            </a:endParaRPr>
          </a:p>
        </p:txBody>
      </p:sp>
      <p:pic>
        <p:nvPicPr>
          <p:cNvPr id="11" name="Picture 10"/>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65762" y="6388433"/>
            <a:ext cx="1666181" cy="350188"/>
          </a:xfrm>
          <a:prstGeom prst="rect">
            <a:avLst/>
          </a:prstGeom>
        </p:spPr>
      </p:pic>
    </p:spTree>
    <p:extLst>
      <p:ext uri="{BB962C8B-B14F-4D97-AF65-F5344CB8AC3E}">
        <p14:creationId xmlns:p14="http://schemas.microsoft.com/office/powerpoint/2010/main" val="4717447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fontAlgn="base" hangingPunct="1">
        <a:lnSpc>
          <a:spcPct val="90000"/>
        </a:lnSpc>
        <a:spcBef>
          <a:spcPct val="0"/>
        </a:spcBef>
        <a:spcAft>
          <a:spcPct val="0"/>
        </a:spcAft>
        <a:defRPr sz="3733" b="1" baseline="0">
          <a:solidFill>
            <a:schemeClr val="tx1"/>
          </a:solidFill>
          <a:latin typeface="+mj-lt"/>
          <a:ea typeface="+mj-ea"/>
          <a:cs typeface="+mj-cs"/>
        </a:defRPr>
      </a:lvl1pPr>
      <a:lvl2pPr algn="l" rtl="0" eaLnBrk="1" fontAlgn="base" hangingPunct="1">
        <a:lnSpc>
          <a:spcPct val="90000"/>
        </a:lnSpc>
        <a:spcBef>
          <a:spcPct val="0"/>
        </a:spcBef>
        <a:spcAft>
          <a:spcPct val="0"/>
        </a:spcAft>
        <a:defRPr sz="4267">
          <a:solidFill>
            <a:schemeClr val="accent2"/>
          </a:solidFill>
          <a:latin typeface="Arial" charset="0"/>
        </a:defRPr>
      </a:lvl2pPr>
      <a:lvl3pPr algn="l" rtl="0" eaLnBrk="1" fontAlgn="base" hangingPunct="1">
        <a:lnSpc>
          <a:spcPct val="90000"/>
        </a:lnSpc>
        <a:spcBef>
          <a:spcPct val="0"/>
        </a:spcBef>
        <a:spcAft>
          <a:spcPct val="0"/>
        </a:spcAft>
        <a:defRPr sz="4267">
          <a:solidFill>
            <a:schemeClr val="accent2"/>
          </a:solidFill>
          <a:latin typeface="Arial" charset="0"/>
        </a:defRPr>
      </a:lvl3pPr>
      <a:lvl4pPr algn="l" rtl="0" eaLnBrk="1" fontAlgn="base" hangingPunct="1">
        <a:lnSpc>
          <a:spcPct val="90000"/>
        </a:lnSpc>
        <a:spcBef>
          <a:spcPct val="0"/>
        </a:spcBef>
        <a:spcAft>
          <a:spcPct val="0"/>
        </a:spcAft>
        <a:defRPr sz="4267">
          <a:solidFill>
            <a:schemeClr val="accent2"/>
          </a:solidFill>
          <a:latin typeface="Arial" charset="0"/>
        </a:defRPr>
      </a:lvl4pPr>
      <a:lvl5pPr algn="l" rtl="0" eaLnBrk="1" fontAlgn="base" hangingPunct="1">
        <a:lnSpc>
          <a:spcPct val="90000"/>
        </a:lnSpc>
        <a:spcBef>
          <a:spcPct val="0"/>
        </a:spcBef>
        <a:spcAft>
          <a:spcPct val="0"/>
        </a:spcAft>
        <a:defRPr sz="4267">
          <a:solidFill>
            <a:schemeClr val="accent2"/>
          </a:solidFill>
          <a:latin typeface="Arial" charset="0"/>
        </a:defRPr>
      </a:lvl5pPr>
      <a:lvl6pPr marL="609585" algn="l" rtl="0" eaLnBrk="1" fontAlgn="base" hangingPunct="1">
        <a:lnSpc>
          <a:spcPct val="90000"/>
        </a:lnSpc>
        <a:spcBef>
          <a:spcPct val="0"/>
        </a:spcBef>
        <a:spcAft>
          <a:spcPct val="0"/>
        </a:spcAft>
        <a:defRPr sz="4267">
          <a:solidFill>
            <a:schemeClr val="accent2"/>
          </a:solidFill>
          <a:latin typeface="Arial" charset="0"/>
        </a:defRPr>
      </a:lvl6pPr>
      <a:lvl7pPr marL="1219170" algn="l" rtl="0" eaLnBrk="1" fontAlgn="base" hangingPunct="1">
        <a:lnSpc>
          <a:spcPct val="90000"/>
        </a:lnSpc>
        <a:spcBef>
          <a:spcPct val="0"/>
        </a:spcBef>
        <a:spcAft>
          <a:spcPct val="0"/>
        </a:spcAft>
        <a:defRPr sz="4267">
          <a:solidFill>
            <a:schemeClr val="accent2"/>
          </a:solidFill>
          <a:latin typeface="Arial" charset="0"/>
        </a:defRPr>
      </a:lvl7pPr>
      <a:lvl8pPr marL="1828754" algn="l" rtl="0" eaLnBrk="1" fontAlgn="base" hangingPunct="1">
        <a:lnSpc>
          <a:spcPct val="90000"/>
        </a:lnSpc>
        <a:spcBef>
          <a:spcPct val="0"/>
        </a:spcBef>
        <a:spcAft>
          <a:spcPct val="0"/>
        </a:spcAft>
        <a:defRPr sz="4267">
          <a:solidFill>
            <a:schemeClr val="accent2"/>
          </a:solidFill>
          <a:latin typeface="Arial" charset="0"/>
        </a:defRPr>
      </a:lvl8pPr>
      <a:lvl9pPr marL="2438339" algn="l" rtl="0" eaLnBrk="1" fontAlgn="base" hangingPunct="1">
        <a:lnSpc>
          <a:spcPct val="90000"/>
        </a:lnSpc>
        <a:spcBef>
          <a:spcPct val="0"/>
        </a:spcBef>
        <a:spcAft>
          <a:spcPct val="0"/>
        </a:spcAft>
        <a:defRPr sz="4267">
          <a:solidFill>
            <a:schemeClr val="accent2"/>
          </a:solidFill>
          <a:latin typeface="Arial" charset="0"/>
        </a:defRPr>
      </a:lvl9pPr>
    </p:titleStyle>
    <p:bodyStyle>
      <a:lvl1pPr marL="302676" indent="-302676" algn="l" rtl="0" eaLnBrk="1" fontAlgn="base" hangingPunct="1">
        <a:lnSpc>
          <a:spcPct val="100000"/>
        </a:lnSpc>
        <a:spcBef>
          <a:spcPts val="400"/>
        </a:spcBef>
        <a:spcAft>
          <a:spcPts val="800"/>
        </a:spcAft>
        <a:buClr>
          <a:schemeClr val="accent3"/>
        </a:buClr>
        <a:buSzPct val="110000"/>
        <a:buFont typeface="Wingdings" pitchFamily="2" charset="2"/>
        <a:buChar char="§"/>
        <a:defRPr lang="en-US" sz="2667" baseline="0" dirty="0" smtClean="0">
          <a:solidFill>
            <a:schemeClr val="tx1"/>
          </a:solidFill>
          <a:latin typeface="+mn-lt"/>
          <a:ea typeface="+mn-ea"/>
          <a:cs typeface="+mn-cs"/>
        </a:defRPr>
      </a:lvl1pPr>
      <a:lvl2pPr marL="687900" indent="-302676" algn="l" rtl="0" eaLnBrk="1" fontAlgn="base" hangingPunct="1">
        <a:lnSpc>
          <a:spcPct val="100000"/>
        </a:lnSpc>
        <a:spcBef>
          <a:spcPts val="400"/>
        </a:spcBef>
        <a:spcAft>
          <a:spcPts val="800"/>
        </a:spcAft>
        <a:buClr>
          <a:schemeClr val="accent3"/>
        </a:buClr>
        <a:buSzPct val="90000"/>
        <a:buFont typeface="Arial" pitchFamily="34" charset="0"/>
        <a:buChar char="–"/>
        <a:defRPr lang="en-US" sz="2400" baseline="0" dirty="0" smtClean="0">
          <a:solidFill>
            <a:schemeClr val="tx1"/>
          </a:solidFill>
          <a:latin typeface="+mn-lt"/>
        </a:defRPr>
      </a:lvl2pPr>
      <a:lvl3pPr marL="1062540" indent="-302676" algn="l" rtl="0" eaLnBrk="1" fontAlgn="base" hangingPunct="1">
        <a:lnSpc>
          <a:spcPct val="100000"/>
        </a:lnSpc>
        <a:spcBef>
          <a:spcPts val="400"/>
        </a:spcBef>
        <a:spcAft>
          <a:spcPts val="800"/>
        </a:spcAft>
        <a:buClr>
          <a:schemeClr val="accent3"/>
        </a:buClr>
        <a:buSzPct val="90000"/>
        <a:buFont typeface="Arial" pitchFamily="34" charset="0"/>
        <a:buChar char="•"/>
        <a:defRPr lang="en-US" sz="2133" baseline="0" dirty="0" smtClean="0">
          <a:solidFill>
            <a:schemeClr val="tx1"/>
          </a:solidFill>
          <a:latin typeface="+mn-lt"/>
        </a:defRPr>
      </a:lvl3pPr>
      <a:lvl4pPr marL="1447764" indent="-300559" algn="l" rtl="0" eaLnBrk="1" fontAlgn="base" hangingPunct="1">
        <a:lnSpc>
          <a:spcPct val="100000"/>
        </a:lnSpc>
        <a:spcBef>
          <a:spcPts val="400"/>
        </a:spcBef>
        <a:spcAft>
          <a:spcPts val="800"/>
        </a:spcAft>
        <a:buClr>
          <a:schemeClr val="accent3"/>
        </a:buClr>
        <a:buSzPct val="90000"/>
        <a:buFont typeface="Arial" pitchFamily="34" charset="0"/>
        <a:buChar char="–"/>
        <a:defRPr lang="en-US" sz="2133" baseline="0" dirty="0" smtClean="0">
          <a:solidFill>
            <a:schemeClr val="tx1"/>
          </a:solidFill>
          <a:latin typeface="+mn-lt"/>
        </a:defRPr>
      </a:lvl4pPr>
      <a:lvl5pPr marL="1750440" indent="-302676" algn="l" rtl="0" eaLnBrk="1" fontAlgn="base" hangingPunct="1">
        <a:lnSpc>
          <a:spcPct val="100000"/>
        </a:lnSpc>
        <a:spcBef>
          <a:spcPts val="400"/>
        </a:spcBef>
        <a:spcAft>
          <a:spcPts val="800"/>
        </a:spcAft>
        <a:buClr>
          <a:schemeClr val="accent3"/>
        </a:buClr>
        <a:buSzPct val="90000"/>
        <a:buFont typeface="Arial" pitchFamily="34" charset="0"/>
        <a:buChar char="•"/>
        <a:defRPr lang="en-US" sz="2133" baseline="0" dirty="0" smtClean="0">
          <a:solidFill>
            <a:schemeClr val="tx1"/>
          </a:solidFill>
          <a:latin typeface="+mn-lt"/>
        </a:defRPr>
      </a:lvl5pPr>
      <a:lvl6pPr marL="3505112" indent="-455073" algn="l" rtl="0" eaLnBrk="1" fontAlgn="base" hangingPunct="1">
        <a:lnSpc>
          <a:spcPct val="90000"/>
        </a:lnSpc>
        <a:spcBef>
          <a:spcPct val="20000"/>
        </a:spcBef>
        <a:spcAft>
          <a:spcPct val="0"/>
        </a:spcAft>
        <a:buClr>
          <a:schemeClr val="bg2"/>
        </a:buClr>
        <a:buSzPct val="90000"/>
        <a:buFont typeface="Arial" charset="0"/>
        <a:buChar char="─"/>
        <a:defRPr sz="2667">
          <a:solidFill>
            <a:schemeClr val="tx1"/>
          </a:solidFill>
          <a:latin typeface="+mn-lt"/>
        </a:defRPr>
      </a:lvl6pPr>
      <a:lvl7pPr marL="4114697" indent="-455073" algn="l" rtl="0" eaLnBrk="1" fontAlgn="base" hangingPunct="1">
        <a:lnSpc>
          <a:spcPct val="90000"/>
        </a:lnSpc>
        <a:spcBef>
          <a:spcPct val="20000"/>
        </a:spcBef>
        <a:spcAft>
          <a:spcPct val="0"/>
        </a:spcAft>
        <a:buClr>
          <a:schemeClr val="bg2"/>
        </a:buClr>
        <a:buSzPct val="90000"/>
        <a:buFont typeface="Arial" charset="0"/>
        <a:buChar char="─"/>
        <a:defRPr sz="2667">
          <a:solidFill>
            <a:schemeClr val="tx1"/>
          </a:solidFill>
          <a:latin typeface="+mn-lt"/>
        </a:defRPr>
      </a:lvl7pPr>
      <a:lvl8pPr marL="4724282" indent="-455073" algn="l" rtl="0" eaLnBrk="1" fontAlgn="base" hangingPunct="1">
        <a:lnSpc>
          <a:spcPct val="90000"/>
        </a:lnSpc>
        <a:spcBef>
          <a:spcPct val="20000"/>
        </a:spcBef>
        <a:spcAft>
          <a:spcPct val="0"/>
        </a:spcAft>
        <a:buClr>
          <a:schemeClr val="bg2"/>
        </a:buClr>
        <a:buSzPct val="90000"/>
        <a:buFont typeface="Arial" charset="0"/>
        <a:buChar char="─"/>
        <a:defRPr sz="2667">
          <a:solidFill>
            <a:schemeClr val="tx1"/>
          </a:solidFill>
          <a:latin typeface="+mn-lt"/>
        </a:defRPr>
      </a:lvl8pPr>
      <a:lvl9pPr marL="5333867" indent="-455073" algn="l" rtl="0" eaLnBrk="1" fontAlgn="base" hangingPunct="1">
        <a:lnSpc>
          <a:spcPct val="90000"/>
        </a:lnSpc>
        <a:spcBef>
          <a:spcPct val="20000"/>
        </a:spcBef>
        <a:spcAft>
          <a:spcPct val="0"/>
        </a:spcAft>
        <a:buClr>
          <a:schemeClr val="bg2"/>
        </a:buClr>
        <a:buSzPct val="90000"/>
        <a:buFont typeface="Arial" charset="0"/>
        <a:buChar char="─"/>
        <a:defRPr sz="2667">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sz="quarter"/>
          </p:nvPr>
        </p:nvSpPr>
        <p:spPr>
          <a:xfrm>
            <a:off x="0" y="3038621"/>
            <a:ext cx="5753686" cy="1125415"/>
          </a:xfrm>
        </p:spPr>
        <p:txBody>
          <a:bodyPr/>
          <a:lstStyle/>
          <a:p>
            <a:r>
              <a:rPr lang="es-MX" dirty="0" err="1" smtClean="0"/>
              <a:t>Centralized</a:t>
            </a:r>
            <a:r>
              <a:rPr lang="es-MX" dirty="0" smtClean="0"/>
              <a:t> </a:t>
            </a:r>
            <a:br>
              <a:rPr lang="es-MX" dirty="0" smtClean="0"/>
            </a:br>
            <a:r>
              <a:rPr lang="es-MX" dirty="0" err="1" smtClean="0"/>
              <a:t>Services</a:t>
            </a:r>
            <a:r>
              <a:rPr lang="es-MX" dirty="0" smtClean="0"/>
              <a:t> </a:t>
            </a:r>
            <a:r>
              <a:rPr lang="es-MX" dirty="0" err="1" smtClean="0"/>
              <a:t>Node</a:t>
            </a:r>
            <a:endParaRPr lang="es-MX" dirty="0"/>
          </a:p>
        </p:txBody>
      </p:sp>
    </p:spTree>
    <p:extLst>
      <p:ext uri="{BB962C8B-B14F-4D97-AF65-F5344CB8AC3E}">
        <p14:creationId xmlns:p14="http://schemas.microsoft.com/office/powerpoint/2010/main" val="211277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4000" b="1" dirty="0" smtClean="0"/>
              <a:t>Recommended zone configuration for Dual Mode</a:t>
            </a:r>
            <a:endParaRPr lang="es-MX" sz="4000" dirty="0"/>
          </a:p>
        </p:txBody>
      </p:sp>
      <p:pic>
        <p:nvPicPr>
          <p:cNvPr id="4" name="Marcador de contenido 3"/>
          <p:cNvPicPr>
            <a:picLocks noGrp="1" noChangeAspect="1"/>
          </p:cNvPicPr>
          <p:nvPr>
            <p:ph sz="quarter" idx="10"/>
          </p:nvPr>
        </p:nvPicPr>
        <p:blipFill>
          <a:blip r:embed="rId2"/>
          <a:stretch>
            <a:fillRect/>
          </a:stretch>
        </p:blipFill>
        <p:spPr>
          <a:xfrm>
            <a:off x="493550" y="2393058"/>
            <a:ext cx="7096692" cy="3446719"/>
          </a:xfrm>
          <a:prstGeom prst="rect">
            <a:avLst/>
          </a:prstGeom>
        </p:spPr>
      </p:pic>
      <p:sp>
        <p:nvSpPr>
          <p:cNvPr id="5" name="CuadroTexto 4"/>
          <p:cNvSpPr txBox="1"/>
          <p:nvPr/>
        </p:nvSpPr>
        <p:spPr>
          <a:xfrm>
            <a:off x="330200" y="791375"/>
            <a:ext cx="10088808" cy="1477328"/>
          </a:xfrm>
          <a:prstGeom prst="rect">
            <a:avLst/>
          </a:prstGeom>
          <a:noFill/>
        </p:spPr>
        <p:txBody>
          <a:bodyPr wrap="square" rtlCol="0">
            <a:spAutoFit/>
          </a:bodyPr>
          <a:lstStyle/>
          <a:p>
            <a:pPr algn="just"/>
            <a:endParaRPr lang="es-MX" dirty="0"/>
          </a:p>
          <a:p>
            <a:pPr algn="just"/>
            <a:r>
              <a:rPr lang="en-US" dirty="0"/>
              <a:t>When Site </a:t>
            </a:r>
            <a:r>
              <a:rPr lang="en-US" dirty="0" smtClean="0"/>
              <a:t>#X </a:t>
            </a:r>
            <a:r>
              <a:rPr lang="en-US" dirty="0"/>
              <a:t>is installed with one or more Radio Nodes, the mapping will be as follows</a:t>
            </a:r>
            <a:r>
              <a:rPr lang="en-US" dirty="0" smtClean="0"/>
              <a:t>:</a:t>
            </a:r>
          </a:p>
          <a:p>
            <a:pPr algn="just"/>
            <a:r>
              <a:rPr lang="en-US" dirty="0" smtClean="0"/>
              <a:t> </a:t>
            </a:r>
            <a:endParaRPr lang="en-US" dirty="0"/>
          </a:p>
          <a:p>
            <a:pPr algn="just"/>
            <a:r>
              <a:rPr lang="en-US" dirty="0"/>
              <a:t>- UMTS cells will be added to UMTS Zone ‘X’ </a:t>
            </a:r>
          </a:p>
          <a:p>
            <a:pPr algn="just"/>
            <a:r>
              <a:rPr lang="en-US" dirty="0"/>
              <a:t>- LTE cells will be added to LTE Zone ‘X’ </a:t>
            </a:r>
          </a:p>
        </p:txBody>
      </p:sp>
      <p:sp>
        <p:nvSpPr>
          <p:cNvPr id="3" name="CuadroTexto 2"/>
          <p:cNvSpPr txBox="1"/>
          <p:nvPr/>
        </p:nvSpPr>
        <p:spPr>
          <a:xfrm>
            <a:off x="493550" y="5839777"/>
            <a:ext cx="6319374" cy="276999"/>
          </a:xfrm>
          <a:prstGeom prst="rect">
            <a:avLst/>
          </a:prstGeom>
          <a:noFill/>
        </p:spPr>
        <p:txBody>
          <a:bodyPr wrap="square" rtlCol="0">
            <a:spAutoFit/>
          </a:bodyPr>
          <a:lstStyle/>
          <a:p>
            <a:r>
              <a:rPr lang="en-US" sz="1200" dirty="0">
                <a:solidFill>
                  <a:srgbClr val="FF0000"/>
                </a:solidFill>
              </a:rPr>
              <a:t>Recommended zone configuration for Dual Mode use-case</a:t>
            </a:r>
            <a:endParaRPr lang="es-MX" sz="1200" dirty="0">
              <a:solidFill>
                <a:srgbClr val="FF0000"/>
              </a:solidFill>
            </a:endParaRPr>
          </a:p>
        </p:txBody>
      </p:sp>
    </p:spTree>
    <p:extLst>
      <p:ext uri="{BB962C8B-B14F-4D97-AF65-F5344CB8AC3E}">
        <p14:creationId xmlns:p14="http://schemas.microsoft.com/office/powerpoint/2010/main" val="192143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sz="quarter"/>
          </p:nvPr>
        </p:nvSpPr>
        <p:spPr/>
        <p:txBody>
          <a:bodyPr/>
          <a:lstStyle/>
          <a:p>
            <a:r>
              <a:rPr lang="en-US" dirty="0"/>
              <a:t>Connecting Radio Nodes to a centralized Services Node</a:t>
            </a:r>
            <a:endParaRPr lang="es-MX" dirty="0"/>
          </a:p>
        </p:txBody>
      </p:sp>
    </p:spTree>
    <p:extLst>
      <p:ext uri="{BB962C8B-B14F-4D97-AF65-F5344CB8AC3E}">
        <p14:creationId xmlns:p14="http://schemas.microsoft.com/office/powerpoint/2010/main" val="267154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Pre-Requisites for installing Radio Nodes at SME</a:t>
            </a:r>
          </a:p>
        </p:txBody>
      </p:sp>
      <p:sp>
        <p:nvSpPr>
          <p:cNvPr id="3" name="Marcador de contenido 2"/>
          <p:cNvSpPr>
            <a:spLocks noGrp="1"/>
          </p:cNvSpPr>
          <p:nvPr>
            <p:ph sz="quarter" idx="10"/>
          </p:nvPr>
        </p:nvSpPr>
        <p:spPr/>
        <p:txBody>
          <a:bodyPr/>
          <a:lstStyle/>
          <a:p>
            <a:pPr marL="514350" indent="-514350">
              <a:buFont typeface="+mj-lt"/>
              <a:buAutoNum type="arabicPeriod"/>
            </a:pPr>
            <a:r>
              <a:rPr lang="en-US" dirty="0"/>
              <a:t>Ensure the following on-site requirements are understood prior to the installation of </a:t>
            </a:r>
            <a:r>
              <a:rPr lang="en-US" dirty="0" smtClean="0"/>
              <a:t>the Radio </a:t>
            </a:r>
            <a:r>
              <a:rPr lang="en-US" dirty="0"/>
              <a:t>Nodes</a:t>
            </a:r>
            <a:r>
              <a:rPr lang="en-US" dirty="0" smtClean="0"/>
              <a:t>:</a:t>
            </a:r>
          </a:p>
          <a:p>
            <a:pPr marL="899574" lvl="1" indent="-514350">
              <a:buFont typeface="+mj-lt"/>
              <a:buAutoNum type="alphaLcPeriod"/>
            </a:pPr>
            <a:r>
              <a:rPr lang="en-US" b="1" dirty="0"/>
              <a:t>Number of Radio Nodes</a:t>
            </a:r>
            <a:r>
              <a:rPr lang="en-US" dirty="0"/>
              <a:t>: Based on coverage and capacity requirements, </a:t>
            </a:r>
            <a:r>
              <a:rPr lang="en-US" dirty="0" smtClean="0"/>
              <a:t>determine the </a:t>
            </a:r>
            <a:r>
              <a:rPr lang="en-US" dirty="0"/>
              <a:t>number of radio nodes required for the SME </a:t>
            </a:r>
            <a:r>
              <a:rPr lang="en-US" dirty="0" smtClean="0"/>
              <a:t>location.</a:t>
            </a:r>
          </a:p>
          <a:p>
            <a:pPr marL="1274214" lvl="2" indent="-514350">
              <a:buFont typeface="+mj-lt"/>
              <a:buAutoNum type="romanLcPeriod"/>
            </a:pPr>
            <a:r>
              <a:rPr lang="en-US" dirty="0"/>
              <a:t>Note that the </a:t>
            </a:r>
            <a:r>
              <a:rPr lang="en-US" dirty="0" smtClean="0"/>
              <a:t>centralized Services </a:t>
            </a:r>
            <a:r>
              <a:rPr lang="en-US" dirty="0"/>
              <a:t>Node supports a maximum of 100 Dual Mode, or Dual Carrier LTE </a:t>
            </a:r>
            <a:r>
              <a:rPr lang="en-US" dirty="0" smtClean="0"/>
              <a:t>Radio Nodes</a:t>
            </a:r>
            <a:r>
              <a:rPr lang="en-US" dirty="0"/>
              <a:t>, with a maximum of 10 radio nodes per SME</a:t>
            </a:r>
          </a:p>
          <a:p>
            <a:pPr marL="1274214" lvl="2" indent="-514350">
              <a:buFont typeface="+mj-lt"/>
              <a:buAutoNum type="romanLcPeriod"/>
            </a:pPr>
            <a:r>
              <a:rPr lang="en-US" dirty="0" smtClean="0"/>
              <a:t>If </a:t>
            </a:r>
            <a:r>
              <a:rPr lang="en-US" dirty="0"/>
              <a:t>a site requires more than </a:t>
            </a:r>
            <a:r>
              <a:rPr lang="en-US" dirty="0" smtClean="0"/>
              <a:t>10 radio </a:t>
            </a:r>
            <a:r>
              <a:rPr lang="en-US" dirty="0"/>
              <a:t>nodes, the design should consider installing on-premises Services Node</a:t>
            </a:r>
            <a:r>
              <a:rPr lang="en-US" dirty="0" smtClean="0"/>
              <a:t>.</a:t>
            </a:r>
          </a:p>
          <a:p>
            <a:pPr marL="899574" lvl="1" indent="-514350">
              <a:buFont typeface="+mj-lt"/>
              <a:buAutoNum type="alphaLcPeriod"/>
            </a:pPr>
            <a:endParaRPr lang="es-MX" dirty="0"/>
          </a:p>
        </p:txBody>
      </p:sp>
    </p:spTree>
    <p:extLst>
      <p:ext uri="{BB962C8B-B14F-4D97-AF65-F5344CB8AC3E}">
        <p14:creationId xmlns:p14="http://schemas.microsoft.com/office/powerpoint/2010/main" val="187151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Pre-</a:t>
            </a:r>
            <a:r>
              <a:rPr lang="es-MX" dirty="0" err="1"/>
              <a:t>Requisites</a:t>
            </a:r>
            <a:r>
              <a:rPr lang="es-MX" dirty="0"/>
              <a:t> </a:t>
            </a:r>
            <a:r>
              <a:rPr lang="es-MX" dirty="0" err="1"/>
              <a:t>for</a:t>
            </a:r>
            <a:r>
              <a:rPr lang="es-MX" dirty="0"/>
              <a:t> </a:t>
            </a:r>
            <a:r>
              <a:rPr lang="es-MX" dirty="0" err="1"/>
              <a:t>installing</a:t>
            </a:r>
            <a:r>
              <a:rPr lang="es-MX" dirty="0"/>
              <a:t> Radio </a:t>
            </a:r>
            <a:r>
              <a:rPr lang="es-MX" dirty="0" err="1"/>
              <a:t>Nodes</a:t>
            </a:r>
            <a:r>
              <a:rPr lang="es-MX" dirty="0"/>
              <a:t> at SME</a:t>
            </a:r>
          </a:p>
        </p:txBody>
      </p:sp>
      <p:sp>
        <p:nvSpPr>
          <p:cNvPr id="3" name="Marcador de contenido 2"/>
          <p:cNvSpPr>
            <a:spLocks noGrp="1"/>
          </p:cNvSpPr>
          <p:nvPr>
            <p:ph sz="quarter" idx="10"/>
          </p:nvPr>
        </p:nvSpPr>
        <p:spPr>
          <a:xfrm>
            <a:off x="255371" y="1071564"/>
            <a:ext cx="11449796" cy="4688870"/>
          </a:xfrm>
        </p:spPr>
        <p:txBody>
          <a:bodyPr/>
          <a:lstStyle/>
          <a:p>
            <a:pPr marL="514350" indent="-514350">
              <a:buFont typeface="+mj-lt"/>
              <a:buAutoNum type="alphaLcPeriod" startAt="2"/>
            </a:pPr>
            <a:r>
              <a:rPr lang="es-MX" sz="2400" b="1" dirty="0" err="1"/>
              <a:t>Availability</a:t>
            </a:r>
            <a:r>
              <a:rPr lang="es-MX" sz="2400" b="1" dirty="0"/>
              <a:t> </a:t>
            </a:r>
            <a:r>
              <a:rPr lang="es-MX" sz="2400" b="1" dirty="0" smtClean="0"/>
              <a:t>of </a:t>
            </a:r>
            <a:r>
              <a:rPr lang="es-MX" sz="2400" b="1" dirty="0"/>
              <a:t>LAN </a:t>
            </a:r>
            <a:r>
              <a:rPr lang="es-MX" sz="2400" b="1" dirty="0" err="1"/>
              <a:t>Equipment</a:t>
            </a:r>
            <a:r>
              <a:rPr lang="es-MX" sz="2400" b="1" dirty="0" smtClean="0"/>
              <a:t>:</a:t>
            </a:r>
          </a:p>
          <a:p>
            <a:pPr marL="899574" lvl="1" indent="-514350">
              <a:buFont typeface="+mj-lt"/>
              <a:buAutoNum type="romanLcPeriod"/>
            </a:pPr>
            <a:r>
              <a:rPr lang="en-US" dirty="0"/>
              <a:t>An enterprise DHCP server with support for Option 43 will be required </a:t>
            </a:r>
            <a:r>
              <a:rPr lang="en-US" dirty="0" smtClean="0"/>
              <a:t>to provide </a:t>
            </a:r>
            <a:r>
              <a:rPr lang="en-US" dirty="0"/>
              <a:t>the radio nodes, both its own an IP address and that of </a:t>
            </a:r>
            <a:r>
              <a:rPr lang="en-US" dirty="0" smtClean="0"/>
              <a:t>the centralized </a:t>
            </a:r>
            <a:r>
              <a:rPr lang="en-US" dirty="0"/>
              <a:t>Services Node</a:t>
            </a:r>
            <a:r>
              <a:rPr lang="en-US" dirty="0" smtClean="0"/>
              <a:t>.</a:t>
            </a:r>
          </a:p>
          <a:p>
            <a:pPr lvl="3"/>
            <a:r>
              <a:rPr lang="en-US" sz="1600" dirty="0" smtClean="0"/>
              <a:t>Is the Vendor </a:t>
            </a:r>
            <a:r>
              <a:rPr lang="en-US" sz="1600" dirty="0"/>
              <a:t>Specific Information</a:t>
            </a:r>
            <a:r>
              <a:rPr lang="en-US" sz="1600" dirty="0" smtClean="0"/>
              <a:t>. This </a:t>
            </a:r>
            <a:r>
              <a:rPr lang="en-US" sz="1600" dirty="0"/>
              <a:t>option is used by clients and servers to exchange vendor-specific information</a:t>
            </a:r>
            <a:endParaRPr lang="en-US" sz="1600" dirty="0" smtClean="0"/>
          </a:p>
          <a:p>
            <a:pPr marL="899574" lvl="1" indent="-514350">
              <a:buFont typeface="+mj-lt"/>
              <a:buAutoNum type="romanLcPeriod"/>
            </a:pPr>
            <a:r>
              <a:rPr lang="en-US" dirty="0" smtClean="0"/>
              <a:t>Ensure </a:t>
            </a:r>
            <a:r>
              <a:rPr lang="en-US" dirty="0"/>
              <a:t>the DHCP server is configured </a:t>
            </a:r>
            <a:r>
              <a:rPr lang="en-US" dirty="0" smtClean="0"/>
              <a:t>with centralized </a:t>
            </a:r>
            <a:r>
              <a:rPr lang="en-US" dirty="0"/>
              <a:t>Services Nodes publically reachable IP address. The </a:t>
            </a:r>
            <a:r>
              <a:rPr lang="en-US" dirty="0" smtClean="0"/>
              <a:t>string included </a:t>
            </a:r>
            <a:r>
              <a:rPr lang="en-US" dirty="0"/>
              <a:t>by the Radio Node, in DHCP Option 60 will be “SpiderCloud RN</a:t>
            </a:r>
            <a:r>
              <a:rPr lang="en-US" dirty="0" smtClean="0"/>
              <a:t>”.</a:t>
            </a:r>
          </a:p>
          <a:p>
            <a:pPr lvl="3"/>
            <a:r>
              <a:rPr lang="en-US" sz="1600" dirty="0"/>
              <a:t>Vendor class identifier.</a:t>
            </a:r>
          </a:p>
          <a:p>
            <a:pPr lvl="3"/>
            <a:r>
              <a:rPr lang="en-US" sz="1600" dirty="0"/>
              <a:t>Is a text string that uniquely identifies a type of vendor device.</a:t>
            </a:r>
          </a:p>
          <a:p>
            <a:pPr lvl="3"/>
            <a:r>
              <a:rPr lang="en-US" sz="1600" dirty="0" smtClean="0"/>
              <a:t>Identifies </a:t>
            </a:r>
            <a:r>
              <a:rPr lang="en-US" sz="1600" dirty="0"/>
              <a:t>and associates a DHCP client with a particular vendor</a:t>
            </a:r>
            <a:r>
              <a:rPr lang="en-US" sz="1600" dirty="0" smtClean="0"/>
              <a:t>.</a:t>
            </a:r>
            <a:endParaRPr lang="en-US" dirty="0" smtClean="0"/>
          </a:p>
          <a:p>
            <a:pPr marL="0" indent="0">
              <a:buNone/>
            </a:pPr>
            <a:endParaRPr lang="en-US" dirty="0"/>
          </a:p>
        </p:txBody>
      </p:sp>
    </p:spTree>
    <p:extLst>
      <p:ext uri="{BB962C8B-B14F-4D97-AF65-F5344CB8AC3E}">
        <p14:creationId xmlns:p14="http://schemas.microsoft.com/office/powerpoint/2010/main" val="236312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478" y="279400"/>
            <a:ext cx="11449124" cy="990600"/>
          </a:xfrm>
        </p:spPr>
        <p:txBody>
          <a:bodyPr/>
          <a:lstStyle/>
          <a:p>
            <a:r>
              <a:rPr lang="es-MX" dirty="0"/>
              <a:t>Pre-</a:t>
            </a:r>
            <a:r>
              <a:rPr lang="es-MX" dirty="0" err="1"/>
              <a:t>Requisites</a:t>
            </a:r>
            <a:r>
              <a:rPr lang="es-MX" dirty="0"/>
              <a:t> </a:t>
            </a:r>
            <a:r>
              <a:rPr lang="es-MX" dirty="0" err="1"/>
              <a:t>for</a:t>
            </a:r>
            <a:r>
              <a:rPr lang="es-MX" dirty="0"/>
              <a:t> </a:t>
            </a:r>
            <a:r>
              <a:rPr lang="es-MX" dirty="0" err="1"/>
              <a:t>installing</a:t>
            </a:r>
            <a:r>
              <a:rPr lang="es-MX" dirty="0"/>
              <a:t> Radio </a:t>
            </a:r>
            <a:r>
              <a:rPr lang="es-MX" dirty="0" err="1"/>
              <a:t>Nodes</a:t>
            </a:r>
            <a:r>
              <a:rPr lang="es-MX" dirty="0"/>
              <a:t> at SME</a:t>
            </a:r>
          </a:p>
        </p:txBody>
      </p:sp>
      <p:sp>
        <p:nvSpPr>
          <p:cNvPr id="3" name="Marcador de contenido 2"/>
          <p:cNvSpPr>
            <a:spLocks noGrp="1"/>
          </p:cNvSpPr>
          <p:nvPr>
            <p:ph sz="quarter" idx="10"/>
          </p:nvPr>
        </p:nvSpPr>
        <p:spPr>
          <a:xfrm>
            <a:off x="255371" y="1452564"/>
            <a:ext cx="11449796" cy="4251325"/>
          </a:xfrm>
        </p:spPr>
        <p:txBody>
          <a:bodyPr/>
          <a:lstStyle/>
          <a:p>
            <a:pPr marL="571500" indent="-571500">
              <a:buFont typeface="+mj-lt"/>
              <a:buAutoNum type="romanLcPeriod" startAt="3"/>
            </a:pPr>
            <a:r>
              <a:rPr lang="en-US" sz="2400" dirty="0"/>
              <a:t>Also ensure DHCP server assigns IPv4 addresses to the Radio Node</a:t>
            </a:r>
            <a:r>
              <a:rPr lang="en-US" sz="2400" dirty="0" smtClean="0"/>
              <a:t>.</a:t>
            </a:r>
          </a:p>
          <a:p>
            <a:pPr marL="571500" indent="-571500">
              <a:buFont typeface="+mj-lt"/>
              <a:buAutoNum type="romanLcPeriod" startAt="3"/>
            </a:pPr>
            <a:r>
              <a:rPr lang="en-US" sz="2400" dirty="0"/>
              <a:t>Ensure </a:t>
            </a:r>
            <a:r>
              <a:rPr lang="en-US" sz="2400" dirty="0" err="1"/>
              <a:t>PoE</a:t>
            </a:r>
            <a:r>
              <a:rPr lang="en-US" sz="2400" dirty="0"/>
              <a:t>+ ports, configured for 25W of power is available to power </a:t>
            </a:r>
            <a:r>
              <a:rPr lang="en-US" sz="2400" dirty="0" smtClean="0"/>
              <a:t>the Radio </a:t>
            </a:r>
            <a:r>
              <a:rPr lang="en-US" sz="2400" dirty="0"/>
              <a:t>Nodes.</a:t>
            </a:r>
            <a:endParaRPr lang="es-MX" sz="2400" dirty="0"/>
          </a:p>
        </p:txBody>
      </p:sp>
    </p:spTree>
    <p:extLst>
      <p:ext uri="{BB962C8B-B14F-4D97-AF65-F5344CB8AC3E}">
        <p14:creationId xmlns:p14="http://schemas.microsoft.com/office/powerpoint/2010/main" val="30737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Pre-</a:t>
            </a:r>
            <a:r>
              <a:rPr lang="es-MX" dirty="0" err="1"/>
              <a:t>Requisites</a:t>
            </a:r>
            <a:r>
              <a:rPr lang="es-MX" dirty="0"/>
              <a:t> </a:t>
            </a:r>
            <a:r>
              <a:rPr lang="es-MX" dirty="0" err="1"/>
              <a:t>for</a:t>
            </a:r>
            <a:r>
              <a:rPr lang="es-MX" dirty="0"/>
              <a:t> </a:t>
            </a:r>
            <a:r>
              <a:rPr lang="es-MX" dirty="0" err="1"/>
              <a:t>installing</a:t>
            </a:r>
            <a:r>
              <a:rPr lang="es-MX" dirty="0"/>
              <a:t> Radio </a:t>
            </a:r>
            <a:r>
              <a:rPr lang="es-MX" dirty="0" err="1"/>
              <a:t>Nodes</a:t>
            </a:r>
            <a:r>
              <a:rPr lang="es-MX" dirty="0"/>
              <a:t> at SME</a:t>
            </a:r>
          </a:p>
        </p:txBody>
      </p:sp>
      <p:sp>
        <p:nvSpPr>
          <p:cNvPr id="3" name="Marcador de contenido 2"/>
          <p:cNvSpPr>
            <a:spLocks noGrp="1"/>
          </p:cNvSpPr>
          <p:nvPr>
            <p:ph sz="quarter" idx="10"/>
          </p:nvPr>
        </p:nvSpPr>
        <p:spPr>
          <a:xfrm>
            <a:off x="255371" y="944564"/>
            <a:ext cx="11449796" cy="4933568"/>
          </a:xfrm>
        </p:spPr>
        <p:txBody>
          <a:bodyPr/>
          <a:lstStyle/>
          <a:p>
            <a:pPr marL="514350" indent="-514350" algn="just">
              <a:buFont typeface="+mj-lt"/>
              <a:buAutoNum type="arabicPeriod" startAt="2"/>
            </a:pPr>
            <a:r>
              <a:rPr lang="en-US" dirty="0"/>
              <a:t>Ensure WAN connectivity from the SME location to the centralized Services Node </a:t>
            </a:r>
            <a:r>
              <a:rPr lang="en-US" dirty="0" smtClean="0"/>
              <a:t>adheres to </a:t>
            </a:r>
            <a:r>
              <a:rPr lang="en-US" dirty="0"/>
              <a:t>the supported latency and jitter requirements</a:t>
            </a:r>
            <a:r>
              <a:rPr lang="en-US" dirty="0" smtClean="0"/>
              <a:t>.</a:t>
            </a:r>
          </a:p>
          <a:p>
            <a:pPr marL="1274214" lvl="2" indent="-514350" algn="just">
              <a:buFont typeface="+mj-lt"/>
              <a:buAutoNum type="romanUcPeriod"/>
            </a:pPr>
            <a:r>
              <a:rPr lang="es-MX" dirty="0"/>
              <a:t>Round </a:t>
            </a:r>
            <a:r>
              <a:rPr lang="es-MX" dirty="0" err="1"/>
              <a:t>trip</a:t>
            </a:r>
            <a:r>
              <a:rPr lang="es-MX" dirty="0"/>
              <a:t> </a:t>
            </a:r>
            <a:r>
              <a:rPr lang="es-MX" dirty="0" err="1" smtClean="0"/>
              <a:t>latency</a:t>
            </a:r>
            <a:r>
              <a:rPr lang="es-MX" dirty="0" smtClean="0"/>
              <a:t>.</a:t>
            </a:r>
          </a:p>
          <a:p>
            <a:pPr marL="1659438" lvl="3" indent="-514350" algn="just">
              <a:buFont typeface="+mj-lt"/>
              <a:buAutoNum type="alphaLcParenR"/>
            </a:pPr>
            <a:r>
              <a:rPr lang="en-US" dirty="0"/>
              <a:t>UMTS-only, or Dual-Mode deployments with </a:t>
            </a:r>
            <a:r>
              <a:rPr lang="en-US" dirty="0" smtClean="0"/>
              <a:t>UMTS.</a:t>
            </a:r>
          </a:p>
          <a:p>
            <a:pPr marL="1145088" lvl="3" indent="0" algn="just">
              <a:buNone/>
            </a:pPr>
            <a:r>
              <a:rPr lang="en-US" sz="2000" dirty="0"/>
              <a:t>Up to 20msec round trip latency is recommended. If </a:t>
            </a:r>
            <a:r>
              <a:rPr lang="en-US" sz="2000" dirty="0" smtClean="0"/>
              <a:t>latency degrades </a:t>
            </a:r>
            <a:r>
              <a:rPr lang="en-US" sz="2000" dirty="0"/>
              <a:t>beyond the recommended value, it could degrade </a:t>
            </a:r>
            <a:r>
              <a:rPr lang="en-US" sz="2000" dirty="0" smtClean="0"/>
              <a:t>UMTS call </a:t>
            </a:r>
            <a:r>
              <a:rPr lang="en-US" sz="2000" dirty="0"/>
              <a:t>performance, due to packet loss on the RAN</a:t>
            </a:r>
            <a:r>
              <a:rPr lang="en-US" sz="2000" dirty="0" smtClean="0"/>
              <a:t>.</a:t>
            </a:r>
          </a:p>
          <a:p>
            <a:pPr marL="1602288" lvl="3" indent="-457200" algn="just">
              <a:buFont typeface="+mj-lt"/>
              <a:buAutoNum type="alphaLcParenR" startAt="2"/>
            </a:pPr>
            <a:r>
              <a:rPr lang="en-US" dirty="0" smtClean="0"/>
              <a:t>LTE-only deployments.</a:t>
            </a:r>
          </a:p>
          <a:p>
            <a:pPr marL="1145088" lvl="3" indent="0" algn="just">
              <a:buNone/>
            </a:pPr>
            <a:r>
              <a:rPr lang="en-US" sz="1800" dirty="0" smtClean="0"/>
              <a:t>In </a:t>
            </a:r>
            <a:r>
              <a:rPr lang="en-US" sz="1800" dirty="0"/>
              <a:t>the case of LTE-only deployments (including Dual-Carrier LTE</a:t>
            </a:r>
            <a:r>
              <a:rPr lang="en-US" sz="1800" dirty="0" smtClean="0"/>
              <a:t>), a </a:t>
            </a:r>
            <a:r>
              <a:rPr lang="en-US" sz="1800" dirty="0"/>
              <a:t>round trip latency of up to 50msec on the </a:t>
            </a:r>
            <a:r>
              <a:rPr lang="en-US" sz="1800" dirty="0" err="1"/>
              <a:t>fronthaul</a:t>
            </a:r>
            <a:r>
              <a:rPr lang="en-US" sz="1800" dirty="0"/>
              <a:t> </a:t>
            </a:r>
            <a:r>
              <a:rPr lang="en-US" sz="1800" dirty="0" smtClean="0"/>
              <a:t>is recommended</a:t>
            </a:r>
            <a:r>
              <a:rPr lang="en-US" sz="1800" dirty="0"/>
              <a:t>. If latency degrades beyond the </a:t>
            </a:r>
            <a:r>
              <a:rPr lang="en-US" sz="1800" dirty="0" smtClean="0"/>
              <a:t>recommended value</a:t>
            </a:r>
            <a:r>
              <a:rPr lang="en-US" sz="1800" dirty="0"/>
              <a:t>, it could degrade </a:t>
            </a:r>
            <a:r>
              <a:rPr lang="en-US" sz="1800" dirty="0" err="1"/>
              <a:t>VoLTE</a:t>
            </a:r>
            <a:r>
              <a:rPr lang="en-US" sz="1800" dirty="0"/>
              <a:t> quality.</a:t>
            </a:r>
            <a:endParaRPr lang="es-MX" sz="1800" dirty="0"/>
          </a:p>
        </p:txBody>
      </p:sp>
    </p:spTree>
    <p:extLst>
      <p:ext uri="{BB962C8B-B14F-4D97-AF65-F5344CB8AC3E}">
        <p14:creationId xmlns:p14="http://schemas.microsoft.com/office/powerpoint/2010/main" val="242822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Pre-</a:t>
            </a:r>
            <a:r>
              <a:rPr lang="es-MX" dirty="0" err="1"/>
              <a:t>Requisites</a:t>
            </a:r>
            <a:r>
              <a:rPr lang="es-MX" dirty="0"/>
              <a:t> </a:t>
            </a:r>
            <a:r>
              <a:rPr lang="es-MX" dirty="0" err="1"/>
              <a:t>for</a:t>
            </a:r>
            <a:r>
              <a:rPr lang="es-MX" dirty="0"/>
              <a:t> </a:t>
            </a:r>
            <a:r>
              <a:rPr lang="es-MX" dirty="0" err="1"/>
              <a:t>installing</a:t>
            </a:r>
            <a:r>
              <a:rPr lang="es-MX" dirty="0"/>
              <a:t> Radio </a:t>
            </a:r>
            <a:r>
              <a:rPr lang="es-MX" dirty="0" err="1"/>
              <a:t>Nodes</a:t>
            </a:r>
            <a:r>
              <a:rPr lang="es-MX" dirty="0"/>
              <a:t> at SME</a:t>
            </a:r>
          </a:p>
        </p:txBody>
      </p:sp>
      <p:sp>
        <p:nvSpPr>
          <p:cNvPr id="3" name="Marcador de contenido 2"/>
          <p:cNvSpPr>
            <a:spLocks noGrp="1"/>
          </p:cNvSpPr>
          <p:nvPr>
            <p:ph sz="quarter" idx="10"/>
          </p:nvPr>
        </p:nvSpPr>
        <p:spPr/>
        <p:txBody>
          <a:bodyPr/>
          <a:lstStyle/>
          <a:p>
            <a:pPr marL="571500" indent="-571500">
              <a:lnSpc>
                <a:spcPct val="150000"/>
              </a:lnSpc>
              <a:buFont typeface="+mj-lt"/>
              <a:buAutoNum type="romanUcPeriod" startAt="2"/>
            </a:pPr>
            <a:r>
              <a:rPr lang="en-US" sz="2400" dirty="0"/>
              <a:t>Up to 3msec mean packet delay </a:t>
            </a:r>
            <a:r>
              <a:rPr lang="en-US" sz="2400" dirty="0" smtClean="0"/>
              <a:t>variation</a:t>
            </a:r>
            <a:endParaRPr lang="en-US" sz="2400" dirty="0"/>
          </a:p>
          <a:p>
            <a:pPr marL="571500" indent="-571500">
              <a:lnSpc>
                <a:spcPct val="150000"/>
              </a:lnSpc>
              <a:buFont typeface="+mj-lt"/>
              <a:buAutoNum type="romanUcPeriod" startAt="2"/>
            </a:pPr>
            <a:r>
              <a:rPr lang="en-US" sz="2400" dirty="0" smtClean="0"/>
              <a:t>Up </a:t>
            </a:r>
            <a:r>
              <a:rPr lang="en-US" sz="2400" dirty="0"/>
              <a:t>to 1% round trip packet </a:t>
            </a:r>
            <a:r>
              <a:rPr lang="en-US" sz="2400" dirty="0" smtClean="0"/>
              <a:t>loss</a:t>
            </a:r>
            <a:endParaRPr lang="en-US" sz="2400" dirty="0"/>
          </a:p>
          <a:p>
            <a:pPr marL="571500" indent="-571500">
              <a:lnSpc>
                <a:spcPct val="150000"/>
              </a:lnSpc>
              <a:buFont typeface="+mj-lt"/>
              <a:buAutoNum type="romanUcPeriod" startAt="2"/>
            </a:pPr>
            <a:r>
              <a:rPr lang="en-US" sz="2400" dirty="0" smtClean="0"/>
              <a:t>Bandwidth </a:t>
            </a:r>
            <a:r>
              <a:rPr lang="en-US" sz="2400" dirty="0"/>
              <a:t>to the SME is dependent on the number of subscribers at </a:t>
            </a:r>
            <a:r>
              <a:rPr lang="en-US" sz="2400" dirty="0" smtClean="0"/>
              <a:t>the site</a:t>
            </a:r>
            <a:r>
              <a:rPr lang="en-US" sz="2400" dirty="0"/>
              <a:t>, and desired LTE quality of user experience.</a:t>
            </a:r>
            <a:endParaRPr lang="es-MX" sz="2400" dirty="0"/>
          </a:p>
        </p:txBody>
      </p:sp>
    </p:spTree>
    <p:extLst>
      <p:ext uri="{BB962C8B-B14F-4D97-AF65-F5344CB8AC3E}">
        <p14:creationId xmlns:p14="http://schemas.microsoft.com/office/powerpoint/2010/main" val="162720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Pre-</a:t>
            </a:r>
            <a:r>
              <a:rPr lang="es-MX" dirty="0" err="1"/>
              <a:t>Requisites</a:t>
            </a:r>
            <a:r>
              <a:rPr lang="es-MX" dirty="0"/>
              <a:t> </a:t>
            </a:r>
            <a:r>
              <a:rPr lang="es-MX" dirty="0" err="1"/>
              <a:t>for</a:t>
            </a:r>
            <a:r>
              <a:rPr lang="es-MX" dirty="0"/>
              <a:t> </a:t>
            </a:r>
            <a:r>
              <a:rPr lang="es-MX" dirty="0" err="1"/>
              <a:t>installing</a:t>
            </a:r>
            <a:r>
              <a:rPr lang="es-MX" dirty="0"/>
              <a:t> Radio </a:t>
            </a:r>
            <a:r>
              <a:rPr lang="es-MX" dirty="0" err="1"/>
              <a:t>Nodes</a:t>
            </a:r>
            <a:r>
              <a:rPr lang="es-MX" dirty="0"/>
              <a:t> at SME</a:t>
            </a:r>
          </a:p>
        </p:txBody>
      </p:sp>
      <p:sp>
        <p:nvSpPr>
          <p:cNvPr id="3" name="Marcador de contenido 2"/>
          <p:cNvSpPr>
            <a:spLocks noGrp="1"/>
          </p:cNvSpPr>
          <p:nvPr>
            <p:ph sz="quarter" idx="10"/>
          </p:nvPr>
        </p:nvSpPr>
        <p:spPr/>
        <p:txBody>
          <a:bodyPr/>
          <a:lstStyle/>
          <a:p>
            <a:r>
              <a:rPr lang="en-US" dirty="0" smtClean="0"/>
              <a:t>Ensure </a:t>
            </a:r>
            <a:r>
              <a:rPr lang="en-US" dirty="0"/>
              <a:t>the relevant firewall ports within the SME are opened to connect the Radio Nodes to a centralized Services Node. </a:t>
            </a:r>
          </a:p>
          <a:p>
            <a:pPr marL="0" indent="0">
              <a:buNone/>
            </a:pPr>
            <a:endParaRPr lang="es-MX" dirty="0"/>
          </a:p>
        </p:txBody>
      </p:sp>
      <p:pic>
        <p:nvPicPr>
          <p:cNvPr id="4" name="Imagen 3"/>
          <p:cNvPicPr>
            <a:picLocks noChangeAspect="1"/>
          </p:cNvPicPr>
          <p:nvPr/>
        </p:nvPicPr>
        <p:blipFill>
          <a:blip r:embed="rId2"/>
          <a:stretch>
            <a:fillRect/>
          </a:stretch>
        </p:blipFill>
        <p:spPr>
          <a:xfrm>
            <a:off x="1278769" y="2777682"/>
            <a:ext cx="7356962" cy="1936558"/>
          </a:xfrm>
          <a:prstGeom prst="rect">
            <a:avLst/>
          </a:prstGeom>
        </p:spPr>
      </p:pic>
      <p:sp>
        <p:nvSpPr>
          <p:cNvPr id="5" name="CuadroTexto 4"/>
          <p:cNvSpPr txBox="1"/>
          <p:nvPr/>
        </p:nvSpPr>
        <p:spPr>
          <a:xfrm>
            <a:off x="1278769" y="4683975"/>
            <a:ext cx="3782628" cy="307777"/>
          </a:xfrm>
          <a:prstGeom prst="rect">
            <a:avLst/>
          </a:prstGeom>
          <a:noFill/>
        </p:spPr>
        <p:txBody>
          <a:bodyPr wrap="square" rtlCol="0">
            <a:spAutoFit/>
          </a:bodyPr>
          <a:lstStyle/>
          <a:p>
            <a:r>
              <a:rPr lang="en-US" sz="1400" dirty="0">
                <a:solidFill>
                  <a:srgbClr val="FF0000"/>
                </a:solidFill>
              </a:rPr>
              <a:t>Firewall ports to be opened at SME</a:t>
            </a:r>
            <a:endParaRPr lang="es-MX" sz="1400" dirty="0">
              <a:solidFill>
                <a:srgbClr val="FF0000"/>
              </a:solidFill>
            </a:endParaRPr>
          </a:p>
        </p:txBody>
      </p:sp>
    </p:spTree>
    <p:extLst>
      <p:ext uri="{BB962C8B-B14F-4D97-AF65-F5344CB8AC3E}">
        <p14:creationId xmlns:p14="http://schemas.microsoft.com/office/powerpoint/2010/main" val="136400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4438" y="581025"/>
            <a:ext cx="11449124" cy="990600"/>
          </a:xfrm>
        </p:spPr>
        <p:txBody>
          <a:bodyPr>
            <a:normAutofit/>
          </a:bodyPr>
          <a:lstStyle/>
          <a:p>
            <a:r>
              <a:rPr lang="fr-FR" b="1" dirty="0"/>
              <a:t>Radio </a:t>
            </a:r>
            <a:r>
              <a:rPr lang="fr-FR" b="1" dirty="0" err="1"/>
              <a:t>Node</a:t>
            </a:r>
            <a:r>
              <a:rPr lang="fr-FR" b="1" dirty="0"/>
              <a:t> Post Installation </a:t>
            </a:r>
            <a:r>
              <a:rPr lang="fr-FR" b="1" dirty="0" err="1"/>
              <a:t>procedures</a:t>
            </a:r>
            <a:r>
              <a:rPr lang="fr-FR" b="1" dirty="0"/>
              <a:t> </a:t>
            </a:r>
            <a:endParaRPr lang="es-MX" dirty="0"/>
          </a:p>
        </p:txBody>
      </p:sp>
      <p:sp>
        <p:nvSpPr>
          <p:cNvPr id="3" name="Marcador de contenido 2"/>
          <p:cNvSpPr>
            <a:spLocks noGrp="1"/>
          </p:cNvSpPr>
          <p:nvPr>
            <p:ph sz="quarter" idx="10"/>
          </p:nvPr>
        </p:nvSpPr>
        <p:spPr>
          <a:xfrm>
            <a:off x="711200" y="1571625"/>
            <a:ext cx="10515600" cy="4351338"/>
          </a:xfrm>
        </p:spPr>
        <p:txBody>
          <a:bodyPr>
            <a:normAutofit lnSpcReduction="10000"/>
          </a:bodyPr>
          <a:lstStyle/>
          <a:p>
            <a:r>
              <a:rPr lang="en-US" dirty="0" smtClean="0"/>
              <a:t>Initiate </a:t>
            </a:r>
            <a:r>
              <a:rPr lang="en-US" dirty="0"/>
              <a:t>a REM scan through </a:t>
            </a:r>
            <a:r>
              <a:rPr lang="en-US" dirty="0" err="1"/>
              <a:t>SpiderNet</a:t>
            </a:r>
            <a:r>
              <a:rPr lang="en-US" dirty="0"/>
              <a:t> for the new site (via site-specific zone-ID). </a:t>
            </a:r>
            <a:endParaRPr lang="es-MX" dirty="0" smtClean="0"/>
          </a:p>
          <a:p>
            <a:r>
              <a:rPr lang="en-US" dirty="0"/>
              <a:t>As an optional step, the new zone can be put into a closed mode via the CSG per zone feature. </a:t>
            </a:r>
            <a:endParaRPr lang="en-US" dirty="0" smtClean="0"/>
          </a:p>
          <a:p>
            <a:r>
              <a:rPr lang="en-US" dirty="0" smtClean="0"/>
              <a:t>Configure </a:t>
            </a:r>
            <a:r>
              <a:rPr lang="en-US" dirty="0"/>
              <a:t>a test UE’s IMSI, in the IMSI access list, </a:t>
            </a:r>
            <a:r>
              <a:rPr lang="en-US" dirty="0" smtClean="0"/>
              <a:t>to ensure </a:t>
            </a:r>
            <a:r>
              <a:rPr lang="en-US" dirty="0"/>
              <a:t>basic call setup functionality before putting the zone into open access mode to provide general service.</a:t>
            </a:r>
            <a:endParaRPr lang="es-MX" dirty="0" smtClean="0"/>
          </a:p>
          <a:p>
            <a:r>
              <a:rPr lang="en-US" dirty="0" smtClean="0"/>
              <a:t>Execute </a:t>
            </a:r>
            <a:r>
              <a:rPr lang="en-US" dirty="0"/>
              <a:t>link test to a targeted Radio Node via the centralized Services Node, including estimating </a:t>
            </a:r>
            <a:r>
              <a:rPr lang="en-US" dirty="0" err="1"/>
              <a:t>fronthaul</a:t>
            </a:r>
            <a:r>
              <a:rPr lang="en-US" dirty="0"/>
              <a:t> bandwidth to specific Radio Nodes. </a:t>
            </a:r>
          </a:p>
          <a:p>
            <a:endParaRPr lang="es-MX" dirty="0"/>
          </a:p>
        </p:txBody>
      </p:sp>
    </p:spTree>
    <p:extLst>
      <p:ext uri="{BB962C8B-B14F-4D97-AF65-F5344CB8AC3E}">
        <p14:creationId xmlns:p14="http://schemas.microsoft.com/office/powerpoint/2010/main" val="302705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sz="quarter"/>
          </p:nvPr>
        </p:nvSpPr>
        <p:spPr>
          <a:xfrm>
            <a:off x="5679584" y="1152269"/>
            <a:ext cx="6338188" cy="2286000"/>
          </a:xfrm>
        </p:spPr>
        <p:txBody>
          <a:bodyPr/>
          <a:lstStyle/>
          <a:p>
            <a:r>
              <a:rPr lang="en-US" dirty="0" smtClean="0"/>
              <a:t>Centralized Services Node</a:t>
            </a:r>
            <a:br>
              <a:rPr lang="en-US" dirty="0" smtClean="0"/>
            </a:br>
            <a:r>
              <a:rPr lang="en-US" dirty="0" err="1" smtClean="0"/>
              <a:t>Fronthaul</a:t>
            </a:r>
            <a:r>
              <a:rPr lang="en-US" dirty="0" smtClean="0"/>
              <a:t> Requirements</a:t>
            </a:r>
            <a:endParaRPr lang="es-MX" dirty="0"/>
          </a:p>
        </p:txBody>
      </p:sp>
    </p:spTree>
    <p:extLst>
      <p:ext uri="{BB962C8B-B14F-4D97-AF65-F5344CB8AC3E}">
        <p14:creationId xmlns:p14="http://schemas.microsoft.com/office/powerpoint/2010/main" val="297643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Introduction</a:t>
            </a:r>
            <a:endParaRPr lang="es-MX" dirty="0"/>
          </a:p>
        </p:txBody>
      </p:sp>
      <p:sp>
        <p:nvSpPr>
          <p:cNvPr id="3" name="Marcador de contenido 2"/>
          <p:cNvSpPr>
            <a:spLocks noGrp="1"/>
          </p:cNvSpPr>
          <p:nvPr>
            <p:ph sz="quarter" idx="10"/>
          </p:nvPr>
        </p:nvSpPr>
        <p:spPr/>
        <p:txBody>
          <a:bodyPr/>
          <a:lstStyle/>
          <a:p>
            <a:pPr algn="just"/>
            <a:r>
              <a:rPr lang="en-US" dirty="0"/>
              <a:t>A centralized Services Node offers a new deployment model that enables hosting a services node in a data </a:t>
            </a:r>
            <a:r>
              <a:rPr lang="en-US" dirty="0" smtClean="0"/>
              <a:t>center.</a:t>
            </a:r>
          </a:p>
          <a:p>
            <a:pPr algn="just"/>
            <a:r>
              <a:rPr lang="en-US" dirty="0" smtClean="0"/>
              <a:t>Provides </a:t>
            </a:r>
            <a:r>
              <a:rPr lang="en-US" dirty="0"/>
              <a:t>3G UMTS and 4G LTE service </a:t>
            </a:r>
            <a:r>
              <a:rPr lang="en-US" dirty="0" smtClean="0"/>
              <a:t>to a small </a:t>
            </a:r>
            <a:r>
              <a:rPr lang="en-US" dirty="0"/>
              <a:t>medium enterprises (SME</a:t>
            </a:r>
            <a:r>
              <a:rPr lang="en-US" dirty="0" smtClean="0"/>
              <a:t>).</a:t>
            </a:r>
          </a:p>
          <a:p>
            <a:pPr algn="just"/>
            <a:r>
              <a:rPr lang="en-US" dirty="0" smtClean="0"/>
              <a:t>Each </a:t>
            </a:r>
            <a:r>
              <a:rPr lang="en-US" dirty="0"/>
              <a:t>enterprise requiring no more than ten radio nodes. </a:t>
            </a:r>
            <a:endParaRPr lang="en-US" dirty="0" smtClean="0"/>
          </a:p>
          <a:p>
            <a:pPr algn="just"/>
            <a:r>
              <a:rPr lang="en-US" dirty="0" smtClean="0"/>
              <a:t>The </a:t>
            </a:r>
            <a:r>
              <a:rPr lang="en-US" dirty="0"/>
              <a:t>radio nodes at each </a:t>
            </a:r>
            <a:r>
              <a:rPr lang="en-US" dirty="0" smtClean="0"/>
              <a:t>SME </a:t>
            </a:r>
            <a:r>
              <a:rPr lang="en-US" dirty="0"/>
              <a:t>will be connected to the centralized services node </a:t>
            </a:r>
            <a:r>
              <a:rPr lang="en-US" dirty="0" smtClean="0"/>
              <a:t>via </a:t>
            </a:r>
            <a:r>
              <a:rPr lang="en-US" dirty="0" err="1" smtClean="0"/>
              <a:t>fronthaul</a:t>
            </a:r>
            <a:r>
              <a:rPr lang="en-US" dirty="0" smtClean="0"/>
              <a:t>. </a:t>
            </a:r>
            <a:endParaRPr lang="es-MX" dirty="0"/>
          </a:p>
        </p:txBody>
      </p:sp>
    </p:spTree>
    <p:extLst>
      <p:ext uri="{BB962C8B-B14F-4D97-AF65-F5344CB8AC3E}">
        <p14:creationId xmlns:p14="http://schemas.microsoft.com/office/powerpoint/2010/main" val="2457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478" y="279400"/>
            <a:ext cx="11449124" cy="990600"/>
          </a:xfrm>
        </p:spPr>
        <p:txBody>
          <a:bodyPr>
            <a:normAutofit fontScale="90000"/>
          </a:bodyPr>
          <a:lstStyle/>
          <a:p>
            <a:r>
              <a:rPr lang="es-MX" sz="4000" b="1" dirty="0" err="1"/>
              <a:t>Centralized</a:t>
            </a:r>
            <a:r>
              <a:rPr lang="es-MX" sz="4000" b="1" dirty="0"/>
              <a:t> </a:t>
            </a:r>
            <a:r>
              <a:rPr lang="es-MX" sz="4000" b="1" dirty="0" err="1"/>
              <a:t>Services</a:t>
            </a:r>
            <a:r>
              <a:rPr lang="es-MX" sz="4000" b="1" dirty="0"/>
              <a:t> </a:t>
            </a:r>
            <a:r>
              <a:rPr lang="es-MX" sz="4000" b="1" dirty="0" err="1"/>
              <a:t>Node</a:t>
            </a:r>
            <a:r>
              <a:rPr lang="es-MX" sz="4000" b="1" dirty="0"/>
              <a:t> </a:t>
            </a:r>
            <a:r>
              <a:rPr lang="es-MX" sz="4000" b="1" dirty="0" err="1"/>
              <a:t>Fronthaul</a:t>
            </a:r>
            <a:r>
              <a:rPr lang="es-MX" sz="4000" b="1" dirty="0"/>
              <a:t> </a:t>
            </a:r>
            <a:r>
              <a:rPr lang="es-MX" sz="4000" b="1" dirty="0" err="1"/>
              <a:t>Requirements</a:t>
            </a:r>
            <a:r>
              <a:rPr lang="es-MX" sz="4000" b="1" dirty="0"/>
              <a:t> </a:t>
            </a:r>
            <a:endParaRPr lang="es-MX" sz="4000" dirty="0"/>
          </a:p>
        </p:txBody>
      </p:sp>
      <p:sp>
        <p:nvSpPr>
          <p:cNvPr id="3" name="Marcador de contenido 2"/>
          <p:cNvSpPr>
            <a:spLocks noGrp="1"/>
          </p:cNvSpPr>
          <p:nvPr>
            <p:ph sz="quarter" idx="10"/>
          </p:nvPr>
        </p:nvSpPr>
        <p:spPr/>
        <p:txBody>
          <a:bodyPr>
            <a:normAutofit/>
          </a:bodyPr>
          <a:lstStyle/>
          <a:p>
            <a:endParaRPr lang="en-US" b="1" dirty="0" smtClean="0"/>
          </a:p>
          <a:p>
            <a:endParaRPr lang="en-US" b="1" dirty="0"/>
          </a:p>
          <a:p>
            <a:r>
              <a:rPr lang="en-US" b="1" dirty="0" smtClean="0"/>
              <a:t>The </a:t>
            </a:r>
            <a:r>
              <a:rPr lang="en-US" b="1" dirty="0"/>
              <a:t>services node must be reachable over the WAN and not hosted behind a NAT.</a:t>
            </a:r>
            <a:endParaRPr lang="en-US" b="1" dirty="0" smtClean="0"/>
          </a:p>
          <a:p>
            <a:r>
              <a:rPr lang="en-US" dirty="0" smtClean="0"/>
              <a:t>Ensure </a:t>
            </a:r>
            <a:r>
              <a:rPr lang="en-US" dirty="0"/>
              <a:t>that the WAN routers between the services node and the radio node support Quality of Service (</a:t>
            </a:r>
            <a:r>
              <a:rPr lang="en-US" dirty="0" err="1"/>
              <a:t>QoS</a:t>
            </a:r>
            <a:r>
              <a:rPr lang="en-US" dirty="0"/>
              <a:t>) and prioritize packets based on DSCP marking of IP packets. </a:t>
            </a:r>
          </a:p>
          <a:p>
            <a:pPr marL="0" indent="0">
              <a:buNone/>
            </a:pPr>
            <a:endParaRPr lang="es-MX" dirty="0"/>
          </a:p>
        </p:txBody>
      </p:sp>
    </p:spTree>
    <p:extLst>
      <p:ext uri="{BB962C8B-B14F-4D97-AF65-F5344CB8AC3E}">
        <p14:creationId xmlns:p14="http://schemas.microsoft.com/office/powerpoint/2010/main" val="341609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1438" y="321614"/>
            <a:ext cx="11449124" cy="990600"/>
          </a:xfrm>
        </p:spPr>
        <p:txBody>
          <a:bodyPr>
            <a:normAutofit fontScale="90000"/>
          </a:bodyPr>
          <a:lstStyle/>
          <a:p>
            <a:r>
              <a:rPr lang="en-US" sz="3600" b="1" dirty="0"/>
              <a:t>Other recommendations for Centralized Services Node deployments </a:t>
            </a:r>
            <a:endParaRPr lang="es-MX" sz="3600" dirty="0"/>
          </a:p>
        </p:txBody>
      </p:sp>
      <p:sp>
        <p:nvSpPr>
          <p:cNvPr id="3" name="Marcador de contenido 2"/>
          <p:cNvSpPr>
            <a:spLocks noGrp="1"/>
          </p:cNvSpPr>
          <p:nvPr>
            <p:ph sz="quarter" idx="10"/>
          </p:nvPr>
        </p:nvSpPr>
        <p:spPr>
          <a:xfrm>
            <a:off x="838200" y="1444625"/>
            <a:ext cx="10515600" cy="4351338"/>
          </a:xfrm>
        </p:spPr>
        <p:txBody>
          <a:bodyPr/>
          <a:lstStyle/>
          <a:p>
            <a:r>
              <a:rPr lang="en-US" sz="2600" dirty="0" smtClean="0"/>
              <a:t>Single </a:t>
            </a:r>
            <a:r>
              <a:rPr lang="en-US" sz="2600" dirty="0"/>
              <a:t>LAC/TAC is sufficient and recommended across all Radio Nodes served by a centralized Services Node. </a:t>
            </a:r>
          </a:p>
          <a:p>
            <a:r>
              <a:rPr lang="en-US" sz="2600" dirty="0"/>
              <a:t>For UMTS Public Warning message broadcast, configure a single Broadcast </a:t>
            </a:r>
            <a:r>
              <a:rPr lang="en-US" sz="2600" dirty="0" smtClean="0"/>
              <a:t>SAC (</a:t>
            </a:r>
            <a:r>
              <a:rPr lang="en-US" sz="2600" dirty="0" smtClean="0"/>
              <a:t>service area code)</a:t>
            </a:r>
            <a:r>
              <a:rPr lang="en-US" sz="2600" dirty="0" smtClean="0"/>
              <a:t> </a:t>
            </a:r>
            <a:r>
              <a:rPr lang="en-US" sz="2600" dirty="0"/>
              <a:t>across all Radio Nodes (dependency on HNBGW for multiple Broadcast SAC support</a:t>
            </a:r>
            <a:r>
              <a:rPr lang="en-US" sz="2600" dirty="0" smtClean="0"/>
              <a:t>).</a:t>
            </a:r>
          </a:p>
          <a:p>
            <a:r>
              <a:rPr lang="en-US" sz="2600" dirty="0"/>
              <a:t>Configure a common UMTS SAC for each cell in a zone, if applicable for Emergency calls</a:t>
            </a:r>
            <a:r>
              <a:rPr lang="en-US" sz="2600" dirty="0" smtClean="0"/>
              <a:t>.</a:t>
            </a:r>
          </a:p>
          <a:p>
            <a:r>
              <a:rPr lang="en-US" sz="2600" dirty="0"/>
              <a:t>Configure a common LTE TAC, or geographic coordinates for each cell in an LTE zone, if applicable for Emergency </a:t>
            </a:r>
            <a:r>
              <a:rPr lang="en-US" sz="2600" dirty="0" err="1"/>
              <a:t>VoLTE</a:t>
            </a:r>
            <a:r>
              <a:rPr lang="en-US" sz="2600" dirty="0"/>
              <a:t> calls.</a:t>
            </a:r>
            <a:endParaRPr lang="es-MX" sz="2600" dirty="0"/>
          </a:p>
        </p:txBody>
      </p:sp>
    </p:spTree>
    <p:extLst>
      <p:ext uri="{BB962C8B-B14F-4D97-AF65-F5344CB8AC3E}">
        <p14:creationId xmlns:p14="http://schemas.microsoft.com/office/powerpoint/2010/main" val="142535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6751" y="435735"/>
            <a:ext cx="6292990" cy="671848"/>
          </a:xfrm>
        </p:spPr>
        <p:txBody>
          <a:bodyPr/>
          <a:lstStyle/>
          <a:p>
            <a:r>
              <a:rPr lang="es-MX" dirty="0" err="1" smtClean="0"/>
              <a:t>Required</a:t>
            </a:r>
            <a:r>
              <a:rPr lang="es-MX" dirty="0" smtClean="0"/>
              <a:t> </a:t>
            </a:r>
            <a:r>
              <a:rPr lang="es-MX" dirty="0" err="1" smtClean="0"/>
              <a:t>Equipment</a:t>
            </a:r>
            <a:endParaRPr lang="es-MX" dirty="0"/>
          </a:p>
        </p:txBody>
      </p:sp>
      <p:graphicFrame>
        <p:nvGraphicFramePr>
          <p:cNvPr id="4" name="Marcador de contenido 3"/>
          <p:cNvGraphicFramePr>
            <a:graphicFrameLocks noGrp="1"/>
          </p:cNvGraphicFramePr>
          <p:nvPr>
            <p:ph sz="quarter" idx="10"/>
            <p:extLst>
              <p:ext uri="{D42A27DB-BD31-4B8C-83A1-F6EECF244321}">
                <p14:modId xmlns:p14="http://schemas.microsoft.com/office/powerpoint/2010/main" val="2331718715"/>
              </p:ext>
            </p:extLst>
          </p:nvPr>
        </p:nvGraphicFramePr>
        <p:xfrm>
          <a:off x="1777285" y="1786596"/>
          <a:ext cx="7253050" cy="3159940"/>
        </p:xfrm>
        <a:graphic>
          <a:graphicData uri="http://schemas.openxmlformats.org/drawingml/2006/table">
            <a:tbl>
              <a:tblPr firstRow="1" firstCol="1" bandRow="1">
                <a:tableStyleId>{5C22544A-7EE6-4342-B048-85BDC9FD1C3A}</a:tableStyleId>
              </a:tblPr>
              <a:tblGrid>
                <a:gridCol w="3626525"/>
                <a:gridCol w="3626525"/>
              </a:tblGrid>
              <a:tr h="437836">
                <a:tc>
                  <a:txBody>
                    <a:bodyPr/>
                    <a:lstStyle/>
                    <a:p>
                      <a:pPr algn="ctr">
                        <a:spcBef>
                          <a:spcPts val="600"/>
                        </a:spcBef>
                        <a:spcAft>
                          <a:spcPts val="600"/>
                        </a:spcAft>
                      </a:pPr>
                      <a:r>
                        <a:rPr lang="en-US" sz="1400" dirty="0">
                          <a:solidFill>
                            <a:schemeClr val="tx1"/>
                          </a:solidFill>
                          <a:effectLst/>
                        </a:rPr>
                        <a:t>Equipment</a:t>
                      </a:r>
                      <a:endParaRPr lang="es-MX"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ctr">
                        <a:spcBef>
                          <a:spcPts val="600"/>
                        </a:spcBef>
                        <a:spcAft>
                          <a:spcPts val="600"/>
                        </a:spcAft>
                      </a:pPr>
                      <a:r>
                        <a:rPr lang="en-US" sz="1400" dirty="0">
                          <a:solidFill>
                            <a:schemeClr val="tx1"/>
                          </a:solidFill>
                          <a:effectLst/>
                        </a:rPr>
                        <a:t>Description</a:t>
                      </a:r>
                      <a:endParaRPr lang="es-MX"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r>
              <a:tr h="533746">
                <a:tc>
                  <a:txBody>
                    <a:bodyPr/>
                    <a:lstStyle/>
                    <a:p>
                      <a:pPr algn="ctr">
                        <a:spcBef>
                          <a:spcPts val="600"/>
                        </a:spcBef>
                        <a:spcAft>
                          <a:spcPts val="600"/>
                        </a:spcAft>
                      </a:pPr>
                      <a:r>
                        <a:rPr lang="en-US" sz="1200" dirty="0">
                          <a:effectLst/>
                          <a:latin typeface="Arial" panose="020B0604020202020204" pitchFamily="34" charset="0"/>
                          <a:cs typeface="Arial" panose="020B0604020202020204" pitchFamily="34" charset="0"/>
                        </a:rPr>
                        <a:t>1x SN9000</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Bef>
                          <a:spcPts val="600"/>
                        </a:spcBef>
                        <a:spcAft>
                          <a:spcPts val="600"/>
                        </a:spcAft>
                      </a:pPr>
                      <a:r>
                        <a:rPr lang="en-US" sz="1200" dirty="0">
                          <a:effectLst/>
                          <a:latin typeface="Arial" panose="020B0604020202020204" pitchFamily="34" charset="0"/>
                          <a:cs typeface="Arial" panose="020B0604020202020204" pitchFamily="34" charset="0"/>
                        </a:rPr>
                        <a:t>SpiderCloud </a:t>
                      </a:r>
                      <a:r>
                        <a:rPr lang="en-US" sz="1200" dirty="0" err="1">
                          <a:effectLst/>
                          <a:latin typeface="Arial" panose="020B0604020202020204" pitchFamily="34" charset="0"/>
                          <a:cs typeface="Arial" panose="020B0604020202020204" pitchFamily="34" charset="0"/>
                        </a:rPr>
                        <a:t>ServicesNode</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533746">
                <a:tc>
                  <a:txBody>
                    <a:bodyPr/>
                    <a:lstStyle/>
                    <a:p>
                      <a:pPr algn="ctr">
                        <a:spcBef>
                          <a:spcPts val="600"/>
                        </a:spcBef>
                        <a:spcAft>
                          <a:spcPts val="600"/>
                        </a:spcAft>
                      </a:pPr>
                      <a:r>
                        <a:rPr lang="en-US" sz="1200" dirty="0" smtClean="0">
                          <a:effectLst/>
                          <a:latin typeface="Arial" panose="020B0604020202020204" pitchFamily="34" charset="0"/>
                          <a:cs typeface="Arial" panose="020B0604020202020204" pitchFamily="34" charset="0"/>
                        </a:rPr>
                        <a:t>RN310</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Bef>
                          <a:spcPts val="600"/>
                        </a:spcBef>
                        <a:spcAft>
                          <a:spcPts val="600"/>
                        </a:spcAft>
                      </a:pPr>
                      <a:r>
                        <a:rPr lang="en-US" sz="1200" dirty="0">
                          <a:effectLst/>
                          <a:latin typeface="Arial" panose="020B0604020202020204" pitchFamily="34" charset="0"/>
                          <a:cs typeface="Arial" panose="020B0604020202020204" pitchFamily="34" charset="0"/>
                        </a:rPr>
                        <a:t>SpiderCloud </a:t>
                      </a:r>
                      <a:r>
                        <a:rPr lang="en-US" sz="1200" dirty="0" err="1">
                          <a:effectLst/>
                          <a:latin typeface="Arial" panose="020B0604020202020204" pitchFamily="34" charset="0"/>
                          <a:cs typeface="Arial" panose="020B0604020202020204" pitchFamily="34" charset="0"/>
                        </a:rPr>
                        <a:t>RadioNodes</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533746">
                <a:tc>
                  <a:txBody>
                    <a:bodyPr/>
                    <a:lstStyle/>
                    <a:p>
                      <a:pPr algn="ctr">
                        <a:spcBef>
                          <a:spcPts val="600"/>
                        </a:spcBef>
                        <a:spcAft>
                          <a:spcPts val="600"/>
                        </a:spcAft>
                      </a:pPr>
                      <a:r>
                        <a:rPr lang="en-US" sz="1200" dirty="0">
                          <a:effectLst/>
                          <a:latin typeface="Arial" panose="020B0604020202020204" pitchFamily="34" charset="0"/>
                          <a:cs typeface="Arial" panose="020B0604020202020204" pitchFamily="34" charset="0"/>
                        </a:rPr>
                        <a:t>1x </a:t>
                      </a:r>
                      <a:r>
                        <a:rPr lang="en-US" sz="1200" dirty="0" smtClean="0">
                          <a:effectLst/>
                          <a:latin typeface="Arial" panose="020B0604020202020204" pitchFamily="34" charset="0"/>
                          <a:cs typeface="Arial" panose="020B0604020202020204" pitchFamily="34" charset="0"/>
                        </a:rPr>
                        <a:t>WAN/ISP</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Bef>
                          <a:spcPts val="600"/>
                        </a:spcBef>
                        <a:spcAft>
                          <a:spcPts val="600"/>
                        </a:spcAft>
                      </a:pPr>
                      <a:r>
                        <a:rPr lang="en-US" sz="1200" dirty="0" err="1" smtClean="0">
                          <a:effectLst/>
                          <a:latin typeface="Arial" panose="020B0604020202020204" pitchFamily="34" charset="0"/>
                          <a:cs typeface="Arial" panose="020B0604020202020204" pitchFamily="34" charset="0"/>
                        </a:rPr>
                        <a:t>Fronthaul</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560433">
                <a:tc>
                  <a:txBody>
                    <a:bodyPr/>
                    <a:lstStyle/>
                    <a:p>
                      <a:pPr algn="ctr">
                        <a:spcBef>
                          <a:spcPts val="600"/>
                        </a:spcBef>
                        <a:spcAft>
                          <a:spcPts val="600"/>
                        </a:spcAft>
                      </a:pPr>
                      <a:r>
                        <a:rPr lang="en-US" sz="1400" dirty="0">
                          <a:effectLst/>
                          <a:latin typeface="Arial" panose="020B0604020202020204" pitchFamily="34" charset="0"/>
                          <a:cs typeface="Arial" panose="020B0604020202020204" pitchFamily="34" charset="0"/>
                        </a:rPr>
                        <a:t>1x Cisco 3560CX-8PC-S</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Bef>
                          <a:spcPts val="600"/>
                        </a:spcBef>
                        <a:spcAft>
                          <a:spcPts val="600"/>
                        </a:spcAft>
                      </a:pPr>
                      <a:r>
                        <a:rPr lang="en-US" sz="1200" dirty="0">
                          <a:effectLst/>
                          <a:latin typeface="Arial" panose="020B0604020202020204" pitchFamily="34" charset="0"/>
                          <a:cs typeface="Arial" panose="020B0604020202020204" pitchFamily="34" charset="0"/>
                        </a:rPr>
                        <a:t>POE+ switch with </a:t>
                      </a:r>
                      <a:r>
                        <a:rPr lang="en-US" sz="1200" dirty="0" err="1">
                          <a:effectLst/>
                          <a:latin typeface="Arial" panose="020B0604020202020204" pitchFamily="34" charset="0"/>
                          <a:cs typeface="Arial" panose="020B0604020202020204" pitchFamily="34" charset="0"/>
                        </a:rPr>
                        <a:t>dhcp</a:t>
                      </a:r>
                      <a:r>
                        <a:rPr lang="en-US" sz="1200" dirty="0">
                          <a:effectLst/>
                          <a:latin typeface="Arial" panose="020B0604020202020204" pitchFamily="34" charset="0"/>
                          <a:cs typeface="Arial" panose="020B0604020202020204" pitchFamily="34" charset="0"/>
                        </a:rPr>
                        <a:t> </a:t>
                      </a:r>
                      <a:r>
                        <a:rPr lang="en-US" sz="1200" dirty="0" smtClean="0">
                          <a:effectLst/>
                          <a:latin typeface="Arial" panose="020B0604020202020204" pitchFamily="34" charset="0"/>
                          <a:cs typeface="Arial" panose="020B0604020202020204" pitchFamily="34" charset="0"/>
                        </a:rPr>
                        <a:t>option43 and option 60</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560433">
                <a:tc>
                  <a:txBody>
                    <a:bodyPr/>
                    <a:lstStyle/>
                    <a:p>
                      <a:pPr algn="ctr">
                        <a:spcBef>
                          <a:spcPts val="600"/>
                        </a:spcBef>
                        <a:spcAft>
                          <a:spcPts val="600"/>
                        </a:spcAft>
                      </a:pPr>
                      <a:r>
                        <a:rPr lang="es-MX" sz="1200" dirty="0" err="1" smtClean="0">
                          <a:effectLst/>
                          <a:latin typeface="Arial" panose="020B0604020202020204" pitchFamily="34" charset="0"/>
                          <a:ea typeface="Times New Roman" panose="02020603050405020304" pitchFamily="18" charset="0"/>
                          <a:cs typeface="Arial" panose="020B0604020202020204" pitchFamily="34" charset="0"/>
                        </a:rPr>
                        <a:t>Carrier</a:t>
                      </a:r>
                      <a:r>
                        <a:rPr lang="es-MX" sz="1200" dirty="0" smtClean="0">
                          <a:effectLst/>
                          <a:latin typeface="Arial" panose="020B0604020202020204" pitchFamily="34" charset="0"/>
                          <a:ea typeface="Times New Roman" panose="02020603050405020304" pitchFamily="18" charset="0"/>
                          <a:cs typeface="Arial" panose="020B0604020202020204" pitchFamily="34" charset="0"/>
                        </a:rPr>
                        <a:t> Ethernet S1</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Bef>
                          <a:spcPts val="600"/>
                        </a:spcBef>
                        <a:spcAft>
                          <a:spcPts val="600"/>
                        </a:spcAft>
                      </a:pPr>
                      <a:r>
                        <a:rPr lang="es-MX" sz="1200" dirty="0" err="1" smtClean="0">
                          <a:effectLst/>
                          <a:latin typeface="Arial" panose="020B0604020202020204" pitchFamily="34" charset="0"/>
                          <a:ea typeface="Times New Roman" panose="02020603050405020304" pitchFamily="18" charset="0"/>
                          <a:cs typeface="Arial" panose="020B0604020202020204" pitchFamily="34" charset="0"/>
                        </a:rPr>
                        <a:t>Backhaul</a:t>
                      </a:r>
                      <a:r>
                        <a:rPr lang="es-MX" sz="1200" dirty="0" smtClean="0">
                          <a:effectLst/>
                          <a:latin typeface="Arial" panose="020B0604020202020204" pitchFamily="34" charset="0"/>
                          <a:ea typeface="Times New Roman" panose="02020603050405020304" pitchFamily="18" charset="0"/>
                          <a:cs typeface="Arial" panose="020B0604020202020204" pitchFamily="34" charset="0"/>
                        </a:rPr>
                        <a:t> to SN</a:t>
                      </a:r>
                      <a:endParaRPr lang="es-MX"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243936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sz="quarter"/>
          </p:nvPr>
        </p:nvSpPr>
        <p:spPr>
          <a:xfrm>
            <a:off x="5679584" y="1152269"/>
            <a:ext cx="6338188" cy="2286000"/>
          </a:xfrm>
        </p:spPr>
        <p:txBody>
          <a:bodyPr/>
          <a:lstStyle/>
          <a:p>
            <a:r>
              <a:rPr lang="en-US" dirty="0" smtClean="0"/>
              <a:t>Centralized Services Node</a:t>
            </a:r>
            <a:br>
              <a:rPr lang="en-US" dirty="0" smtClean="0"/>
            </a:br>
            <a:r>
              <a:rPr lang="en-US" dirty="0" smtClean="0"/>
              <a:t>Example Diagrams</a:t>
            </a:r>
            <a:endParaRPr lang="es-MX" dirty="0"/>
          </a:p>
        </p:txBody>
      </p:sp>
    </p:spTree>
    <p:extLst>
      <p:ext uri="{BB962C8B-B14F-4D97-AF65-F5344CB8AC3E}">
        <p14:creationId xmlns:p14="http://schemas.microsoft.com/office/powerpoint/2010/main" val="318056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27582"/>
            <a:ext cx="10515600" cy="529241"/>
          </a:xfrm>
        </p:spPr>
        <p:txBody>
          <a:bodyPr/>
          <a:lstStyle/>
          <a:p>
            <a:r>
              <a:rPr lang="es-MX" dirty="0" smtClean="0"/>
              <a:t>CAC CLARO. </a:t>
            </a:r>
            <a:r>
              <a:rPr lang="es-MX" dirty="0" err="1" smtClean="0"/>
              <a:t>Diagram</a:t>
            </a:r>
            <a:r>
              <a:rPr lang="es-MX" dirty="0" smtClean="0"/>
              <a:t> </a:t>
            </a:r>
            <a:r>
              <a:rPr lang="es-MX" dirty="0" err="1" smtClean="0"/>
              <a:t>connection</a:t>
            </a:r>
            <a:r>
              <a:rPr lang="es-MX" dirty="0" smtClean="0"/>
              <a:t>. Argentina</a:t>
            </a:r>
            <a:endParaRPr lang="es-MX" dirty="0"/>
          </a:p>
        </p:txBody>
      </p:sp>
      <p:pic>
        <p:nvPicPr>
          <p:cNvPr id="1026" name="Imagen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17" y="801688"/>
            <a:ext cx="11495166" cy="34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adroTexto 2"/>
          <p:cNvSpPr txBox="1"/>
          <p:nvPr/>
        </p:nvSpPr>
        <p:spPr>
          <a:xfrm>
            <a:off x="348417" y="4223913"/>
            <a:ext cx="7997093" cy="1877437"/>
          </a:xfrm>
          <a:prstGeom prst="rect">
            <a:avLst/>
          </a:prstGeom>
          <a:noFill/>
        </p:spPr>
        <p:txBody>
          <a:bodyPr wrap="square" rtlCol="0">
            <a:spAutoFit/>
          </a:bodyPr>
          <a:lstStyle/>
          <a:p>
            <a:pPr marL="285750" lvl="0" indent="-285750">
              <a:buFont typeface="Arial" panose="020B0604020202020204" pitchFamily="34" charset="0"/>
              <a:buChar char="•"/>
            </a:pPr>
            <a:r>
              <a:rPr lang="es-AR" sz="1400" dirty="0"/>
              <a:t>Por el lado de Torcuato, se conecta a un equipo del tipo IPRAN (CF223_TCT70) que está en </a:t>
            </a:r>
            <a:r>
              <a:rPr lang="es-AR" sz="1400" dirty="0" smtClean="0"/>
              <a:t>Torcuato.</a:t>
            </a:r>
            <a:endParaRPr lang="es-MX" sz="1400" dirty="0"/>
          </a:p>
          <a:p>
            <a:pPr marL="285750" lvl="0" indent="-285750">
              <a:buFont typeface="Arial" panose="020B0604020202020204" pitchFamily="34" charset="0"/>
              <a:buChar char="•"/>
            </a:pPr>
            <a:r>
              <a:rPr lang="es-AR" sz="1400" dirty="0" smtClean="0"/>
              <a:t>Por </a:t>
            </a:r>
            <a:r>
              <a:rPr lang="es-AR" sz="1400" dirty="0"/>
              <a:t>el puerto 2/2/19 del IPRAN, se establece la conexión con el </a:t>
            </a:r>
            <a:r>
              <a:rPr lang="es-AR" sz="1400" dirty="0" err="1"/>
              <a:t>SecGW</a:t>
            </a:r>
            <a:r>
              <a:rPr lang="es-AR" sz="1400" dirty="0"/>
              <a:t>.</a:t>
            </a:r>
            <a:endParaRPr lang="es-MX" sz="1400" dirty="0"/>
          </a:p>
          <a:p>
            <a:pPr marL="285750" indent="-285750">
              <a:buFont typeface="Arial" panose="020B0604020202020204" pitchFamily="34" charset="0"/>
              <a:buChar char="•"/>
            </a:pPr>
            <a:r>
              <a:rPr lang="es-AR" sz="1400" dirty="0"/>
              <a:t>Por el puerto 2/2/18 del IPRAN, se establece la conexión hacia el </a:t>
            </a:r>
            <a:r>
              <a:rPr lang="es-AR" sz="1400" dirty="0" err="1"/>
              <a:t>backbone</a:t>
            </a:r>
            <a:r>
              <a:rPr lang="es-AR" sz="1400" dirty="0"/>
              <a:t> MPLS / red Metro, que es donde se encuentran los SW </a:t>
            </a:r>
            <a:r>
              <a:rPr lang="es-AR" sz="1400" dirty="0" err="1"/>
              <a:t>MetroEthernet</a:t>
            </a:r>
            <a:r>
              <a:rPr lang="es-AR" sz="1400" dirty="0"/>
              <a:t> que posee AMX en los </a:t>
            </a:r>
            <a:r>
              <a:rPr lang="es-AR" sz="1400" dirty="0" err="1" smtClean="0"/>
              <a:t>CACs</a:t>
            </a:r>
            <a:r>
              <a:rPr lang="es-AR" sz="1400" dirty="0" smtClean="0"/>
              <a:t>.</a:t>
            </a:r>
          </a:p>
          <a:p>
            <a:pPr marL="285750" indent="-285750">
              <a:buFont typeface="Arial" panose="020B0604020202020204" pitchFamily="34" charset="0"/>
              <a:buChar char="•"/>
            </a:pPr>
            <a:r>
              <a:rPr lang="es-AR" sz="1400" dirty="0"/>
              <a:t>En cada uno de los </a:t>
            </a:r>
            <a:r>
              <a:rPr lang="es-AR" sz="1400" dirty="0" err="1"/>
              <a:t>CACs</a:t>
            </a:r>
            <a:r>
              <a:rPr lang="es-AR" sz="1400" dirty="0"/>
              <a:t>, tenemos un equipo </a:t>
            </a:r>
            <a:r>
              <a:rPr lang="es-AR" sz="1400" dirty="0" err="1"/>
              <a:t>MetroEthernet</a:t>
            </a:r>
            <a:r>
              <a:rPr lang="es-AR" sz="1400" dirty="0"/>
              <a:t> (AMX HUAWEI). </a:t>
            </a:r>
            <a:r>
              <a:rPr lang="es-AR" sz="1400" dirty="0" smtClean="0"/>
              <a:t> Se muestra el </a:t>
            </a:r>
            <a:r>
              <a:rPr lang="es-AR" sz="1400" dirty="0"/>
              <a:t>diagrama de conexiones del CAC Congreso, donde DHCP opción 43 es el SWPOE+ (los </a:t>
            </a:r>
            <a:r>
              <a:rPr lang="es-AR" sz="1400" dirty="0" err="1"/>
              <a:t>RNs</a:t>
            </a:r>
            <a:r>
              <a:rPr lang="es-AR" sz="1400" dirty="0"/>
              <a:t> </a:t>
            </a:r>
            <a:r>
              <a:rPr lang="es-AR" sz="1400" dirty="0" err="1"/>
              <a:t>estan</a:t>
            </a:r>
            <a:r>
              <a:rPr lang="es-AR" sz="1400" dirty="0"/>
              <a:t> conectados directamente al SW POE+)</a:t>
            </a:r>
            <a:endParaRPr lang="es-MX" sz="1400" dirty="0"/>
          </a:p>
          <a:p>
            <a:endParaRPr lang="es-MX" dirty="0"/>
          </a:p>
        </p:txBody>
      </p:sp>
    </p:spTree>
    <p:extLst>
      <p:ext uri="{BB962C8B-B14F-4D97-AF65-F5344CB8AC3E}">
        <p14:creationId xmlns:p14="http://schemas.microsoft.com/office/powerpoint/2010/main" val="147310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1200" y="238126"/>
            <a:ext cx="4776989" cy="815562"/>
          </a:xfrm>
        </p:spPr>
        <p:txBody>
          <a:bodyPr/>
          <a:lstStyle/>
          <a:p>
            <a:r>
              <a:rPr lang="es-MX" dirty="0" err="1" smtClean="0"/>
              <a:t>Lab</a:t>
            </a:r>
            <a:r>
              <a:rPr lang="es-MX" dirty="0" smtClean="0"/>
              <a:t> ISP </a:t>
            </a:r>
            <a:r>
              <a:rPr lang="es-MX" dirty="0" err="1" smtClean="0"/>
              <a:t>connection</a:t>
            </a:r>
            <a:endParaRPr lang="es-MX" dirty="0"/>
          </a:p>
        </p:txBody>
      </p:sp>
      <p:pic>
        <p:nvPicPr>
          <p:cNvPr id="4" name="Marcador de contenido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93411" y="928688"/>
            <a:ext cx="10309564" cy="4287043"/>
          </a:xfrm>
        </p:spPr>
      </p:pic>
      <p:sp>
        <p:nvSpPr>
          <p:cNvPr id="5" name="CuadroTexto 4"/>
          <p:cNvSpPr txBox="1"/>
          <p:nvPr/>
        </p:nvSpPr>
        <p:spPr>
          <a:xfrm>
            <a:off x="711200" y="4121239"/>
            <a:ext cx="4776989" cy="2031325"/>
          </a:xfrm>
          <a:prstGeom prst="rect">
            <a:avLst/>
          </a:prstGeom>
          <a:noFill/>
        </p:spPr>
        <p:txBody>
          <a:bodyPr wrap="square" rtlCol="0">
            <a:spAutoFit/>
          </a:bodyPr>
          <a:lstStyle/>
          <a:p>
            <a:r>
              <a:rPr lang="en-US" b="1" dirty="0" smtClean="0"/>
              <a:t>Ensure </a:t>
            </a:r>
            <a:r>
              <a:rPr lang="en-US" b="1" dirty="0"/>
              <a:t>the DHCP server is configured with centralized Services Nodes publically reachable IP address</a:t>
            </a:r>
            <a:r>
              <a:rPr lang="en-US" dirty="0"/>
              <a:t>. The string included by the Radio Node, in DHCP Option 60 will be “</a:t>
            </a:r>
            <a:r>
              <a:rPr lang="en-US" i="1" dirty="0"/>
              <a:t>SpiderCloud RN</a:t>
            </a:r>
            <a:r>
              <a:rPr lang="en-US" dirty="0"/>
              <a:t>”. Also ensure DHCP server assigns IPv4 addresses to the Radio Node. </a:t>
            </a:r>
          </a:p>
        </p:txBody>
      </p:sp>
    </p:spTree>
    <p:extLst>
      <p:ext uri="{BB962C8B-B14F-4D97-AF65-F5344CB8AC3E}">
        <p14:creationId xmlns:p14="http://schemas.microsoft.com/office/powerpoint/2010/main" val="107294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92720" y="1601498"/>
            <a:ext cx="5499280" cy="2133375"/>
          </a:xfrm>
        </p:spPr>
        <p:txBody>
          <a:bodyPr/>
          <a:lstStyle/>
          <a:p>
            <a:r>
              <a:rPr lang="es-MX" dirty="0" smtClean="0"/>
              <a:t>ISP </a:t>
            </a:r>
            <a:r>
              <a:rPr lang="es-MX" dirty="0" err="1" smtClean="0"/>
              <a:t>router</a:t>
            </a:r>
            <a:r>
              <a:rPr lang="es-MX" dirty="0" smtClean="0"/>
              <a:t> </a:t>
            </a:r>
            <a:r>
              <a:rPr lang="es-MX" dirty="0" err="1" smtClean="0"/>
              <a:t>configuration</a:t>
            </a:r>
            <a:r>
              <a:rPr lang="es-MX" dirty="0" smtClean="0"/>
              <a:t> </a:t>
            </a:r>
            <a:r>
              <a:rPr lang="es-MX" dirty="0" err="1" smtClean="0"/>
              <a:t>example</a:t>
            </a:r>
            <a:endParaRPr lang="es-MX" dirty="0"/>
          </a:p>
        </p:txBody>
      </p:sp>
      <p:pic>
        <p:nvPicPr>
          <p:cNvPr id="4" name="Marcador de contenido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6872" y="272634"/>
            <a:ext cx="6019381" cy="4791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Marcador de contenido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358" y="4182573"/>
            <a:ext cx="8341217" cy="13007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p:cNvSpPr txBox="1"/>
          <p:nvPr/>
        </p:nvSpPr>
        <p:spPr>
          <a:xfrm>
            <a:off x="6375042" y="272634"/>
            <a:ext cx="1970468" cy="369332"/>
          </a:xfrm>
          <a:prstGeom prst="rect">
            <a:avLst/>
          </a:prstGeom>
          <a:noFill/>
        </p:spPr>
        <p:txBody>
          <a:bodyPr wrap="square" rtlCol="0">
            <a:spAutoFit/>
          </a:bodyPr>
          <a:lstStyle/>
          <a:p>
            <a:r>
              <a:rPr lang="es-MX" dirty="0" err="1" smtClean="0"/>
              <a:t>Router</a:t>
            </a:r>
            <a:r>
              <a:rPr lang="es-MX" dirty="0" smtClean="0"/>
              <a:t> 2. </a:t>
            </a:r>
            <a:r>
              <a:rPr lang="es-MX" dirty="0" err="1" smtClean="0"/>
              <a:t>Mexico</a:t>
            </a:r>
            <a:endParaRPr lang="es-MX" dirty="0"/>
          </a:p>
        </p:txBody>
      </p:sp>
      <p:sp>
        <p:nvSpPr>
          <p:cNvPr id="6" name="CuadroTexto 5"/>
          <p:cNvSpPr txBox="1"/>
          <p:nvPr/>
        </p:nvSpPr>
        <p:spPr>
          <a:xfrm>
            <a:off x="10131380" y="3652891"/>
            <a:ext cx="1970468" cy="369332"/>
          </a:xfrm>
          <a:prstGeom prst="rect">
            <a:avLst/>
          </a:prstGeom>
          <a:noFill/>
        </p:spPr>
        <p:txBody>
          <a:bodyPr wrap="square" rtlCol="0">
            <a:spAutoFit/>
          </a:bodyPr>
          <a:lstStyle/>
          <a:p>
            <a:r>
              <a:rPr lang="es-MX" dirty="0" err="1" smtClean="0"/>
              <a:t>Router</a:t>
            </a:r>
            <a:r>
              <a:rPr lang="es-MX" dirty="0" smtClean="0"/>
              <a:t> 1. USA</a:t>
            </a:r>
            <a:endParaRPr lang="es-MX" dirty="0"/>
          </a:p>
        </p:txBody>
      </p:sp>
    </p:spTree>
    <p:extLst>
      <p:ext uri="{BB962C8B-B14F-4D97-AF65-F5344CB8AC3E}">
        <p14:creationId xmlns:p14="http://schemas.microsoft.com/office/powerpoint/2010/main" val="420638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347" y="111913"/>
            <a:ext cx="9306786" cy="738093"/>
          </a:xfrm>
        </p:spPr>
        <p:txBody>
          <a:bodyPr/>
          <a:lstStyle/>
          <a:p>
            <a:r>
              <a:rPr lang="es-MX" dirty="0" err="1" smtClean="0"/>
              <a:t>Centralized</a:t>
            </a:r>
            <a:r>
              <a:rPr lang="es-MX" dirty="0" smtClean="0"/>
              <a:t> </a:t>
            </a:r>
            <a:r>
              <a:rPr lang="es-MX" dirty="0" err="1" smtClean="0"/>
              <a:t>Services</a:t>
            </a:r>
            <a:r>
              <a:rPr lang="es-MX" dirty="0" smtClean="0"/>
              <a:t> </a:t>
            </a:r>
            <a:r>
              <a:rPr lang="es-MX" dirty="0" err="1" smtClean="0"/>
              <a:t>Node</a:t>
            </a:r>
            <a:r>
              <a:rPr lang="es-MX" dirty="0" smtClean="0"/>
              <a:t> </a:t>
            </a:r>
            <a:r>
              <a:rPr lang="es-MX" dirty="0" err="1" smtClean="0"/>
              <a:t>Architecture</a:t>
            </a:r>
            <a:endParaRPr lang="es-MX" dirty="0"/>
          </a:p>
        </p:txBody>
      </p:sp>
      <p:pic>
        <p:nvPicPr>
          <p:cNvPr id="5" name="Marcador de contenido 4"/>
          <p:cNvPicPr>
            <a:picLocks noGrp="1" noChangeAspect="1"/>
          </p:cNvPicPr>
          <p:nvPr>
            <p:ph sz="quarter" idx="10"/>
          </p:nvPr>
        </p:nvPicPr>
        <p:blipFill>
          <a:blip r:embed="rId2"/>
          <a:stretch>
            <a:fillRect/>
          </a:stretch>
        </p:blipFill>
        <p:spPr>
          <a:xfrm>
            <a:off x="1379195" y="849313"/>
            <a:ext cx="9201836" cy="4727575"/>
          </a:xfrm>
          <a:prstGeom prst="rect">
            <a:avLst/>
          </a:prstGeom>
        </p:spPr>
      </p:pic>
    </p:spTree>
    <p:extLst>
      <p:ext uri="{BB962C8B-B14F-4D97-AF65-F5344CB8AC3E}">
        <p14:creationId xmlns:p14="http://schemas.microsoft.com/office/powerpoint/2010/main" val="192071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sz="quarter"/>
          </p:nvPr>
        </p:nvSpPr>
        <p:spPr/>
        <p:txBody>
          <a:bodyPr/>
          <a:lstStyle/>
          <a:p>
            <a:r>
              <a:rPr lang="es-MX" dirty="0" err="1"/>
              <a:t>Provisioning</a:t>
            </a:r>
            <a:r>
              <a:rPr lang="es-MX" dirty="0"/>
              <a:t> </a:t>
            </a:r>
            <a:r>
              <a:rPr lang="es-MX" dirty="0" err="1"/>
              <a:t>the</a:t>
            </a:r>
            <a:r>
              <a:rPr lang="es-MX" dirty="0"/>
              <a:t> </a:t>
            </a:r>
            <a:r>
              <a:rPr lang="es-MX" dirty="0" err="1"/>
              <a:t>Services</a:t>
            </a:r>
            <a:r>
              <a:rPr lang="es-MX" dirty="0"/>
              <a:t> </a:t>
            </a:r>
            <a:r>
              <a:rPr lang="es-MX" dirty="0" err="1"/>
              <a:t>Node</a:t>
            </a:r>
            <a:endParaRPr lang="es-MX" dirty="0"/>
          </a:p>
        </p:txBody>
      </p:sp>
    </p:spTree>
    <p:extLst>
      <p:ext uri="{BB962C8B-B14F-4D97-AF65-F5344CB8AC3E}">
        <p14:creationId xmlns:p14="http://schemas.microsoft.com/office/powerpoint/2010/main" val="75276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1438" y="180145"/>
            <a:ext cx="11449124" cy="705729"/>
          </a:xfrm>
        </p:spPr>
        <p:txBody>
          <a:bodyPr/>
          <a:lstStyle/>
          <a:p>
            <a:r>
              <a:rPr lang="es-MX" b="1" dirty="0" err="1" smtClean="0"/>
              <a:t>Provisioning</a:t>
            </a:r>
            <a:r>
              <a:rPr lang="es-MX" b="1" dirty="0" smtClean="0"/>
              <a:t> </a:t>
            </a:r>
            <a:r>
              <a:rPr lang="es-MX" b="1" dirty="0" err="1" smtClean="0"/>
              <a:t>the</a:t>
            </a:r>
            <a:r>
              <a:rPr lang="es-MX" b="1" dirty="0" smtClean="0"/>
              <a:t> </a:t>
            </a:r>
            <a:r>
              <a:rPr lang="es-MX" b="1" dirty="0" err="1" smtClean="0"/>
              <a:t>Services</a:t>
            </a:r>
            <a:r>
              <a:rPr lang="es-MX" b="1" dirty="0" smtClean="0"/>
              <a:t> </a:t>
            </a:r>
            <a:r>
              <a:rPr lang="es-MX" b="1" dirty="0" err="1" smtClean="0"/>
              <a:t>Node</a:t>
            </a:r>
            <a:endParaRPr lang="es-MX" dirty="0"/>
          </a:p>
        </p:txBody>
      </p:sp>
      <p:sp>
        <p:nvSpPr>
          <p:cNvPr id="3" name="Marcador de contenido 2"/>
          <p:cNvSpPr>
            <a:spLocks noGrp="1"/>
          </p:cNvSpPr>
          <p:nvPr>
            <p:ph sz="quarter" idx="10"/>
          </p:nvPr>
        </p:nvSpPr>
        <p:spPr>
          <a:xfrm>
            <a:off x="838200" y="1012874"/>
            <a:ext cx="10515600" cy="5064369"/>
          </a:xfrm>
        </p:spPr>
        <p:txBody>
          <a:bodyPr>
            <a:noAutofit/>
          </a:bodyPr>
          <a:lstStyle/>
          <a:p>
            <a:pPr marL="342900" indent="-342900">
              <a:buFont typeface="+mj-lt"/>
              <a:buAutoNum type="arabicPeriod"/>
            </a:pPr>
            <a:r>
              <a:rPr lang="en-US" sz="2400" kern="0" dirty="0"/>
              <a:t>Provisioning the centralized services node is similar to the existing procedures for stand-alone on-premises services node. </a:t>
            </a:r>
            <a:endParaRPr lang="en-US" sz="2400" kern="0" dirty="0" smtClean="0"/>
          </a:p>
          <a:p>
            <a:pPr lvl="1"/>
            <a:r>
              <a:rPr lang="en-US" sz="2000" dirty="0" smtClean="0"/>
              <a:t>Upload the </a:t>
            </a:r>
            <a:r>
              <a:rPr lang="en-US" sz="2000" dirty="0"/>
              <a:t>root certificate of the Security Gateway via the Local Configuration Interface (LCI</a:t>
            </a:r>
            <a:r>
              <a:rPr lang="en-US" sz="2000" dirty="0" smtClean="0"/>
              <a:t>).</a:t>
            </a:r>
            <a:endParaRPr lang="en-US" sz="2000" dirty="0"/>
          </a:p>
          <a:p>
            <a:pPr lvl="1"/>
            <a:r>
              <a:rPr lang="en-US" sz="2000" dirty="0" smtClean="0"/>
              <a:t>Upload an LCI-profile that includes:</a:t>
            </a:r>
          </a:p>
          <a:p>
            <a:pPr lvl="2"/>
            <a:r>
              <a:rPr lang="en-US" sz="1800" dirty="0" smtClean="0"/>
              <a:t>Security </a:t>
            </a:r>
            <a:r>
              <a:rPr lang="en-US" sz="1800" dirty="0"/>
              <a:t>Gateway credentials such as IP Address, Layer3Forwarding, attributes to be used for IKE negotiation with Security Gateway, </a:t>
            </a:r>
            <a:r>
              <a:rPr lang="en-US" sz="1800" dirty="0" smtClean="0"/>
              <a:t>etc.</a:t>
            </a:r>
            <a:endParaRPr lang="en-US" sz="1800" kern="0" dirty="0" smtClean="0"/>
          </a:p>
          <a:p>
            <a:pPr lvl="2"/>
            <a:r>
              <a:rPr lang="en-US" sz="1800" dirty="0"/>
              <a:t>Management server configuration for connectivity to </a:t>
            </a:r>
            <a:r>
              <a:rPr lang="en-US" sz="1800" dirty="0" err="1" smtClean="0"/>
              <a:t>SpiderNet</a:t>
            </a:r>
            <a:r>
              <a:rPr lang="en-US" sz="1800" dirty="0" smtClean="0"/>
              <a:t>.</a:t>
            </a:r>
          </a:p>
          <a:p>
            <a:pPr lvl="2"/>
            <a:r>
              <a:rPr lang="en-US" sz="1800" dirty="0"/>
              <a:t>LAN-Device configuration including IP-Address for Core Network connectivity (for example, via LAN-Device 1</a:t>
            </a:r>
            <a:r>
              <a:rPr lang="en-US" sz="1800" dirty="0" smtClean="0"/>
              <a:t>).</a:t>
            </a:r>
          </a:p>
          <a:p>
            <a:pPr marL="759864" lvl="2" indent="0">
              <a:buNone/>
            </a:pPr>
            <a:r>
              <a:rPr lang="en-US" sz="1800" b="1" dirty="0" smtClean="0">
                <a:solidFill>
                  <a:srgbClr val="FF0000"/>
                </a:solidFill>
              </a:rPr>
              <a:t>NOTE</a:t>
            </a:r>
            <a:r>
              <a:rPr lang="en-US" sz="1800" dirty="0"/>
              <a:t>: Ensure IP address assigned for this LAN Device is reachable from the SME locations where the Radio Nodes will be installed. This IP address should be configured as the DHCP Option 43 Controller-IP at the SME</a:t>
            </a:r>
            <a:r>
              <a:rPr lang="en-US" sz="1800" dirty="0" smtClean="0"/>
              <a:t>.</a:t>
            </a:r>
            <a:endParaRPr lang="en-US" sz="1800" dirty="0"/>
          </a:p>
        </p:txBody>
      </p:sp>
    </p:spTree>
    <p:extLst>
      <p:ext uri="{BB962C8B-B14F-4D97-AF65-F5344CB8AC3E}">
        <p14:creationId xmlns:p14="http://schemas.microsoft.com/office/powerpoint/2010/main" val="239956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Provisioning</a:t>
            </a:r>
            <a:r>
              <a:rPr lang="es-MX" dirty="0"/>
              <a:t> </a:t>
            </a:r>
            <a:r>
              <a:rPr lang="es-MX" dirty="0" err="1"/>
              <a:t>the</a:t>
            </a:r>
            <a:r>
              <a:rPr lang="es-MX" dirty="0"/>
              <a:t> </a:t>
            </a:r>
            <a:r>
              <a:rPr lang="es-MX" dirty="0" err="1"/>
              <a:t>Services</a:t>
            </a:r>
            <a:r>
              <a:rPr lang="es-MX" dirty="0"/>
              <a:t> </a:t>
            </a:r>
            <a:r>
              <a:rPr lang="es-MX" dirty="0" err="1"/>
              <a:t>Node</a:t>
            </a:r>
            <a:endParaRPr lang="es-MX" dirty="0"/>
          </a:p>
        </p:txBody>
      </p:sp>
      <p:sp>
        <p:nvSpPr>
          <p:cNvPr id="3" name="Marcador de contenido 2"/>
          <p:cNvSpPr>
            <a:spLocks noGrp="1"/>
          </p:cNvSpPr>
          <p:nvPr>
            <p:ph sz="quarter" idx="10"/>
          </p:nvPr>
        </p:nvSpPr>
        <p:spPr>
          <a:xfrm>
            <a:off x="249478" y="1016000"/>
            <a:ext cx="11449796" cy="4596618"/>
          </a:xfrm>
        </p:spPr>
        <p:txBody>
          <a:bodyPr/>
          <a:lstStyle/>
          <a:p>
            <a:pPr marL="514350" indent="-514350" algn="just">
              <a:buFont typeface="+mj-lt"/>
              <a:buAutoNum type="arabicPeriod" startAt="2"/>
            </a:pPr>
            <a:r>
              <a:rPr lang="en-US" sz="2400" dirty="0"/>
              <a:t>After the centralized Services Node has connected to </a:t>
            </a:r>
            <a:r>
              <a:rPr lang="en-US" sz="2400" dirty="0" err="1"/>
              <a:t>SpiderNet</a:t>
            </a:r>
            <a:r>
              <a:rPr lang="en-US" sz="2400" dirty="0"/>
              <a:t>, use standard procedure to perform the following operations:</a:t>
            </a:r>
          </a:p>
          <a:p>
            <a:pPr lvl="1" algn="just"/>
            <a:r>
              <a:rPr lang="en-US" sz="1800" dirty="0"/>
              <a:t>Upgrade the centralized Services Node software to the latest qualified release, if applicable.</a:t>
            </a:r>
          </a:p>
          <a:p>
            <a:pPr lvl="1" algn="just"/>
            <a:r>
              <a:rPr lang="en-US" sz="1800" dirty="0"/>
              <a:t>Download relevant templates from </a:t>
            </a:r>
            <a:r>
              <a:rPr lang="en-US" sz="1800" dirty="0" err="1"/>
              <a:t>SpiderNet</a:t>
            </a:r>
            <a:r>
              <a:rPr lang="en-US" sz="1800" dirty="0"/>
              <a:t> associated with performance, fault and file management aspects</a:t>
            </a:r>
            <a:r>
              <a:rPr lang="en-US" sz="1800" dirty="0" smtClean="0"/>
              <a:t>.</a:t>
            </a:r>
          </a:p>
          <a:p>
            <a:pPr marL="514350" indent="-514350" algn="just">
              <a:buFont typeface="+mj-lt"/>
              <a:buAutoNum type="arabicPeriod" startAt="2"/>
            </a:pPr>
            <a:r>
              <a:rPr lang="en-US" sz="2400" dirty="0" smtClean="0"/>
              <a:t>Before </a:t>
            </a:r>
            <a:r>
              <a:rPr lang="en-US" sz="2400" dirty="0"/>
              <a:t>the Radio Nodes can connect to the centralized Services Node, it is important </a:t>
            </a:r>
            <a:r>
              <a:rPr lang="en-US" sz="2400" dirty="0" smtClean="0"/>
              <a:t>to create </a:t>
            </a:r>
            <a:r>
              <a:rPr lang="en-US" sz="2400" dirty="0"/>
              <a:t>RF Zones on the centralized Services Node. </a:t>
            </a:r>
            <a:endParaRPr lang="en-US" sz="2400" dirty="0" smtClean="0"/>
          </a:p>
          <a:p>
            <a:pPr marL="514350" indent="-514350" algn="just">
              <a:buFont typeface="+mj-lt"/>
              <a:buAutoNum type="arabicPeriod" startAt="2"/>
            </a:pPr>
            <a:r>
              <a:rPr lang="en-US" sz="2400" dirty="0"/>
              <a:t>Grouping one or more Radio Nodes into RF zones enables independent RF management, including provisioning operational </a:t>
            </a:r>
            <a:r>
              <a:rPr lang="en-US" sz="2400" dirty="0" smtClean="0"/>
              <a:t>RF parameters </a:t>
            </a:r>
            <a:r>
              <a:rPr lang="en-US" sz="2400" dirty="0"/>
              <a:t>and self-configuring (such as neighbor relations and transmit-power) </a:t>
            </a:r>
            <a:r>
              <a:rPr lang="en-US" sz="2400" dirty="0" smtClean="0"/>
              <a:t>through REM </a:t>
            </a:r>
            <a:r>
              <a:rPr lang="en-US" sz="2400" dirty="0"/>
              <a:t>scans without affecting other operational zones</a:t>
            </a:r>
            <a:r>
              <a:rPr lang="en-US" sz="2400" dirty="0" smtClean="0"/>
              <a:t>.</a:t>
            </a:r>
          </a:p>
        </p:txBody>
      </p:sp>
    </p:spTree>
    <p:extLst>
      <p:ext uri="{BB962C8B-B14F-4D97-AF65-F5344CB8AC3E}">
        <p14:creationId xmlns:p14="http://schemas.microsoft.com/office/powerpoint/2010/main" val="335601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478" y="152400"/>
            <a:ext cx="11449124" cy="990600"/>
          </a:xfrm>
        </p:spPr>
        <p:txBody>
          <a:bodyPr>
            <a:normAutofit/>
          </a:bodyPr>
          <a:lstStyle/>
          <a:p>
            <a:r>
              <a:rPr lang="es-MX" dirty="0" err="1"/>
              <a:t>Provisioning</a:t>
            </a:r>
            <a:r>
              <a:rPr lang="es-MX" dirty="0"/>
              <a:t> </a:t>
            </a:r>
            <a:r>
              <a:rPr lang="es-MX" dirty="0" err="1"/>
              <a:t>the</a:t>
            </a:r>
            <a:r>
              <a:rPr lang="es-MX" dirty="0"/>
              <a:t> </a:t>
            </a:r>
            <a:r>
              <a:rPr lang="es-MX" dirty="0" err="1"/>
              <a:t>Services</a:t>
            </a:r>
            <a:r>
              <a:rPr lang="es-MX" dirty="0"/>
              <a:t> </a:t>
            </a:r>
            <a:r>
              <a:rPr lang="es-MX" dirty="0" err="1"/>
              <a:t>Node</a:t>
            </a:r>
            <a:endParaRPr lang="es-MX" dirty="0"/>
          </a:p>
        </p:txBody>
      </p:sp>
      <p:sp>
        <p:nvSpPr>
          <p:cNvPr id="3" name="Marcador de contenido 2"/>
          <p:cNvSpPr>
            <a:spLocks noGrp="1"/>
          </p:cNvSpPr>
          <p:nvPr>
            <p:ph sz="quarter" idx="10"/>
          </p:nvPr>
        </p:nvSpPr>
        <p:spPr>
          <a:xfrm>
            <a:off x="255371" y="1069536"/>
            <a:ext cx="11449796" cy="4634354"/>
          </a:xfrm>
        </p:spPr>
        <p:txBody>
          <a:bodyPr/>
          <a:lstStyle/>
          <a:p>
            <a:r>
              <a:rPr lang="es-MX" b="1" dirty="0" err="1"/>
              <a:t>Recommended</a:t>
            </a:r>
            <a:r>
              <a:rPr lang="es-MX" b="1" dirty="0"/>
              <a:t> </a:t>
            </a:r>
            <a:r>
              <a:rPr lang="es-MX" b="1" dirty="0" err="1"/>
              <a:t>zone</a:t>
            </a:r>
            <a:r>
              <a:rPr lang="es-MX" b="1" dirty="0"/>
              <a:t> configuration </a:t>
            </a:r>
            <a:r>
              <a:rPr lang="es-MX" b="1" dirty="0" err="1"/>
              <a:t>for</a:t>
            </a:r>
            <a:r>
              <a:rPr lang="es-MX" b="1" dirty="0"/>
              <a:t> Dual Mode UMTS+LTE </a:t>
            </a:r>
            <a:r>
              <a:rPr lang="es-MX" b="1" dirty="0" err="1" smtClean="0"/>
              <a:t>Deployments</a:t>
            </a:r>
            <a:endParaRPr lang="es-MX" b="1" dirty="0" smtClean="0"/>
          </a:p>
          <a:p>
            <a:pPr marL="0" indent="0">
              <a:buNone/>
            </a:pPr>
            <a:endParaRPr lang="es-MX" b="1" dirty="0" smtClean="0"/>
          </a:p>
          <a:p>
            <a:pPr lvl="1"/>
            <a:r>
              <a:rPr lang="en-US" dirty="0"/>
              <a:t>Band-specific zones are not required for Dual Mode deployments.</a:t>
            </a:r>
            <a:endParaRPr lang="en-US" dirty="0" smtClean="0"/>
          </a:p>
          <a:p>
            <a:pPr lvl="1"/>
            <a:r>
              <a:rPr lang="en-US" dirty="0" smtClean="0"/>
              <a:t>Configure UMTS and LTE site-specific zones to enable independent SON and REM scan operations per-site. </a:t>
            </a:r>
          </a:p>
          <a:p>
            <a:pPr lvl="1"/>
            <a:r>
              <a:rPr lang="en-US" dirty="0" smtClean="0"/>
              <a:t>Since each services node supports a maximum of 100 Dual-Mode radio </a:t>
            </a:r>
            <a:r>
              <a:rPr lang="en-US" dirty="0" smtClean="0"/>
              <a:t>nodes</a:t>
            </a:r>
            <a:r>
              <a:rPr lang="en-US" dirty="0"/>
              <a:t>.</a:t>
            </a:r>
            <a:endParaRPr lang="es-MX" dirty="0"/>
          </a:p>
        </p:txBody>
      </p:sp>
    </p:spTree>
    <p:extLst>
      <p:ext uri="{BB962C8B-B14F-4D97-AF65-F5344CB8AC3E}">
        <p14:creationId xmlns:p14="http://schemas.microsoft.com/office/powerpoint/2010/main" val="263162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478" y="266521"/>
            <a:ext cx="11449124" cy="990600"/>
          </a:xfrm>
        </p:spPr>
        <p:txBody>
          <a:bodyPr/>
          <a:lstStyle/>
          <a:p>
            <a:r>
              <a:rPr lang="es-MX" dirty="0" err="1"/>
              <a:t>Recommended</a:t>
            </a:r>
            <a:r>
              <a:rPr lang="es-MX" dirty="0"/>
              <a:t> </a:t>
            </a:r>
            <a:r>
              <a:rPr lang="es-MX" dirty="0" err="1"/>
              <a:t>zone</a:t>
            </a:r>
            <a:r>
              <a:rPr lang="es-MX" dirty="0"/>
              <a:t> </a:t>
            </a:r>
            <a:r>
              <a:rPr lang="es-MX" dirty="0" err="1"/>
              <a:t>configuration</a:t>
            </a:r>
            <a:r>
              <a:rPr lang="es-MX" dirty="0"/>
              <a:t> </a:t>
            </a:r>
            <a:r>
              <a:rPr lang="es-MX" dirty="0" err="1"/>
              <a:t>for</a:t>
            </a:r>
            <a:r>
              <a:rPr lang="es-MX" dirty="0"/>
              <a:t> </a:t>
            </a:r>
            <a:r>
              <a:rPr lang="es-MX" dirty="0" smtClean="0"/>
              <a:t/>
            </a:r>
            <a:br>
              <a:rPr lang="es-MX" dirty="0" smtClean="0"/>
            </a:br>
            <a:r>
              <a:rPr lang="es-MX" dirty="0" smtClean="0"/>
              <a:t>Dual </a:t>
            </a:r>
            <a:r>
              <a:rPr lang="es-MX" dirty="0" err="1"/>
              <a:t>Mode</a:t>
            </a:r>
            <a:r>
              <a:rPr lang="es-MX" dirty="0"/>
              <a:t> UMTS+LTE </a:t>
            </a:r>
            <a:r>
              <a:rPr lang="es-MX" dirty="0" err="1"/>
              <a:t>Deployments</a:t>
            </a:r>
            <a:r>
              <a:rPr lang="es-MX" dirty="0"/>
              <a:t/>
            </a:r>
            <a:br>
              <a:rPr lang="es-MX" dirty="0"/>
            </a:br>
            <a:endParaRPr lang="es-MX" dirty="0"/>
          </a:p>
        </p:txBody>
      </p:sp>
      <p:sp>
        <p:nvSpPr>
          <p:cNvPr id="3" name="Marcador de contenido 2"/>
          <p:cNvSpPr>
            <a:spLocks noGrp="1"/>
          </p:cNvSpPr>
          <p:nvPr>
            <p:ph sz="quarter" idx="10"/>
          </p:nvPr>
        </p:nvSpPr>
        <p:spPr>
          <a:xfrm>
            <a:off x="248806" y="1735900"/>
            <a:ext cx="11449796" cy="4251325"/>
          </a:xfrm>
        </p:spPr>
        <p:txBody>
          <a:bodyPr/>
          <a:lstStyle/>
          <a:p>
            <a:r>
              <a:rPr lang="es-MX" b="1" dirty="0" err="1" smtClean="0"/>
              <a:t>For</a:t>
            </a:r>
            <a:r>
              <a:rPr lang="es-MX" b="1" dirty="0" smtClean="0"/>
              <a:t> UMTS</a:t>
            </a:r>
          </a:p>
          <a:p>
            <a:pPr lvl="1"/>
            <a:r>
              <a:rPr lang="en-US" dirty="0"/>
              <a:t>Provision system-wide attributes such as PLMN-ID, </a:t>
            </a:r>
            <a:r>
              <a:rPr lang="en-US" dirty="0" smtClean="0"/>
              <a:t>Operating UARFCN</a:t>
            </a:r>
            <a:r>
              <a:rPr lang="en-US" dirty="0"/>
              <a:t>, PSC pool, etc. System wide attributes are configured </a:t>
            </a:r>
            <a:r>
              <a:rPr lang="en-US" dirty="0" smtClean="0"/>
              <a:t>via the </a:t>
            </a:r>
            <a:r>
              <a:rPr lang="en-US" dirty="0"/>
              <a:t>‘</a:t>
            </a:r>
            <a:r>
              <a:rPr lang="en-US" dirty="0" err="1"/>
              <a:t>FAPService</a:t>
            </a:r>
            <a:r>
              <a:rPr lang="en-US" dirty="0"/>
              <a:t>’ data model attribute, instead of </a:t>
            </a:r>
            <a:r>
              <a:rPr lang="en-US" dirty="0" smtClean="0"/>
              <a:t>zones.</a:t>
            </a:r>
          </a:p>
          <a:p>
            <a:pPr lvl="1"/>
            <a:r>
              <a:rPr lang="es-MX" dirty="0"/>
              <a:t>Configure UMTS </a:t>
            </a:r>
            <a:r>
              <a:rPr lang="es-MX" dirty="0" err="1"/>
              <a:t>site-specific</a:t>
            </a:r>
            <a:r>
              <a:rPr lang="es-MX" dirty="0"/>
              <a:t> </a:t>
            </a:r>
            <a:r>
              <a:rPr lang="es-MX" dirty="0" err="1"/>
              <a:t>zones</a:t>
            </a:r>
            <a:r>
              <a:rPr lang="es-MX" dirty="0"/>
              <a:t> to </a:t>
            </a:r>
            <a:r>
              <a:rPr lang="es-MX" dirty="0" err="1"/>
              <a:t>enable</a:t>
            </a:r>
            <a:r>
              <a:rPr lang="es-MX" dirty="0"/>
              <a:t> </a:t>
            </a:r>
            <a:r>
              <a:rPr lang="es-MX" dirty="0" err="1"/>
              <a:t>independent</a:t>
            </a:r>
            <a:r>
              <a:rPr lang="es-MX" dirty="0"/>
              <a:t> </a:t>
            </a:r>
            <a:r>
              <a:rPr lang="es-MX" dirty="0" smtClean="0"/>
              <a:t>REM </a:t>
            </a:r>
            <a:r>
              <a:rPr lang="es-MX" dirty="0" err="1" smtClean="0"/>
              <a:t>scan</a:t>
            </a:r>
            <a:r>
              <a:rPr lang="es-MX" dirty="0" smtClean="0"/>
              <a:t> </a:t>
            </a:r>
            <a:r>
              <a:rPr lang="es-MX" dirty="0"/>
              <a:t>and SON </a:t>
            </a:r>
            <a:r>
              <a:rPr lang="es-MX" dirty="0" err="1"/>
              <a:t>procedures</a:t>
            </a:r>
            <a:r>
              <a:rPr lang="es-MX" dirty="0"/>
              <a:t> per-</a:t>
            </a:r>
            <a:r>
              <a:rPr lang="es-MX" dirty="0" err="1"/>
              <a:t>site</a:t>
            </a:r>
            <a:r>
              <a:rPr lang="es-MX" dirty="0"/>
              <a:t>. </a:t>
            </a:r>
            <a:r>
              <a:rPr lang="es-MX" dirty="0" err="1"/>
              <a:t>For</a:t>
            </a:r>
            <a:r>
              <a:rPr lang="es-MX" dirty="0"/>
              <a:t> </a:t>
            </a:r>
            <a:r>
              <a:rPr lang="es-MX" dirty="0" err="1"/>
              <a:t>example</a:t>
            </a:r>
            <a:r>
              <a:rPr lang="es-MX" dirty="0"/>
              <a:t>, configure </a:t>
            </a:r>
            <a:r>
              <a:rPr lang="es-MX" dirty="0" smtClean="0"/>
              <a:t>UMTS </a:t>
            </a:r>
            <a:r>
              <a:rPr lang="es-MX" dirty="0" err="1" smtClean="0"/>
              <a:t>Zone</a:t>
            </a:r>
            <a:r>
              <a:rPr lang="es-MX" dirty="0" smtClean="0"/>
              <a:t> </a:t>
            </a:r>
            <a:r>
              <a:rPr lang="es-MX" dirty="0"/>
              <a:t>“X” </a:t>
            </a:r>
            <a:r>
              <a:rPr lang="es-MX" dirty="0" err="1"/>
              <a:t>for</a:t>
            </a:r>
            <a:r>
              <a:rPr lang="es-MX" dirty="0"/>
              <a:t> UMTS </a:t>
            </a:r>
            <a:r>
              <a:rPr lang="es-MX" dirty="0" err="1"/>
              <a:t>cells</a:t>
            </a:r>
            <a:r>
              <a:rPr lang="es-MX" dirty="0"/>
              <a:t> at </a:t>
            </a:r>
            <a:r>
              <a:rPr lang="es-MX" dirty="0" err="1"/>
              <a:t>Site</a:t>
            </a:r>
            <a:r>
              <a:rPr lang="es-MX" dirty="0"/>
              <a:t> # ”X</a:t>
            </a:r>
            <a:r>
              <a:rPr lang="es-MX" dirty="0" smtClean="0"/>
              <a:t>”.</a:t>
            </a:r>
          </a:p>
          <a:p>
            <a:pPr marL="385224" lvl="1" indent="0">
              <a:buNone/>
            </a:pPr>
            <a:endParaRPr lang="es-MX" dirty="0"/>
          </a:p>
        </p:txBody>
      </p:sp>
    </p:spTree>
    <p:extLst>
      <p:ext uri="{BB962C8B-B14F-4D97-AF65-F5344CB8AC3E}">
        <p14:creationId xmlns:p14="http://schemas.microsoft.com/office/powerpoint/2010/main" val="307995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478" y="279400"/>
            <a:ext cx="11449124" cy="990600"/>
          </a:xfrm>
        </p:spPr>
        <p:txBody>
          <a:bodyPr/>
          <a:lstStyle/>
          <a:p>
            <a:r>
              <a:rPr lang="es-MX" dirty="0" err="1"/>
              <a:t>Recommended</a:t>
            </a:r>
            <a:r>
              <a:rPr lang="es-MX" dirty="0"/>
              <a:t> </a:t>
            </a:r>
            <a:r>
              <a:rPr lang="es-MX" dirty="0" err="1"/>
              <a:t>zone</a:t>
            </a:r>
            <a:r>
              <a:rPr lang="es-MX" dirty="0"/>
              <a:t> </a:t>
            </a:r>
            <a:r>
              <a:rPr lang="es-MX" dirty="0" err="1"/>
              <a:t>configuration</a:t>
            </a:r>
            <a:r>
              <a:rPr lang="es-MX" dirty="0"/>
              <a:t> </a:t>
            </a:r>
            <a:r>
              <a:rPr lang="es-MX" dirty="0" err="1"/>
              <a:t>for</a:t>
            </a:r>
            <a:r>
              <a:rPr lang="es-MX" dirty="0"/>
              <a:t> </a:t>
            </a:r>
            <a:r>
              <a:rPr lang="es-MX" dirty="0" smtClean="0"/>
              <a:t/>
            </a:r>
            <a:br>
              <a:rPr lang="es-MX" dirty="0" smtClean="0"/>
            </a:br>
            <a:r>
              <a:rPr lang="es-MX" dirty="0" smtClean="0"/>
              <a:t>Dual </a:t>
            </a:r>
            <a:r>
              <a:rPr lang="es-MX" dirty="0" err="1"/>
              <a:t>Mode</a:t>
            </a:r>
            <a:r>
              <a:rPr lang="es-MX" dirty="0"/>
              <a:t> UMTS+LTE </a:t>
            </a:r>
            <a:r>
              <a:rPr lang="es-MX" dirty="0" err="1"/>
              <a:t>Deployments</a:t>
            </a:r>
            <a:r>
              <a:rPr lang="es-MX" dirty="0"/>
              <a:t/>
            </a:r>
            <a:br>
              <a:rPr lang="es-MX" dirty="0"/>
            </a:br>
            <a:endParaRPr lang="es-MX" dirty="0"/>
          </a:p>
        </p:txBody>
      </p:sp>
      <p:sp>
        <p:nvSpPr>
          <p:cNvPr id="3" name="Marcador de contenido 2"/>
          <p:cNvSpPr>
            <a:spLocks noGrp="1"/>
          </p:cNvSpPr>
          <p:nvPr>
            <p:ph sz="quarter" idx="10"/>
          </p:nvPr>
        </p:nvSpPr>
        <p:spPr>
          <a:xfrm>
            <a:off x="255371" y="1706564"/>
            <a:ext cx="11449796" cy="4251325"/>
          </a:xfrm>
        </p:spPr>
        <p:txBody>
          <a:bodyPr/>
          <a:lstStyle/>
          <a:p>
            <a:r>
              <a:rPr lang="es-MX" b="1" dirty="0" err="1" smtClean="0"/>
              <a:t>For</a:t>
            </a:r>
            <a:r>
              <a:rPr lang="es-MX" b="1" dirty="0" smtClean="0"/>
              <a:t> LTE</a:t>
            </a:r>
          </a:p>
          <a:p>
            <a:pPr lvl="1"/>
            <a:r>
              <a:rPr lang="en-US" dirty="0"/>
              <a:t>Provision system-wide attributes such as PLMN-ID, </a:t>
            </a:r>
            <a:r>
              <a:rPr lang="en-US" dirty="0" smtClean="0"/>
              <a:t>Operating EARFCN</a:t>
            </a:r>
            <a:r>
              <a:rPr lang="en-US" dirty="0"/>
              <a:t>, Bandwidth, etc. System wide attributes are </a:t>
            </a:r>
            <a:r>
              <a:rPr lang="en-US" dirty="0" smtClean="0"/>
              <a:t>configured via </a:t>
            </a:r>
            <a:r>
              <a:rPr lang="en-US" dirty="0"/>
              <a:t>the ‘</a:t>
            </a:r>
            <a:r>
              <a:rPr lang="en-US" dirty="0" err="1"/>
              <a:t>FAPService</a:t>
            </a:r>
            <a:r>
              <a:rPr lang="en-US" dirty="0"/>
              <a:t>’ data model attribute, instead of zones</a:t>
            </a:r>
            <a:r>
              <a:rPr lang="en-US" dirty="0" smtClean="0"/>
              <a:t>.</a:t>
            </a:r>
          </a:p>
          <a:p>
            <a:pPr lvl="1"/>
            <a:r>
              <a:rPr lang="es-MX" dirty="0"/>
              <a:t>Configure LTE </a:t>
            </a:r>
            <a:r>
              <a:rPr lang="es-MX" dirty="0" err="1"/>
              <a:t>site-specific</a:t>
            </a:r>
            <a:r>
              <a:rPr lang="es-MX" dirty="0"/>
              <a:t> </a:t>
            </a:r>
            <a:r>
              <a:rPr lang="es-MX" dirty="0" err="1"/>
              <a:t>zones</a:t>
            </a:r>
            <a:r>
              <a:rPr lang="es-MX" dirty="0"/>
              <a:t> to </a:t>
            </a:r>
            <a:r>
              <a:rPr lang="es-MX" dirty="0" err="1"/>
              <a:t>enable</a:t>
            </a:r>
            <a:r>
              <a:rPr lang="es-MX" dirty="0"/>
              <a:t> </a:t>
            </a:r>
            <a:r>
              <a:rPr lang="es-MX" dirty="0" err="1"/>
              <a:t>independent</a:t>
            </a:r>
            <a:r>
              <a:rPr lang="es-MX" dirty="0"/>
              <a:t> </a:t>
            </a:r>
            <a:r>
              <a:rPr lang="es-MX" dirty="0" smtClean="0"/>
              <a:t>REM </a:t>
            </a:r>
            <a:r>
              <a:rPr lang="es-MX" dirty="0" err="1" smtClean="0"/>
              <a:t>scan</a:t>
            </a:r>
            <a:r>
              <a:rPr lang="es-MX" dirty="0" smtClean="0"/>
              <a:t> </a:t>
            </a:r>
            <a:r>
              <a:rPr lang="es-MX" dirty="0"/>
              <a:t>per-</a:t>
            </a:r>
            <a:r>
              <a:rPr lang="es-MX" dirty="0" err="1"/>
              <a:t>site</a:t>
            </a:r>
            <a:r>
              <a:rPr lang="es-MX" dirty="0"/>
              <a:t>. </a:t>
            </a:r>
            <a:r>
              <a:rPr lang="es-MX" dirty="0" err="1"/>
              <a:t>For</a:t>
            </a:r>
            <a:r>
              <a:rPr lang="es-MX" dirty="0"/>
              <a:t> </a:t>
            </a:r>
            <a:r>
              <a:rPr lang="es-MX" dirty="0" err="1"/>
              <a:t>example</a:t>
            </a:r>
            <a:r>
              <a:rPr lang="es-MX" dirty="0"/>
              <a:t>, configure LTE </a:t>
            </a:r>
            <a:r>
              <a:rPr lang="es-MX" dirty="0" err="1"/>
              <a:t>Zone</a:t>
            </a:r>
            <a:r>
              <a:rPr lang="es-MX" dirty="0"/>
              <a:t> “X” </a:t>
            </a:r>
            <a:r>
              <a:rPr lang="es-MX" dirty="0" err="1"/>
              <a:t>for</a:t>
            </a:r>
            <a:r>
              <a:rPr lang="es-MX" dirty="0"/>
              <a:t> LTE </a:t>
            </a:r>
            <a:r>
              <a:rPr lang="es-MX" dirty="0" err="1"/>
              <a:t>cells</a:t>
            </a:r>
            <a:r>
              <a:rPr lang="es-MX" dirty="0"/>
              <a:t> </a:t>
            </a:r>
            <a:r>
              <a:rPr lang="es-MX" dirty="0" smtClean="0"/>
              <a:t>at </a:t>
            </a:r>
            <a:r>
              <a:rPr lang="es-MX" dirty="0" err="1" smtClean="0"/>
              <a:t>Site</a:t>
            </a:r>
            <a:r>
              <a:rPr lang="es-MX" dirty="0" smtClean="0"/>
              <a:t> </a:t>
            </a:r>
            <a:r>
              <a:rPr lang="es-MX" dirty="0"/>
              <a:t># ”X</a:t>
            </a:r>
            <a:r>
              <a:rPr lang="es-MX" dirty="0" smtClean="0"/>
              <a:t>”.</a:t>
            </a:r>
          </a:p>
          <a:p>
            <a:pPr marL="385224" lvl="1" indent="0">
              <a:buNone/>
            </a:pPr>
            <a:endParaRPr lang="es-MX" dirty="0"/>
          </a:p>
          <a:p>
            <a:pPr marL="385224" lvl="1" indent="0">
              <a:buNone/>
            </a:pPr>
            <a:endParaRPr lang="es-MX" dirty="0"/>
          </a:p>
        </p:txBody>
      </p:sp>
    </p:spTree>
    <p:extLst>
      <p:ext uri="{BB962C8B-B14F-4D97-AF65-F5344CB8AC3E}">
        <p14:creationId xmlns:p14="http://schemas.microsoft.com/office/powerpoint/2010/main" val="321977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Presentation">
  <a:themeElements>
    <a:clrScheme name="SpiderCloud 1">
      <a:dk1>
        <a:srgbClr val="000000"/>
      </a:dk1>
      <a:lt1>
        <a:srgbClr val="FFFFFF"/>
      </a:lt1>
      <a:dk2>
        <a:srgbClr val="000000"/>
      </a:dk2>
      <a:lt2>
        <a:srgbClr val="FFFFFF"/>
      </a:lt2>
      <a:accent1>
        <a:srgbClr val="960000"/>
      </a:accent1>
      <a:accent2>
        <a:srgbClr val="B85300"/>
      </a:accent2>
      <a:accent3>
        <a:srgbClr val="004DA2"/>
      </a:accent3>
      <a:accent4>
        <a:srgbClr val="427E5D"/>
      </a:accent4>
      <a:accent5>
        <a:srgbClr val="7F7F7F"/>
      </a:accent5>
      <a:accent6>
        <a:srgbClr val="7030A0"/>
      </a:accent6>
      <a:hlink>
        <a:srgbClr val="0000FF"/>
      </a:hlink>
      <a:folHlink>
        <a:srgbClr val="AAB7E2"/>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63CC"/>
        </a:solidFill>
        <a:ln w="9525" cap="flat" cmpd="sng" algn="ctr">
          <a:no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63CC"/>
        </a:solidFill>
        <a:ln w="9525" cap="flat" cmpd="sng" algn="ctr">
          <a:solidFill>
            <a:srgbClr val="69707B"/>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FFFFFF"/>
        </a:dk2>
        <a:lt2>
          <a:srgbClr val="999FA8"/>
        </a:lt2>
        <a:accent1>
          <a:srgbClr val="0063CC"/>
        </a:accent1>
        <a:accent2>
          <a:srgbClr val="00209C"/>
        </a:accent2>
        <a:accent3>
          <a:srgbClr val="FFFFFF"/>
        </a:accent3>
        <a:accent4>
          <a:srgbClr val="000000"/>
        </a:accent4>
        <a:accent5>
          <a:srgbClr val="AAB7E2"/>
        </a:accent5>
        <a:accent6>
          <a:srgbClr val="001C8D"/>
        </a:accent6>
        <a:hlink>
          <a:srgbClr val="95B329"/>
        </a:hlink>
        <a:folHlink>
          <a:srgbClr val="FF99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 Template 2017 Public" id="{CEB4F62A-3E66-48C3-9EF1-FEDC3C063194}" vid="{E3741C67-36F9-4896-A608-C76F664ECD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SPIDER</Template>
  <TotalTime>11054</TotalTime>
  <Words>1487</Words>
  <Application>Microsoft Office PowerPoint</Application>
  <PresentationFormat>Panorámica</PresentationFormat>
  <Paragraphs>114</Paragraphs>
  <Slides>26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Times New Roman</vt:lpstr>
      <vt:lpstr>Wingdings</vt:lpstr>
      <vt:lpstr>Blank Presentation</vt:lpstr>
      <vt:lpstr>Centralized  Services Node</vt:lpstr>
      <vt:lpstr>Introduction</vt:lpstr>
      <vt:lpstr>Centralized Services Node Architecture</vt:lpstr>
      <vt:lpstr>Provisioning the Services Node</vt:lpstr>
      <vt:lpstr>Provisioning the Services Node</vt:lpstr>
      <vt:lpstr>Provisioning the Services Node</vt:lpstr>
      <vt:lpstr>Provisioning the Services Node</vt:lpstr>
      <vt:lpstr>Recommended zone configuration for  Dual Mode UMTS+LTE Deployments </vt:lpstr>
      <vt:lpstr>Recommended zone configuration for  Dual Mode UMTS+LTE Deployments </vt:lpstr>
      <vt:lpstr>Recommended zone configuration for Dual Mode</vt:lpstr>
      <vt:lpstr>Connecting Radio Nodes to a centralized Services Node</vt:lpstr>
      <vt:lpstr>Pre-Requisites for installing Radio Nodes at SME</vt:lpstr>
      <vt:lpstr>Pre-Requisites for installing Radio Nodes at SME</vt:lpstr>
      <vt:lpstr>Pre-Requisites for installing Radio Nodes at SME</vt:lpstr>
      <vt:lpstr>Pre-Requisites for installing Radio Nodes at SME</vt:lpstr>
      <vt:lpstr>Pre-Requisites for installing Radio Nodes at SME</vt:lpstr>
      <vt:lpstr>Pre-Requisites for installing Radio Nodes at SME</vt:lpstr>
      <vt:lpstr>Radio Node Post Installation procedures </vt:lpstr>
      <vt:lpstr>Centralized Services Node Fronthaul Requirements</vt:lpstr>
      <vt:lpstr>Centralized Services Node Fronthaul Requirements </vt:lpstr>
      <vt:lpstr>Other recommendations for Centralized Services Node deployments </vt:lpstr>
      <vt:lpstr>Required Equipment</vt:lpstr>
      <vt:lpstr>Centralized Services Node Example Diagrams</vt:lpstr>
      <vt:lpstr>CAC CLARO. Diagram connection. Argentina</vt:lpstr>
      <vt:lpstr>Lab ISP connection</vt:lpstr>
      <vt:lpstr>ISP router configuration example</vt:lpstr>
    </vt:vector>
  </TitlesOfParts>
  <Company>SCW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Centralized Services Node</dc:title>
  <dc:creator>JLG</dc:creator>
  <cp:lastModifiedBy>Victor Jauregui</cp:lastModifiedBy>
  <cp:revision>54</cp:revision>
  <dcterms:created xsi:type="dcterms:W3CDTF">2016-08-02T08:00:29Z</dcterms:created>
  <dcterms:modified xsi:type="dcterms:W3CDTF">2017-04-25T12:33:31Z</dcterms:modified>
</cp:coreProperties>
</file>