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294" r:id="rId6"/>
    <p:sldId id="296" r:id="rId7"/>
    <p:sldId id="297" r:id="rId8"/>
    <p:sldId id="298" r:id="rId9"/>
    <p:sldId id="299" r:id="rId10"/>
    <p:sldId id="278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63"/>
    <p:restoredTop sz="86463"/>
  </p:normalViewPr>
  <p:slideViewPr>
    <p:cSldViewPr snapToGrid="0">
      <p:cViewPr varScale="1">
        <p:scale>
          <a:sx n="146" d="100"/>
          <a:sy n="146" d="100"/>
        </p:scale>
        <p:origin x="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489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22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207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1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84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8009194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1" indent="0">
              <a:spcBef>
                <a:spcPts val="600"/>
              </a:spcBef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Error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Ansible Vault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221075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46100" lvl="1" indent="0">
              <a:buNone/>
            </a:pPr>
            <a:endParaRPr lang="en-US" sz="1600" dirty="0"/>
          </a:p>
          <a:p>
            <a:pPr marL="546100" lvl="1" indent="0">
              <a:buNone/>
            </a:pPr>
            <a:r>
              <a:rPr lang="en-US" sz="1600" dirty="0"/>
              <a:t>[Example running playbook on 10 machines]</a:t>
            </a:r>
          </a:p>
          <a:p>
            <a:pPr marL="546100" lvl="1" indent="0">
              <a:buNone/>
            </a:pPr>
            <a:endParaRPr lang="en-US" sz="1600" dirty="0"/>
          </a:p>
          <a:p>
            <a:pPr marL="546100" lvl="1" indent="0">
              <a:buNone/>
            </a:pPr>
            <a:r>
              <a:rPr lang="en-US" sz="1600" b="1" dirty="0">
                <a:solidFill>
                  <a:schemeClr val="accent6"/>
                </a:solidFill>
              </a:rPr>
              <a:t>Linear ( default ansible strategy ) </a:t>
            </a:r>
          </a:p>
          <a:p>
            <a:pPr marL="546100" lvl="1" indent="0">
              <a:buNone/>
            </a:pPr>
            <a:r>
              <a:rPr lang="en-US" sz="1600" dirty="0"/>
              <a:t>Executes tasks linearly on all servers parallel.</a:t>
            </a:r>
          </a:p>
          <a:p>
            <a:pPr marL="546100" lvl="1" indent="0">
              <a:buNone/>
            </a:pPr>
            <a:endParaRPr lang="en-US" sz="1600" dirty="0"/>
          </a:p>
          <a:p>
            <a:pPr marL="546100" lvl="1" indent="0">
              <a:buNone/>
            </a:pPr>
            <a:r>
              <a:rPr lang="en-US" sz="1600" b="1" dirty="0">
                <a:solidFill>
                  <a:schemeClr val="accent6"/>
                </a:solidFill>
              </a:rPr>
              <a:t>Free</a:t>
            </a:r>
            <a:r>
              <a:rPr lang="en-US" sz="1600" dirty="0"/>
              <a:t> </a:t>
            </a:r>
          </a:p>
          <a:p>
            <a:pPr marL="546100" lvl="1" indent="0">
              <a:buNone/>
            </a:pPr>
            <a:r>
              <a:rPr lang="en-US" sz="1600" dirty="0"/>
              <a:t>Each server runs all of its task independent of other servers, it does not wait for the other server.</a:t>
            </a:r>
          </a:p>
          <a:p>
            <a:pPr marL="54610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strategy : free </a:t>
            </a:r>
          </a:p>
          <a:p>
            <a:pPr marL="546100" lvl="1" indent="0">
              <a:buNone/>
            </a:pPr>
            <a:endParaRPr lang="en-US" sz="1600" dirty="0"/>
          </a:p>
          <a:p>
            <a:pPr marL="546100" lvl="1" indent="0">
              <a:buNone/>
            </a:pPr>
            <a:r>
              <a:rPr lang="en-US" sz="1600" b="1" dirty="0">
                <a:solidFill>
                  <a:schemeClr val="accent6"/>
                </a:solidFill>
              </a:rPr>
              <a:t>Batch (based on linear)</a:t>
            </a:r>
          </a:p>
          <a:p>
            <a:pPr marL="546100" lvl="1" indent="0">
              <a:buNone/>
            </a:pPr>
            <a:r>
              <a:rPr lang="en-US" sz="1600" dirty="0"/>
              <a:t>This is used to execute in batch linearly, we use</a:t>
            </a:r>
          </a:p>
          <a:p>
            <a:pPr marL="546100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serial : 3</a:t>
            </a:r>
          </a:p>
          <a:p>
            <a:pPr marL="546100" lvl="1" indent="0">
              <a:buNone/>
            </a:pPr>
            <a:r>
              <a:rPr lang="en-US" sz="1600" dirty="0"/>
              <a:t>Here 3 servers are executed and finishes first then ansible triggers the rest of the servers.</a:t>
            </a:r>
            <a:br>
              <a:rPr lang="en-US" sz="1600" dirty="0"/>
            </a:br>
            <a:r>
              <a:rPr lang="en-US" sz="1600" dirty="0"/>
              <a:t>We can also specify % example (30%) instead of count.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63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221075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Forks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6803922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46100" lvl="1" indent="0">
              <a:buNone/>
            </a:pPr>
            <a:br>
              <a:rPr lang="en-US" sz="1600" dirty="0"/>
            </a:br>
            <a:r>
              <a:rPr lang="en-US" sz="1600" dirty="0"/>
              <a:t>This is used to define parallel process of execution on remote hosts.</a:t>
            </a:r>
          </a:p>
          <a:p>
            <a:pPr marL="546100" lvl="1" indent="0">
              <a:buNone/>
            </a:pPr>
            <a:endParaRPr lang="en-US" sz="1600" dirty="0"/>
          </a:p>
          <a:p>
            <a:pPr marL="546100" lvl="1" indent="0">
              <a:buNone/>
            </a:pPr>
            <a:r>
              <a:rPr lang="en-US" sz="1600" dirty="0"/>
              <a:t>Default Forks is 5 ( defined in </a:t>
            </a:r>
            <a:r>
              <a:rPr lang="en-US" sz="1600" dirty="0" err="1"/>
              <a:t>ansible.cfg</a:t>
            </a:r>
            <a:r>
              <a:rPr lang="en-US" sz="1600" dirty="0"/>
              <a:t> ) </a:t>
            </a:r>
          </a:p>
          <a:p>
            <a:pPr marL="546100" lvl="1" indent="0">
              <a:buNone/>
            </a:pPr>
            <a:r>
              <a:rPr lang="en-US" sz="1600" dirty="0"/>
              <a:t>forks=5 </a:t>
            </a:r>
          </a:p>
          <a:p>
            <a:pPr marL="546100" lvl="1" indent="0">
              <a:buNone/>
            </a:pPr>
            <a:endParaRPr lang="en-US" sz="1600" dirty="0"/>
          </a:p>
          <a:p>
            <a:pPr marL="546100" lvl="1" indent="0">
              <a:buNone/>
            </a:pPr>
            <a:r>
              <a:rPr lang="en-US" sz="1600" dirty="0"/>
              <a:t>Can be defined on a play using ( </a:t>
            </a:r>
            <a:r>
              <a:rPr lang="en-US" sz="1600" dirty="0">
                <a:solidFill>
                  <a:schemeClr val="accent6"/>
                </a:solidFill>
              </a:rPr>
              <a:t>-f </a:t>
            </a:r>
            <a:r>
              <a:rPr lang="en-US" sz="1600" dirty="0"/>
              <a:t>) argument.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8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221075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endParaRPr lang="en-US"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" y="845575"/>
            <a:ext cx="3473678" cy="42028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46100" lvl="1" indent="0">
              <a:buNone/>
            </a:pPr>
            <a:endParaRPr lang="en-US" sz="1600" dirty="0"/>
          </a:p>
          <a:p>
            <a:pPr marL="88900" indent="0">
              <a:buNone/>
            </a:pPr>
            <a:r>
              <a:rPr lang="en-US" sz="1600" b="1" dirty="0" err="1">
                <a:solidFill>
                  <a:schemeClr val="accent6"/>
                </a:solidFill>
              </a:rPr>
              <a:t>any_errors_fatal</a:t>
            </a:r>
            <a:r>
              <a:rPr lang="en-US" sz="1600" b="1" dirty="0">
                <a:solidFill>
                  <a:schemeClr val="accent6"/>
                </a:solidFill>
              </a:rPr>
              <a:t> : true</a:t>
            </a:r>
            <a:endParaRPr lang="en-US" sz="1600" b="1" dirty="0"/>
          </a:p>
          <a:p>
            <a:pPr marL="88900" indent="0">
              <a:buNone/>
            </a:pPr>
            <a:r>
              <a:rPr lang="en-US" sz="1600" dirty="0"/>
              <a:t>If any task fails on one server </a:t>
            </a:r>
          </a:p>
          <a:p>
            <a:pPr marL="88900" indent="0">
              <a:buNone/>
            </a:pPr>
            <a:r>
              <a:rPr lang="en-US" sz="1600" dirty="0"/>
              <a:t>ansible will stops the execution on all servers.</a:t>
            </a:r>
          </a:p>
          <a:p>
            <a:pPr marL="88900" indent="0">
              <a:buNone/>
            </a:pPr>
            <a:endParaRPr lang="en-US" sz="1600" dirty="0">
              <a:solidFill>
                <a:schemeClr val="accent6"/>
              </a:solidFill>
            </a:endParaRPr>
          </a:p>
          <a:p>
            <a:pPr marL="88900" indent="0">
              <a:buNone/>
            </a:pPr>
            <a:r>
              <a:rPr lang="en-US" sz="1600" b="1" dirty="0" err="1">
                <a:solidFill>
                  <a:schemeClr val="accent6"/>
                </a:solidFill>
              </a:rPr>
              <a:t>ignore_errors</a:t>
            </a:r>
            <a:r>
              <a:rPr lang="en-US" sz="1600" b="1" dirty="0">
                <a:solidFill>
                  <a:schemeClr val="accent6"/>
                </a:solidFill>
              </a:rPr>
              <a:t>: yes</a:t>
            </a:r>
          </a:p>
          <a:p>
            <a:pPr marL="88900" indent="0">
              <a:buNone/>
            </a:pPr>
            <a:r>
              <a:rPr lang="en-US" sz="1600" dirty="0"/>
              <a:t>If any task fails and if that failure is not going to harm the overall play, we can skip the error using </a:t>
            </a:r>
            <a:r>
              <a:rPr lang="en-US" sz="1600" dirty="0" err="1"/>
              <a:t>ignore_errors</a:t>
            </a:r>
            <a:r>
              <a:rPr lang="en-US" sz="1600" dirty="0"/>
              <a:t>.</a:t>
            </a:r>
            <a:endParaRPr lang="en-US" sz="1600" dirty="0">
              <a:solidFill>
                <a:schemeClr val="accent6"/>
              </a:solidFill>
            </a:endParaRPr>
          </a:p>
          <a:p>
            <a:pPr marL="546100" lvl="1" indent="0">
              <a:buNone/>
            </a:pPr>
            <a:endParaRPr lang="en-US" sz="1600" dirty="0">
              <a:solidFill>
                <a:schemeClr val="accent6"/>
              </a:solidFill>
            </a:endParaRPr>
          </a:p>
          <a:p>
            <a:pPr marL="546100" lvl="1" indent="0">
              <a:buNone/>
            </a:pP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806BB8-F035-3D4C-A49B-E7617C18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679" y="941370"/>
            <a:ext cx="3330244" cy="14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221075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Vault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EA3A1-F727-2648-A33B-108D0B89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2" y="989478"/>
            <a:ext cx="6591032" cy="693805"/>
          </a:xfrm>
          <a:prstGeom prst="rect">
            <a:avLst/>
          </a:prstGeom>
        </p:spPr>
      </p:pic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353E5-5BC7-F74F-9292-8B22C2158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938" y="1711937"/>
            <a:ext cx="6429935" cy="693805"/>
          </a:xfrm>
        </p:spPr>
        <p:txBody>
          <a:bodyPr/>
          <a:lstStyle/>
          <a:p>
            <a:pPr marL="88900" indent="0">
              <a:buNone/>
            </a:pPr>
            <a:r>
              <a:rPr lang="en-US" sz="1600" dirty="0"/>
              <a:t>To setup ansible vault encryption for inventory</a:t>
            </a:r>
          </a:p>
          <a:p>
            <a:pPr marL="88900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ansible-vault encrypt inventory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3FDA6-0757-C248-A644-49DBF6001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2" y="2422294"/>
            <a:ext cx="4572000" cy="653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8DBE9-B9B5-5649-8614-8F6CD67BD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37" y="3587242"/>
            <a:ext cx="4832979" cy="1409160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EFF05AE-049A-BA43-A76E-A82213D0F496}"/>
              </a:ext>
            </a:extLst>
          </p:cNvPr>
          <p:cNvSpPr txBox="1">
            <a:spLocks/>
          </p:cNvSpPr>
          <p:nvPr/>
        </p:nvSpPr>
        <p:spPr>
          <a:xfrm>
            <a:off x="189937" y="3075437"/>
            <a:ext cx="6429935" cy="5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88900" indent="0">
              <a:buFont typeface="Fira Sans Light"/>
              <a:buNone/>
            </a:pPr>
            <a:r>
              <a:rPr lang="en-US" sz="1600" dirty="0"/>
              <a:t>Below you can see the file is encrypted</a:t>
            </a:r>
          </a:p>
        </p:txBody>
      </p:sp>
    </p:spTree>
    <p:extLst>
      <p:ext uri="{BB962C8B-B14F-4D97-AF65-F5344CB8AC3E}">
        <p14:creationId xmlns:p14="http://schemas.microsoft.com/office/powerpoint/2010/main" val="364886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3007" y="221075"/>
            <a:ext cx="5756867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sz="24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6353E5-5BC7-F74F-9292-8B22C2158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937" y="1042242"/>
            <a:ext cx="6429935" cy="693805"/>
          </a:xfrm>
        </p:spPr>
        <p:txBody>
          <a:bodyPr/>
          <a:lstStyle/>
          <a:p>
            <a:pPr marL="88900" indent="0">
              <a:buNone/>
            </a:pPr>
            <a:r>
              <a:rPr lang="en-US" sz="1600" dirty="0"/>
              <a:t>To run a playbook by decrypting inventory using vault password.</a:t>
            </a:r>
          </a:p>
          <a:p>
            <a:pPr marL="88900" indent="0">
              <a:buNone/>
            </a:pPr>
            <a:r>
              <a:rPr lang="en-US" sz="1400" b="1" dirty="0">
                <a:solidFill>
                  <a:schemeClr val="accent6"/>
                </a:solidFill>
              </a:rPr>
              <a:t>ansible-playbook </a:t>
            </a:r>
            <a:r>
              <a:rPr lang="en-US" sz="1400" b="1" dirty="0" err="1">
                <a:solidFill>
                  <a:schemeClr val="accent6"/>
                </a:solidFill>
              </a:rPr>
              <a:t>file.yml</a:t>
            </a:r>
            <a:r>
              <a:rPr lang="en-US" sz="1400" b="1" dirty="0">
                <a:solidFill>
                  <a:schemeClr val="accent6"/>
                </a:solidFill>
              </a:rPr>
              <a:t> –</a:t>
            </a:r>
            <a:r>
              <a:rPr lang="en-US" sz="1400" b="1" dirty="0" err="1">
                <a:solidFill>
                  <a:schemeClr val="accent6"/>
                </a:solidFill>
              </a:rPr>
              <a:t>i</a:t>
            </a:r>
            <a:r>
              <a:rPr lang="en-US" sz="1400" b="1" dirty="0">
                <a:solidFill>
                  <a:schemeClr val="accent6"/>
                </a:solidFill>
              </a:rPr>
              <a:t> inventory  --ask-vault-pass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4B4D0-187F-4645-B999-7FEFE8F6E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9" y="1794939"/>
            <a:ext cx="6341710" cy="69480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F5C6396-5AA1-0041-AFD8-17C3CA640C23}"/>
              </a:ext>
            </a:extLst>
          </p:cNvPr>
          <p:cNvSpPr txBox="1">
            <a:spLocks/>
          </p:cNvSpPr>
          <p:nvPr/>
        </p:nvSpPr>
        <p:spPr>
          <a:xfrm>
            <a:off x="71182" y="2690556"/>
            <a:ext cx="6799882" cy="69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88900" indent="0">
              <a:buFont typeface="Fira Sans Light"/>
              <a:buNone/>
            </a:pPr>
            <a:r>
              <a:rPr lang="en-US" sz="1600" dirty="0"/>
              <a:t>To run a playbook using vault password saved in a file.</a:t>
            </a:r>
          </a:p>
          <a:p>
            <a:pPr marL="88900" indent="0">
              <a:buFont typeface="Fira Sans Light"/>
              <a:buNone/>
            </a:pPr>
            <a:r>
              <a:rPr lang="en-US" sz="1400" b="1" dirty="0">
                <a:solidFill>
                  <a:schemeClr val="accent6"/>
                </a:solidFill>
              </a:rPr>
              <a:t>ansible-playbook </a:t>
            </a:r>
            <a:r>
              <a:rPr lang="en-US" sz="1400" b="1" dirty="0" err="1">
                <a:solidFill>
                  <a:schemeClr val="accent6"/>
                </a:solidFill>
              </a:rPr>
              <a:t>file.yml</a:t>
            </a:r>
            <a:r>
              <a:rPr lang="en-US" sz="1400" b="1" dirty="0">
                <a:solidFill>
                  <a:schemeClr val="accent6"/>
                </a:solidFill>
              </a:rPr>
              <a:t> –</a:t>
            </a:r>
            <a:r>
              <a:rPr lang="en-US" sz="1400" b="1" dirty="0" err="1">
                <a:solidFill>
                  <a:schemeClr val="accent6"/>
                </a:solidFill>
              </a:rPr>
              <a:t>i</a:t>
            </a:r>
            <a:r>
              <a:rPr lang="en-US" sz="1400" b="1" dirty="0">
                <a:solidFill>
                  <a:schemeClr val="accent6"/>
                </a:solidFill>
              </a:rPr>
              <a:t> inventory  --vault-password-file  </a:t>
            </a:r>
            <a:r>
              <a:rPr lang="en-US" sz="1400" b="1" dirty="0" err="1">
                <a:solidFill>
                  <a:schemeClr val="accent6"/>
                </a:solidFill>
              </a:rPr>
              <a:t>vaultpass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D3BC0-50CF-754A-8161-9F9E0ED7A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19" y="3444248"/>
            <a:ext cx="6478453" cy="786837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9D19A11-215C-3C49-B3D0-FC7E72A7C586}"/>
              </a:ext>
            </a:extLst>
          </p:cNvPr>
          <p:cNvSpPr txBox="1">
            <a:spLocks/>
          </p:cNvSpPr>
          <p:nvPr/>
        </p:nvSpPr>
        <p:spPr>
          <a:xfrm>
            <a:off x="141419" y="4263166"/>
            <a:ext cx="6799882" cy="69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 b="0" i="0" u="none" strike="noStrike" cap="none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88900" indent="0">
              <a:buFont typeface="Fira Sans Light"/>
              <a:buNone/>
            </a:pPr>
            <a:r>
              <a:rPr lang="en-US" sz="1600" dirty="0"/>
              <a:t>To run a playbook using vault password generated using a script</a:t>
            </a:r>
          </a:p>
          <a:p>
            <a:pPr marL="88900" indent="0">
              <a:buFont typeface="Fira Sans Light"/>
              <a:buNone/>
            </a:pPr>
            <a:r>
              <a:rPr lang="en-US" sz="1400" b="1" dirty="0">
                <a:solidFill>
                  <a:schemeClr val="accent6"/>
                </a:solidFill>
              </a:rPr>
              <a:t>ansible-playbook </a:t>
            </a:r>
            <a:r>
              <a:rPr lang="en-US" sz="1400" b="1" dirty="0" err="1">
                <a:solidFill>
                  <a:schemeClr val="accent6"/>
                </a:solidFill>
              </a:rPr>
              <a:t>file.yml</a:t>
            </a:r>
            <a:r>
              <a:rPr lang="en-US" sz="1400" b="1" dirty="0">
                <a:solidFill>
                  <a:schemeClr val="accent6"/>
                </a:solidFill>
              </a:rPr>
              <a:t> –</a:t>
            </a:r>
            <a:r>
              <a:rPr lang="en-US" sz="1400" b="1" dirty="0" err="1">
                <a:solidFill>
                  <a:schemeClr val="accent6"/>
                </a:solidFill>
              </a:rPr>
              <a:t>i</a:t>
            </a:r>
            <a:r>
              <a:rPr lang="en-US" sz="1400" b="1" dirty="0">
                <a:solidFill>
                  <a:schemeClr val="accent6"/>
                </a:solidFill>
              </a:rPr>
              <a:t> inventory  --vault-password-file  </a:t>
            </a:r>
            <a:r>
              <a:rPr lang="en-US" sz="1400" b="1" dirty="0" err="1">
                <a:solidFill>
                  <a:schemeClr val="accent6"/>
                </a:solidFill>
              </a:rPr>
              <a:t>vaultpass.py</a:t>
            </a:r>
            <a:endParaRPr lang="en-US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0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316</Words>
  <Application>Microsoft Macintosh PowerPoint</Application>
  <PresentationFormat>On-screen Show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Fira Sans Light</vt:lpstr>
      <vt:lpstr>Fira Sans SemiBold</vt:lpstr>
      <vt:lpstr>Times New Roman</vt:lpstr>
      <vt:lpstr>Leontes template</vt:lpstr>
      <vt:lpstr>What are we going to see in this session?</vt:lpstr>
      <vt:lpstr>Strategy</vt:lpstr>
      <vt:lpstr>Forks</vt:lpstr>
      <vt:lpstr>Error handling</vt:lpstr>
      <vt:lpstr>Ansible Vault</vt:lpstr>
      <vt:lpstr>Cont.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Anand Subramanian Narayanan</cp:lastModifiedBy>
  <cp:revision>148</cp:revision>
  <dcterms:modified xsi:type="dcterms:W3CDTF">2021-06-01T20:52:32Z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