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62" r:id="rId2"/>
    <p:sldId id="285" r:id="rId3"/>
    <p:sldId id="312" r:id="rId4"/>
    <p:sldId id="265" r:id="rId5"/>
    <p:sldId id="313" r:id="rId6"/>
    <p:sldId id="314" r:id="rId7"/>
    <p:sldId id="261" r:id="rId8"/>
    <p:sldId id="320" r:id="rId9"/>
    <p:sldId id="321" r:id="rId10"/>
    <p:sldId id="278" r:id="rId11"/>
  </p:sldIdLst>
  <p:sldSz cx="9144000" cy="5143500" type="screen16x9"/>
  <p:notesSz cx="6858000" cy="9144000"/>
  <p:embeddedFontLst>
    <p:embeddedFont>
      <p:font typeface="Fira Sans Light" panose="020F0502020204030204" pitchFamily="34" charset="0"/>
      <p:regular r:id="rId13"/>
      <p:bold r:id="rId14"/>
      <p:italic r:id="rId15"/>
      <p:boldItalic r:id="rId16"/>
    </p:embeddedFont>
    <p:embeddedFont>
      <p:font typeface="Fira Sans SemiBold"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63"/>
  </p:normalViewPr>
  <p:slideViewPr>
    <p:cSldViewPr snapToGrid="0">
      <p:cViewPr varScale="1">
        <p:scale>
          <a:sx n="155" d="100"/>
          <a:sy n="155"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20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49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760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19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73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045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5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fif"/></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likegeeks.com/listing-users-in-linu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870218" y="120277"/>
            <a:ext cx="6914833" cy="74763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4000"/>
              <a:t>Linux </a:t>
            </a:r>
            <a:r>
              <a:rPr lang="en-IN" sz="4000" dirty="0"/>
              <a:t>– Big picture</a:t>
            </a:r>
            <a:endParaRPr sz="4000" dirty="0"/>
          </a:p>
        </p:txBody>
      </p:sp>
      <p:sp>
        <p:nvSpPr>
          <p:cNvPr id="146" name="Google Shape;146;p19"/>
          <p:cNvSpPr txBox="1">
            <a:spLocks noGrp="1"/>
          </p:cNvSpPr>
          <p:nvPr>
            <p:ph type="subTitle" idx="4294967295"/>
          </p:nvPr>
        </p:nvSpPr>
        <p:spPr>
          <a:xfrm>
            <a:off x="122945" y="991450"/>
            <a:ext cx="7791610" cy="3951901"/>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Arial" panose="020B0604020202020204" pitchFamily="34" charset="0"/>
              <a:buChar char="•"/>
            </a:pPr>
            <a:r>
              <a:rPr lang="en-US" dirty="0"/>
              <a:t>What is Linux</a:t>
            </a:r>
          </a:p>
          <a:p>
            <a:pPr marL="342900" lvl="0" indent="-342900" algn="l" rtl="0">
              <a:spcBef>
                <a:spcPts val="600"/>
              </a:spcBef>
              <a:spcAft>
                <a:spcPts val="0"/>
              </a:spcAft>
              <a:buFont typeface="Arial" panose="020B0604020202020204" pitchFamily="34" charset="0"/>
              <a:buChar char="•"/>
            </a:pPr>
            <a:r>
              <a:rPr lang="en-US" dirty="0"/>
              <a:t>Linux Kernel</a:t>
            </a:r>
          </a:p>
          <a:p>
            <a:pPr marL="342900" indent="-342900">
              <a:buFont typeface="Arial" panose="020B0604020202020204" pitchFamily="34" charset="0"/>
              <a:buChar char="•"/>
            </a:pPr>
            <a:r>
              <a:rPr lang="en-US" dirty="0"/>
              <a:t>Linux Terminal</a:t>
            </a:r>
          </a:p>
          <a:p>
            <a:pPr marL="342900" indent="-342900">
              <a:buFont typeface="Arial" panose="020B0604020202020204" pitchFamily="34" charset="0"/>
              <a:buChar char="•"/>
            </a:pPr>
            <a:r>
              <a:rPr lang="en-US" dirty="0"/>
              <a:t>Linux Shell</a:t>
            </a:r>
          </a:p>
          <a:p>
            <a:pPr marL="342900" indent="-342900">
              <a:buFont typeface="Arial" panose="020B0604020202020204" pitchFamily="34" charset="0"/>
              <a:buChar char="•"/>
            </a:pPr>
            <a:r>
              <a:rPr lang="en-US" dirty="0"/>
              <a:t>Linux boot process</a:t>
            </a:r>
          </a:p>
          <a:p>
            <a:pPr marL="342900" lvl="0" indent="-342900" algn="l" rtl="0">
              <a:spcBef>
                <a:spcPts val="600"/>
              </a:spcBef>
              <a:spcAft>
                <a:spcPts val="0"/>
              </a:spcAft>
              <a:buFont typeface="Arial" panose="020B0604020202020204" pitchFamily="34" charset="0"/>
              <a:buChar char="•"/>
            </a:pPr>
            <a:r>
              <a:rPr lang="en-US" dirty="0"/>
              <a:t>Linux File system</a:t>
            </a:r>
          </a:p>
          <a:p>
            <a:pPr marL="342900" lvl="0" indent="-342900" algn="l" rtl="0">
              <a:spcBef>
                <a:spcPts val="600"/>
              </a:spcBef>
              <a:spcAft>
                <a:spcPts val="0"/>
              </a:spcAft>
              <a:buFont typeface="Arial" panose="020B0604020202020204" pitchFamily="34" charset="0"/>
              <a:buChar char="•"/>
            </a:pPr>
            <a:r>
              <a:rPr lang="en-US" dirty="0"/>
              <a:t>Linux Installation</a:t>
            </a:r>
          </a:p>
          <a:p>
            <a:pPr marL="342900" lvl="0" indent="-342900" algn="l" rtl="0">
              <a:spcBef>
                <a:spcPts val="600"/>
              </a:spcBef>
              <a:spcAft>
                <a:spcPts val="0"/>
              </a:spcAft>
              <a:buFont typeface="Arial" panose="020B0604020202020204" pitchFamily="34" charset="0"/>
              <a:buChar char="•"/>
            </a:pPr>
            <a:r>
              <a:rPr lang="en-US" dirty="0"/>
              <a:t>Linux Commands line administration</a:t>
            </a:r>
          </a:p>
          <a:p>
            <a:pPr marL="342900" lvl="0" indent="-342900" algn="l" rtl="0">
              <a:spcBef>
                <a:spcPts val="600"/>
              </a:spcBef>
              <a:spcAft>
                <a:spcPts val="0"/>
              </a:spcAft>
              <a:buFont typeface="Arial" panose="020B0604020202020204" pitchFamily="34" charset="0"/>
              <a:buChar char="•"/>
            </a:pPr>
            <a:endParaRPr dirty="0"/>
          </a:p>
        </p:txBody>
      </p:sp>
      <p:sp>
        <p:nvSpPr>
          <p:cNvPr id="147" name="Google Shape;147;p19"/>
          <p:cNvSpPr/>
          <p:nvPr/>
        </p:nvSpPr>
        <p:spPr>
          <a:xfrm>
            <a:off x="6494491" y="3662706"/>
            <a:ext cx="328208" cy="3133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6087000" y="1902811"/>
            <a:ext cx="1406159" cy="1406531"/>
            <a:chOff x="6654650" y="3665275"/>
            <a:chExt cx="409100" cy="409125"/>
          </a:xfrm>
        </p:grpSpPr>
        <p:sp>
          <p:nvSpPr>
            <p:cNvPr id="149" name="Google Shape;14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9"/>
          <p:cNvGrpSpPr/>
          <p:nvPr/>
        </p:nvGrpSpPr>
        <p:grpSpPr>
          <a:xfrm rot="1056918">
            <a:off x="5419791" y="1365289"/>
            <a:ext cx="929009" cy="929132"/>
            <a:chOff x="570875" y="4322250"/>
            <a:chExt cx="443300" cy="443325"/>
          </a:xfrm>
        </p:grpSpPr>
        <p:sp>
          <p:nvSpPr>
            <p:cNvPr id="152" name="Google Shape;15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9"/>
          <p:cNvSpPr/>
          <p:nvPr/>
        </p:nvSpPr>
        <p:spPr>
          <a:xfrm rot="2466725">
            <a:off x="4836185" y="2175386"/>
            <a:ext cx="456024" cy="4354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1609335">
            <a:off x="5503104" y="2449369"/>
            <a:ext cx="328153" cy="3133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2926353">
            <a:off x="7492949" y="2697599"/>
            <a:ext cx="245755" cy="2346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1609413">
            <a:off x="6470219" y="1125535"/>
            <a:ext cx="221416" cy="21141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61154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What is Linux ?</a:t>
            </a:r>
            <a:endParaRPr sz="2400" dirty="0"/>
          </a:p>
        </p:txBody>
      </p:sp>
      <p:sp>
        <p:nvSpPr>
          <p:cNvPr id="205" name="Google Shape;205;p22"/>
          <p:cNvSpPr txBox="1">
            <a:spLocks noGrp="1"/>
          </p:cNvSpPr>
          <p:nvPr>
            <p:ph type="body" idx="1"/>
          </p:nvPr>
        </p:nvSpPr>
        <p:spPr>
          <a:xfrm>
            <a:off x="92207" y="860612"/>
            <a:ext cx="6101124" cy="4282062"/>
          </a:xfrm>
          <a:prstGeom prst="rect">
            <a:avLst/>
          </a:prstGeom>
        </p:spPr>
        <p:txBody>
          <a:bodyPr spcFirstLastPara="1" wrap="square" lIns="0" tIns="0" rIns="0" bIns="0" anchor="t" anchorCtr="0">
            <a:noAutofit/>
          </a:bodyPr>
          <a:lstStyle/>
          <a:p>
            <a:pPr marL="0" indent="0">
              <a:buNone/>
            </a:pPr>
            <a:endParaRPr lang="en-IN"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800" dirty="0"/>
              <a:t>Linux is the best-known and most-used open source operating system. </a:t>
            </a:r>
          </a:p>
          <a:p>
            <a:pPr marL="342900" indent="-342900">
              <a:buFont typeface="Arial" panose="020B0604020202020204" pitchFamily="34" charset="0"/>
              <a:buChar char="•"/>
            </a:pPr>
            <a:r>
              <a:rPr lang="en-IN" sz="1800" dirty="0"/>
              <a:t>It's a software that sits underneath of all other software on a computer.</a:t>
            </a:r>
          </a:p>
          <a:p>
            <a:pPr marL="342900" indent="-342900">
              <a:buFont typeface="Arial" panose="020B0604020202020204" pitchFamily="34" charset="0"/>
              <a:buChar char="•"/>
            </a:pPr>
            <a:r>
              <a:rPr lang="en-IN" sz="1800" dirty="0"/>
              <a:t>Major role of this software is to receive requests from programs &amp; relay those to computer’s hardware.</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7" name="Google Shape;207;p22"/>
          <p:cNvPicPr preferRelativeResize="0"/>
          <p:nvPr/>
        </p:nvPicPr>
        <p:blipFill>
          <a:blip r:embed="rId4"/>
          <a:srcRect/>
          <a:stretch/>
        </p:blipFill>
        <p:spPr>
          <a:xfrm>
            <a:off x="6262487" y="1613812"/>
            <a:ext cx="2789306" cy="1530772"/>
          </a:xfrm>
          <a:prstGeom prst="rect">
            <a:avLst/>
          </a:prstGeom>
          <a:noFill/>
          <a:ln>
            <a:noFill/>
          </a:ln>
          <a:effectLst>
            <a:outerShdw blurRad="285750" dist="190500" dir="2760000" algn="bl" rotWithShape="0">
              <a:schemeClr val="dk1">
                <a:alpha val="35000"/>
              </a:schemeClr>
            </a:outerShdw>
          </a:effectLst>
        </p:spPr>
      </p:pic>
    </p:spTree>
    <p:extLst>
      <p:ext uri="{BB962C8B-B14F-4D97-AF65-F5344CB8AC3E}">
        <p14:creationId xmlns:p14="http://schemas.microsoft.com/office/powerpoint/2010/main" val="404760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79928" cy="402300"/>
          </a:xfrm>
          <a:prstGeom prst="rect">
            <a:avLst/>
          </a:prstGeom>
        </p:spPr>
        <p:txBody>
          <a:bodyPr spcFirstLastPara="1" wrap="square" lIns="0" tIns="0" rIns="0" bIns="0" anchor="b" anchorCtr="0">
            <a:noAutofit/>
          </a:bodyPr>
          <a:lstStyle/>
          <a:p>
            <a:r>
              <a:rPr lang="en-IN" sz="2400" dirty="0"/>
              <a:t>Difference between Unix &amp; Linux</a:t>
            </a:r>
          </a:p>
        </p:txBody>
      </p:sp>
      <p:sp>
        <p:nvSpPr>
          <p:cNvPr id="205" name="Google Shape;205;p22"/>
          <p:cNvSpPr txBox="1">
            <a:spLocks noGrp="1"/>
          </p:cNvSpPr>
          <p:nvPr>
            <p:ph type="body" idx="1"/>
          </p:nvPr>
        </p:nvSpPr>
        <p:spPr>
          <a:xfrm>
            <a:off x="76840" y="814508"/>
            <a:ext cx="6761950" cy="4200856"/>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Arial" panose="020B0604020202020204" pitchFamily="34" charset="0"/>
              <a:buChar char="•"/>
            </a:pPr>
            <a:r>
              <a:rPr lang="en-IN" sz="1800" dirty="0"/>
              <a:t>Unix is considered as mother of most operating systems.</a:t>
            </a:r>
          </a:p>
          <a:p>
            <a:pPr marL="342900" lvl="0" indent="-342900" algn="l" rtl="0">
              <a:spcBef>
                <a:spcPts val="600"/>
              </a:spcBef>
              <a:spcAft>
                <a:spcPts val="0"/>
              </a:spcAft>
              <a:buFont typeface="Arial" panose="020B0604020202020204" pitchFamily="34" charset="0"/>
              <a:buChar char="•"/>
            </a:pPr>
            <a:r>
              <a:rPr lang="en-IN" sz="1800" dirty="0"/>
              <a:t>Unix was invented by Bell labs back in 1965.</a:t>
            </a:r>
          </a:p>
          <a:p>
            <a:pPr marL="342900" lvl="0" indent="-342900" algn="l" rtl="0">
              <a:spcBef>
                <a:spcPts val="600"/>
              </a:spcBef>
              <a:spcAft>
                <a:spcPts val="0"/>
              </a:spcAft>
              <a:buFont typeface="Arial" panose="020B0604020202020204" pitchFamily="34" charset="0"/>
              <a:buChar char="•"/>
            </a:pPr>
            <a:r>
              <a:rPr lang="en-IN" sz="1800" dirty="0"/>
              <a:t>Linux is nothing but the clone of Unix which is written by Linux Torvalds from scratch with help of many hackers across the globe. </a:t>
            </a:r>
          </a:p>
          <a:p>
            <a:pPr marL="342900" indent="-342900">
              <a:buFont typeface="Arial" panose="020B0604020202020204" pitchFamily="34" charset="0"/>
              <a:buChar char="•"/>
            </a:pPr>
            <a:r>
              <a:rPr lang="en-IN" sz="1800" dirty="0"/>
              <a:t>People do confuse a lot between the terms “Unix &amp; Linux” and they tend ask questions like </a:t>
            </a:r>
            <a:r>
              <a:rPr lang="en-IN" sz="1800" dirty="0">
                <a:solidFill>
                  <a:srgbClr val="FFFF00"/>
                </a:solidFill>
              </a:rPr>
              <a:t>“Is Unix different from Linux?” / “Are Linux &amp; Unix the same thing?” / “Is Linux like Unix?”/ “Is Linux built on Unix?”</a:t>
            </a:r>
          </a:p>
          <a:p>
            <a:pPr marL="342900" indent="-342900">
              <a:buFont typeface="Arial" panose="020B0604020202020204" pitchFamily="34" charset="0"/>
              <a:buChar char="•"/>
            </a:pPr>
            <a:r>
              <a:rPr lang="en-IN" sz="1800" dirty="0"/>
              <a:t>Here is the answer to all such questions. </a:t>
            </a:r>
            <a:r>
              <a:rPr lang="en-IN" sz="1800" dirty="0">
                <a:solidFill>
                  <a:srgbClr val="FFFF00"/>
                </a:solidFill>
              </a:rPr>
              <a:t>“Linux &amp; Unix are different but they do have a relationship with each other as Linux is derived from Unix”</a:t>
            </a:r>
            <a:endParaRPr sz="1800" dirty="0">
              <a:solidFill>
                <a:srgbClr val="FFFF00"/>
              </a:solidFill>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433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26140" cy="402300"/>
          </a:xfrm>
          <a:prstGeom prst="rect">
            <a:avLst/>
          </a:prstGeom>
        </p:spPr>
        <p:txBody>
          <a:bodyPr spcFirstLastPara="1" wrap="square" lIns="0" tIns="0" rIns="0" bIns="0" anchor="b" anchorCtr="0">
            <a:noAutofit/>
          </a:bodyPr>
          <a:lstStyle/>
          <a:p>
            <a:r>
              <a:rPr lang="en-IN" sz="1800" dirty="0"/>
              <a:t>How does Linux differ from other operating systems ?</a:t>
            </a:r>
          </a:p>
        </p:txBody>
      </p:sp>
      <p:sp>
        <p:nvSpPr>
          <p:cNvPr id="205" name="Google Shape;205;p22"/>
          <p:cNvSpPr txBox="1">
            <a:spLocks noGrp="1"/>
          </p:cNvSpPr>
          <p:nvPr>
            <p:ph type="body" idx="1"/>
          </p:nvPr>
        </p:nvSpPr>
        <p:spPr>
          <a:xfrm>
            <a:off x="76840" y="791455"/>
            <a:ext cx="6708162" cy="4223909"/>
          </a:xfrm>
          <a:prstGeom prst="rect">
            <a:avLst/>
          </a:prstGeom>
        </p:spPr>
        <p:txBody>
          <a:bodyPr spcFirstLastPara="1" wrap="square" lIns="0" tIns="0" rIns="0" bIns="0" anchor="t" anchorCtr="0">
            <a:noAutofit/>
          </a:bodyPr>
          <a:lstStyle/>
          <a:p>
            <a:pPr marL="0" lvl="0" indent="0">
              <a:buNone/>
            </a:pPr>
            <a:endParaRPr lang="en-IN" sz="1600" dirty="0"/>
          </a:p>
          <a:p>
            <a:pPr marL="342900" lvl="0" indent="-342900">
              <a:buFont typeface="Arial" panose="020B0604020202020204" pitchFamily="34" charset="0"/>
              <a:buChar char="•"/>
            </a:pPr>
            <a:r>
              <a:rPr lang="en-IN" sz="1600" dirty="0"/>
              <a:t>In many ways, Linux is similar to other operating systems you may have used before, such as Windows, macOS etc..</a:t>
            </a:r>
          </a:p>
          <a:p>
            <a:pPr marL="342900" lvl="0" indent="-342900">
              <a:buFont typeface="Arial" panose="020B0604020202020204" pitchFamily="34" charset="0"/>
              <a:buChar char="•"/>
            </a:pPr>
            <a:r>
              <a:rPr lang="en-IN" sz="1600" dirty="0"/>
              <a:t>Like other operating systems, Linux also has both graphical &amp; command line interface.</a:t>
            </a:r>
          </a:p>
          <a:p>
            <a:pPr marL="342900" lvl="0" indent="-342900">
              <a:buFont typeface="Arial" panose="020B0604020202020204" pitchFamily="34" charset="0"/>
              <a:buChar char="•"/>
            </a:pPr>
            <a:r>
              <a:rPr lang="en-IN" sz="1600" dirty="0"/>
              <a:t>But why Linux is different from other operating systems? </a:t>
            </a:r>
          </a:p>
          <a:p>
            <a:pPr marL="342900" lvl="0" indent="-342900">
              <a:buFont typeface="Arial" panose="020B0604020202020204" pitchFamily="34" charset="0"/>
              <a:buChar char="•"/>
            </a:pPr>
            <a:r>
              <a:rPr lang="en-IN" sz="1600" dirty="0"/>
              <a:t>First, and perhaps most important reason is </a:t>
            </a:r>
            <a:r>
              <a:rPr lang="en-IN" sz="1600" dirty="0">
                <a:solidFill>
                  <a:srgbClr val="FFFF00"/>
                </a:solidFill>
              </a:rPr>
              <a:t>“Linux is open source software”</a:t>
            </a:r>
            <a:r>
              <a:rPr lang="en-IN" sz="1600" dirty="0"/>
              <a:t> </a:t>
            </a:r>
          </a:p>
          <a:p>
            <a:pPr marL="342900" lvl="0" indent="-342900">
              <a:buFont typeface="Arial" panose="020B0604020202020204" pitchFamily="34" charset="0"/>
              <a:buChar char="•"/>
            </a:pPr>
            <a:r>
              <a:rPr lang="en-IN" sz="1600" dirty="0"/>
              <a:t>The code used to create Linux is free and available to the public to view, edit &amp; for users with the appropriate skills to contribute to.</a:t>
            </a:r>
          </a:p>
          <a:p>
            <a:pPr marL="342900" lvl="0" indent="-342900">
              <a:buFont typeface="Arial" panose="020B0604020202020204" pitchFamily="34" charset="0"/>
              <a:buChar char="•"/>
            </a:pPr>
            <a:r>
              <a:rPr lang="en-IN" sz="1600" dirty="0"/>
              <a:t>There are many operating system distributions derived from Linux core source code some of them are </a:t>
            </a:r>
            <a:r>
              <a:rPr lang="en-IN" sz="1600" dirty="0">
                <a:solidFill>
                  <a:srgbClr val="FFFF00"/>
                </a:solidFill>
              </a:rPr>
              <a:t>“Fedora, Centos, Suse(enterprise), Ubuntu, MacOS(enterprise), IOS(enterprise) &amp; Android(enterprise)”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26140" cy="402300"/>
          </a:xfrm>
          <a:prstGeom prst="rect">
            <a:avLst/>
          </a:prstGeom>
        </p:spPr>
        <p:txBody>
          <a:bodyPr spcFirstLastPara="1" wrap="square" lIns="0" tIns="0" rIns="0" bIns="0" anchor="b" anchorCtr="0">
            <a:noAutofit/>
          </a:bodyPr>
          <a:lstStyle/>
          <a:p>
            <a:r>
              <a:rPr lang="en-IN" sz="1800" dirty="0"/>
              <a:t>Who uses Linux ?</a:t>
            </a:r>
          </a:p>
        </p:txBody>
      </p:sp>
      <p:sp>
        <p:nvSpPr>
          <p:cNvPr id="205" name="Google Shape;205;p22"/>
          <p:cNvSpPr txBox="1">
            <a:spLocks noGrp="1"/>
          </p:cNvSpPr>
          <p:nvPr>
            <p:ph type="body" idx="1"/>
          </p:nvPr>
        </p:nvSpPr>
        <p:spPr>
          <a:xfrm>
            <a:off x="76840" y="791455"/>
            <a:ext cx="6708162" cy="4223909"/>
          </a:xfrm>
          <a:prstGeom prst="rect">
            <a:avLst/>
          </a:prstGeom>
        </p:spPr>
        <p:txBody>
          <a:bodyPr spcFirstLastPara="1" wrap="square" lIns="0" tIns="0" rIns="0" bIns="0" anchor="t" anchorCtr="0">
            <a:noAutofit/>
          </a:bodyPr>
          <a:lstStyle/>
          <a:p>
            <a:pPr marL="342900" lvl="0" indent="-342900">
              <a:buFont typeface="Arial" panose="020B0604020202020204" pitchFamily="34" charset="0"/>
              <a:buChar char="•"/>
            </a:pPr>
            <a:endParaRPr lang="en-IN" sz="1600" dirty="0"/>
          </a:p>
          <a:p>
            <a:pPr marL="342900" lvl="0" indent="-342900">
              <a:buFont typeface="Arial" panose="020B0604020202020204" pitchFamily="34" charset="0"/>
              <a:buChar char="•"/>
            </a:pPr>
            <a:r>
              <a:rPr lang="en-IN" sz="1600" dirty="0"/>
              <a:t>You probably already use Linux, whether you know it or not.</a:t>
            </a:r>
          </a:p>
          <a:p>
            <a:pPr marL="342900" lvl="0" indent="-342900">
              <a:buFont typeface="Arial" panose="020B0604020202020204" pitchFamily="34" charset="0"/>
              <a:buChar char="•"/>
            </a:pPr>
            <a:r>
              <a:rPr lang="en-IN" sz="1600" dirty="0"/>
              <a:t>Between two-thirds of webpages on Internet are generated by servers running Linux.</a:t>
            </a:r>
          </a:p>
          <a:p>
            <a:pPr marL="342900" indent="-342900">
              <a:buFont typeface="Arial" panose="020B0604020202020204" pitchFamily="34" charset="0"/>
              <a:buChar char="•"/>
            </a:pPr>
            <a:r>
              <a:rPr lang="en-IN" sz="1600" dirty="0"/>
              <a:t>Companies &amp; individuals choose Linux because it's secure, flexible &amp; you can receive excellent support from large community of users. In addition to companies like SUSE &amp;Red Hat offers commercial support as well.</a:t>
            </a:r>
          </a:p>
          <a:p>
            <a:pPr marL="342900" indent="-342900">
              <a:buFont typeface="Arial" panose="020B0604020202020204" pitchFamily="34" charset="0"/>
              <a:buChar char="•"/>
            </a:pPr>
            <a:r>
              <a:rPr lang="en-IN" sz="1600" dirty="0"/>
              <a:t>Many devices you probably own, such as Android phones, tablets, IOS, Chromebooks, digital storage devices, cameras also run on Linux. Your car has Linux running under the hood. Hence Linux is everywhere.</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8772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26140" cy="402300"/>
          </a:xfrm>
          <a:prstGeom prst="rect">
            <a:avLst/>
          </a:prstGeom>
        </p:spPr>
        <p:txBody>
          <a:bodyPr spcFirstLastPara="1" wrap="square" lIns="0" tIns="0" rIns="0" bIns="0" anchor="b" anchorCtr="0">
            <a:noAutofit/>
          </a:bodyPr>
          <a:lstStyle/>
          <a:p>
            <a:r>
              <a:rPr lang="en-IN" sz="1800" dirty="0"/>
              <a:t>Who owns Linux ?</a:t>
            </a:r>
          </a:p>
        </p:txBody>
      </p:sp>
      <p:sp>
        <p:nvSpPr>
          <p:cNvPr id="205" name="Google Shape;205;p22"/>
          <p:cNvSpPr txBox="1">
            <a:spLocks noGrp="1"/>
          </p:cNvSpPr>
          <p:nvPr>
            <p:ph type="body" idx="1"/>
          </p:nvPr>
        </p:nvSpPr>
        <p:spPr>
          <a:xfrm>
            <a:off x="76840" y="791455"/>
            <a:ext cx="6708162" cy="4223909"/>
          </a:xfrm>
          <a:prstGeom prst="rect">
            <a:avLst/>
          </a:prstGeom>
        </p:spPr>
        <p:txBody>
          <a:bodyPr spcFirstLastPara="1" wrap="square" lIns="0" tIns="0" rIns="0" bIns="0" anchor="t" anchorCtr="0">
            <a:noAutofit/>
          </a:bodyPr>
          <a:lstStyle/>
          <a:p>
            <a:pPr marL="342900" lvl="0" indent="-342900">
              <a:buFont typeface="Arial" panose="020B0604020202020204" pitchFamily="34" charset="0"/>
              <a:buChar char="•"/>
            </a:pPr>
            <a:endParaRPr lang="en-IN" sz="1600" dirty="0"/>
          </a:p>
          <a:p>
            <a:pPr marL="0" lvl="0" indent="0">
              <a:buNone/>
            </a:pPr>
            <a:endParaRPr lang="en-IN" sz="1600" dirty="0"/>
          </a:p>
          <a:p>
            <a:pPr>
              <a:buFont typeface="Arial" panose="020B0604020202020204" pitchFamily="34" charset="0"/>
              <a:buChar char="•"/>
            </a:pPr>
            <a:r>
              <a:rPr lang="en-IN" sz="1600" dirty="0"/>
              <a:t>Linux is freely available to anyone. </a:t>
            </a:r>
          </a:p>
          <a:p>
            <a:pPr>
              <a:buFont typeface="Arial" panose="020B0604020202020204" pitchFamily="34" charset="0"/>
              <a:buChar char="•"/>
            </a:pPr>
            <a:r>
              <a:rPr lang="en-IN" sz="1600" dirty="0"/>
              <a:t>However, the trademark on the name “Linux” rests with its creator, Linus Torvalds. </a:t>
            </a:r>
          </a:p>
          <a:p>
            <a:pPr>
              <a:buFont typeface="Arial" panose="020B0604020202020204" pitchFamily="34" charset="0"/>
              <a:buChar char="•"/>
            </a:pPr>
            <a:r>
              <a:rPr lang="en-IN" sz="1600" dirty="0"/>
              <a:t>The term “Linux” technically refers to just the Linux kernel. </a:t>
            </a:r>
          </a:p>
          <a:p>
            <a:pPr>
              <a:buFont typeface="Arial" panose="020B0604020202020204" pitchFamily="34" charset="0"/>
              <a:buChar char="•"/>
            </a:pPr>
            <a:r>
              <a:rPr lang="en-IN" sz="1600" dirty="0"/>
              <a:t>But most people refer entire operating system as "Linux" because to most users an OS includes a bundle of programs, tools, and services (like a desktop, clock, an application menu, and so on).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01692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859077" y="142543"/>
            <a:ext cx="541877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Linux Kernel</a:t>
            </a:r>
            <a:endParaRPr dirty="0"/>
          </a:p>
        </p:txBody>
      </p:sp>
      <p:sp>
        <p:nvSpPr>
          <p:cNvPr id="132" name="Google Shape;132;p18"/>
          <p:cNvSpPr txBox="1">
            <a:spLocks noGrp="1"/>
          </p:cNvSpPr>
          <p:nvPr>
            <p:ph type="body" idx="1"/>
          </p:nvPr>
        </p:nvSpPr>
        <p:spPr>
          <a:xfrm>
            <a:off x="0" y="662383"/>
            <a:ext cx="6761950" cy="4480291"/>
          </a:xfrm>
          <a:prstGeom prst="rect">
            <a:avLst/>
          </a:prstGeom>
        </p:spPr>
        <p:txBody>
          <a:bodyPr spcFirstLastPara="1" wrap="square" lIns="0" tIns="0" rIns="0" bIns="0" anchor="t" anchorCtr="0">
            <a:noAutofit/>
          </a:bodyPr>
          <a:lstStyle/>
          <a:p>
            <a:pPr marL="88900" indent="0">
              <a:buNone/>
            </a:pPr>
            <a:r>
              <a:rPr lang="en-IN" sz="1400" dirty="0">
                <a:solidFill>
                  <a:srgbClr val="FFFF00"/>
                </a:solidFill>
              </a:rPr>
              <a:t>What is the main purpose of inventing computer ?</a:t>
            </a:r>
          </a:p>
          <a:p>
            <a:pPr>
              <a:buFont typeface="Arial" panose="020B0604020202020204" pitchFamily="34" charset="0"/>
              <a:buChar char="•"/>
            </a:pPr>
            <a:r>
              <a:rPr lang="en-IN" sz="1400" dirty="0"/>
              <a:t>To run the sequence of instructions which is known as program.</a:t>
            </a:r>
          </a:p>
          <a:p>
            <a:pPr>
              <a:buFont typeface="Arial" panose="020B0604020202020204" pitchFamily="34" charset="0"/>
              <a:buChar char="•"/>
            </a:pPr>
            <a:r>
              <a:rPr lang="en-IN" sz="1400" dirty="0"/>
              <a:t>The program is often referred as Process.</a:t>
            </a:r>
          </a:p>
          <a:p>
            <a:pPr>
              <a:buFont typeface="Arial" panose="020B0604020202020204" pitchFamily="34" charset="0"/>
              <a:buChar char="•"/>
            </a:pPr>
            <a:r>
              <a:rPr lang="en-IN" sz="1400" dirty="0"/>
              <a:t>If you look back the history, single computer were used to run single process.</a:t>
            </a:r>
          </a:p>
          <a:p>
            <a:pPr>
              <a:buFont typeface="Arial" panose="020B0604020202020204" pitchFamily="34" charset="0"/>
              <a:buChar char="•"/>
            </a:pPr>
            <a:r>
              <a:rPr lang="en-IN" sz="1400" dirty="0"/>
              <a:t>later general purpose computers are designed to run many processes simultaneously, </a:t>
            </a:r>
            <a:r>
              <a:rPr lang="en-IN" sz="1400" dirty="0">
                <a:solidFill>
                  <a:srgbClr val="FFFF00"/>
                </a:solidFill>
              </a:rPr>
              <a:t>but how it has been achieved ?</a:t>
            </a:r>
          </a:p>
          <a:p>
            <a:pPr>
              <a:buFont typeface="Arial" panose="020B0604020202020204" pitchFamily="34" charset="0"/>
              <a:buChar char="•"/>
            </a:pPr>
            <a:r>
              <a:rPr lang="en-IN" sz="1400" dirty="0">
                <a:solidFill>
                  <a:srgbClr val="FFFF00"/>
                </a:solidFill>
              </a:rPr>
              <a:t>In general – what is required for process (it requires hardware resources such are Memory, Processor time, Storage space, etc)</a:t>
            </a:r>
          </a:p>
          <a:p>
            <a:pPr>
              <a:buFont typeface="Arial" panose="020B0604020202020204" pitchFamily="34" charset="0"/>
              <a:buChar char="•"/>
            </a:pPr>
            <a:r>
              <a:rPr lang="en-IN" sz="1400" dirty="0"/>
              <a:t>To run many processes simultaneously, we need a middle layer to manage the distribution of hardware resources of the computer efficiently &amp; fairly among all the various processes running on the computer. </a:t>
            </a:r>
          </a:p>
          <a:p>
            <a:pPr>
              <a:buFont typeface="Arial" panose="020B0604020202020204" pitchFamily="34" charset="0"/>
              <a:buChar char="•"/>
            </a:pPr>
            <a:r>
              <a:rPr lang="en-IN" sz="1400" dirty="0">
                <a:solidFill>
                  <a:srgbClr val="FFFF00"/>
                </a:solidFill>
              </a:rPr>
              <a:t>This middle layer is referred to as the kernel. </a:t>
            </a:r>
          </a:p>
          <a:p>
            <a:pPr>
              <a:buFont typeface="Arial" panose="020B0604020202020204" pitchFamily="34" charset="0"/>
              <a:buChar char="•"/>
            </a:pPr>
            <a:r>
              <a:rPr lang="en-IN" sz="1400" dirty="0"/>
              <a:t>Basically the kernel virtualizes the common hardware resources of the computer to provide each process with its own virtual resources.</a:t>
            </a:r>
          </a:p>
          <a:p>
            <a:pPr>
              <a:buFont typeface="Arial" panose="020B0604020202020204" pitchFamily="34" charset="0"/>
              <a:buChar char="•"/>
            </a:pPr>
            <a:r>
              <a:rPr lang="en-IN" sz="1400" dirty="0"/>
              <a:t>This makes the process seem as it is the sole process running on the machine.</a:t>
            </a:r>
          </a:p>
          <a:p>
            <a:pPr>
              <a:buFont typeface="Arial" panose="020B0604020202020204" pitchFamily="34" charset="0"/>
              <a:buChar char="•"/>
            </a:pPr>
            <a:r>
              <a:rPr lang="en-IN" sz="1400" dirty="0"/>
              <a:t>The kernel is also responsible for preventing &amp; mitigating conflicts between different processes.</a:t>
            </a:r>
          </a:p>
          <a:p>
            <a:pPr>
              <a:buFont typeface="Arial" panose="020B0604020202020204" pitchFamily="34" charset="0"/>
              <a:buChar char="•"/>
            </a:pPr>
            <a:endParaRPr sz="1400" dirty="0"/>
          </a:p>
        </p:txBody>
      </p:sp>
      <p:sp>
        <p:nvSpPr>
          <p:cNvPr id="133" name="Google Shape;133;p18"/>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35" name="Google Shape;135;p18"/>
          <p:cNvGrpSpPr/>
          <p:nvPr/>
        </p:nvGrpSpPr>
        <p:grpSpPr>
          <a:xfrm>
            <a:off x="268031" y="200148"/>
            <a:ext cx="215437" cy="351204"/>
            <a:chOff x="6730350" y="2315900"/>
            <a:chExt cx="257700" cy="420100"/>
          </a:xfrm>
        </p:grpSpPr>
        <p:sp>
          <p:nvSpPr>
            <p:cNvPr id="136" name="Google Shape;136;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 name="Google Shape;137;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 name="Google Shape;138;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 name="Google Shape;139;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 name="Google Shape;140;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2" name="Google Shape;207;p22">
            <a:extLst>
              <a:ext uri="{FF2B5EF4-FFF2-40B4-BE49-F238E27FC236}">
                <a16:creationId xmlns:a16="http://schemas.microsoft.com/office/drawing/2014/main" id="{A5EB6CA1-5F90-42A4-92C8-0E4A722AA67E}"/>
              </a:ext>
            </a:extLst>
          </p:cNvPr>
          <p:cNvPicPr preferRelativeResize="0"/>
          <p:nvPr/>
        </p:nvPicPr>
        <p:blipFill>
          <a:blip r:embed="rId3"/>
          <a:srcRect/>
          <a:stretch/>
        </p:blipFill>
        <p:spPr>
          <a:xfrm>
            <a:off x="6848637" y="722299"/>
            <a:ext cx="2275723" cy="2969129"/>
          </a:xfrm>
          <a:prstGeom prst="rect">
            <a:avLst/>
          </a:prstGeom>
          <a:noFill/>
          <a:ln>
            <a:noFill/>
          </a:ln>
          <a:effectLst>
            <a:outerShdw blurRad="285750" dist="190500" dir="2760000" algn="bl" rotWithShape="0">
              <a:schemeClr val="dk1">
                <a:alpha val="35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2">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2">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Linux Directories </a:t>
            </a:r>
            <a:endParaRPr sz="2400" dirty="0"/>
          </a:p>
        </p:txBody>
      </p:sp>
      <p:sp>
        <p:nvSpPr>
          <p:cNvPr id="205" name="Google Shape;205;p22"/>
          <p:cNvSpPr txBox="1">
            <a:spLocks noGrp="1"/>
          </p:cNvSpPr>
          <p:nvPr>
            <p:ph type="body" idx="1"/>
          </p:nvPr>
        </p:nvSpPr>
        <p:spPr>
          <a:xfrm>
            <a:off x="0" y="731603"/>
            <a:ext cx="6808051" cy="4411071"/>
          </a:xfrm>
          <a:prstGeom prst="rect">
            <a:avLst/>
          </a:prstGeom>
        </p:spPr>
        <p:txBody>
          <a:bodyPr spcFirstLastPara="1" wrap="square" lIns="0" tIns="0" rIns="0" bIns="0" anchor="t" anchorCtr="0">
            <a:noAutofit/>
          </a:bodyPr>
          <a:lstStyle/>
          <a:p>
            <a:pPr fontAlgn="base">
              <a:buFont typeface="Arial" panose="020B0604020202020204" pitchFamily="34" charset="0"/>
              <a:buChar char="•"/>
            </a:pPr>
            <a:r>
              <a:rPr lang="en-IN" sz="1100" b="1" dirty="0"/>
              <a:t>/bin</a:t>
            </a:r>
            <a:r>
              <a:rPr lang="en-IN" sz="1100" dirty="0"/>
              <a:t>: Where Linux core commands reside like ls, mv.</a:t>
            </a:r>
          </a:p>
          <a:p>
            <a:pPr fontAlgn="base">
              <a:buFont typeface="Arial" panose="020B0604020202020204" pitchFamily="34" charset="0"/>
              <a:buChar char="•"/>
            </a:pPr>
            <a:r>
              <a:rPr lang="en-IN" sz="1100" b="1" dirty="0"/>
              <a:t>/boot</a:t>
            </a:r>
            <a:r>
              <a:rPr lang="en-IN" sz="1100" dirty="0"/>
              <a:t>: Where boot loader and boot files are located.</a:t>
            </a:r>
          </a:p>
          <a:p>
            <a:pPr fontAlgn="base">
              <a:buFont typeface="Arial" panose="020B0604020202020204" pitchFamily="34" charset="0"/>
              <a:buChar char="•"/>
            </a:pPr>
            <a:r>
              <a:rPr lang="en-IN" sz="1100" b="1" dirty="0"/>
              <a:t>/dev</a:t>
            </a:r>
            <a:r>
              <a:rPr lang="en-IN" sz="1100" dirty="0"/>
              <a:t>: Where all physical drives are mounted like USBs DVDs.</a:t>
            </a:r>
          </a:p>
          <a:p>
            <a:pPr fontAlgn="base">
              <a:buFont typeface="Arial" panose="020B0604020202020204" pitchFamily="34" charset="0"/>
              <a:buChar char="•"/>
            </a:pPr>
            <a:r>
              <a:rPr lang="en-IN" sz="1100" b="1" dirty="0"/>
              <a:t>/etc</a:t>
            </a:r>
            <a:r>
              <a:rPr lang="en-IN" sz="1100" dirty="0"/>
              <a:t>: Contains configurations for the installed packages.</a:t>
            </a:r>
          </a:p>
          <a:p>
            <a:pPr fontAlgn="base">
              <a:buFont typeface="Arial" panose="020B0604020202020204" pitchFamily="34" charset="0"/>
              <a:buChar char="•"/>
            </a:pPr>
            <a:r>
              <a:rPr lang="en-IN" sz="1100" b="1" dirty="0"/>
              <a:t>/home</a:t>
            </a:r>
            <a:r>
              <a:rPr lang="en-IN" sz="1100" dirty="0"/>
              <a:t>: Where every user will have a personal folder to put folders with name like /home/</a:t>
            </a:r>
            <a:r>
              <a:rPr lang="en-IN" sz="1100" dirty="0" err="1"/>
              <a:t>likegeeks</a:t>
            </a:r>
            <a:r>
              <a:rPr lang="en-IN" sz="1100" dirty="0"/>
              <a:t>.</a:t>
            </a:r>
          </a:p>
          <a:p>
            <a:pPr fontAlgn="base">
              <a:buFont typeface="Arial" panose="020B0604020202020204" pitchFamily="34" charset="0"/>
              <a:buChar char="•"/>
            </a:pPr>
            <a:r>
              <a:rPr lang="en-IN" sz="1100" b="1" dirty="0"/>
              <a:t>/lib</a:t>
            </a:r>
            <a:r>
              <a:rPr lang="en-IN" sz="1100" dirty="0"/>
              <a:t>: Where libraries of the installed packages located since libraries shared among all packages,</a:t>
            </a:r>
          </a:p>
          <a:p>
            <a:pPr marL="88900" indent="0" fontAlgn="base">
              <a:buNone/>
            </a:pPr>
            <a:r>
              <a:rPr lang="en-IN" sz="1100" dirty="0"/>
              <a:t>          unlike Windows, you may find duplicates in different folders.</a:t>
            </a:r>
          </a:p>
          <a:p>
            <a:pPr fontAlgn="base">
              <a:buFont typeface="Arial" panose="020B0604020202020204" pitchFamily="34" charset="0"/>
              <a:buChar char="•"/>
            </a:pPr>
            <a:r>
              <a:rPr lang="en-IN" sz="1100" b="1" dirty="0"/>
              <a:t>/media</a:t>
            </a:r>
            <a:r>
              <a:rPr lang="en-IN" sz="1100" dirty="0"/>
              <a:t>: Here are the external devices like DVDs and USB sticks that are mounted, and you can access their files from here.</a:t>
            </a:r>
          </a:p>
          <a:p>
            <a:pPr fontAlgn="base">
              <a:buFont typeface="Arial" panose="020B0604020202020204" pitchFamily="34" charset="0"/>
              <a:buChar char="•"/>
            </a:pPr>
            <a:r>
              <a:rPr lang="en-IN" sz="1100" b="1" dirty="0"/>
              <a:t>/mnt</a:t>
            </a:r>
            <a:r>
              <a:rPr lang="en-IN" sz="1100" dirty="0"/>
              <a:t>:  mounted USB or DVD can be loaded in this drive.</a:t>
            </a:r>
          </a:p>
          <a:p>
            <a:pPr fontAlgn="base">
              <a:buFont typeface="Arial" panose="020B0604020202020204" pitchFamily="34" charset="0"/>
              <a:buChar char="•"/>
            </a:pPr>
            <a:r>
              <a:rPr lang="en-IN" sz="1100" b="1" dirty="0"/>
              <a:t>/opt</a:t>
            </a:r>
            <a:r>
              <a:rPr lang="en-IN" sz="1100" dirty="0"/>
              <a:t>: Some optional packages are located here and managed by the package manager.</a:t>
            </a:r>
          </a:p>
          <a:p>
            <a:pPr fontAlgn="base">
              <a:buFont typeface="Arial" panose="020B0604020202020204" pitchFamily="34" charset="0"/>
              <a:buChar char="•"/>
            </a:pPr>
            <a:r>
              <a:rPr lang="en-IN" sz="1100" b="1" dirty="0"/>
              <a:t>/proc</a:t>
            </a:r>
            <a:r>
              <a:rPr lang="en-IN" sz="1100" dirty="0"/>
              <a:t>: Because everything on Linux is a file, this folder for processes running on the system,</a:t>
            </a:r>
          </a:p>
          <a:p>
            <a:pPr marL="88900" indent="0" fontAlgn="base">
              <a:buNone/>
            </a:pPr>
            <a:r>
              <a:rPr lang="en-IN" sz="1100" dirty="0"/>
              <a:t>         and you can access them and see much info about the current processes.</a:t>
            </a:r>
          </a:p>
          <a:p>
            <a:pPr fontAlgn="base">
              <a:buFont typeface="Arial" panose="020B0604020202020204" pitchFamily="34" charset="0"/>
              <a:buChar char="•"/>
            </a:pPr>
            <a:r>
              <a:rPr lang="en-IN" sz="1100" b="1" dirty="0"/>
              <a:t>/root</a:t>
            </a:r>
            <a:r>
              <a:rPr lang="en-IN" sz="1100" dirty="0"/>
              <a:t>: The home folder for the root user.</a:t>
            </a:r>
          </a:p>
          <a:p>
            <a:pPr fontAlgn="base">
              <a:buFont typeface="Arial" panose="020B0604020202020204" pitchFamily="34" charset="0"/>
              <a:buChar char="•"/>
            </a:pPr>
            <a:r>
              <a:rPr lang="en-IN" sz="1100" b="1" dirty="0"/>
              <a:t>/sbin</a:t>
            </a:r>
            <a:r>
              <a:rPr lang="en-IN" sz="1100" dirty="0"/>
              <a:t>: Like /bin, but binaries here are for root user only.</a:t>
            </a:r>
          </a:p>
          <a:p>
            <a:pPr fontAlgn="base">
              <a:buFont typeface="Arial" panose="020B0604020202020204" pitchFamily="34" charset="0"/>
              <a:buChar char="•"/>
            </a:pPr>
            <a:r>
              <a:rPr lang="en-IN" sz="1100" b="1" dirty="0"/>
              <a:t>/tmp</a:t>
            </a:r>
            <a:r>
              <a:rPr lang="en-IN" sz="1100" dirty="0"/>
              <a:t>: Contains the temporary files.</a:t>
            </a:r>
          </a:p>
          <a:p>
            <a:pPr fontAlgn="base">
              <a:buFont typeface="Arial" panose="020B0604020202020204" pitchFamily="34" charset="0"/>
              <a:buChar char="•"/>
            </a:pPr>
            <a:r>
              <a:rPr lang="en-IN" sz="1100" b="1" dirty="0"/>
              <a:t>/</a:t>
            </a:r>
            <a:r>
              <a:rPr lang="en-IN" sz="1100" b="1" dirty="0" err="1"/>
              <a:t>usr</a:t>
            </a:r>
            <a:r>
              <a:rPr lang="en-IN" sz="1100" dirty="0"/>
              <a:t>: Where the utilities and files shared between </a:t>
            </a:r>
            <a:r>
              <a:rPr lang="en-IN" sz="1100" b="1" dirty="0">
                <a:hlinkClick r:id="rId3"/>
              </a:rPr>
              <a:t>users on Linux</a:t>
            </a:r>
            <a:r>
              <a:rPr lang="en-IN" sz="1100" dirty="0"/>
              <a:t>.</a:t>
            </a:r>
          </a:p>
          <a:p>
            <a:pPr fontAlgn="base">
              <a:buFont typeface="Arial" panose="020B0604020202020204" pitchFamily="34" charset="0"/>
              <a:buChar char="•"/>
            </a:pPr>
            <a:r>
              <a:rPr lang="en-IN" sz="1100" b="1" dirty="0"/>
              <a:t>/var:</a:t>
            </a:r>
            <a:r>
              <a:rPr lang="en-IN" sz="1100" dirty="0"/>
              <a:t> Contains system logs and other variable data.</a:t>
            </a:r>
          </a:p>
          <a:p>
            <a:pPr marL="88900" indent="0">
              <a:buSzPct val="210000"/>
              <a:buNone/>
            </a:pPr>
            <a:endParaRPr lang="en-IN" sz="1100" dirty="0"/>
          </a:p>
          <a:p>
            <a:pPr fontAlgn="base">
              <a:buFont typeface="Arial" panose="020B0604020202020204" pitchFamily="34" charset="0"/>
              <a:buChar char="•"/>
            </a:pPr>
            <a:endParaRPr lang="en-IN" sz="1100" dirty="0"/>
          </a:p>
          <a:p>
            <a:pPr>
              <a:buSzPct val="100000"/>
              <a:buFont typeface="Wingdings" panose="05000000000000000000" pitchFamily="2" charset="2"/>
              <a:buChar char="ü"/>
            </a:pPr>
            <a:endParaRPr lang="en-IN" sz="1100" dirty="0"/>
          </a:p>
          <a:p>
            <a:pPr>
              <a:buSzPct val="100000"/>
              <a:buFont typeface="Wingdings" panose="05000000000000000000" pitchFamily="2" charset="2"/>
              <a:buChar char="ü"/>
            </a:pPr>
            <a:endParaRPr lang="en-IN" sz="1100" dirty="0"/>
          </a:p>
          <a:p>
            <a:pPr>
              <a:buSzPct val="100000"/>
              <a:buFont typeface="Wingdings" panose="05000000000000000000" pitchFamily="2" charset="2"/>
              <a:buChar char="ü"/>
            </a:pPr>
            <a:endParaRPr lang="en-IN" sz="1100" dirty="0"/>
          </a:p>
          <a:p>
            <a:pPr marL="88900" indent="0">
              <a:buSzPct val="100000"/>
              <a:buNone/>
            </a:pPr>
            <a:endParaRPr lang="en-IN" sz="1100" dirty="0"/>
          </a:p>
          <a:p>
            <a:pPr>
              <a:buSzPct val="100000"/>
              <a:buFont typeface="Wingdings" panose="05000000000000000000" pitchFamily="2" charset="2"/>
              <a:buChar char="ü"/>
            </a:pPr>
            <a:endParaRPr lang="en-IN" sz="11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63474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Linux Installation</a:t>
            </a:r>
            <a:endParaRPr sz="2400" dirty="0"/>
          </a:p>
        </p:txBody>
      </p:sp>
      <p:sp>
        <p:nvSpPr>
          <p:cNvPr id="205" name="Google Shape;205;p22"/>
          <p:cNvSpPr txBox="1">
            <a:spLocks noGrp="1"/>
          </p:cNvSpPr>
          <p:nvPr>
            <p:ph type="body" idx="1"/>
          </p:nvPr>
        </p:nvSpPr>
        <p:spPr>
          <a:xfrm>
            <a:off x="0" y="731603"/>
            <a:ext cx="6808051" cy="4411071"/>
          </a:xfrm>
          <a:prstGeom prst="rect">
            <a:avLst/>
          </a:prstGeom>
        </p:spPr>
        <p:txBody>
          <a:bodyPr spcFirstLastPara="1" wrap="square" lIns="0" tIns="0" rIns="0" bIns="0" anchor="t" anchorCtr="0">
            <a:noAutofit/>
          </a:bodyPr>
          <a:lstStyle/>
          <a:p>
            <a:pPr fontAlgn="base">
              <a:buFont typeface="Arial" panose="020B0604020202020204" pitchFamily="34" charset="0"/>
              <a:buChar char="•"/>
            </a:pPr>
            <a:endParaRPr lang="en-IN" sz="1100" b="1" dirty="0"/>
          </a:p>
          <a:p>
            <a:pPr marL="88900" indent="0" fontAlgn="base">
              <a:buNone/>
            </a:pPr>
            <a:r>
              <a:rPr lang="en-IN" sz="1400" dirty="0"/>
              <a:t>There are several ways to install Linux machine.</a:t>
            </a:r>
          </a:p>
          <a:p>
            <a:pPr fontAlgn="base">
              <a:buFont typeface="Arial" panose="020B0604020202020204" pitchFamily="34" charset="0"/>
              <a:buChar char="•"/>
            </a:pPr>
            <a:endParaRPr lang="en-IN" sz="1400" dirty="0"/>
          </a:p>
          <a:p>
            <a:pPr marL="88900" indent="0" fontAlgn="base">
              <a:buNone/>
            </a:pPr>
            <a:r>
              <a:rPr lang="en-IN" sz="1400" dirty="0"/>
              <a:t>1. Install Linux machine directly on cloud. </a:t>
            </a:r>
          </a:p>
          <a:p>
            <a:pPr marL="88900" indent="0" fontAlgn="base">
              <a:buNone/>
            </a:pPr>
            <a:r>
              <a:rPr lang="en-IN" sz="1400" dirty="0"/>
              <a:t>2. Install Linux machine as an Docker container. </a:t>
            </a:r>
          </a:p>
          <a:p>
            <a:pPr fontAlgn="base">
              <a:buFont typeface="Arial" panose="020B0604020202020204" pitchFamily="34" charset="0"/>
              <a:buChar char="•"/>
            </a:pPr>
            <a:endParaRPr lang="en-IN" sz="1400" dirty="0"/>
          </a:p>
          <a:p>
            <a:pPr fontAlgn="base">
              <a:buFont typeface="Arial" panose="020B0604020202020204" pitchFamily="34" charset="0"/>
              <a:buChar char="•"/>
            </a:pPr>
            <a:endParaRPr lang="en-IN" sz="1400" dirty="0"/>
          </a:p>
          <a:p>
            <a:pPr>
              <a:buSzPct val="100000"/>
              <a:buFont typeface="Wingdings" panose="05000000000000000000" pitchFamily="2" charset="2"/>
              <a:buChar char="ü"/>
            </a:pPr>
            <a:endParaRPr lang="en-IN" sz="11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702382787"/>
      </p:ext>
    </p:extLst>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1022</Words>
  <Application>Microsoft Macintosh PowerPoint</Application>
  <PresentationFormat>On-screen Show (16:9)</PresentationFormat>
  <Paragraphs>98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Fira Sans Light</vt:lpstr>
      <vt:lpstr>Fira Sans SemiBold</vt:lpstr>
      <vt:lpstr>Wingdings</vt:lpstr>
      <vt:lpstr>Arial</vt:lpstr>
      <vt:lpstr>Leontes template</vt:lpstr>
      <vt:lpstr>Linux – Big picture</vt:lpstr>
      <vt:lpstr>What is Linux ?</vt:lpstr>
      <vt:lpstr>Difference between Unix &amp; Linux</vt:lpstr>
      <vt:lpstr>How does Linux differ from other operating systems ?</vt:lpstr>
      <vt:lpstr>Who uses Linux ?</vt:lpstr>
      <vt:lpstr>Who owns Linux ?</vt:lpstr>
      <vt:lpstr>Linux Kernel</vt:lpstr>
      <vt:lpstr>Linux Directories </vt:lpstr>
      <vt:lpstr>Linux Installation</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1460</cp:lastModifiedBy>
  <cp:revision>10</cp:revision>
  <dcterms:modified xsi:type="dcterms:W3CDTF">2020-12-28T01:31:25Z</dcterms:modified>
</cp:coreProperties>
</file>