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62" r:id="rId5"/>
    <p:sldId id="293" r:id="rId6"/>
    <p:sldId id="298" r:id="rId7"/>
    <p:sldId id="299" r:id="rId8"/>
    <p:sldId id="300" r:id="rId9"/>
    <p:sldId id="301" r:id="rId10"/>
    <p:sldId id="302" r:id="rId11"/>
    <p:sldId id="278" r:id="rId12"/>
  </p:sldIdLst>
  <p:sldSz cx="9144000" cy="5143500" type="screen16x9"/>
  <p:notesSz cx="6858000" cy="9144000"/>
  <p:embeddedFontLst>
    <p:embeddedFont>
      <p:font typeface="Fira Sans Light" panose="020B0403050000020004" pitchFamily="34" charset="0"/>
      <p:regular r:id="rId14"/>
      <p:bold r:id="rId15"/>
      <p:italic r:id="rId16"/>
      <p:boldItalic r:id="rId17"/>
    </p:embeddedFont>
    <p:embeddedFont>
      <p:font typeface="Fira Sans SemiBold"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9B85E-7797-4F6A-9563-2D54322A2C68}" v="123" dt="2020-08-05T09:38:39.861"/>
    <p1510:client id="{79F7C517-5B57-472F-A9B6-8BC5BBAF6704}" v="4" dt="2020-08-05T10:49:33.491"/>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86"/>
    <p:restoredTop sz="86463"/>
  </p:normalViewPr>
  <p:slideViewPr>
    <p:cSldViewPr snapToGrid="0">
      <p:cViewPr varScale="1">
        <p:scale>
          <a:sx n="146" d="100"/>
          <a:sy n="146" d="100"/>
        </p:scale>
        <p:origin x="41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79F7C517-5B57-472F-A9B6-8BC5BBAF6704}"/>
    <pc:docChg chg="undo custSel modSld">
      <pc:chgData name="Thangavel, Prabhu" userId="3e579001-273a-496a-ad86-41a8219b525d" providerId="ADAL" clId="{79F7C517-5B57-472F-A9B6-8BC5BBAF6704}" dt="2020-08-05T12:26:48.807" v="276" actId="1076"/>
      <pc:docMkLst>
        <pc:docMk/>
      </pc:docMkLst>
      <pc:sldChg chg="addSp delSp modSp">
        <pc:chgData name="Thangavel, Prabhu" userId="3e579001-273a-496a-ad86-41a8219b525d" providerId="ADAL" clId="{79F7C517-5B57-472F-A9B6-8BC5BBAF6704}" dt="2020-08-05T12:26:48.807" v="276" actId="1076"/>
        <pc:sldMkLst>
          <pc:docMk/>
          <pc:sldMk cId="0" sldId="258"/>
        </pc:sldMkLst>
        <pc:picChg chg="add del mod">
          <ac:chgData name="Thangavel, Prabhu" userId="3e579001-273a-496a-ad86-41a8219b525d" providerId="ADAL" clId="{79F7C517-5B57-472F-A9B6-8BC5BBAF6704}" dt="2020-08-05T12:26:48.807" v="276" actId="1076"/>
          <ac:picMkLst>
            <pc:docMk/>
            <pc:sldMk cId="0" sldId="258"/>
            <ac:picMk id="113" creationId="{00000000-0000-0000-0000-000000000000}"/>
          </ac:picMkLst>
        </pc:picChg>
      </pc:sldChg>
      <pc:sldChg chg="modSp">
        <pc:chgData name="Thangavel, Prabhu" userId="3e579001-273a-496a-ad86-41a8219b525d" providerId="ADAL" clId="{79F7C517-5B57-472F-A9B6-8BC5BBAF6704}" dt="2020-08-05T10:05:06.001" v="262" actId="20577"/>
        <pc:sldMkLst>
          <pc:docMk/>
          <pc:sldMk cId="0" sldId="265"/>
        </pc:sldMkLst>
        <pc:spChg chg="mod">
          <ac:chgData name="Thangavel, Prabhu" userId="3e579001-273a-496a-ad86-41a8219b525d" providerId="ADAL" clId="{79F7C517-5B57-472F-A9B6-8BC5BBAF6704}" dt="2020-08-05T10:05:06.001" v="262" actId="20577"/>
          <ac:spMkLst>
            <pc:docMk/>
            <pc:sldMk cId="0" sldId="265"/>
            <ac:spMk id="204" creationId="{00000000-0000-0000-0000-000000000000}"/>
          </ac:spMkLst>
        </pc:spChg>
      </pc:sldChg>
      <pc:sldChg chg="modSp">
        <pc:chgData name="Thangavel, Prabhu" userId="3e579001-273a-496a-ad86-41a8219b525d" providerId="ADAL" clId="{79F7C517-5B57-472F-A9B6-8BC5BBAF6704}" dt="2020-08-05T10:00:06.410" v="189" actId="20577"/>
        <pc:sldMkLst>
          <pc:docMk/>
          <pc:sldMk cId="0" sldId="277"/>
        </pc:sldMkLst>
        <pc:spChg chg="mod">
          <ac:chgData name="Thangavel, Prabhu" userId="3e579001-273a-496a-ad86-41a8219b525d" providerId="ADAL" clId="{79F7C517-5B57-472F-A9B6-8BC5BBAF6704}" dt="2020-08-05T10:00:06.410" v="189" actId="20577"/>
          <ac:spMkLst>
            <pc:docMk/>
            <pc:sldMk cId="0" sldId="277"/>
            <ac:spMk id="392" creationId="{00000000-0000-0000-0000-000000000000}"/>
          </ac:spMkLst>
        </pc:spChg>
      </pc:sldChg>
      <pc:sldChg chg="addSp delSp modSp setBg">
        <pc:chgData name="Thangavel, Prabhu" userId="3e579001-273a-496a-ad86-41a8219b525d" providerId="ADAL" clId="{79F7C517-5B57-472F-A9B6-8BC5BBAF6704}" dt="2020-08-05T10:49:33.491" v="270"/>
        <pc:sldMkLst>
          <pc:docMk/>
          <pc:sldMk cId="0" sldId="278"/>
        </pc:sldMkLst>
        <pc:spChg chg="add del mod">
          <ac:chgData name="Thangavel, Prabhu" userId="3e579001-273a-496a-ad86-41a8219b525d" providerId="ADAL" clId="{79F7C517-5B57-472F-A9B6-8BC5BBAF6704}" dt="2020-08-05T10:49:29.369" v="267" actId="478"/>
          <ac:spMkLst>
            <pc:docMk/>
            <pc:sldMk cId="0" sldId="278"/>
            <ac:spMk id="6" creationId="{FB9E8522-6C9A-4655-848F-E7331CA4B2BB}"/>
          </ac:spMkLst>
        </pc:spChg>
        <pc:spChg chg="add">
          <ac:chgData name="Thangavel, Prabhu" userId="3e579001-273a-496a-ad86-41a8219b525d" providerId="ADAL" clId="{79F7C517-5B57-472F-A9B6-8BC5BBAF6704}" dt="2020-08-05T10:49:33.491" v="270"/>
          <ac:spMkLst>
            <pc:docMk/>
            <pc:sldMk cId="0" sldId="278"/>
            <ac:spMk id="7" creationId="{D82E0FB0-BF70-479F-AA06-229E102185FC}"/>
          </ac:spMkLst>
        </pc:spChg>
        <pc:spChg chg="del mod">
          <ac:chgData name="Thangavel, Prabhu" userId="3e579001-273a-496a-ad86-41a8219b525d" providerId="ADAL" clId="{79F7C517-5B57-472F-A9B6-8BC5BBAF6704}" dt="2020-08-05T10:49:31.546" v="269" actId="478"/>
          <ac:spMkLst>
            <pc:docMk/>
            <pc:sldMk cId="0" sldId="278"/>
            <ac:spMk id="397" creationId="{00000000-0000-0000-0000-000000000000}"/>
          </ac:spMkLst>
        </pc:spChg>
        <pc:spChg chg="mod">
          <ac:chgData name="Thangavel, Prabhu" userId="3e579001-273a-496a-ad86-41a8219b525d" providerId="ADAL" clId="{79F7C517-5B57-472F-A9B6-8BC5BBAF6704}" dt="2020-08-05T10:49:27.421" v="265" actId="1076"/>
          <ac:spMkLst>
            <pc:docMk/>
            <pc:sldMk cId="0" sldId="278"/>
            <ac:spMk id="398" creationId="{00000000-0000-0000-0000-000000000000}"/>
          </ac:spMkLst>
        </pc:spChg>
        <pc:spChg chg="mod">
          <ac:chgData name="Thangavel, Prabhu" userId="3e579001-273a-496a-ad86-41a8219b525d" providerId="ADAL" clId="{79F7C517-5B57-472F-A9B6-8BC5BBAF6704}" dt="2020-08-05T09:57:45.484" v="87" actId="14100"/>
          <ac:spMkLst>
            <pc:docMk/>
            <pc:sldMk cId="0" sldId="278"/>
            <ac:spMk id="399" creationId="{00000000-0000-0000-0000-000000000000}"/>
          </ac:spMkLst>
        </pc:spChg>
      </pc:sldChg>
      <pc:sldChg chg="modSp">
        <pc:chgData name="Thangavel, Prabhu" userId="3e579001-273a-496a-ad86-41a8219b525d" providerId="ADAL" clId="{79F7C517-5B57-472F-A9B6-8BC5BBAF6704}" dt="2020-08-05T10:00:58.519" v="261" actId="20577"/>
        <pc:sldMkLst>
          <pc:docMk/>
          <pc:sldMk cId="661667781" sldId="285"/>
        </pc:sldMkLst>
        <pc:spChg chg="mod">
          <ac:chgData name="Thangavel, Prabhu" userId="3e579001-273a-496a-ad86-41a8219b525d" providerId="ADAL" clId="{79F7C517-5B57-472F-A9B6-8BC5BBAF6704}" dt="2020-08-05T10:00:58.519" v="261" actId="20577"/>
          <ac:spMkLst>
            <pc:docMk/>
            <pc:sldMk cId="661667781" sldId="285"/>
            <ac:spMk id="3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0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39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57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30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67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86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timiztik/DevOps_Documen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vijayprabhu04/DevOps_Documents.gi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ptimiztik/DevOps_Document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vijayprabhu04/DevOps_Documents.gi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optimiztik/DevOps_Docum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31" y="971735"/>
            <a:ext cx="8009194" cy="4045939"/>
          </a:xfrm>
          <a:prstGeom prst="rect">
            <a:avLst/>
          </a:prstGeom>
        </p:spPr>
        <p:txBody>
          <a:bodyPr spcFirstLastPara="1" wrap="square" lIns="0" tIns="0" rIns="0" bIns="0" anchor="t" anchorCtr="0">
            <a:noAutofit/>
          </a:bodyPr>
          <a:lstStyle/>
          <a:p>
            <a:pPr marL="114300" lvl="1" indent="0">
              <a:spcBef>
                <a:spcPts val="600"/>
              </a:spcBef>
              <a:buNone/>
            </a:pPr>
            <a:endParaRPr lang="en-US" sz="2000" dirty="0"/>
          </a:p>
          <a:p>
            <a:pPr>
              <a:buFont typeface="Arial" panose="020B0604020202020204" pitchFamily="34" charset="0"/>
              <a:buChar char="•"/>
            </a:pPr>
            <a:r>
              <a:rPr lang="en-US" sz="2000" dirty="0"/>
              <a:t>Introduction to conditionals</a:t>
            </a:r>
          </a:p>
          <a:p>
            <a:pPr>
              <a:buFont typeface="Arial" panose="020B0604020202020204" pitchFamily="34" charset="0"/>
              <a:buChar char="•"/>
            </a:pPr>
            <a:r>
              <a:rPr lang="en-US" sz="2000" dirty="0"/>
              <a:t>When condition</a:t>
            </a:r>
          </a:p>
          <a:p>
            <a:pPr>
              <a:buFont typeface="Arial" panose="020B0604020202020204" pitchFamily="34" charset="0"/>
              <a:buChar char="•"/>
            </a:pPr>
            <a:r>
              <a:rPr lang="en-US" sz="2000" dirty="0"/>
              <a:t>Loops</a:t>
            </a:r>
          </a:p>
          <a:p>
            <a:pPr marL="457200" lvl="1">
              <a:spcBef>
                <a:spcPts val="600"/>
              </a:spcBef>
              <a:buFont typeface="Arial" panose="020B0604020202020204" pitchFamily="34" charset="0"/>
              <a:buChar char="•"/>
            </a:pPr>
            <a:endParaRPr lang="en-US" sz="2000" dirty="0"/>
          </a:p>
          <a:p>
            <a:pPr marL="457200" lvl="1">
              <a:spcBef>
                <a:spcPts val="600"/>
              </a:spcBef>
              <a:buFont typeface="Arial" panose="020B0604020202020204" pitchFamily="34" charset="0"/>
              <a:buChar char="•"/>
            </a:pPr>
            <a:endParaRPr lang="en-US" sz="2000" dirty="0"/>
          </a:p>
          <a:p>
            <a:pPr>
              <a:buFont typeface="Arial" panose="020B0604020202020204" pitchFamily="34" charset="0"/>
              <a:buChar char="•"/>
            </a:pPr>
            <a:endParaRPr lang="en-US" sz="2000" dirty="0"/>
          </a:p>
          <a:p>
            <a:pPr marL="457200" lvl="1" indent="-342900">
              <a:spcBef>
                <a:spcPts val="600"/>
              </a:spcBef>
              <a:buFont typeface="Arial" panose="020B0604020202020204" pitchFamily="34" charset="0"/>
              <a:buChar char="•"/>
            </a:pPr>
            <a:endParaRPr lang="en-US" sz="2000" dirty="0"/>
          </a:p>
          <a:p>
            <a:pPr marL="0" indent="0">
              <a:buNone/>
            </a:pPr>
            <a:endParaRPr lang="en-IN" dirty="0"/>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Conditionals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88900" indent="0">
              <a:buNone/>
            </a:pPr>
            <a:endParaRPr lang="en-US" sz="1600" dirty="0"/>
          </a:p>
          <a:p>
            <a:pPr>
              <a:buFont typeface="Arial" panose="020B0604020202020204" pitchFamily="34" charset="0"/>
              <a:buChar char="•"/>
            </a:pPr>
            <a:endParaRPr lang="en-US" sz="1400" dirty="0"/>
          </a:p>
          <a:p>
            <a:pPr>
              <a:buFont typeface="Arial" panose="020B0604020202020204" pitchFamily="34" charset="0"/>
              <a:buChar char="•"/>
            </a:pPr>
            <a:r>
              <a:rPr lang="en-US" sz="1400" dirty="0"/>
              <a:t>Often sometimes the result of a play may depend on the value of variable, fact (something fetched from remote system) or previous task results.</a:t>
            </a:r>
          </a:p>
          <a:p>
            <a:pPr>
              <a:buFont typeface="Arial" panose="020B0604020202020204" pitchFamily="34" charset="0"/>
              <a:buChar char="•"/>
            </a:pPr>
            <a:r>
              <a:rPr lang="en-US" sz="1400" dirty="0"/>
              <a:t>Also, in some cases, the values of variables may depend on other variable. </a:t>
            </a:r>
          </a:p>
          <a:p>
            <a:pPr>
              <a:buFont typeface="Arial" panose="020B0604020202020204" pitchFamily="34" charset="0"/>
              <a:buChar char="•"/>
            </a:pPr>
            <a:r>
              <a:rPr lang="en-US" sz="1400" dirty="0"/>
              <a:t>All the above scenarios are covered under this topic how ansible playbook deals with Conditionals. </a:t>
            </a:r>
          </a:p>
          <a:p>
            <a:pPr>
              <a:buFont typeface="Arial" panose="020B0604020202020204" pitchFamily="34" charset="0"/>
              <a:buChar char="•"/>
            </a:pPr>
            <a:endParaRPr lang="en-US"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48225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When condition</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a:buFont typeface="Arial" panose="020B0604020202020204" pitchFamily="34" charset="0"/>
              <a:buChar char="•"/>
            </a:pPr>
            <a:endParaRPr lang="en-US" sz="1600" dirty="0"/>
          </a:p>
          <a:p>
            <a:pPr>
              <a:buFont typeface="Arial" panose="020B0604020202020204" pitchFamily="34" charset="0"/>
              <a:buChar char="•"/>
            </a:pPr>
            <a:r>
              <a:rPr lang="en-US" sz="1600" dirty="0"/>
              <a:t>Sometimes you will want to skip a particular step on particular host.</a:t>
            </a:r>
          </a:p>
          <a:p>
            <a:pPr>
              <a:buFont typeface="Arial" panose="020B0604020202020204" pitchFamily="34" charset="0"/>
              <a:buChar char="•"/>
            </a:pPr>
            <a:r>
              <a:rPr lang="en-US" sz="1600" dirty="0"/>
              <a:t>This could be something as simple as not installing a certain package, if the operating system is in particular version or it also could be something like performing some clean up steps if a filesystem is getting full</a:t>
            </a:r>
          </a:p>
          <a:p>
            <a:pPr>
              <a:buFont typeface="Arial" panose="020B0604020202020204" pitchFamily="34" charset="0"/>
              <a:buChar char="•"/>
            </a:pPr>
            <a:r>
              <a:rPr lang="en-US" sz="1600" dirty="0"/>
              <a:t>This process is very much easy with Ansible with the When statement.</a:t>
            </a:r>
          </a:p>
          <a:p>
            <a:pPr>
              <a:buFont typeface="Arial" panose="020B0604020202020204" pitchFamily="34" charset="0"/>
              <a:buChar char="•"/>
            </a:pP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E10_when</a:t>
            </a:r>
            <a:r>
              <a:rPr lang="en-US" sz="1600" dirty="0"/>
              <a:t>/0_vars.yml]</a:t>
            </a:r>
          </a:p>
          <a:p>
            <a:pPr marL="88900" indent="0">
              <a:buNone/>
            </a:pPr>
            <a:endParaRPr lang="en-US" sz="1600" dirty="0"/>
          </a:p>
          <a:p>
            <a:pPr marL="88900" indent="0">
              <a:buNone/>
            </a:pPr>
            <a:endParaRPr lang="en-US" sz="1600" dirty="0">
              <a:solidFill>
                <a:srgbClr val="FFFF00"/>
              </a:solidFill>
              <a:hlinkClick r:id="rId4">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52851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When condition scenarios </a:t>
            </a:r>
            <a:endParaRPr lang="en-US" sz="2400" dirty="0"/>
          </a:p>
        </p:txBody>
      </p:sp>
      <p:sp>
        <p:nvSpPr>
          <p:cNvPr id="205" name="Google Shape;205;p22"/>
          <p:cNvSpPr txBox="1">
            <a:spLocks noGrp="1"/>
          </p:cNvSpPr>
          <p:nvPr>
            <p:ph type="body" idx="1"/>
          </p:nvPr>
        </p:nvSpPr>
        <p:spPr>
          <a:xfrm>
            <a:off x="77003" y="815250"/>
            <a:ext cx="6803922" cy="4202836"/>
          </a:xfrm>
          <a:prstGeom prst="rect">
            <a:avLst/>
          </a:prstGeom>
        </p:spPr>
        <p:txBody>
          <a:bodyPr spcFirstLastPara="1" wrap="square" lIns="0" tIns="0" rIns="0" bIns="0" anchor="t" anchorCtr="0">
            <a:noAutofit/>
          </a:bodyPr>
          <a:lstStyle/>
          <a:p>
            <a:pPr marL="171450" indent="0">
              <a:buNone/>
            </a:pPr>
            <a:r>
              <a:rPr lang="en-US" sz="1200" dirty="0"/>
              <a:t>Examples 1 : Shutdown all the VMs if it is Debian</a:t>
            </a:r>
            <a:r>
              <a:rPr lang="en-US" sz="1200" dirty="0">
                <a:latin typeface="Times New Roman" panose="02020603050405020304" pitchFamily="18" charset="0"/>
                <a:cs typeface="Times New Roman" panose="02020603050405020304" pitchFamily="18" charset="0"/>
              </a:rPr>
              <a:t>.</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 name: "shut down Debian flavored systems"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ansible_os_family</a:t>
            </a:r>
            <a:r>
              <a:rPr lang="en-US" sz="1200" dirty="0">
                <a:solidFill>
                  <a:srgbClr val="FFFF00"/>
                </a:solidFill>
                <a:latin typeface="Times New Roman" panose="02020603050405020304" pitchFamily="18" charset="0"/>
                <a:cs typeface="Times New Roman" panose="02020603050405020304" pitchFamily="18" charset="0"/>
              </a:rPr>
              <a:t> == “Debian“</a:t>
            </a:r>
          </a:p>
          <a:p>
            <a:pPr marL="88900" indent="0">
              <a:buNone/>
            </a:pPr>
            <a:r>
              <a:rPr lang="en-US" sz="1200" dirty="0">
                <a:latin typeface="Times New Roman" panose="02020603050405020304" pitchFamily="18" charset="0"/>
                <a:cs typeface="Times New Roman" panose="02020603050405020304" pitchFamily="18" charset="0"/>
              </a:rPr>
              <a:t>Examples 2 : Multiple conditions that all need to be true can be specified as a list.</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 name: "shut down CentOS 6 systems"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ansible_os_family</a:t>
            </a:r>
            <a:r>
              <a:rPr lang="en-US" sz="1200" dirty="0">
                <a:solidFill>
                  <a:srgbClr val="FFFF00"/>
                </a:solidFill>
                <a:latin typeface="Times New Roman" panose="02020603050405020304" pitchFamily="18" charset="0"/>
                <a:cs typeface="Times New Roman" panose="02020603050405020304" pitchFamily="18" charset="0"/>
              </a:rPr>
              <a:t> == “Centos“ and </a:t>
            </a:r>
            <a:r>
              <a:rPr lang="en-US" sz="1200" dirty="0" err="1">
                <a:solidFill>
                  <a:srgbClr val="FFFF00"/>
                </a:solidFill>
                <a:latin typeface="Times New Roman" panose="02020603050405020304" pitchFamily="18" charset="0"/>
                <a:cs typeface="Times New Roman" panose="02020603050405020304" pitchFamily="18" charset="0"/>
              </a:rPr>
              <a:t>ansible_lsb.major_release</a:t>
            </a:r>
            <a:r>
              <a:rPr lang="en-US" sz="1200" dirty="0">
                <a:solidFill>
                  <a:srgbClr val="FFFF00"/>
                </a:solidFill>
                <a:latin typeface="Times New Roman" panose="02020603050405020304" pitchFamily="18" charset="0"/>
                <a:cs typeface="Times New Roman" panose="02020603050405020304" pitchFamily="18" charset="0"/>
              </a:rPr>
              <a:t> == “6"</a:t>
            </a:r>
          </a:p>
          <a:p>
            <a:pPr marL="0" indent="0">
              <a:buNone/>
            </a:pPr>
            <a:r>
              <a:rPr lang="en-US" sz="1200" dirty="0">
                <a:latin typeface="Times New Roman" panose="02020603050405020304" pitchFamily="18" charset="0"/>
                <a:cs typeface="Times New Roman" panose="02020603050405020304" pitchFamily="18" charset="0"/>
              </a:rPr>
              <a:t>Examples 3 : Doing operation on multiple operating systems.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 name: "shut down CentOS 6 and Debian 7 systems"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ansible_distribution</a:t>
            </a:r>
            <a:r>
              <a:rPr lang="en-US" sz="1200" dirty="0">
                <a:solidFill>
                  <a:srgbClr val="FFFF00"/>
                </a:solidFill>
                <a:latin typeface="Times New Roman" panose="02020603050405020304" pitchFamily="18" charset="0"/>
                <a:cs typeface="Times New Roman" panose="02020603050405020304" pitchFamily="18" charset="0"/>
              </a:rPr>
              <a:t> == "Ubuntu" and </a:t>
            </a:r>
            <a:r>
              <a:rPr lang="en-US" sz="1200" dirty="0" err="1">
                <a:solidFill>
                  <a:srgbClr val="FFFF00"/>
                </a:solidFill>
                <a:latin typeface="Times New Roman" panose="02020603050405020304" pitchFamily="18" charset="0"/>
                <a:cs typeface="Times New Roman" panose="02020603050405020304" pitchFamily="18" charset="0"/>
              </a:rPr>
              <a:t>ansible_distribution_version</a:t>
            </a:r>
            <a:r>
              <a:rPr lang="en-US" sz="1200" dirty="0">
                <a:solidFill>
                  <a:srgbClr val="FFFF00"/>
                </a:solidFill>
                <a:latin typeface="Times New Roman" panose="02020603050405020304" pitchFamily="18" charset="0"/>
                <a:cs typeface="Times New Roman" panose="02020603050405020304" pitchFamily="18" charset="0"/>
              </a:rPr>
              <a:t> == "16.04")  or</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a:t>
            </a:r>
            <a:r>
              <a:rPr lang="en-US" sz="1200" dirty="0" err="1">
                <a:solidFill>
                  <a:srgbClr val="FFFF00"/>
                </a:solidFill>
                <a:latin typeface="Times New Roman" panose="02020603050405020304" pitchFamily="18" charset="0"/>
                <a:cs typeface="Times New Roman" panose="02020603050405020304" pitchFamily="18" charset="0"/>
              </a:rPr>
              <a:t>ansible_distribution</a:t>
            </a:r>
            <a:r>
              <a:rPr lang="en-US" sz="1200" dirty="0">
                <a:solidFill>
                  <a:srgbClr val="FFFF00"/>
                </a:solidFill>
                <a:latin typeface="Times New Roman" panose="02020603050405020304" pitchFamily="18" charset="0"/>
                <a:cs typeface="Times New Roman" panose="02020603050405020304" pitchFamily="18" charset="0"/>
              </a:rPr>
              <a:t> == “Centos" and </a:t>
            </a:r>
            <a:r>
              <a:rPr lang="en-US" sz="1200" dirty="0" err="1">
                <a:solidFill>
                  <a:srgbClr val="FFFF00"/>
                </a:solidFill>
                <a:latin typeface="Times New Roman" panose="02020603050405020304" pitchFamily="18" charset="0"/>
                <a:cs typeface="Times New Roman" panose="02020603050405020304" pitchFamily="18" charset="0"/>
              </a:rPr>
              <a:t>ansible_distribution_version</a:t>
            </a:r>
            <a:r>
              <a:rPr lang="en-US" sz="1200" dirty="0">
                <a:solidFill>
                  <a:srgbClr val="FFFF00"/>
                </a:solidFill>
                <a:latin typeface="Times New Roman" panose="02020603050405020304" pitchFamily="18" charset="0"/>
                <a:cs typeface="Times New Roman" panose="02020603050405020304" pitchFamily="18" charset="0"/>
              </a:rPr>
              <a:t> == “7")</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5338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Loops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88900" indent="0">
              <a:buNone/>
            </a:pPr>
            <a:endParaRPr lang="en-US" sz="1600" dirty="0"/>
          </a:p>
          <a:p>
            <a:pPr marL="317500" indent="-285750">
              <a:buFont typeface="Arial" panose="020B0604020202020204" pitchFamily="34" charset="0"/>
              <a:buChar char="•"/>
            </a:pPr>
            <a:r>
              <a:rPr lang="en-US" sz="1600" dirty="0"/>
              <a:t>Sometimes you want to repeat a tasks multiple times. In computer programming, this is called a loop.</a:t>
            </a:r>
          </a:p>
          <a:p>
            <a:pPr marL="317500" indent="-285750">
              <a:buFont typeface="Arial" panose="020B0604020202020204" pitchFamily="34" charset="0"/>
              <a:buChar char="•"/>
            </a:pPr>
            <a:r>
              <a:rPr lang="en-US" sz="1600" dirty="0"/>
              <a:t>Common use case of Ansible loops are</a:t>
            </a:r>
          </a:p>
          <a:p>
            <a:pPr marL="774700" lvl="1" indent="-285750">
              <a:buFont typeface="Arial" panose="020B0604020202020204" pitchFamily="34" charset="0"/>
              <a:buChar char="•"/>
            </a:pPr>
            <a:r>
              <a:rPr lang="en-US" sz="1600" dirty="0"/>
              <a:t>Changing ownership on several files and dictionaries with the file module.</a:t>
            </a:r>
          </a:p>
          <a:p>
            <a:pPr marL="774700" lvl="1" indent="-285750">
              <a:buFont typeface="Arial" panose="020B0604020202020204" pitchFamily="34" charset="0"/>
              <a:buChar char="•"/>
            </a:pPr>
            <a:r>
              <a:rPr lang="en-US" sz="1600" dirty="0"/>
              <a:t>Creating multiple users with user module.</a:t>
            </a:r>
          </a:p>
          <a:p>
            <a:pPr marL="774700" lvl="1" indent="-285750">
              <a:buFont typeface="Arial" panose="020B0604020202020204" pitchFamily="34" charset="0"/>
              <a:buChar char="•"/>
            </a:pPr>
            <a:r>
              <a:rPr lang="en-US" sz="1600" dirty="0"/>
              <a:t>Repeating a step until a certain result reached.</a:t>
            </a:r>
          </a:p>
          <a:p>
            <a:pPr marL="317500" indent="-285750">
              <a:buFont typeface="Arial" panose="020B0604020202020204" pitchFamily="34" charset="0"/>
              <a:buChar char="•"/>
            </a:pPr>
            <a:r>
              <a:rPr lang="en-US" sz="1600" dirty="0"/>
              <a:t>Ansible offers two keywords for creating loops, [loop] and [with_&lt;lookup&gt;]</a:t>
            </a:r>
          </a:p>
          <a:p>
            <a:pPr marL="317500" indent="-285750">
              <a:buFont typeface="Arial" panose="020B0604020202020204" pitchFamily="34" charset="0"/>
              <a:buChar char="•"/>
            </a:pPr>
            <a:r>
              <a:rPr lang="en-US" sz="1600" dirty="0"/>
              <a:t>Note : Module loop can be used from Ansible version 2.5. </a:t>
            </a:r>
          </a:p>
          <a:p>
            <a:pPr marL="317500" indent="-285750">
              <a:buFont typeface="Arial" panose="020B0604020202020204" pitchFamily="34" charset="0"/>
              <a:buChar char="•"/>
            </a:pPr>
            <a:r>
              <a:rPr lang="en-US" sz="1600" dirty="0"/>
              <a:t>It’s not a complete replacement of &lt;</a:t>
            </a:r>
            <a:r>
              <a:rPr lang="en-US" sz="1600" dirty="0" err="1"/>
              <a:t>with_lookup</a:t>
            </a:r>
            <a:r>
              <a:rPr lang="en-US" sz="1600" dirty="0"/>
              <a:t>&gt; as it is still recommended to use most use cases.</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5806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err="1">
                <a:latin typeface="Times New Roman" panose="02020603050405020304" pitchFamily="18" charset="0"/>
                <a:cs typeface="Times New Roman" panose="02020603050405020304" pitchFamily="18" charset="0"/>
              </a:rPr>
              <a:t>With_lookups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31750" indent="0">
              <a:buNone/>
            </a:pPr>
            <a:endParaRPr lang="en-US" sz="1600" dirty="0"/>
          </a:p>
          <a:p>
            <a:pPr marL="31750" indent="0">
              <a:buNone/>
            </a:pPr>
            <a:r>
              <a:rPr lang="en-US" sz="1600" dirty="0"/>
              <a:t>Available with_&lt;lookups&gt; module in Ansible</a:t>
            </a:r>
          </a:p>
          <a:p>
            <a:pPr marL="317500" indent="-285750">
              <a:buFont typeface="Arial" panose="020B0604020202020204" pitchFamily="34" charset="0"/>
              <a:buChar char="•"/>
            </a:pPr>
            <a:r>
              <a:rPr lang="en-US" sz="1600" dirty="0" err="1">
                <a:solidFill>
                  <a:srgbClr val="FFFF00"/>
                </a:solidFill>
              </a:rPr>
              <a:t>With_items</a:t>
            </a:r>
            <a:r>
              <a:rPr lang="en-US" sz="1600" dirty="0">
                <a:solidFill>
                  <a:srgbClr val="FFFF00"/>
                </a:solidFill>
              </a:rPr>
              <a:t> : </a:t>
            </a:r>
            <a:r>
              <a:rPr lang="en-US" sz="1600" dirty="0" err="1"/>
              <a:t>With_items</a:t>
            </a:r>
            <a:r>
              <a:rPr lang="en-US" sz="1600" dirty="0"/>
              <a:t> are used to loop through all the values provided in variable one by one.</a:t>
            </a:r>
          </a:p>
          <a:p>
            <a:pPr marL="31750" indent="0">
              <a:buNone/>
            </a:pPr>
            <a:r>
              <a:rPr lang="en-US" sz="1600" dirty="0"/>
              <a:t> </a:t>
            </a: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E11_with_lookups</a:t>
            </a:r>
            <a:r>
              <a:rPr lang="en-US" sz="1600" dirty="0"/>
              <a:t>/0_with_items.yml]</a:t>
            </a:r>
          </a:p>
          <a:p>
            <a:pPr marL="31750" indent="0">
              <a:buNone/>
            </a:pPr>
            <a:endParaRPr lang="en-US" sz="1600" dirty="0"/>
          </a:p>
          <a:p>
            <a:pPr marL="317500" indent="-285750">
              <a:buFont typeface="Arial" panose="020B0604020202020204" pitchFamily="34" charset="0"/>
              <a:buChar char="•"/>
            </a:pPr>
            <a:r>
              <a:rPr lang="en-US" sz="1600" dirty="0" err="1">
                <a:solidFill>
                  <a:srgbClr val="FFFF00"/>
                </a:solidFill>
              </a:rPr>
              <a:t>With_dict</a:t>
            </a:r>
            <a:r>
              <a:rPr lang="en-US" sz="1600" dirty="0">
                <a:solidFill>
                  <a:srgbClr val="FFFF00"/>
                </a:solidFill>
              </a:rPr>
              <a:t> :  </a:t>
            </a:r>
            <a:r>
              <a:rPr lang="en-US" sz="1600" dirty="0"/>
              <a:t>This module is specifically used to loop through all the values inside the dictionary. </a:t>
            </a:r>
          </a:p>
          <a:p>
            <a:pPr marL="31750" indent="0">
              <a:buNone/>
            </a:pPr>
            <a:r>
              <a:rPr lang="en-US" sz="1600" dirty="0"/>
              <a:t> </a:t>
            </a:r>
            <a:r>
              <a:rPr lang="en-US" sz="1600" dirty="0">
                <a:solidFill>
                  <a:srgbClr val="FFFF00"/>
                </a:solidFill>
                <a:hlinkClick r:id="rId3">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E11_with_lookups</a:t>
            </a:r>
            <a:r>
              <a:rPr lang="en-US" sz="1600" dirty="0"/>
              <a:t>/1_with_dict.yml]</a:t>
            </a:r>
          </a:p>
          <a:p>
            <a:pPr marL="31750" indent="0">
              <a:buNone/>
            </a:pPr>
            <a:endParaRPr lang="en-US" sz="1600" dirty="0"/>
          </a:p>
          <a:p>
            <a:pPr marL="31750" indent="0">
              <a:buNone/>
            </a:pPr>
            <a:r>
              <a:rPr lang="en-US" sz="1600" dirty="0"/>
              <a:t>Above all can be replaced with loop module which is released in Ansible 2.5 but end of the day module can be used based on your choice and based on your use case.</a:t>
            </a:r>
          </a:p>
          <a:p>
            <a:pPr marL="88900" indent="0">
              <a:buNone/>
            </a:pPr>
            <a:endParaRPr lang="en-US" sz="1600" dirty="0">
              <a:solidFill>
                <a:srgbClr val="FFFF00"/>
              </a:solidFill>
              <a:hlinkClick r:id="rId4">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301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Loops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31750" indent="0">
              <a:buNone/>
            </a:pPr>
            <a:endParaRPr lang="en-US" sz="1600" dirty="0"/>
          </a:p>
          <a:p>
            <a:pPr marL="3175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a:p>
            <a:pPr marL="317500" indent="-285750">
              <a:buFont typeface="Arial" panose="020B0604020202020204" pitchFamily="34" charset="0"/>
              <a:buChar char="•"/>
            </a:pPr>
            <a:r>
              <a:rPr lang="en-US" sz="1600" dirty="0">
                <a:solidFill>
                  <a:srgbClr val="FFFF00"/>
                </a:solidFill>
                <a:hlinkClick r:id="rId4">
                  <a:extLst>
                    <a:ext uri="{A12FA001-AC4F-418D-AE19-62706E023703}">
                      <ahyp:hlinkClr xmlns:ahyp="http://schemas.microsoft.com/office/drawing/2018/hyperlinkcolor" val="tx"/>
                    </a:ext>
                  </a:extLst>
                </a:hlinkClick>
              </a:rPr>
              <a:t>GitHub_Code</a:t>
            </a:r>
            <a:r>
              <a:rPr lang="en-US" sz="1600" dirty="0">
                <a:solidFill>
                  <a:srgbClr val="FFFF00"/>
                </a:solidFill>
              </a:rPr>
              <a:t> </a:t>
            </a:r>
            <a:r>
              <a:rPr lang="en-US" sz="1600" dirty="0"/>
              <a:t>[Ansible/Code/</a:t>
            </a:r>
            <a:r>
              <a:rPr lang="en-IN" sz="1600" dirty="0"/>
              <a:t>E11_with_lookups</a:t>
            </a:r>
            <a:r>
              <a:rPr lang="en-US" sz="1600" dirty="0"/>
              <a:t>/2_loops.yml]</a:t>
            </a:r>
          </a:p>
          <a:p>
            <a:pPr marL="317500" indent="-285750">
              <a:buFont typeface="Arial" panose="020B0604020202020204" pitchFamily="34" charset="0"/>
              <a:buChar char="•"/>
            </a:pPr>
            <a:endParaRPr lang="en-US" sz="1600" dirty="0">
              <a:solidFill>
                <a:srgbClr val="FFFF00"/>
              </a:solidFill>
              <a:hlinkClick r:id="rId3">
                <a:extLst>
                  <a:ext uri="{A12FA001-AC4F-418D-AE19-62706E023703}">
                    <ahyp:hlinkClr xmlns:ahyp="http://schemas.microsoft.com/office/drawing/2018/hyperlinkcolor" val="tx"/>
                  </a:ext>
                </a:extLst>
              </a:hlinkClick>
            </a:endParaRPr>
          </a:p>
          <a:p>
            <a:pPr marL="317500" indent="-285750">
              <a:buFont typeface="Arial" panose="020B0604020202020204" pitchFamily="34" charset="0"/>
              <a:buChar char="•"/>
            </a:pPr>
            <a:r>
              <a:rPr lang="en-US" sz="1600" dirty="0">
                <a:solidFill>
                  <a:srgbClr val="FFFF00"/>
                </a:solidFill>
                <a:hlinkClick r:id="rId4">
                  <a:extLst>
                    <a:ext uri="{A12FA001-AC4F-418D-AE19-62706E023703}">
                      <ahyp:hlinkClr xmlns:ahyp="http://schemas.microsoft.com/office/drawing/2018/hyperlinkcolor" val="tx"/>
                    </a:ext>
                  </a:extLst>
                </a:hlinkClick>
              </a:rPr>
              <a:t>GitHub_Code</a:t>
            </a:r>
            <a:r>
              <a:rPr lang="en-US" sz="1600">
                <a:solidFill>
                  <a:srgbClr val="FFFF00"/>
                </a:solidFill>
              </a:rPr>
              <a:t> </a:t>
            </a:r>
            <a:r>
              <a:rPr lang="en-US" sz="1600"/>
              <a:t>[</a:t>
            </a:r>
            <a:r>
              <a:rPr lang="en-US" sz="1600" dirty="0"/>
              <a:t>Ansible/Code/</a:t>
            </a:r>
            <a:r>
              <a:rPr lang="en-IN" sz="1600" dirty="0"/>
              <a:t>E11_with_lookups</a:t>
            </a:r>
            <a:r>
              <a:rPr lang="en-US" sz="1600" dirty="0"/>
              <a:t>/3_loops.yml]</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610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9A2961-2029-41AF-87D9-8BAF72D2D5BA}">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642eb60d-cc9a-4516-9a20-6ebdc1e20806"/>
    <ds:schemaRef ds:uri="http://www.w3.org/XML/1998/namespace"/>
    <ds:schemaRef ds:uri="http://purl.org/dc/dcmitype/"/>
  </ds:schemaRefs>
</ds:datastoreItem>
</file>

<file path=customXml/itemProps2.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7345C4-7E64-457A-AA9E-BA2136C934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997</TotalTime>
  <Words>650</Words>
  <Application>Microsoft Macintosh PowerPoint</Application>
  <PresentationFormat>On-screen Show (16:9)</PresentationFormat>
  <Paragraphs>73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vt:lpstr>
      <vt:lpstr>Fira Sans SemiBold</vt:lpstr>
      <vt:lpstr>Arial</vt:lpstr>
      <vt:lpstr>Fira Sans Light</vt:lpstr>
      <vt:lpstr>Leontes template</vt:lpstr>
      <vt:lpstr>What are we going to see in this session?</vt:lpstr>
      <vt:lpstr>Conditionals</vt:lpstr>
      <vt:lpstr>When condition</vt:lpstr>
      <vt:lpstr>When condition scenarios </vt:lpstr>
      <vt:lpstr>Loops</vt:lpstr>
      <vt:lpstr>With_lookups</vt:lpstr>
      <vt:lpstr>Loops</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Anand Subramanian Narayanan</cp:lastModifiedBy>
  <cp:revision>141</cp:revision>
  <dcterms:modified xsi:type="dcterms:W3CDTF">2021-02-27T07:00:54Z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