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9" r:id="rId4"/>
    <p:sldId id="265" r:id="rId5"/>
    <p:sldId id="266" r:id="rId6"/>
    <p:sldId id="275" r:id="rId7"/>
    <p:sldId id="276" r:id="rId8"/>
    <p:sldId id="257" r:id="rId9"/>
    <p:sldId id="267" r:id="rId10"/>
    <p:sldId id="268" r:id="rId11"/>
    <p:sldId id="269" r:id="rId12"/>
    <p:sldId id="270" r:id="rId13"/>
    <p:sldId id="277" r:id="rId14"/>
    <p:sldId id="258" r:id="rId15"/>
    <p:sldId id="271" r:id="rId16"/>
    <p:sldId id="272" r:id="rId17"/>
    <p:sldId id="273" r:id="rId18"/>
    <p:sldId id="274" r:id="rId19"/>
    <p:sldId id="278" r:id="rId20"/>
    <p:sldId id="279" r:id="rId21"/>
    <p:sldId id="260" r:id="rId22"/>
    <p:sldId id="261"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DCCF0-26B5-43BA-9852-686E52573589}" v="2" dt="2018-10-25T05:00:11.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clweb.org/anthology/P16-1162" TargetMode="External"/><Relationship Id="rId2" Type="http://schemas.openxmlformats.org/officeDocument/2006/relationships/hyperlink" Target="https://github.com/rsennrich/subword-nm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clweb.org/anthology/P02-1040.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Translation using Seq2Seq model</a:t>
            </a:r>
          </a:p>
        </p:txBody>
      </p:sp>
      <p:sp>
        <p:nvSpPr>
          <p:cNvPr id="3" name="Subtitle 2"/>
          <p:cNvSpPr>
            <a:spLocks noGrp="1"/>
          </p:cNvSpPr>
          <p:nvPr>
            <p:ph type="subTitle" idx="1"/>
          </p:nvPr>
        </p:nvSpPr>
        <p:spPr/>
        <p:txBody>
          <a:bodyPr/>
          <a:lstStyle/>
          <a:p>
            <a:r>
              <a:rPr lang="en-US" dirty="0" err="1" smtClean="0"/>
              <a:t>Payraw</a:t>
            </a:r>
            <a:r>
              <a:rPr lang="en-US" dirty="0" smtClean="0"/>
              <a:t> </a:t>
            </a:r>
            <a:r>
              <a:rPr lang="en-US" dirty="0" err="1" smtClean="0"/>
              <a:t>Salih</a:t>
            </a:r>
            <a:endParaRPr lang="en-US" dirty="0" smtClean="0"/>
          </a:p>
          <a:p>
            <a:r>
              <a:rPr lang="en-US" dirty="0" smtClean="0"/>
              <a:t>Parth Shah</a:t>
            </a:r>
            <a:endParaRPr lang="en-US" dirty="0"/>
          </a:p>
        </p:txBody>
      </p:sp>
    </p:spTree>
    <p:extLst>
      <p:ext uri="{BB962C8B-B14F-4D97-AF65-F5344CB8AC3E}">
        <p14:creationId xmlns:p14="http://schemas.microsoft.com/office/powerpoint/2010/main" val="179095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Encoder</a:t>
            </a:r>
            <a:endParaRPr lang="en-US" dirty="0"/>
          </a:p>
        </p:txBody>
      </p:sp>
      <p:pic>
        <p:nvPicPr>
          <p:cNvPr id="4" name="Picture 3"/>
          <p:cNvPicPr>
            <a:picLocks noChangeAspect="1"/>
          </p:cNvPicPr>
          <p:nvPr/>
        </p:nvPicPr>
        <p:blipFill>
          <a:blip r:embed="rId2"/>
          <a:stretch>
            <a:fillRect/>
          </a:stretch>
        </p:blipFill>
        <p:spPr>
          <a:xfrm>
            <a:off x="1184434" y="1129630"/>
            <a:ext cx="9442132" cy="5728370"/>
          </a:xfrm>
          <a:prstGeom prst="rect">
            <a:avLst/>
          </a:prstGeom>
        </p:spPr>
      </p:pic>
      <p:sp>
        <p:nvSpPr>
          <p:cNvPr id="6" name="TextBox 5"/>
          <p:cNvSpPr txBox="1"/>
          <p:nvPr/>
        </p:nvSpPr>
        <p:spPr>
          <a:xfrm>
            <a:off x="5774863" y="2741852"/>
            <a:ext cx="2933700" cy="369332"/>
          </a:xfrm>
          <a:prstGeom prst="rect">
            <a:avLst/>
          </a:prstGeom>
          <a:noFill/>
        </p:spPr>
        <p:txBody>
          <a:bodyPr wrap="square" rtlCol="0">
            <a:spAutoFit/>
          </a:bodyPr>
          <a:lstStyle/>
          <a:p>
            <a:r>
              <a:rPr lang="en-US" dirty="0" smtClean="0"/>
              <a:t>3 layers</a:t>
            </a:r>
            <a:endParaRPr lang="en-US" dirty="0"/>
          </a:p>
        </p:txBody>
      </p:sp>
      <p:cxnSp>
        <p:nvCxnSpPr>
          <p:cNvPr id="8" name="Straight Arrow Connector 7"/>
          <p:cNvCxnSpPr>
            <a:stCxn id="6" idx="1"/>
          </p:cNvCxnSpPr>
          <p:nvPr/>
        </p:nvCxnSpPr>
        <p:spPr>
          <a:xfrm flipH="1">
            <a:off x="4318225" y="2926518"/>
            <a:ext cx="1456638" cy="7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26985" y="4745184"/>
            <a:ext cx="810735" cy="369332"/>
          </a:xfrm>
          <a:prstGeom prst="rect">
            <a:avLst/>
          </a:prstGeom>
          <a:noFill/>
        </p:spPr>
        <p:txBody>
          <a:bodyPr wrap="none" rtlCol="0">
            <a:spAutoFit/>
          </a:bodyPr>
          <a:lstStyle/>
          <a:p>
            <a:r>
              <a:rPr lang="en-US" dirty="0" smtClean="0"/>
              <a:t>1 layer</a:t>
            </a:r>
            <a:endParaRPr lang="en-US" dirty="0"/>
          </a:p>
        </p:txBody>
      </p:sp>
      <p:cxnSp>
        <p:nvCxnSpPr>
          <p:cNvPr id="11" name="Straight Arrow Connector 10"/>
          <p:cNvCxnSpPr>
            <a:stCxn id="9" idx="1"/>
          </p:cNvCxnSpPr>
          <p:nvPr/>
        </p:nvCxnSpPr>
        <p:spPr>
          <a:xfrm flipH="1" flipV="1">
            <a:off x="4318225" y="4874724"/>
            <a:ext cx="1508760" cy="55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03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099456" y="1083725"/>
            <a:ext cx="9638211" cy="5774275"/>
          </a:xfrm>
          <a:prstGeom prst="rect">
            <a:avLst/>
          </a:prstGeom>
        </p:spPr>
      </p:pic>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Encoder</a:t>
            </a:r>
            <a:endParaRPr lang="en-US" dirty="0"/>
          </a:p>
        </p:txBody>
      </p:sp>
      <p:sp>
        <p:nvSpPr>
          <p:cNvPr id="6" name="TextBox 5"/>
          <p:cNvSpPr txBox="1"/>
          <p:nvPr/>
        </p:nvSpPr>
        <p:spPr>
          <a:xfrm>
            <a:off x="6061166" y="2315132"/>
            <a:ext cx="2933700" cy="369332"/>
          </a:xfrm>
          <a:prstGeom prst="rect">
            <a:avLst/>
          </a:prstGeom>
          <a:noFill/>
        </p:spPr>
        <p:txBody>
          <a:bodyPr wrap="square" rtlCol="0">
            <a:spAutoFit/>
          </a:bodyPr>
          <a:lstStyle/>
          <a:p>
            <a:r>
              <a:rPr lang="en-US" dirty="0" smtClean="0"/>
              <a:t>3 layers</a:t>
            </a:r>
            <a:endParaRPr lang="en-US" dirty="0"/>
          </a:p>
        </p:txBody>
      </p:sp>
      <p:cxnSp>
        <p:nvCxnSpPr>
          <p:cNvPr id="8" name="Straight Arrow Connector 7"/>
          <p:cNvCxnSpPr>
            <a:stCxn id="6" idx="1"/>
          </p:cNvCxnSpPr>
          <p:nvPr/>
        </p:nvCxnSpPr>
        <p:spPr>
          <a:xfrm flipH="1" flipV="1">
            <a:off x="4318225" y="2484471"/>
            <a:ext cx="1742941" cy="1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22648" y="4401900"/>
            <a:ext cx="810735" cy="369332"/>
          </a:xfrm>
          <a:prstGeom prst="rect">
            <a:avLst/>
          </a:prstGeom>
          <a:noFill/>
        </p:spPr>
        <p:txBody>
          <a:bodyPr wrap="none" rtlCol="0">
            <a:spAutoFit/>
          </a:bodyPr>
          <a:lstStyle/>
          <a:p>
            <a:r>
              <a:rPr lang="en-US" dirty="0" smtClean="0"/>
              <a:t>1 layer</a:t>
            </a:r>
            <a:endParaRPr lang="en-US" dirty="0"/>
          </a:p>
        </p:txBody>
      </p:sp>
      <p:cxnSp>
        <p:nvCxnSpPr>
          <p:cNvPr id="11" name="Straight Arrow Connector 10"/>
          <p:cNvCxnSpPr/>
          <p:nvPr/>
        </p:nvCxnSpPr>
        <p:spPr>
          <a:xfrm flipH="1">
            <a:off x="5918561" y="4586566"/>
            <a:ext cx="1204087" cy="157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86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284" y="993446"/>
            <a:ext cx="11610553" cy="5864554"/>
          </a:xfrm>
          <a:prstGeom prst="rect">
            <a:avLst/>
          </a:prstGeom>
        </p:spPr>
      </p:pic>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Decoder</a:t>
            </a:r>
            <a:endParaRPr lang="en-US" dirty="0"/>
          </a:p>
        </p:txBody>
      </p:sp>
      <p:sp>
        <p:nvSpPr>
          <p:cNvPr id="6" name="TextBox 5"/>
          <p:cNvSpPr txBox="1"/>
          <p:nvPr/>
        </p:nvSpPr>
        <p:spPr>
          <a:xfrm>
            <a:off x="6061166" y="2315132"/>
            <a:ext cx="2933700" cy="369332"/>
          </a:xfrm>
          <a:prstGeom prst="rect">
            <a:avLst/>
          </a:prstGeom>
          <a:noFill/>
        </p:spPr>
        <p:txBody>
          <a:bodyPr wrap="square" rtlCol="0">
            <a:spAutoFit/>
          </a:bodyPr>
          <a:lstStyle/>
          <a:p>
            <a:r>
              <a:rPr lang="en-US" dirty="0"/>
              <a:t>4</a:t>
            </a:r>
            <a:r>
              <a:rPr lang="en-US" dirty="0" smtClean="0"/>
              <a:t> layers</a:t>
            </a:r>
            <a:endParaRPr lang="en-US" dirty="0"/>
          </a:p>
        </p:txBody>
      </p:sp>
      <p:cxnSp>
        <p:nvCxnSpPr>
          <p:cNvPr id="8" name="Straight Arrow Connector 7"/>
          <p:cNvCxnSpPr>
            <a:stCxn id="6" idx="1"/>
          </p:cNvCxnSpPr>
          <p:nvPr/>
        </p:nvCxnSpPr>
        <p:spPr>
          <a:xfrm flipH="1">
            <a:off x="2423160" y="2499798"/>
            <a:ext cx="3638006" cy="677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0407" y="5142680"/>
            <a:ext cx="1945213" cy="369332"/>
          </a:xfrm>
          <a:prstGeom prst="rect">
            <a:avLst/>
          </a:prstGeom>
          <a:noFill/>
        </p:spPr>
        <p:txBody>
          <a:bodyPr wrap="none" rtlCol="0">
            <a:spAutoFit/>
          </a:bodyPr>
          <a:lstStyle/>
          <a:p>
            <a:r>
              <a:rPr lang="en-US" dirty="0" smtClean="0"/>
              <a:t>Attention Wrapper</a:t>
            </a:r>
            <a:endParaRPr lang="en-US" dirty="0"/>
          </a:p>
        </p:txBody>
      </p:sp>
      <p:cxnSp>
        <p:nvCxnSpPr>
          <p:cNvPr id="11" name="Straight Arrow Connector 10"/>
          <p:cNvCxnSpPr>
            <a:stCxn id="9" idx="0"/>
          </p:cNvCxnSpPr>
          <p:nvPr/>
        </p:nvCxnSpPr>
        <p:spPr>
          <a:xfrm flipV="1">
            <a:off x="1533014" y="4317400"/>
            <a:ext cx="163853" cy="82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9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SGD optimizer</a:t>
            </a:r>
            <a:endParaRPr lang="en-US" dirty="0"/>
          </a:p>
        </p:txBody>
      </p:sp>
      <p:pic>
        <p:nvPicPr>
          <p:cNvPr id="3" name="Picture 2"/>
          <p:cNvPicPr>
            <a:picLocks noChangeAspect="1"/>
          </p:cNvPicPr>
          <p:nvPr/>
        </p:nvPicPr>
        <p:blipFill>
          <a:blip r:embed="rId2"/>
          <a:stretch>
            <a:fillRect/>
          </a:stretch>
        </p:blipFill>
        <p:spPr>
          <a:xfrm>
            <a:off x="75619" y="1507808"/>
            <a:ext cx="12116381" cy="4632960"/>
          </a:xfrm>
          <a:prstGeom prst="rect">
            <a:avLst/>
          </a:prstGeom>
        </p:spPr>
      </p:pic>
    </p:spTree>
    <p:extLst>
      <p:ext uri="{BB962C8B-B14F-4D97-AF65-F5344CB8AC3E}">
        <p14:creationId xmlns:p14="http://schemas.microsoft.com/office/powerpoint/2010/main" val="402216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22C3-AF33-42B5-B5E0-E672A9531F73}"/>
              </a:ext>
            </a:extLst>
          </p:cNvPr>
          <p:cNvSpPr>
            <a:spLocks noGrp="1"/>
          </p:cNvSpPr>
          <p:nvPr>
            <p:ph type="title"/>
          </p:nvPr>
        </p:nvSpPr>
        <p:spPr/>
        <p:txBody>
          <a:bodyPr/>
          <a:lstStyle/>
          <a:p>
            <a:pPr algn="ctr"/>
            <a:r>
              <a:rPr lang="en-US">
                <a:cs typeface="Calibri Light"/>
              </a:rPr>
              <a:t>Computation Graph Explanation</a:t>
            </a:r>
          </a:p>
        </p:txBody>
      </p:sp>
      <p:sp>
        <p:nvSpPr>
          <p:cNvPr id="3" name="Content Placeholder 2">
            <a:extLst>
              <a:ext uri="{FF2B5EF4-FFF2-40B4-BE49-F238E27FC236}">
                <a16:creationId xmlns:a16="http://schemas.microsoft.com/office/drawing/2014/main" id="{A699D1A1-8772-408D-BE85-C18F2B037C83}"/>
              </a:ext>
            </a:extLst>
          </p:cNvPr>
          <p:cNvSpPr>
            <a:spLocks noGrp="1"/>
          </p:cNvSpPr>
          <p:nvPr>
            <p:ph idx="1"/>
          </p:nvPr>
        </p:nvSpPr>
        <p:spPr/>
        <p:txBody>
          <a:bodyPr vert="horz" lIns="91440" tIns="45720" rIns="91440" bIns="45720" rtlCol="0" anchor="t">
            <a:normAutofit/>
          </a:bodyPr>
          <a:lstStyle/>
          <a:p>
            <a:r>
              <a:rPr lang="en-US" dirty="0">
                <a:cs typeface="Calibri"/>
              </a:rPr>
              <a:t>Hash table is created for mapping words to word </a:t>
            </a:r>
            <a:r>
              <a:rPr lang="en-US" dirty="0" err="1">
                <a:cs typeface="Calibri"/>
              </a:rPr>
              <a:t>embeddings</a:t>
            </a:r>
            <a:r>
              <a:rPr lang="en-US" dirty="0">
                <a:cs typeface="Calibri"/>
              </a:rPr>
              <a:t>.</a:t>
            </a:r>
          </a:p>
          <a:p>
            <a:r>
              <a:rPr lang="en-US" dirty="0">
                <a:cs typeface="Calibri"/>
              </a:rPr>
              <a:t>Iterator is created for iterating over dataset by network.</a:t>
            </a:r>
          </a:p>
          <a:p>
            <a:r>
              <a:rPr lang="en-US" dirty="0">
                <a:cs typeface="Calibri"/>
              </a:rPr>
              <a:t>Data is gotten via iterator and entered into model.</a:t>
            </a:r>
          </a:p>
          <a:p>
            <a:r>
              <a:rPr lang="en-US" dirty="0">
                <a:cs typeface="Calibri"/>
              </a:rPr>
              <a:t>Gradients are calculated and gradient clipping is applied for gradient descent.</a:t>
            </a:r>
          </a:p>
          <a:p>
            <a:r>
              <a:rPr lang="en-US" dirty="0">
                <a:cs typeface="Calibri"/>
              </a:rPr>
              <a:t>Learning rate decay and warmup are also calculated for update steps.</a:t>
            </a:r>
          </a:p>
          <a:p>
            <a:r>
              <a:rPr lang="en-US" dirty="0">
                <a:cs typeface="Calibri"/>
              </a:rPr>
              <a:t>The model periodically saves checkpoints, which it can load.</a:t>
            </a:r>
          </a:p>
          <a:p>
            <a:endParaRPr lang="en-US" dirty="0">
              <a:cs typeface="Calibri"/>
            </a:endParaRPr>
          </a:p>
        </p:txBody>
      </p:sp>
    </p:spTree>
    <p:extLst>
      <p:ext uri="{BB962C8B-B14F-4D97-AF65-F5344CB8AC3E}">
        <p14:creationId xmlns:p14="http://schemas.microsoft.com/office/powerpoint/2010/main" val="3954616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0254" y="147832"/>
            <a:ext cx="10671492" cy="6710168"/>
          </a:xfrm>
          <a:prstGeom prst="rect">
            <a:avLst/>
          </a:prstGeom>
        </p:spPr>
      </p:pic>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Inference Graph</a:t>
            </a:r>
            <a:endParaRPr lang="en-US" dirty="0"/>
          </a:p>
        </p:txBody>
      </p:sp>
    </p:spTree>
    <p:extLst>
      <p:ext uri="{BB962C8B-B14F-4D97-AF65-F5344CB8AC3E}">
        <p14:creationId xmlns:p14="http://schemas.microsoft.com/office/powerpoint/2010/main" val="2026269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 Model</a:t>
            </a:r>
            <a:endParaRPr lang="en-US" dirty="0"/>
          </a:p>
        </p:txBody>
      </p:sp>
      <p:pic>
        <p:nvPicPr>
          <p:cNvPr id="6" name="Picture 5"/>
          <p:cNvPicPr>
            <a:picLocks noChangeAspect="1"/>
          </p:cNvPicPr>
          <p:nvPr/>
        </p:nvPicPr>
        <p:blipFill>
          <a:blip r:embed="rId2"/>
          <a:stretch>
            <a:fillRect/>
          </a:stretch>
        </p:blipFill>
        <p:spPr>
          <a:xfrm>
            <a:off x="985520" y="1009597"/>
            <a:ext cx="10368280" cy="5848403"/>
          </a:xfrm>
          <a:prstGeom prst="rect">
            <a:avLst/>
          </a:prstGeom>
        </p:spPr>
      </p:pic>
    </p:spTree>
    <p:extLst>
      <p:ext uri="{BB962C8B-B14F-4D97-AF65-F5344CB8AC3E}">
        <p14:creationId xmlns:p14="http://schemas.microsoft.com/office/powerpoint/2010/main" val="13042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1822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Encoder</a:t>
            </a:r>
            <a:endParaRPr lang="en-US" dirty="0"/>
          </a:p>
        </p:txBody>
      </p:sp>
      <p:pic>
        <p:nvPicPr>
          <p:cNvPr id="3" name="Picture 2"/>
          <p:cNvPicPr>
            <a:picLocks noChangeAspect="1"/>
          </p:cNvPicPr>
          <p:nvPr/>
        </p:nvPicPr>
        <p:blipFill>
          <a:blip r:embed="rId2"/>
          <a:stretch>
            <a:fillRect/>
          </a:stretch>
        </p:blipFill>
        <p:spPr>
          <a:xfrm>
            <a:off x="1763871" y="1114930"/>
            <a:ext cx="8664257" cy="5743070"/>
          </a:xfrm>
          <a:prstGeom prst="rect">
            <a:avLst/>
          </a:prstGeom>
        </p:spPr>
      </p:pic>
    </p:spTree>
    <p:extLst>
      <p:ext uri="{BB962C8B-B14F-4D97-AF65-F5344CB8AC3E}">
        <p14:creationId xmlns:p14="http://schemas.microsoft.com/office/powerpoint/2010/main" val="143432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Inference </a:t>
            </a:r>
            <a:r>
              <a:rPr lang="en-US" dirty="0"/>
              <a:t>G</a:t>
            </a:r>
            <a:r>
              <a:rPr lang="en-US" dirty="0" smtClean="0"/>
              <a:t>raph explanation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Save node loads parameter values of encoder, decoder and </a:t>
            </a:r>
            <a:r>
              <a:rPr lang="en-US" dirty="0" err="1" smtClean="0"/>
              <a:t>embeddings</a:t>
            </a:r>
            <a:r>
              <a:rPr lang="en-US" dirty="0"/>
              <a:t> </a:t>
            </a:r>
            <a:r>
              <a:rPr lang="en-US" dirty="0" smtClean="0"/>
              <a:t>nodes.</a:t>
            </a:r>
          </a:p>
          <a:p>
            <a:r>
              <a:rPr lang="en-US" dirty="0" smtClean="0"/>
              <a:t>The graph on lower left in inference graph (</a:t>
            </a:r>
            <a:r>
              <a:rPr lang="en-US" dirty="0" err="1" smtClean="0"/>
              <a:t>string_to_index</a:t>
            </a:r>
            <a:r>
              <a:rPr lang="en-US" dirty="0" smtClean="0"/>
              <a:t> node) slide is responsible for converting string sentences to numeric tensors.</a:t>
            </a:r>
          </a:p>
          <a:p>
            <a:r>
              <a:rPr lang="en-US" dirty="0" smtClean="0"/>
              <a:t>The tensors are fed into encoder where </a:t>
            </a:r>
            <a:r>
              <a:rPr lang="en-US" dirty="0" err="1" smtClean="0"/>
              <a:t>embeddings</a:t>
            </a:r>
            <a:r>
              <a:rPr lang="en-US" dirty="0" smtClean="0"/>
              <a:t> node convert numeric tensors to </a:t>
            </a:r>
            <a:r>
              <a:rPr lang="en-US" dirty="0" err="1" smtClean="0"/>
              <a:t>embeddings</a:t>
            </a:r>
            <a:r>
              <a:rPr lang="en-US" dirty="0" smtClean="0"/>
              <a:t>.</a:t>
            </a:r>
          </a:p>
          <a:p>
            <a:r>
              <a:rPr lang="en-US" dirty="0" smtClean="0"/>
              <a:t>These </a:t>
            </a:r>
            <a:r>
              <a:rPr lang="en-US" dirty="0" err="1" smtClean="0"/>
              <a:t>embeddings</a:t>
            </a:r>
            <a:r>
              <a:rPr lang="en-US" dirty="0" smtClean="0"/>
              <a:t> are fed in to encoder, encoder’s output is sent to decoder node which produces sentences in form of embedding tensor, this is again processed by embedding node to produce numeric tensor.</a:t>
            </a:r>
          </a:p>
          <a:p>
            <a:r>
              <a:rPr lang="en-US" dirty="0" smtClean="0"/>
              <a:t>The numeric tensor is converted back to sentences by </a:t>
            </a:r>
            <a:r>
              <a:rPr lang="en-US" dirty="0" err="1" smtClean="0"/>
              <a:t>index_to_string</a:t>
            </a:r>
            <a:r>
              <a:rPr lang="en-US" dirty="0" smtClean="0"/>
              <a:t> node.</a:t>
            </a:r>
          </a:p>
          <a:p>
            <a:endParaRPr lang="en-US" dirty="0"/>
          </a:p>
        </p:txBody>
      </p:sp>
    </p:spTree>
    <p:extLst>
      <p:ext uri="{BB962C8B-B14F-4D97-AF65-F5344CB8AC3E}">
        <p14:creationId xmlns:p14="http://schemas.microsoft.com/office/powerpoint/2010/main" val="259860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Training parameters</a:t>
            </a:r>
            <a:endParaRPr lang="en-US" dirty="0"/>
          </a:p>
        </p:txBody>
      </p:sp>
      <p:sp>
        <p:nvSpPr>
          <p:cNvPr id="3" name="Content Placeholder 2"/>
          <p:cNvSpPr>
            <a:spLocks noGrp="1"/>
          </p:cNvSpPr>
          <p:nvPr>
            <p:ph idx="1"/>
          </p:nvPr>
        </p:nvSpPr>
        <p:spPr>
          <a:xfrm>
            <a:off x="838200" y="1402080"/>
            <a:ext cx="10515600" cy="4774883"/>
          </a:xfrm>
        </p:spPr>
        <p:txBody>
          <a:bodyPr>
            <a:normAutofit fontScale="92500" lnSpcReduction="10000"/>
          </a:bodyPr>
          <a:lstStyle/>
          <a:p>
            <a:r>
              <a:rPr lang="en-US" dirty="0" smtClean="0"/>
              <a:t>4 layer model</a:t>
            </a:r>
          </a:p>
          <a:p>
            <a:pPr lvl="1"/>
            <a:r>
              <a:rPr lang="en-US" dirty="0" smtClean="0"/>
              <a:t>Encoder: 1 bidirectional, 3 unidirectional;  </a:t>
            </a:r>
          </a:p>
          <a:p>
            <a:pPr lvl="1"/>
            <a:r>
              <a:rPr lang="en-US" dirty="0" smtClean="0"/>
              <a:t>Decoder: 4 unidirectional layers</a:t>
            </a:r>
          </a:p>
          <a:p>
            <a:r>
              <a:rPr lang="en-US" dirty="0"/>
              <a:t>2 layer model</a:t>
            </a:r>
            <a:endParaRPr lang="en-US" dirty="0" smtClean="0"/>
          </a:p>
          <a:p>
            <a:pPr lvl="1"/>
            <a:r>
              <a:rPr lang="en-US" dirty="0" smtClean="0"/>
              <a:t>Encoder: 1 bidirectional, 1 unidirectional</a:t>
            </a:r>
          </a:p>
          <a:p>
            <a:pPr lvl="1"/>
            <a:r>
              <a:rPr lang="en-US" dirty="0"/>
              <a:t>Decoder: </a:t>
            </a:r>
            <a:r>
              <a:rPr lang="en-US" dirty="0" smtClean="0"/>
              <a:t>2 </a:t>
            </a:r>
            <a:r>
              <a:rPr lang="en-US" dirty="0"/>
              <a:t>unidirectional </a:t>
            </a:r>
            <a:r>
              <a:rPr lang="en-US" dirty="0" smtClean="0"/>
              <a:t>layers</a:t>
            </a:r>
          </a:p>
          <a:p>
            <a:r>
              <a:rPr lang="en-US" dirty="0" smtClean="0"/>
              <a:t>Units in layer: 1024 units (LSTM)</a:t>
            </a:r>
          </a:p>
          <a:p>
            <a:r>
              <a:rPr lang="en-US" dirty="0" smtClean="0"/>
              <a:t>Optimizer : SGD</a:t>
            </a:r>
          </a:p>
          <a:p>
            <a:r>
              <a:rPr lang="en-US" dirty="0" smtClean="0"/>
              <a:t>Batch size: 128</a:t>
            </a:r>
          </a:p>
          <a:p>
            <a:r>
              <a:rPr lang="en-US" dirty="0" smtClean="0"/>
              <a:t>Search parameter: Beam search (width=10), bleu score metric</a:t>
            </a:r>
          </a:p>
          <a:p>
            <a:r>
              <a:rPr lang="en-US" dirty="0" smtClean="0"/>
              <a:t>Learning rate: Start with 1 then change following t2t (</a:t>
            </a:r>
            <a:r>
              <a:rPr lang="en-US" dirty="0" err="1" smtClean="0"/>
              <a:t>warmup_steps</a:t>
            </a:r>
            <a:r>
              <a:rPr lang="en-US" dirty="0" smtClean="0"/>
              <a:t>=0):</a:t>
            </a:r>
          </a:p>
          <a:p>
            <a:pPr lvl="1"/>
            <a:endParaRPr lang="en-US" dirty="0" smtClean="0"/>
          </a:p>
          <a:p>
            <a:endParaRPr lang="en-US" dirty="0"/>
          </a:p>
          <a:p>
            <a:pPr lvl="1"/>
            <a:endParaRPr lang="en-US" dirty="0"/>
          </a:p>
          <a:p>
            <a:pPr lvl="1"/>
            <a:endParaRPr lang="en-US" dirty="0" smtClean="0"/>
          </a:p>
        </p:txBody>
      </p:sp>
      <p:pic>
        <p:nvPicPr>
          <p:cNvPr id="4" name="Picture 3"/>
          <p:cNvPicPr>
            <a:picLocks noChangeAspect="1"/>
          </p:cNvPicPr>
          <p:nvPr/>
        </p:nvPicPr>
        <p:blipFill>
          <a:blip r:embed="rId2"/>
          <a:stretch>
            <a:fillRect/>
          </a:stretch>
        </p:blipFill>
        <p:spPr>
          <a:xfrm>
            <a:off x="2161857" y="6038850"/>
            <a:ext cx="7096125" cy="819150"/>
          </a:xfrm>
          <a:prstGeom prst="rect">
            <a:avLst/>
          </a:prstGeom>
        </p:spPr>
      </p:pic>
    </p:spTree>
    <p:extLst>
      <p:ext uri="{BB962C8B-B14F-4D97-AF65-F5344CB8AC3E}">
        <p14:creationId xmlns:p14="http://schemas.microsoft.com/office/powerpoint/2010/main" val="261978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9CED69-B64A-4546-A2F8-5A8D5AEB5B1F}"/>
              </a:ext>
            </a:extLst>
          </p:cNvPr>
          <p:cNvSpPr txBox="1"/>
          <p:nvPr/>
        </p:nvSpPr>
        <p:spPr>
          <a:xfrm>
            <a:off x="2386209" y="648221"/>
            <a:ext cx="783711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t>Dataset</a:t>
            </a:r>
            <a:endParaRPr lang="en-US" sz="4800" dirty="0">
              <a:cs typeface="Calibri"/>
            </a:endParaRPr>
          </a:p>
        </p:txBody>
      </p:sp>
      <p:sp>
        <p:nvSpPr>
          <p:cNvPr id="5" name="TextBox 4">
            <a:extLst>
              <a:ext uri="{FF2B5EF4-FFF2-40B4-BE49-F238E27FC236}">
                <a16:creationId xmlns:a16="http://schemas.microsoft.com/office/drawing/2014/main" id="{600E28EB-BE12-4B9E-886B-302ED9F23C24}"/>
              </a:ext>
            </a:extLst>
          </p:cNvPr>
          <p:cNvSpPr txBox="1"/>
          <p:nvPr/>
        </p:nvSpPr>
        <p:spPr>
          <a:xfrm>
            <a:off x="1572016" y="2631510"/>
            <a:ext cx="9465501" cy="31085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800" dirty="0">
                <a:cs typeface="Calibri"/>
              </a:rPr>
              <a:t>The dataset used was the WMT'16 German to English sentence pair dataset. The data was taken from the </a:t>
            </a:r>
            <a:r>
              <a:rPr lang="en-US" sz="2800" err="1">
                <a:cs typeface="Calibri"/>
              </a:rPr>
              <a:t>Europarl</a:t>
            </a:r>
            <a:r>
              <a:rPr lang="en-US" sz="2800" dirty="0">
                <a:cs typeface="Calibri"/>
              </a:rPr>
              <a:t> v7, Common Crawl, and News Commentary v11 corpora.</a:t>
            </a:r>
          </a:p>
          <a:p>
            <a:pPr marL="285750" indent="-285750">
              <a:buFont typeface="Arial" panose="020B0604020202020204" pitchFamily="34" charset="0"/>
              <a:buChar char="•"/>
            </a:pPr>
            <a:endParaRPr lang="en-US" sz="2800" dirty="0">
              <a:cs typeface="Calibri"/>
            </a:endParaRPr>
          </a:p>
          <a:p>
            <a:pPr marL="285750" indent="-285750">
              <a:buFont typeface="Arial" panose="020B0604020202020204" pitchFamily="34" charset="0"/>
              <a:buChar char="•"/>
            </a:pPr>
            <a:endParaRPr lang="en-US" sz="2800" dirty="0">
              <a:cs typeface="Calibri"/>
            </a:endParaRPr>
          </a:p>
          <a:p>
            <a:pPr marL="285750" indent="-285750">
              <a:buFont typeface="Arial" panose="020B0604020202020204" pitchFamily="34" charset="0"/>
              <a:buChar char="•"/>
            </a:pPr>
            <a:r>
              <a:rPr lang="en-US" sz="2800" dirty="0">
                <a:cs typeface="Calibri"/>
              </a:rPr>
              <a:t>The system obtains the dataset through a shell script which can be found in </a:t>
            </a:r>
            <a:r>
              <a:rPr lang="en-US" sz="2800">
                <a:cs typeface="Calibri"/>
              </a:rPr>
              <a:t>nmt/nmt/scripts/wmt16_en_de.sh</a:t>
            </a:r>
            <a:endParaRPr lang="en-US" sz="2800"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 Rate</a:t>
            </a:r>
            <a:endParaRPr lang="en-US" dirty="0"/>
          </a:p>
        </p:txBody>
      </p:sp>
      <p:pic>
        <p:nvPicPr>
          <p:cNvPr id="4" name="Picture 3"/>
          <p:cNvPicPr>
            <a:picLocks noChangeAspect="1"/>
          </p:cNvPicPr>
          <p:nvPr/>
        </p:nvPicPr>
        <p:blipFill>
          <a:blip r:embed="rId2"/>
          <a:stretch>
            <a:fillRect/>
          </a:stretch>
        </p:blipFill>
        <p:spPr>
          <a:xfrm>
            <a:off x="2092960" y="1609725"/>
            <a:ext cx="7315200" cy="4857750"/>
          </a:xfrm>
          <a:prstGeom prst="rect">
            <a:avLst/>
          </a:prstGeom>
        </p:spPr>
      </p:pic>
    </p:spTree>
    <p:extLst>
      <p:ext uri="{BB962C8B-B14F-4D97-AF65-F5344CB8AC3E}">
        <p14:creationId xmlns:p14="http://schemas.microsoft.com/office/powerpoint/2010/main" val="339469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D0CF-1124-4840-86F2-D98A2FC2734F}"/>
              </a:ext>
            </a:extLst>
          </p:cNvPr>
          <p:cNvSpPr>
            <a:spLocks noGrp="1"/>
          </p:cNvSpPr>
          <p:nvPr>
            <p:ph type="title"/>
          </p:nvPr>
        </p:nvSpPr>
        <p:spPr/>
        <p:txBody>
          <a:bodyPr/>
          <a:lstStyle/>
          <a:p>
            <a:pPr algn="ctr"/>
            <a:r>
              <a:rPr lang="en-US">
                <a:cs typeface="Calibri Light"/>
              </a:rPr>
              <a:t>Training </a:t>
            </a:r>
            <a:r>
              <a:rPr lang="en-US">
                <a:ea typeface="+mj-lt"/>
                <a:cs typeface="+mj-lt"/>
              </a:rPr>
              <a:t>Loss</a:t>
            </a:r>
          </a:p>
        </p:txBody>
      </p:sp>
      <p:pic>
        <p:nvPicPr>
          <p:cNvPr id="4" name="Picture 4" descr="A screenshot of a cell phone&#10;&#10;Description generated with very high confidence">
            <a:extLst>
              <a:ext uri="{FF2B5EF4-FFF2-40B4-BE49-F238E27FC236}">
                <a16:creationId xmlns:a16="http://schemas.microsoft.com/office/drawing/2014/main" id="{CBEB5EB6-6B47-47CB-9020-5A0ACD1458BA}"/>
              </a:ext>
            </a:extLst>
          </p:cNvPr>
          <p:cNvPicPr>
            <a:picLocks noChangeAspect="1"/>
          </p:cNvPicPr>
          <p:nvPr/>
        </p:nvPicPr>
        <p:blipFill>
          <a:blip r:embed="rId2"/>
          <a:stretch>
            <a:fillRect/>
          </a:stretch>
        </p:blipFill>
        <p:spPr>
          <a:xfrm>
            <a:off x="288099" y="1399087"/>
            <a:ext cx="5906021" cy="4164208"/>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FB14BB4D-F234-4C27-B33E-70EDEDBFAC7C}"/>
              </a:ext>
            </a:extLst>
          </p:cNvPr>
          <p:cNvPicPr>
            <a:picLocks noChangeAspect="1"/>
          </p:cNvPicPr>
          <p:nvPr/>
        </p:nvPicPr>
        <p:blipFill>
          <a:blip r:embed="rId3"/>
          <a:stretch>
            <a:fillRect/>
          </a:stretch>
        </p:blipFill>
        <p:spPr>
          <a:xfrm>
            <a:off x="5997880" y="1494603"/>
            <a:ext cx="5822515" cy="4014931"/>
          </a:xfrm>
          <a:prstGeom prst="rect">
            <a:avLst/>
          </a:prstGeom>
        </p:spPr>
      </p:pic>
      <p:sp>
        <p:nvSpPr>
          <p:cNvPr id="8" name="TextBox 7">
            <a:extLst>
              <a:ext uri="{FF2B5EF4-FFF2-40B4-BE49-F238E27FC236}">
                <a16:creationId xmlns:a16="http://schemas.microsoft.com/office/drawing/2014/main" id="{89AF97F8-752D-411F-AF02-9EE1A0D66DBC}"/>
              </a:ext>
            </a:extLst>
          </p:cNvPr>
          <p:cNvSpPr txBox="1"/>
          <p:nvPr/>
        </p:nvSpPr>
        <p:spPr>
          <a:xfrm>
            <a:off x="2010427" y="583608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2</a:t>
            </a:r>
            <a:r>
              <a:rPr lang="en-US">
                <a:cs typeface="Calibri"/>
              </a:rPr>
              <a:t> Layer GNMT</a:t>
            </a:r>
            <a:endParaRPr lang="en-US"/>
          </a:p>
        </p:txBody>
      </p:sp>
      <p:sp>
        <p:nvSpPr>
          <p:cNvPr id="9" name="TextBox 8">
            <a:extLst>
              <a:ext uri="{FF2B5EF4-FFF2-40B4-BE49-F238E27FC236}">
                <a16:creationId xmlns:a16="http://schemas.microsoft.com/office/drawing/2014/main" id="{C366D28A-85A4-40D3-A1BC-858B25D21136}"/>
              </a:ext>
            </a:extLst>
          </p:cNvPr>
          <p:cNvSpPr txBox="1"/>
          <p:nvPr/>
        </p:nvSpPr>
        <p:spPr>
          <a:xfrm>
            <a:off x="7730646" y="5721262"/>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4</a:t>
            </a:r>
            <a:r>
              <a:rPr lang="en-US">
                <a:cs typeface="Calibri"/>
              </a:rPr>
              <a:t> Layer GNMT</a:t>
            </a:r>
            <a:endParaRPr lang="en-US"/>
          </a:p>
        </p:txBody>
      </p:sp>
    </p:spTree>
    <p:extLst>
      <p:ext uri="{BB962C8B-B14F-4D97-AF65-F5344CB8AC3E}">
        <p14:creationId xmlns:p14="http://schemas.microsoft.com/office/powerpoint/2010/main" val="366242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C263B-1C36-477E-90F5-C782EE8A00B5}"/>
              </a:ext>
            </a:extLst>
          </p:cNvPr>
          <p:cNvSpPr>
            <a:spLocks noGrp="1"/>
          </p:cNvSpPr>
          <p:nvPr>
            <p:ph type="title"/>
          </p:nvPr>
        </p:nvSpPr>
        <p:spPr/>
        <p:txBody>
          <a:bodyPr/>
          <a:lstStyle/>
          <a:p>
            <a:pPr algn="ctr"/>
            <a:r>
              <a:rPr lang="en-US">
                <a:cs typeface="Calibri Light"/>
              </a:rPr>
              <a:t>BLEU Score vs Step</a:t>
            </a:r>
          </a:p>
        </p:txBody>
      </p:sp>
      <p:pic>
        <p:nvPicPr>
          <p:cNvPr id="4" name="Picture 4" descr="A close up of a map&#10;&#10;Description generated with high confidence">
            <a:extLst>
              <a:ext uri="{FF2B5EF4-FFF2-40B4-BE49-F238E27FC236}">
                <a16:creationId xmlns:a16="http://schemas.microsoft.com/office/drawing/2014/main" id="{2A6E2F59-397A-4BA7-9A5B-C6393F21E1E7}"/>
              </a:ext>
            </a:extLst>
          </p:cNvPr>
          <p:cNvPicPr>
            <a:picLocks noChangeAspect="1"/>
          </p:cNvPicPr>
          <p:nvPr/>
        </p:nvPicPr>
        <p:blipFill>
          <a:blip r:embed="rId2"/>
          <a:stretch>
            <a:fillRect/>
          </a:stretch>
        </p:blipFill>
        <p:spPr>
          <a:xfrm>
            <a:off x="329852" y="1438003"/>
            <a:ext cx="5968652" cy="4180323"/>
          </a:xfrm>
          <a:prstGeom prst="rect">
            <a:avLst/>
          </a:prstGeom>
        </p:spPr>
      </p:pic>
      <p:pic>
        <p:nvPicPr>
          <p:cNvPr id="6" name="Picture 6" descr="A screenshot of a map&#10;&#10;Description generated with very high confidence">
            <a:extLst>
              <a:ext uri="{FF2B5EF4-FFF2-40B4-BE49-F238E27FC236}">
                <a16:creationId xmlns:a16="http://schemas.microsoft.com/office/drawing/2014/main" id="{5E0A8ADE-9605-452A-898F-6A7779D7773C}"/>
              </a:ext>
            </a:extLst>
          </p:cNvPr>
          <p:cNvPicPr>
            <a:picLocks noChangeAspect="1"/>
          </p:cNvPicPr>
          <p:nvPr/>
        </p:nvPicPr>
        <p:blipFill>
          <a:blip r:embed="rId3"/>
          <a:stretch>
            <a:fillRect/>
          </a:stretch>
        </p:blipFill>
        <p:spPr>
          <a:xfrm>
            <a:off x="6248400" y="1511072"/>
            <a:ext cx="5958213" cy="4180323"/>
          </a:xfrm>
          <a:prstGeom prst="rect">
            <a:avLst/>
          </a:prstGeom>
        </p:spPr>
      </p:pic>
      <p:sp>
        <p:nvSpPr>
          <p:cNvPr id="8" name="TextBox 7">
            <a:extLst>
              <a:ext uri="{FF2B5EF4-FFF2-40B4-BE49-F238E27FC236}">
                <a16:creationId xmlns:a16="http://schemas.microsoft.com/office/drawing/2014/main" id="{751369E9-7990-4507-8F95-DCCEFE4AD5CD}"/>
              </a:ext>
            </a:extLst>
          </p:cNvPr>
          <p:cNvSpPr txBox="1"/>
          <p:nvPr/>
        </p:nvSpPr>
        <p:spPr>
          <a:xfrm>
            <a:off x="1937359" y="589871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Training</a:t>
            </a:r>
          </a:p>
        </p:txBody>
      </p:sp>
      <p:sp>
        <p:nvSpPr>
          <p:cNvPr id="9" name="TextBox 8">
            <a:extLst>
              <a:ext uri="{FF2B5EF4-FFF2-40B4-BE49-F238E27FC236}">
                <a16:creationId xmlns:a16="http://schemas.microsoft.com/office/drawing/2014/main" id="{A029B918-84F9-48BE-894E-75830D305A40}"/>
              </a:ext>
            </a:extLst>
          </p:cNvPr>
          <p:cNvSpPr txBox="1"/>
          <p:nvPr/>
        </p:nvSpPr>
        <p:spPr>
          <a:xfrm>
            <a:off x="8106427" y="5898714"/>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Test Set</a:t>
            </a:r>
          </a:p>
        </p:txBody>
      </p:sp>
    </p:spTree>
    <p:extLst>
      <p:ext uri="{BB962C8B-B14F-4D97-AF65-F5344CB8AC3E}">
        <p14:creationId xmlns:p14="http://schemas.microsoft.com/office/powerpoint/2010/main" val="400749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05BE-C085-415D-85EA-11259841CCFF}"/>
              </a:ext>
            </a:extLst>
          </p:cNvPr>
          <p:cNvSpPr>
            <a:spLocks noGrp="1"/>
          </p:cNvSpPr>
          <p:nvPr>
            <p:ph type="title"/>
          </p:nvPr>
        </p:nvSpPr>
        <p:spPr/>
        <p:txBody>
          <a:bodyPr/>
          <a:lstStyle/>
          <a:p>
            <a:pPr algn="ctr"/>
            <a:r>
              <a:rPr lang="en-US" dirty="0">
                <a:cs typeface="Calibri Light"/>
              </a:rPr>
              <a:t>Comparison</a:t>
            </a:r>
          </a:p>
        </p:txBody>
      </p:sp>
      <p:graphicFrame>
        <p:nvGraphicFramePr>
          <p:cNvPr id="6" name="Table 6">
            <a:extLst>
              <a:ext uri="{FF2B5EF4-FFF2-40B4-BE49-F238E27FC236}">
                <a16:creationId xmlns:a16="http://schemas.microsoft.com/office/drawing/2014/main" id="{A6CD9E99-5442-4BEA-AE22-54F1B0148C04}"/>
              </a:ext>
            </a:extLst>
          </p:cNvPr>
          <p:cNvGraphicFramePr>
            <a:graphicFrameLocks noGrp="1"/>
          </p:cNvGraphicFramePr>
          <p:nvPr>
            <p:extLst>
              <p:ext uri="{D42A27DB-BD31-4B8C-83A1-F6EECF244321}">
                <p14:modId xmlns:p14="http://schemas.microsoft.com/office/powerpoint/2010/main" val="837444222"/>
              </p:ext>
            </p:extLst>
          </p:nvPr>
        </p:nvGraphicFramePr>
        <p:xfrm>
          <a:off x="2032556" y="2476020"/>
          <a:ext cx="8168640" cy="3266655"/>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064355376"/>
                    </a:ext>
                  </a:extLst>
                </a:gridCol>
                <a:gridCol w="4084320">
                  <a:extLst>
                    <a:ext uri="{9D8B030D-6E8A-4147-A177-3AD203B41FA5}">
                      <a16:colId xmlns:a16="http://schemas.microsoft.com/office/drawing/2014/main" val="1425992034"/>
                    </a:ext>
                  </a:extLst>
                </a:gridCol>
              </a:tblGrid>
              <a:tr h="653331">
                <a:tc>
                  <a:txBody>
                    <a:bodyPr/>
                    <a:lstStyle/>
                    <a:p>
                      <a:pPr algn="ctr"/>
                      <a:r>
                        <a:rPr lang="en-US"/>
                        <a:t>Model</a:t>
                      </a:r>
                    </a:p>
                  </a:txBody>
                  <a:tcPr/>
                </a:tc>
                <a:tc>
                  <a:txBody>
                    <a:bodyPr/>
                    <a:lstStyle/>
                    <a:p>
                      <a:pPr algn="ctr"/>
                      <a:r>
                        <a:rPr lang="en-US"/>
                        <a:t>BLEU Score</a:t>
                      </a:r>
                    </a:p>
                  </a:txBody>
                  <a:tcPr/>
                </a:tc>
                <a:extLst>
                  <a:ext uri="{0D108BD9-81ED-4DB2-BD59-A6C34878D82A}">
                    <a16:rowId xmlns:a16="http://schemas.microsoft.com/office/drawing/2014/main" val="3173397769"/>
                  </a:ext>
                </a:extLst>
              </a:tr>
              <a:tr h="653331">
                <a:tc>
                  <a:txBody>
                    <a:bodyPr/>
                    <a:lstStyle/>
                    <a:p>
                      <a:pPr algn="ctr"/>
                      <a:r>
                        <a:rPr lang="en-US"/>
                        <a:t>NMT (greedy)</a:t>
                      </a:r>
                    </a:p>
                  </a:txBody>
                  <a:tcPr/>
                </a:tc>
                <a:tc>
                  <a:txBody>
                    <a:bodyPr/>
                    <a:lstStyle/>
                    <a:p>
                      <a:pPr algn="ctr"/>
                      <a:r>
                        <a:rPr lang="en-US"/>
                        <a:t>27.6</a:t>
                      </a:r>
                    </a:p>
                  </a:txBody>
                  <a:tcPr/>
                </a:tc>
                <a:extLst>
                  <a:ext uri="{0D108BD9-81ED-4DB2-BD59-A6C34878D82A}">
                    <a16:rowId xmlns:a16="http://schemas.microsoft.com/office/drawing/2014/main" val="248956423"/>
                  </a:ext>
                </a:extLst>
              </a:tr>
              <a:tr h="653331">
                <a:tc>
                  <a:txBody>
                    <a:bodyPr/>
                    <a:lstStyle/>
                    <a:p>
                      <a:pPr algn="ctr"/>
                      <a:r>
                        <a:rPr lang="en-US"/>
                        <a:t>NMT + GNMT attention (beam=10)</a:t>
                      </a:r>
                    </a:p>
                  </a:txBody>
                  <a:tcPr/>
                </a:tc>
                <a:tc>
                  <a:txBody>
                    <a:bodyPr/>
                    <a:lstStyle/>
                    <a:p>
                      <a:pPr algn="ctr"/>
                      <a:r>
                        <a:rPr lang="en-US"/>
                        <a:t>29.9</a:t>
                      </a:r>
                    </a:p>
                  </a:txBody>
                  <a:tcPr/>
                </a:tc>
                <a:extLst>
                  <a:ext uri="{0D108BD9-81ED-4DB2-BD59-A6C34878D82A}">
                    <a16:rowId xmlns:a16="http://schemas.microsoft.com/office/drawing/2014/main" val="1680885634"/>
                  </a:ext>
                </a:extLst>
              </a:tr>
              <a:tr h="653331">
                <a:tc>
                  <a:txBody>
                    <a:bodyPr/>
                    <a:lstStyle/>
                    <a:p>
                      <a:pPr algn="ctr"/>
                      <a:r>
                        <a:rPr lang="en-US"/>
                        <a:t>Our GNMT 2 layer</a:t>
                      </a:r>
                    </a:p>
                  </a:txBody>
                  <a:tcPr/>
                </a:tc>
                <a:tc>
                  <a:txBody>
                    <a:bodyPr/>
                    <a:lstStyle/>
                    <a:p>
                      <a:pPr algn="ctr"/>
                      <a:r>
                        <a:rPr lang="en-US"/>
                        <a:t>27.6</a:t>
                      </a:r>
                    </a:p>
                  </a:txBody>
                  <a:tcPr/>
                </a:tc>
                <a:extLst>
                  <a:ext uri="{0D108BD9-81ED-4DB2-BD59-A6C34878D82A}">
                    <a16:rowId xmlns:a16="http://schemas.microsoft.com/office/drawing/2014/main" val="1422574551"/>
                  </a:ext>
                </a:extLst>
              </a:tr>
              <a:tr h="653331">
                <a:tc>
                  <a:txBody>
                    <a:bodyPr/>
                    <a:lstStyle/>
                    <a:p>
                      <a:pPr algn="ctr"/>
                      <a:r>
                        <a:rPr lang="en-US"/>
                        <a:t>Our GNMT 4 layer</a:t>
                      </a:r>
                    </a:p>
                  </a:txBody>
                  <a:tcPr/>
                </a:tc>
                <a:tc>
                  <a:txBody>
                    <a:bodyPr/>
                    <a:lstStyle/>
                    <a:p>
                      <a:pPr algn="ctr"/>
                      <a:r>
                        <a:rPr lang="en-US"/>
                        <a:t>28.7</a:t>
                      </a:r>
                    </a:p>
                  </a:txBody>
                  <a:tcPr/>
                </a:tc>
                <a:extLst>
                  <a:ext uri="{0D108BD9-81ED-4DB2-BD59-A6C34878D82A}">
                    <a16:rowId xmlns:a16="http://schemas.microsoft.com/office/drawing/2014/main" val="1775479193"/>
                  </a:ext>
                </a:extLst>
              </a:tr>
            </a:tbl>
          </a:graphicData>
        </a:graphic>
      </p:graphicFrame>
    </p:spTree>
    <p:extLst>
      <p:ext uri="{BB962C8B-B14F-4D97-AF65-F5344CB8AC3E}">
        <p14:creationId xmlns:p14="http://schemas.microsoft.com/office/powerpoint/2010/main" val="13036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7C4B-C61A-43D0-B0D9-AE12D3F6ADE6}"/>
              </a:ext>
            </a:extLst>
          </p:cNvPr>
          <p:cNvSpPr>
            <a:spLocks noGrp="1"/>
          </p:cNvSpPr>
          <p:nvPr>
            <p:ph type="title"/>
          </p:nvPr>
        </p:nvSpPr>
        <p:spPr/>
        <p:txBody>
          <a:bodyPr/>
          <a:lstStyle/>
          <a:p>
            <a:pPr algn="ctr"/>
            <a:r>
              <a:rPr lang="en-US" dirty="0" err="1">
                <a:cs typeface="Calibri Light"/>
              </a:rPr>
              <a:t>Subword</a:t>
            </a:r>
            <a:r>
              <a:rPr lang="en-US" dirty="0">
                <a:cs typeface="Calibri Light"/>
              </a:rPr>
              <a:t> Unit</a:t>
            </a:r>
            <a:endParaRPr lang="en-US" dirty="0"/>
          </a:p>
        </p:txBody>
      </p:sp>
      <p:sp>
        <p:nvSpPr>
          <p:cNvPr id="3" name="Content Placeholder 2">
            <a:extLst>
              <a:ext uri="{FF2B5EF4-FFF2-40B4-BE49-F238E27FC236}">
                <a16:creationId xmlns:a16="http://schemas.microsoft.com/office/drawing/2014/main" id="{1B247E86-5D67-4D58-BE71-567F4BF4016A}"/>
              </a:ext>
            </a:extLst>
          </p:cNvPr>
          <p:cNvSpPr>
            <a:spLocks noGrp="1"/>
          </p:cNvSpPr>
          <p:nvPr>
            <p:ph idx="1"/>
          </p:nvPr>
        </p:nvSpPr>
        <p:spPr/>
        <p:txBody>
          <a:bodyPr vert="horz" lIns="91440" tIns="45720" rIns="91440" bIns="45720" rtlCol="0" anchor="t">
            <a:normAutofit/>
          </a:bodyPr>
          <a:lstStyle/>
          <a:p>
            <a:r>
              <a:rPr lang="en-US">
                <a:cs typeface="Calibri"/>
              </a:rPr>
              <a:t>Code: </a:t>
            </a:r>
            <a:r>
              <a:rPr lang="en-US" dirty="0">
                <a:cs typeface="Calibri"/>
                <a:hlinkClick r:id="rId2"/>
              </a:rPr>
              <a:t>https://github.com/rsennrich/subword-nmt</a:t>
            </a:r>
            <a:endParaRPr lang="en-US">
              <a:cs typeface="Calibri"/>
            </a:endParaRPr>
          </a:p>
          <a:p>
            <a:r>
              <a:rPr lang="en-US">
                <a:cs typeface="Calibri"/>
              </a:rPr>
              <a:t>Paper: </a:t>
            </a:r>
            <a:r>
              <a:rPr lang="en-US" dirty="0">
                <a:cs typeface="Calibri"/>
                <a:hlinkClick r:id="rId3"/>
              </a:rPr>
              <a:t>http://www.aclweb.org/anthology/P16-1162</a:t>
            </a:r>
            <a:endParaRPr lang="en-US" dirty="0">
              <a:cs typeface="Calibri"/>
            </a:endParaRPr>
          </a:p>
          <a:p>
            <a:r>
              <a:rPr lang="en-US">
                <a:cs typeface="Calibri"/>
              </a:rPr>
              <a:t>Developed for encoding rare words under the assumption that they're made up of smaller components</a:t>
            </a:r>
          </a:p>
          <a:p>
            <a:r>
              <a:rPr lang="en-US">
                <a:cs typeface="Calibri"/>
              </a:rPr>
              <a:t>Useful in particular for German-English translation because of German's agglutinative word formation of noun lexemes.</a:t>
            </a:r>
          </a:p>
          <a:p>
            <a:r>
              <a:rPr lang="en-US">
                <a:cs typeface="Calibri"/>
              </a:rPr>
              <a:t>Subwords are encoded using BPE – Byte Pair Encoding – and these subwords are used in the vocabulary.</a:t>
            </a:r>
            <a:endParaRPr lang="en-US" dirty="0">
              <a:cs typeface="Calibri"/>
            </a:endParaRPr>
          </a:p>
        </p:txBody>
      </p:sp>
    </p:spTree>
    <p:extLst>
      <p:ext uri="{BB962C8B-B14F-4D97-AF65-F5344CB8AC3E}">
        <p14:creationId xmlns:p14="http://schemas.microsoft.com/office/powerpoint/2010/main" val="41927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7C4B-C61A-43D0-B0D9-AE12D3F6ADE6}"/>
              </a:ext>
            </a:extLst>
          </p:cNvPr>
          <p:cNvSpPr>
            <a:spLocks noGrp="1"/>
          </p:cNvSpPr>
          <p:nvPr>
            <p:ph type="title"/>
          </p:nvPr>
        </p:nvSpPr>
        <p:spPr/>
        <p:txBody>
          <a:bodyPr/>
          <a:lstStyle/>
          <a:p>
            <a:pPr algn="ctr"/>
            <a:r>
              <a:rPr lang="en-US" dirty="0" smtClean="0">
                <a:cs typeface="Calibri Light"/>
              </a:rPr>
              <a:t>Model</a:t>
            </a:r>
            <a:endParaRPr lang="en-US" dirty="0"/>
          </a:p>
        </p:txBody>
      </p:sp>
      <p:sp>
        <p:nvSpPr>
          <p:cNvPr id="3" name="Content Placeholder 2">
            <a:extLst>
              <a:ext uri="{FF2B5EF4-FFF2-40B4-BE49-F238E27FC236}">
                <a16:creationId xmlns:a16="http://schemas.microsoft.com/office/drawing/2014/main" id="{1B247E86-5D67-4D58-BE71-567F4BF4016A}"/>
              </a:ext>
            </a:extLst>
          </p:cNvPr>
          <p:cNvSpPr>
            <a:spLocks noGrp="1"/>
          </p:cNvSpPr>
          <p:nvPr>
            <p:ph idx="1"/>
          </p:nvPr>
        </p:nvSpPr>
        <p:spPr/>
        <p:txBody>
          <a:bodyPr vert="horz" lIns="91440" tIns="45720" rIns="91440" bIns="45720" rtlCol="0" anchor="t">
            <a:normAutofit/>
          </a:bodyPr>
          <a:lstStyle/>
          <a:p>
            <a:r>
              <a:rPr lang="en-US" dirty="0" smtClean="0">
                <a:cs typeface="Calibri"/>
              </a:rPr>
              <a:t>The Model consist of LSTM Recurrent Neural Network</a:t>
            </a:r>
          </a:p>
          <a:p>
            <a:r>
              <a:rPr lang="en-US" dirty="0" smtClean="0">
                <a:cs typeface="Calibri"/>
              </a:rPr>
              <a:t>The model can be divided in three parts Encoder, Attention, and Decoder</a:t>
            </a:r>
          </a:p>
          <a:p>
            <a:r>
              <a:rPr lang="en-US" dirty="0" smtClean="0">
                <a:cs typeface="Calibri"/>
              </a:rPr>
              <a:t>LSTM encoder is built of 1 layer of </a:t>
            </a:r>
            <a:r>
              <a:rPr lang="en-US" dirty="0" err="1" smtClean="0"/>
              <a:t>bidirectional_dynamic_rnn</a:t>
            </a:r>
            <a:r>
              <a:rPr lang="en-US" dirty="0" smtClean="0"/>
              <a:t> and remaining layers of 3 layers of </a:t>
            </a:r>
            <a:r>
              <a:rPr lang="en-US" dirty="0" err="1" smtClean="0"/>
              <a:t>dynamic_rnn</a:t>
            </a:r>
            <a:r>
              <a:rPr lang="en-US" dirty="0" smtClean="0"/>
              <a:t> for 4 layer model.</a:t>
            </a:r>
          </a:p>
          <a:p>
            <a:r>
              <a:rPr lang="en-US" dirty="0" smtClean="0"/>
              <a:t>LSTM decoder is built of 4 layers of </a:t>
            </a:r>
            <a:r>
              <a:rPr lang="en-US" dirty="0" err="1" smtClean="0"/>
              <a:t>BasicDecoder</a:t>
            </a:r>
            <a:r>
              <a:rPr lang="en-US" dirty="0" smtClean="0"/>
              <a:t> with it’s cell wrapped in </a:t>
            </a:r>
            <a:r>
              <a:rPr lang="en-US" dirty="0" err="1" smtClean="0"/>
              <a:t>AttentionWrapper</a:t>
            </a:r>
            <a:r>
              <a:rPr lang="en-US" dirty="0" smtClean="0"/>
              <a:t> both available in seq2seq package</a:t>
            </a:r>
          </a:p>
          <a:p>
            <a:r>
              <a:rPr lang="en-US" dirty="0" smtClean="0">
                <a:cs typeface="Calibri"/>
              </a:rPr>
              <a:t>All layers use </a:t>
            </a:r>
            <a:r>
              <a:rPr lang="en-US" dirty="0" err="1" smtClean="0"/>
              <a:t>BasicLSTMCell</a:t>
            </a:r>
            <a:r>
              <a:rPr lang="en-US" dirty="0" smtClean="0"/>
              <a:t> as LSTM cell base available in TF’s </a:t>
            </a:r>
            <a:r>
              <a:rPr lang="en-US" dirty="0" err="1" smtClean="0"/>
              <a:t>rnn</a:t>
            </a:r>
            <a:r>
              <a:rPr lang="en-US" dirty="0" smtClean="0"/>
              <a:t> package.</a:t>
            </a:r>
            <a:endParaRPr lang="en-US" dirty="0">
              <a:cs typeface="Calibri"/>
            </a:endParaRPr>
          </a:p>
        </p:txBody>
      </p:sp>
    </p:spTree>
    <p:extLst>
      <p:ext uri="{BB962C8B-B14F-4D97-AF65-F5344CB8AC3E}">
        <p14:creationId xmlns:p14="http://schemas.microsoft.com/office/powerpoint/2010/main" val="208717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7C4B-C61A-43D0-B0D9-AE12D3F6ADE6}"/>
              </a:ext>
            </a:extLst>
          </p:cNvPr>
          <p:cNvSpPr>
            <a:spLocks noGrp="1"/>
          </p:cNvSpPr>
          <p:nvPr>
            <p:ph type="title"/>
          </p:nvPr>
        </p:nvSpPr>
        <p:spPr/>
        <p:txBody>
          <a:bodyPr/>
          <a:lstStyle/>
          <a:p>
            <a:pPr algn="ctr"/>
            <a:r>
              <a:rPr lang="en-US" dirty="0" smtClean="0">
                <a:cs typeface="Calibri Light"/>
              </a:rPr>
              <a:t>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277" y="1324928"/>
            <a:ext cx="7957446" cy="4351338"/>
          </a:xfrm>
        </p:spPr>
      </p:pic>
      <p:sp>
        <p:nvSpPr>
          <p:cNvPr id="5" name="TextBox 4"/>
          <p:cNvSpPr txBox="1"/>
          <p:nvPr/>
        </p:nvSpPr>
        <p:spPr>
          <a:xfrm>
            <a:off x="4894934" y="5882640"/>
            <a:ext cx="2402132" cy="369332"/>
          </a:xfrm>
          <a:prstGeom prst="rect">
            <a:avLst/>
          </a:prstGeom>
          <a:noFill/>
        </p:spPr>
        <p:txBody>
          <a:bodyPr wrap="none" rtlCol="0">
            <a:spAutoFit/>
          </a:bodyPr>
          <a:lstStyle/>
          <a:p>
            <a:r>
              <a:rPr lang="en-US" dirty="0" smtClean="0"/>
              <a:t>Reference to our model</a:t>
            </a:r>
            <a:endParaRPr lang="en-US" dirty="0"/>
          </a:p>
        </p:txBody>
      </p:sp>
    </p:spTree>
    <p:extLst>
      <p:ext uri="{BB962C8B-B14F-4D97-AF65-F5344CB8AC3E}">
        <p14:creationId xmlns:p14="http://schemas.microsoft.com/office/powerpoint/2010/main" val="301854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7C4B-C61A-43D0-B0D9-AE12D3F6ADE6}"/>
              </a:ext>
            </a:extLst>
          </p:cNvPr>
          <p:cNvSpPr>
            <a:spLocks noGrp="1"/>
          </p:cNvSpPr>
          <p:nvPr>
            <p:ph type="title"/>
          </p:nvPr>
        </p:nvSpPr>
        <p:spPr/>
        <p:txBody>
          <a:bodyPr/>
          <a:lstStyle/>
          <a:p>
            <a:pPr algn="ctr"/>
            <a:r>
              <a:rPr lang="en-US" dirty="0" smtClean="0">
                <a:cs typeface="Calibri Light"/>
              </a:rPr>
              <a:t>Metrics – BLEU score</a:t>
            </a:r>
            <a:endParaRPr lang="en-US" dirty="0"/>
          </a:p>
        </p:txBody>
      </p:sp>
      <p:sp>
        <p:nvSpPr>
          <p:cNvPr id="3" name="Content Placeholder 2"/>
          <p:cNvSpPr>
            <a:spLocks noGrp="1"/>
          </p:cNvSpPr>
          <p:nvPr>
            <p:ph idx="1"/>
          </p:nvPr>
        </p:nvSpPr>
        <p:spPr/>
        <p:txBody>
          <a:bodyPr>
            <a:normAutofit lnSpcReduction="10000"/>
          </a:bodyPr>
          <a:lstStyle/>
          <a:p>
            <a:r>
              <a:rPr lang="en-US" dirty="0" smtClean="0"/>
              <a:t>Compute </a:t>
            </a:r>
            <a:r>
              <a:rPr lang="en-US" dirty="0" smtClean="0">
                <a:hlinkClick r:id="rId2"/>
              </a:rPr>
              <a:t>modified n-gram precision</a:t>
            </a:r>
            <a:r>
              <a:rPr lang="en-US" dirty="0" smtClean="0"/>
              <a:t>: </a:t>
            </a:r>
          </a:p>
          <a:p>
            <a:pPr lvl="1"/>
            <a:r>
              <a:rPr lang="en-US" dirty="0"/>
              <a:t>compute the n-gram matches sentence by </a:t>
            </a:r>
            <a:r>
              <a:rPr lang="en-US" dirty="0" smtClean="0"/>
              <a:t>sentence</a:t>
            </a:r>
          </a:p>
          <a:p>
            <a:pPr lvl="1"/>
            <a:r>
              <a:rPr lang="en-US" dirty="0"/>
              <a:t>add the clipped n-gram counts for all the candidate sentences </a:t>
            </a:r>
            <a:endParaRPr lang="en-US" dirty="0" smtClean="0"/>
          </a:p>
          <a:p>
            <a:pPr lvl="1"/>
            <a:r>
              <a:rPr lang="en-US" dirty="0" smtClean="0"/>
              <a:t>divide </a:t>
            </a:r>
            <a:r>
              <a:rPr lang="en-US" dirty="0"/>
              <a:t>by the number of candidate n-grams in the test corpus to compute a modified precision score, </a:t>
            </a:r>
            <a:r>
              <a:rPr lang="en-US" dirty="0" err="1" smtClean="0"/>
              <a:t>pn</a:t>
            </a:r>
            <a:r>
              <a:rPr lang="en-US" dirty="0" smtClean="0"/>
              <a:t>:</a:t>
            </a:r>
          </a:p>
          <a:p>
            <a:pPr lvl="1"/>
            <a:endParaRPr lang="en-US" dirty="0"/>
          </a:p>
          <a:p>
            <a:pPr lvl="1"/>
            <a:endParaRPr lang="en-US" dirty="0" smtClean="0"/>
          </a:p>
          <a:p>
            <a:pPr lvl="1"/>
            <a:endParaRPr lang="en-US" dirty="0"/>
          </a:p>
          <a:p>
            <a:r>
              <a:rPr lang="en-US" dirty="0" smtClean="0"/>
              <a:t>Compute </a:t>
            </a:r>
            <a:r>
              <a:rPr lang="en-US" dirty="0"/>
              <a:t>the geometric average of the modified n-gram precisions, </a:t>
            </a:r>
            <a:r>
              <a:rPr lang="en-US" dirty="0" err="1"/>
              <a:t>pn</a:t>
            </a:r>
            <a:r>
              <a:rPr lang="en-US" dirty="0"/>
              <a:t>, using n-grams up to length N and positive weights </a:t>
            </a:r>
            <a:r>
              <a:rPr lang="en-US" dirty="0" err="1"/>
              <a:t>wn</a:t>
            </a:r>
            <a:r>
              <a:rPr lang="en-US" dirty="0"/>
              <a:t> summing to </a:t>
            </a:r>
            <a:r>
              <a:rPr lang="en-US" dirty="0" smtClean="0"/>
              <a:t>one.</a:t>
            </a:r>
          </a:p>
          <a:p>
            <a:endParaRPr lang="en-US" dirty="0" smtClean="0"/>
          </a:p>
          <a:p>
            <a:pPr lvl="2"/>
            <a:endParaRPr lang="en-US" dirty="0"/>
          </a:p>
        </p:txBody>
      </p:sp>
      <p:pic>
        <p:nvPicPr>
          <p:cNvPr id="6" name="Picture 5"/>
          <p:cNvPicPr>
            <a:picLocks noChangeAspect="1"/>
          </p:cNvPicPr>
          <p:nvPr/>
        </p:nvPicPr>
        <p:blipFill>
          <a:blip r:embed="rId3"/>
          <a:stretch>
            <a:fillRect/>
          </a:stretch>
        </p:blipFill>
        <p:spPr>
          <a:xfrm>
            <a:off x="4793219" y="3464560"/>
            <a:ext cx="4172028" cy="1317307"/>
          </a:xfrm>
          <a:prstGeom prst="rect">
            <a:avLst/>
          </a:prstGeom>
        </p:spPr>
      </p:pic>
    </p:spTree>
    <p:extLst>
      <p:ext uri="{BB962C8B-B14F-4D97-AF65-F5344CB8AC3E}">
        <p14:creationId xmlns:p14="http://schemas.microsoft.com/office/powerpoint/2010/main" val="102874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7C4B-C61A-43D0-B0D9-AE12D3F6ADE6}"/>
              </a:ext>
            </a:extLst>
          </p:cNvPr>
          <p:cNvSpPr>
            <a:spLocks noGrp="1"/>
          </p:cNvSpPr>
          <p:nvPr>
            <p:ph type="title"/>
          </p:nvPr>
        </p:nvSpPr>
        <p:spPr/>
        <p:txBody>
          <a:bodyPr/>
          <a:lstStyle/>
          <a:p>
            <a:pPr algn="ctr"/>
            <a:r>
              <a:rPr lang="en-US" dirty="0" smtClean="0">
                <a:cs typeface="Calibri Light"/>
              </a:rPr>
              <a:t>Metrics – BLEU score</a:t>
            </a:r>
            <a:endParaRPr lang="en-US" dirty="0"/>
          </a:p>
        </p:txBody>
      </p:sp>
      <p:sp>
        <p:nvSpPr>
          <p:cNvPr id="3" name="Content Placeholder 2"/>
          <p:cNvSpPr>
            <a:spLocks noGrp="1"/>
          </p:cNvSpPr>
          <p:nvPr>
            <p:ph idx="1"/>
          </p:nvPr>
        </p:nvSpPr>
        <p:spPr/>
        <p:txBody>
          <a:bodyPr>
            <a:normAutofit/>
          </a:bodyPr>
          <a:lstStyle/>
          <a:p>
            <a:r>
              <a:rPr lang="en-US" dirty="0"/>
              <a:t>Multiply the result by an exponential brevity penalty </a:t>
            </a:r>
            <a:r>
              <a:rPr lang="en-US" dirty="0" smtClean="0"/>
              <a:t>factor:</a:t>
            </a:r>
          </a:p>
          <a:p>
            <a:pPr lvl="1"/>
            <a:r>
              <a:rPr lang="en-US" dirty="0"/>
              <a:t>let c be the length of the candidate translation and r be the effective reference corpus length. We compute the brevity penalty </a:t>
            </a:r>
            <a:r>
              <a:rPr lang="en-US" dirty="0" smtClean="0"/>
              <a:t>BP:</a:t>
            </a:r>
          </a:p>
          <a:p>
            <a:pPr lvl="1"/>
            <a:endParaRPr lang="en-US" dirty="0"/>
          </a:p>
          <a:p>
            <a:pPr lvl="1"/>
            <a:endParaRPr lang="en-US" dirty="0" smtClean="0"/>
          </a:p>
          <a:p>
            <a:pPr marL="457200" lvl="1" indent="0">
              <a:buNone/>
            </a:pPr>
            <a:endParaRPr lang="en-US" dirty="0" smtClean="0"/>
          </a:p>
          <a:p>
            <a:r>
              <a:rPr lang="en-US" dirty="0" smtClean="0"/>
              <a:t>BLEU score then is:</a:t>
            </a:r>
          </a:p>
          <a:p>
            <a:endParaRPr lang="en-US" dirty="0" smtClean="0"/>
          </a:p>
          <a:p>
            <a:pPr lvl="2"/>
            <a:endParaRPr lang="en-US" dirty="0"/>
          </a:p>
          <a:p>
            <a:pPr lvl="2"/>
            <a:endParaRPr lang="en-US" dirty="0"/>
          </a:p>
        </p:txBody>
      </p:sp>
      <p:pic>
        <p:nvPicPr>
          <p:cNvPr id="4" name="Picture 3"/>
          <p:cNvPicPr>
            <a:picLocks noChangeAspect="1"/>
          </p:cNvPicPr>
          <p:nvPr/>
        </p:nvPicPr>
        <p:blipFill>
          <a:blip r:embed="rId2"/>
          <a:stretch>
            <a:fillRect/>
          </a:stretch>
        </p:blipFill>
        <p:spPr>
          <a:xfrm>
            <a:off x="3515360" y="3028265"/>
            <a:ext cx="3739197" cy="974457"/>
          </a:xfrm>
          <a:prstGeom prst="rect">
            <a:avLst/>
          </a:prstGeom>
        </p:spPr>
      </p:pic>
      <p:pic>
        <p:nvPicPr>
          <p:cNvPr id="7" name="Picture 6"/>
          <p:cNvPicPr>
            <a:picLocks noChangeAspect="1"/>
          </p:cNvPicPr>
          <p:nvPr/>
        </p:nvPicPr>
        <p:blipFill>
          <a:blip r:embed="rId3"/>
          <a:stretch>
            <a:fillRect/>
          </a:stretch>
        </p:blipFill>
        <p:spPr>
          <a:xfrm>
            <a:off x="3418045" y="5053013"/>
            <a:ext cx="3933825" cy="1123950"/>
          </a:xfrm>
          <a:prstGeom prst="rect">
            <a:avLst/>
          </a:prstGeom>
        </p:spPr>
      </p:pic>
    </p:spTree>
    <p:extLst>
      <p:ext uri="{BB962C8B-B14F-4D97-AF65-F5344CB8AC3E}">
        <p14:creationId xmlns:p14="http://schemas.microsoft.com/office/powerpoint/2010/main" val="228239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4" descr="A close up of a map&#10;&#10;Description generated with very high confidence">
            <a:extLst>
              <a:ext uri="{FF2B5EF4-FFF2-40B4-BE49-F238E27FC236}">
                <a16:creationId xmlns:a16="http://schemas.microsoft.com/office/drawing/2014/main" id="{B72256D2-410A-46C1-942D-A18E93B8BC8B}"/>
              </a:ext>
            </a:extLst>
          </p:cNvPr>
          <p:cNvPicPr>
            <a:picLocks noChangeAspect="1"/>
          </p:cNvPicPr>
          <p:nvPr/>
        </p:nvPicPr>
        <p:blipFill>
          <a:blip r:embed="rId2"/>
          <a:stretch>
            <a:fillRect/>
          </a:stretch>
        </p:blipFill>
        <p:spPr>
          <a:xfrm>
            <a:off x="184180" y="1324971"/>
            <a:ext cx="11848362" cy="5449190"/>
          </a:xfrm>
          <a:prstGeom prst="rect">
            <a:avLst/>
          </a:prstGeom>
        </p:spPr>
      </p:pic>
      <p:sp>
        <p:nvSpPr>
          <p:cNvPr id="5" name="Title 1">
            <a:extLst>
              <a:ext uri="{FF2B5EF4-FFF2-40B4-BE49-F238E27FC236}">
                <a16:creationId xmlns:a16="http://schemas.microsoft.com/office/drawing/2014/main" id="{71307C4B-C61A-43D0-B0D9-AE12D3F6ADE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404040"/>
                </a:solidFill>
              </a:rPr>
              <a:t>Computation Graph</a:t>
            </a:r>
            <a:endParaRPr lang="en-US" dirty="0"/>
          </a:p>
        </p:txBody>
      </p:sp>
    </p:spTree>
    <p:extLst>
      <p:ext uri="{BB962C8B-B14F-4D97-AF65-F5344CB8AC3E}">
        <p14:creationId xmlns:p14="http://schemas.microsoft.com/office/powerpoint/2010/main" val="389750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22810" y="1027906"/>
            <a:ext cx="10478861" cy="5883686"/>
          </a:xfrm>
          <a:prstGeom prst="rect">
            <a:avLst/>
          </a:prstGeom>
        </p:spPr>
      </p:pic>
      <p:sp>
        <p:nvSpPr>
          <p:cNvPr id="5" name="Title 1">
            <a:extLst>
              <a:ext uri="{FF2B5EF4-FFF2-40B4-BE49-F238E27FC236}">
                <a16:creationId xmlns:a16="http://schemas.microsoft.com/office/drawing/2014/main" id="{71307C4B-C61A-43D0-B0D9-AE12D3F6ADE6}"/>
              </a:ext>
            </a:extLst>
          </p:cNvPr>
          <p:cNvSpPr txBox="1">
            <a:spLocks/>
          </p:cNvSpPr>
          <p:nvPr/>
        </p:nvSpPr>
        <p:spPr>
          <a:xfrm>
            <a:off x="722810" y="1474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404040"/>
                </a:solidFill>
              </a:rPr>
              <a:t>SEQ2SEQ model Graph</a:t>
            </a:r>
            <a:endParaRPr lang="en-US" dirty="0"/>
          </a:p>
        </p:txBody>
      </p:sp>
    </p:spTree>
    <p:extLst>
      <p:ext uri="{BB962C8B-B14F-4D97-AF65-F5344CB8AC3E}">
        <p14:creationId xmlns:p14="http://schemas.microsoft.com/office/powerpoint/2010/main" val="27385975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TotalTime>
  <Words>548</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Machine Translation using Seq2Seq model</vt:lpstr>
      <vt:lpstr>PowerPoint Presentation</vt:lpstr>
      <vt:lpstr>Subword Unit</vt:lpstr>
      <vt:lpstr>Model</vt:lpstr>
      <vt:lpstr>Model</vt:lpstr>
      <vt:lpstr>Metrics – BLEU score</vt:lpstr>
      <vt:lpstr>Metrics – BLEU score</vt:lpstr>
      <vt:lpstr>PowerPoint Presentation</vt:lpstr>
      <vt:lpstr>PowerPoint Presentation</vt:lpstr>
      <vt:lpstr>PowerPoint Presentation</vt:lpstr>
      <vt:lpstr>PowerPoint Presentation</vt:lpstr>
      <vt:lpstr>PowerPoint Presentation</vt:lpstr>
      <vt:lpstr>PowerPoint Presentation</vt:lpstr>
      <vt:lpstr>Computation Graph Explanation</vt:lpstr>
      <vt:lpstr>PowerPoint Presentation</vt:lpstr>
      <vt:lpstr>PowerPoint Presentation</vt:lpstr>
      <vt:lpstr>PowerPoint Presentation</vt:lpstr>
      <vt:lpstr>Inference Graph explanation</vt:lpstr>
      <vt:lpstr>Training parameters</vt:lpstr>
      <vt:lpstr>Learning Rate</vt:lpstr>
      <vt:lpstr>Training Loss</vt:lpstr>
      <vt:lpstr>BLEU Score vs Step</vt:lpstr>
      <vt:lpstr>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Parth Shah</cp:lastModifiedBy>
  <cp:revision>228</cp:revision>
  <dcterms:created xsi:type="dcterms:W3CDTF">2013-07-15T20:26:40Z</dcterms:created>
  <dcterms:modified xsi:type="dcterms:W3CDTF">2019-09-07T03:57:22Z</dcterms:modified>
</cp:coreProperties>
</file>