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81" r:id="rId2"/>
    <p:sldId id="371" r:id="rId3"/>
    <p:sldId id="495" r:id="rId4"/>
    <p:sldId id="493" r:id="rId5"/>
    <p:sldId id="522" r:id="rId6"/>
    <p:sldId id="514" r:id="rId7"/>
    <p:sldId id="494" r:id="rId8"/>
    <p:sldId id="491" r:id="rId9"/>
    <p:sldId id="496" r:id="rId10"/>
    <p:sldId id="497" r:id="rId11"/>
    <p:sldId id="498" r:id="rId12"/>
    <p:sldId id="482" r:id="rId13"/>
    <p:sldId id="499" r:id="rId14"/>
    <p:sldId id="500" r:id="rId15"/>
    <p:sldId id="509" r:id="rId16"/>
    <p:sldId id="510" r:id="rId17"/>
    <p:sldId id="511" r:id="rId18"/>
    <p:sldId id="501" r:id="rId19"/>
    <p:sldId id="503" r:id="rId20"/>
    <p:sldId id="504" r:id="rId21"/>
    <p:sldId id="505" r:id="rId22"/>
    <p:sldId id="506" r:id="rId23"/>
    <p:sldId id="515" r:id="rId24"/>
    <p:sldId id="512" r:id="rId25"/>
    <p:sldId id="516" r:id="rId26"/>
    <p:sldId id="507" r:id="rId27"/>
    <p:sldId id="508" r:id="rId28"/>
    <p:sldId id="523" r:id="rId29"/>
    <p:sldId id="524" r:id="rId30"/>
    <p:sldId id="525" r:id="rId31"/>
    <p:sldId id="526" r:id="rId32"/>
    <p:sldId id="527" r:id="rId33"/>
    <p:sldId id="37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D39CA-8147-4B81-8770-5E31FC6D1CFB}" type="pres">
      <dgm:prSet presAssocID="{91D0FCC9-0385-42AC-A8E5-78283D5D66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1341A21-0806-411D-A443-625FA97E4491}" type="pres">
      <dgm:prSet presAssocID="{91D0FCC9-0385-42AC-A8E5-78283D5D66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3EF49-35D3-4519-9F1F-B39D5A0566E4}" type="pres">
      <dgm:prSet presAssocID="{0B72DC99-4E95-4ADB-960C-E769354E6A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B203DD1-3145-4590-8ACC-2517ACFE25A8}" type="pres">
      <dgm:prSet presAssocID="{0B72DC99-4E95-4ADB-960C-E769354E6A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E7F4-ED3F-436A-A1F0-90BEABB46E71}" type="pres">
      <dgm:prSet presAssocID="{6D1E928F-781F-462C-A8AC-2A960BFDA67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B13FD1-4A98-4993-ACFA-933B70FB5D81}" type="pres">
      <dgm:prSet presAssocID="{6D1E928F-781F-462C-A8AC-2A960BFDA67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11/1/2020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3842" y="3429000"/>
            <a:ext cx="7411601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(A0195172B), Cao </a:t>
            </a:r>
            <a:r>
              <a:rPr lang="en-US" dirty="0"/>
              <a:t>Liang (AA0012884E)</a:t>
            </a:r>
            <a:endParaRPr lang="en-US" dirty="0"/>
          </a:p>
          <a:p>
            <a:r>
              <a:rPr lang="en-US" dirty="0"/>
              <a:t>Date: 7 Nov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neural network is trained using 640 2D Point Cloud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Point Cloud map has a matching terrain map. As a result, the 2D Point Cloud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378761" cy="20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0" y="4165757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E6DFF-9FDD-4870-9E61-35F12087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3445"/>
              </p:ext>
            </p:extLst>
          </p:nvPr>
        </p:nvGraphicFramePr>
        <p:xfrm>
          <a:off x="5596208" y="4456971"/>
          <a:ext cx="2745686" cy="108557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12916">
                  <a:extLst>
                    <a:ext uri="{9D8B030D-6E8A-4147-A177-3AD203B41FA5}">
                      <a16:colId xmlns:a16="http://schemas.microsoft.com/office/drawing/2014/main" val="163532138"/>
                    </a:ext>
                  </a:extLst>
                </a:gridCol>
                <a:gridCol w="657241">
                  <a:extLst>
                    <a:ext uri="{9D8B030D-6E8A-4147-A177-3AD203B41FA5}">
                      <a16:colId xmlns:a16="http://schemas.microsoft.com/office/drawing/2014/main" val="1740003801"/>
                    </a:ext>
                  </a:extLst>
                </a:gridCol>
                <a:gridCol w="775529">
                  <a:extLst>
                    <a:ext uri="{9D8B030D-6E8A-4147-A177-3AD203B41FA5}">
                      <a16:colId xmlns:a16="http://schemas.microsoft.com/office/drawing/2014/main" val="2287448264"/>
                    </a:ext>
                  </a:extLst>
                </a:gridCol>
              </a:tblGrid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RMS Error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68993"/>
                  </a:ext>
                </a:extLst>
              </a:tr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85.0%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182"/>
                  </a:ext>
                </a:extLst>
              </a:tr>
              <a:tr h="46524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86.2%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0.0044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69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949682" cy="4335405"/>
          </a:xfrm>
        </p:spPr>
        <p:txBody>
          <a:bodyPr>
            <a:normAutofit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</a:t>
            </a:r>
          </a:p>
          <a:p>
            <a:r>
              <a:rPr lang="en-US" dirty="0"/>
              <a:t>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processing limitation, input is sliced into 1024x1024 regions.</a:t>
            </a:r>
          </a:p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method is not able to make prediction accurately when the distance between scan points are further away. (clustered with wrong points at boundary)</a:t>
            </a:r>
          </a:p>
          <a:p>
            <a:r>
              <a:rPr lang="en-US" dirty="0"/>
              <a:t>In comparison, 1</a:t>
            </a:r>
            <a:r>
              <a:rPr lang="en-US" baseline="30000" dirty="0"/>
              <a:t>st</a:t>
            </a:r>
            <a:r>
              <a:rPr lang="en-US" dirty="0"/>
              <a:t> MaxPooling2D layers have a pooling area of 64x64 pixels. It allows the prediction to be made in between scan points that have distance of 64 pixels. </a:t>
            </a:r>
          </a:p>
          <a:p>
            <a:r>
              <a:rPr lang="en-US" dirty="0"/>
              <a:t>Hence, neural network is performing better than the K-Means method.</a:t>
            </a:r>
          </a:p>
          <a:p>
            <a:r>
              <a:rPr lang="en-US" dirty="0"/>
              <a:t>The RESNET enhanced neural network is performed better since it has deeper layers than the non-RESNET enhanced neural network.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448D81-930D-41B0-9CB7-293A4B6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90811"/>
              </p:ext>
            </p:extLst>
          </p:nvPr>
        </p:nvGraphicFramePr>
        <p:xfrm>
          <a:off x="2598820" y="5458276"/>
          <a:ext cx="4245237" cy="9425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24964">
                  <a:extLst>
                    <a:ext uri="{9D8B030D-6E8A-4147-A177-3AD203B41FA5}">
                      <a16:colId xmlns:a16="http://schemas.microsoft.com/office/drawing/2014/main" val="2535454640"/>
                    </a:ext>
                  </a:extLst>
                </a:gridCol>
                <a:gridCol w="1820273">
                  <a:extLst>
                    <a:ext uri="{9D8B030D-6E8A-4147-A177-3AD203B41FA5}">
                      <a16:colId xmlns:a16="http://schemas.microsoft.com/office/drawing/2014/main" val="2465753838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Network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18155"/>
                  </a:ext>
                </a:extLst>
              </a:tr>
              <a:tr h="2481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93.0%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40779"/>
                  </a:ext>
                </a:extLst>
              </a:tr>
              <a:tr h="2481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94.8%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4573"/>
                  </a:ext>
                </a:extLst>
              </a:tr>
              <a:tr h="2156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K-Means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9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3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 -</a:t>
            </a:r>
            <a:br>
              <a:rPr lang="en-US" dirty="0"/>
            </a:br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Open3D 3D Mesh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Grayscale 2D </a:t>
            </a:r>
            <a:r>
              <a:rPr lang="en-US" dirty="0" smtClean="0">
                <a:solidFill>
                  <a:schemeClr val="tx1"/>
                </a:solidFill>
              </a:rPr>
              <a:t>map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Input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Received from Backend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Contain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lvl="2"/>
            <a:r>
              <a:rPr lang="en-US" smtClean="0">
                <a:solidFill>
                  <a:schemeClr val="tx1"/>
                </a:solidFill>
              </a:rPr>
              <a:t>Orientation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Output </a:t>
            </a:r>
            <a:r>
              <a:rPr lang="en-US" dirty="0">
                <a:solidFill>
                  <a:schemeClr val="tx1"/>
                </a:solidFill>
              </a:rPr>
              <a:t>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2D Map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</a:t>
            </a:r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188" y="1116883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76517" y="3409827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GUI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Simulation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Position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Orientation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Map View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Improvement on </a:t>
            </a:r>
            <a:r>
              <a:rPr lang="en-SG" dirty="0">
                <a:solidFill>
                  <a:schemeClr val="tx1"/>
                </a:solidFill>
              </a:rPr>
              <a:t>reduced edge </a:t>
            </a:r>
            <a:r>
              <a:rPr lang="en-SG" dirty="0" smtClean="0">
                <a:solidFill>
                  <a:schemeClr val="tx1"/>
                </a:solidFill>
              </a:rPr>
              <a:t>noises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chemeClr val="tx1"/>
                </a:solidFill>
              </a:rPr>
              <a:t>Edge noises due </a:t>
            </a:r>
            <a:r>
              <a:rPr lang="en-SG" smtClean="0">
                <a:solidFill>
                  <a:schemeClr val="tx1"/>
                </a:solidFill>
              </a:rPr>
              <a:t>to 1024 </a:t>
            </a:r>
            <a:r>
              <a:rPr lang="en-SG" dirty="0" smtClean="0">
                <a:solidFill>
                  <a:schemeClr val="tx1"/>
                </a:solidFill>
              </a:rPr>
              <a:t>x 1024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chemeClr val="tx1"/>
                </a:solidFill>
              </a:rPr>
              <a:t>Optimizing with different padding size and grid size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Reduce GPU power with </a:t>
            </a:r>
            <a:r>
              <a:rPr lang="en-SG" dirty="0">
                <a:solidFill>
                  <a:schemeClr val="tx1"/>
                </a:solidFill>
              </a:rPr>
              <a:t>MobileNetV2</a:t>
            </a:r>
            <a:endParaRPr lang="en-SG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chemeClr val="tx1"/>
                </a:solidFill>
              </a:rPr>
              <a:t>MobileNetV2 advantages</a:t>
            </a:r>
          </a:p>
          <a:p>
            <a:pPr lvl="2"/>
            <a:r>
              <a:rPr lang="en-SG" dirty="0" smtClean="0">
                <a:solidFill>
                  <a:schemeClr val="tx1"/>
                </a:solidFill>
              </a:rPr>
              <a:t>Fewer parameters</a:t>
            </a:r>
          </a:p>
          <a:p>
            <a:pPr lvl="2"/>
            <a:r>
              <a:rPr lang="en-SG" dirty="0" smtClean="0">
                <a:solidFill>
                  <a:schemeClr val="tx1"/>
                </a:solidFill>
              </a:rPr>
              <a:t>Mobile platform support </a:t>
            </a:r>
          </a:p>
          <a:p>
            <a:pPr marL="804824" lvl="2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Implement ROS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chemeClr val="tx1"/>
                </a:solidFill>
              </a:rPr>
              <a:t>Reduce time </a:t>
            </a:r>
            <a:r>
              <a:rPr lang="en-SG" dirty="0">
                <a:solidFill>
                  <a:schemeClr val="tx1"/>
                </a:solidFill>
              </a:rPr>
              <a:t>and </a:t>
            </a:r>
            <a:r>
              <a:rPr lang="en-SG" dirty="0" smtClean="0">
                <a:solidFill>
                  <a:schemeClr val="tx1"/>
                </a:solidFill>
              </a:rPr>
              <a:t>effort for utilizing </a:t>
            </a:r>
            <a:r>
              <a:rPr lang="en-SG" dirty="0" err="1" smtClean="0">
                <a:solidFill>
                  <a:schemeClr val="tx1"/>
                </a:solidFill>
              </a:rPr>
              <a:t>Keras</a:t>
            </a:r>
            <a:r>
              <a:rPr lang="en-SG" dirty="0" smtClean="0">
                <a:solidFill>
                  <a:schemeClr val="tx1"/>
                </a:solidFill>
              </a:rPr>
              <a:t> neural network solution</a:t>
            </a:r>
          </a:p>
          <a:p>
            <a:pPr lvl="1"/>
            <a:endParaRPr lang="en-SG" dirty="0" smtClean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48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</a:t>
            </a:r>
            <a:r>
              <a:rPr lang="en-US"/>
              <a:t>the point cloud </a:t>
            </a:r>
            <a:r>
              <a:rPr lang="en-US" dirty="0"/>
              <a:t>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3C2-B89C-4273-9968-1E26DDB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Dataset Preprocessing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F1CB-D8C2-492A-A362-B82A45981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2A3A-B3F4-41C2-AEB2-F80A5D987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1CA4-8B74-45F6-B040-058CCDF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72" y="933855"/>
            <a:ext cx="3223902" cy="56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7438</TotalTime>
  <Words>1391</Words>
  <Application>Microsoft Office PowerPoint</Application>
  <PresentationFormat>On-screen Show (4:3)</PresentationFormat>
  <Paragraphs>205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Work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395</cp:revision>
  <cp:lastPrinted>2015-02-25T07:22:35Z</cp:lastPrinted>
  <dcterms:created xsi:type="dcterms:W3CDTF">2014-12-11T07:55:35Z</dcterms:created>
  <dcterms:modified xsi:type="dcterms:W3CDTF">2020-11-01T06:06:13Z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