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5"/>
  </p:notesMasterIdLst>
  <p:handoutMasterIdLst>
    <p:handoutMasterId r:id="rId36"/>
  </p:handoutMasterIdLst>
  <p:sldIdLst>
    <p:sldId id="281" r:id="rId2"/>
    <p:sldId id="371" r:id="rId3"/>
    <p:sldId id="495" r:id="rId4"/>
    <p:sldId id="493" r:id="rId5"/>
    <p:sldId id="522" r:id="rId6"/>
    <p:sldId id="514" r:id="rId7"/>
    <p:sldId id="494" r:id="rId8"/>
    <p:sldId id="491" r:id="rId9"/>
    <p:sldId id="496" r:id="rId10"/>
    <p:sldId id="497" r:id="rId11"/>
    <p:sldId id="498" r:id="rId12"/>
    <p:sldId id="482" r:id="rId13"/>
    <p:sldId id="499" r:id="rId14"/>
    <p:sldId id="500" r:id="rId15"/>
    <p:sldId id="509" r:id="rId16"/>
    <p:sldId id="510" r:id="rId17"/>
    <p:sldId id="511" r:id="rId18"/>
    <p:sldId id="501" r:id="rId19"/>
    <p:sldId id="503" r:id="rId20"/>
    <p:sldId id="504" r:id="rId21"/>
    <p:sldId id="505" r:id="rId22"/>
    <p:sldId id="506" r:id="rId23"/>
    <p:sldId id="515" r:id="rId24"/>
    <p:sldId id="512" r:id="rId25"/>
    <p:sldId id="516" r:id="rId26"/>
    <p:sldId id="507" r:id="rId27"/>
    <p:sldId id="508" r:id="rId28"/>
    <p:sldId id="523" r:id="rId29"/>
    <p:sldId id="524" r:id="rId30"/>
    <p:sldId id="525" r:id="rId31"/>
    <p:sldId id="526" r:id="rId32"/>
    <p:sldId id="527" r:id="rId33"/>
    <p:sldId id="370" r:id="rId34"/>
  </p:sldIdLst>
  <p:sldSz cx="9144000" cy="6858000" type="screen4x3"/>
  <p:notesSz cx="7099300" cy="10234613"/>
  <p:custDataLst>
    <p:tags r:id="rId3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F7E"/>
    <a:srgbClr val="0EEF88"/>
    <a:srgbClr val="F58220"/>
    <a:srgbClr val="42B06F"/>
    <a:srgbClr val="898989"/>
    <a:srgbClr val="33BB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343" autoAdjust="0"/>
  </p:normalViewPr>
  <p:slideViewPr>
    <p:cSldViewPr snapToGrid="0">
      <p:cViewPr varScale="1">
        <p:scale>
          <a:sx n="92" d="100"/>
          <a:sy n="92" d="100"/>
        </p:scale>
        <p:origin x="629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54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96E0A2-784B-483A-9A32-E68AF617843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9C95212-ACBD-498E-A011-59076A4285CB}">
      <dgm:prSet phldrT="[Text]"/>
      <dgm:spPr/>
      <dgm:t>
        <a:bodyPr/>
        <a:lstStyle/>
        <a:p>
          <a:r>
            <a:rPr lang="en-US"/>
            <a:t>Scan Points</a:t>
          </a:r>
        </a:p>
      </dgm:t>
    </dgm:pt>
    <dgm:pt modelId="{BF3D5BE3-835C-4027-9271-54CEA95A0702}" type="parTrans" cxnId="{23BC981F-CC7C-4D5F-91BD-DE6EC72DB040}">
      <dgm:prSet/>
      <dgm:spPr/>
      <dgm:t>
        <a:bodyPr/>
        <a:lstStyle/>
        <a:p>
          <a:endParaRPr lang="en-US"/>
        </a:p>
      </dgm:t>
    </dgm:pt>
    <dgm:pt modelId="{91D0FCC9-0385-42AC-A8E5-78283D5D669C}" type="sibTrans" cxnId="{23BC981F-CC7C-4D5F-91BD-DE6EC72DB040}">
      <dgm:prSet/>
      <dgm:spPr/>
      <dgm:t>
        <a:bodyPr/>
        <a:lstStyle/>
        <a:p>
          <a:endParaRPr lang="en-US"/>
        </a:p>
      </dgm:t>
    </dgm:pt>
    <dgm:pt modelId="{92249E20-58D4-4E75-BB12-FE5FBD54F135}">
      <dgm:prSet phldrT="[Text]"/>
      <dgm:spPr>
        <a:solidFill>
          <a:srgbClr val="00B0F0"/>
        </a:solidFill>
      </dgm:spPr>
      <dgm:t>
        <a:bodyPr/>
        <a:lstStyle/>
        <a:p>
          <a:r>
            <a:rPr lang="en-US"/>
            <a:t>Interpolation Area Identifier</a:t>
          </a:r>
        </a:p>
      </dgm:t>
    </dgm:pt>
    <dgm:pt modelId="{105B3AA3-CBE4-4ECA-BC44-B6DCA5E7A036}" type="parTrans" cxnId="{79D506E8-F752-4BA4-B280-EF0BEBC86F63}">
      <dgm:prSet/>
      <dgm:spPr/>
      <dgm:t>
        <a:bodyPr/>
        <a:lstStyle/>
        <a:p>
          <a:endParaRPr lang="en-US"/>
        </a:p>
      </dgm:t>
    </dgm:pt>
    <dgm:pt modelId="{0B72DC99-4E95-4ADB-960C-E769354E6A5D}" type="sibTrans" cxnId="{79D506E8-F752-4BA4-B280-EF0BEBC86F63}">
      <dgm:prSet/>
      <dgm:spPr/>
      <dgm:t>
        <a:bodyPr/>
        <a:lstStyle/>
        <a:p>
          <a:endParaRPr lang="en-US"/>
        </a:p>
      </dgm:t>
    </dgm:pt>
    <dgm:pt modelId="{38DD500D-6BEB-44F1-A480-39EBC85B7D1B}">
      <dgm:prSet phldrT="[Text]"/>
      <dgm:spPr>
        <a:solidFill>
          <a:srgbClr val="92D050"/>
        </a:solidFill>
      </dgm:spPr>
      <dgm:t>
        <a:bodyPr/>
        <a:lstStyle/>
        <a:p>
          <a:r>
            <a:rPr lang="en-US"/>
            <a:t>Interpolation Value Refiner</a:t>
          </a:r>
        </a:p>
      </dgm:t>
    </dgm:pt>
    <dgm:pt modelId="{3CE2BC79-A484-4240-A2CB-1BC232A1E53F}" type="parTrans" cxnId="{31005A28-3819-43FC-A794-27C122A41925}">
      <dgm:prSet/>
      <dgm:spPr/>
      <dgm:t>
        <a:bodyPr/>
        <a:lstStyle/>
        <a:p>
          <a:endParaRPr lang="en-US"/>
        </a:p>
      </dgm:t>
    </dgm:pt>
    <dgm:pt modelId="{6D1E928F-781F-462C-A8AC-2A960BFDA67A}" type="sibTrans" cxnId="{31005A28-3819-43FC-A794-27C122A41925}">
      <dgm:prSet/>
      <dgm:spPr/>
      <dgm:t>
        <a:bodyPr/>
        <a:lstStyle/>
        <a:p>
          <a:endParaRPr lang="en-US"/>
        </a:p>
      </dgm:t>
    </dgm:pt>
    <dgm:pt modelId="{764C4D4F-B7F7-4995-9F46-8E01C62C581B}">
      <dgm:prSet/>
      <dgm:spPr/>
      <dgm:t>
        <a:bodyPr/>
        <a:lstStyle/>
        <a:p>
          <a:r>
            <a:rPr lang="en-US"/>
            <a:t>Output 2D Map</a:t>
          </a:r>
        </a:p>
      </dgm:t>
    </dgm:pt>
    <dgm:pt modelId="{A6A82594-4016-4707-8656-642BA426B3D4}" type="parTrans" cxnId="{1530AF90-D573-4EFA-A3BC-840C3370D71B}">
      <dgm:prSet/>
      <dgm:spPr/>
      <dgm:t>
        <a:bodyPr/>
        <a:lstStyle/>
        <a:p>
          <a:endParaRPr lang="en-US"/>
        </a:p>
      </dgm:t>
    </dgm:pt>
    <dgm:pt modelId="{356D9044-9DCA-4929-92DF-A2BDE3B61A47}" type="sibTrans" cxnId="{1530AF90-D573-4EFA-A3BC-840C3370D71B}">
      <dgm:prSet/>
      <dgm:spPr/>
      <dgm:t>
        <a:bodyPr/>
        <a:lstStyle/>
        <a:p>
          <a:endParaRPr lang="en-US"/>
        </a:p>
      </dgm:t>
    </dgm:pt>
    <dgm:pt modelId="{9EA8A120-7984-4A2B-9532-24393BA5D7A2}" type="pres">
      <dgm:prSet presAssocID="{9496E0A2-784B-483A-9A32-E68AF617843D}" presName="Name0" presStyleCnt="0">
        <dgm:presLayoutVars>
          <dgm:dir/>
          <dgm:resizeHandles val="exact"/>
        </dgm:presLayoutVars>
      </dgm:prSet>
      <dgm:spPr/>
    </dgm:pt>
    <dgm:pt modelId="{4D4E5D9B-DE30-46F3-864F-B20CBCB47B81}" type="pres">
      <dgm:prSet presAssocID="{69C95212-ACBD-498E-A011-59076A4285CB}" presName="node" presStyleLbl="node1" presStyleIdx="0" presStyleCnt="4">
        <dgm:presLayoutVars>
          <dgm:bulletEnabled val="1"/>
        </dgm:presLayoutVars>
      </dgm:prSet>
      <dgm:spPr/>
    </dgm:pt>
    <dgm:pt modelId="{4B5D39CA-8147-4B81-8770-5E31FC6D1CFB}" type="pres">
      <dgm:prSet presAssocID="{91D0FCC9-0385-42AC-A8E5-78283D5D669C}" presName="sibTrans" presStyleLbl="sibTrans2D1" presStyleIdx="0" presStyleCnt="3"/>
      <dgm:spPr/>
    </dgm:pt>
    <dgm:pt modelId="{41341A21-0806-411D-A443-625FA97E4491}" type="pres">
      <dgm:prSet presAssocID="{91D0FCC9-0385-42AC-A8E5-78283D5D669C}" presName="connectorText" presStyleLbl="sibTrans2D1" presStyleIdx="0" presStyleCnt="3"/>
      <dgm:spPr/>
    </dgm:pt>
    <dgm:pt modelId="{EA5BC1ED-EB03-45BA-BC56-621EEE9BEBD1}" type="pres">
      <dgm:prSet presAssocID="{92249E20-58D4-4E75-BB12-FE5FBD54F135}" presName="node" presStyleLbl="node1" presStyleIdx="1" presStyleCnt="4">
        <dgm:presLayoutVars>
          <dgm:bulletEnabled val="1"/>
        </dgm:presLayoutVars>
      </dgm:prSet>
      <dgm:spPr/>
    </dgm:pt>
    <dgm:pt modelId="{95B3EF49-35D3-4519-9F1F-B39D5A0566E4}" type="pres">
      <dgm:prSet presAssocID="{0B72DC99-4E95-4ADB-960C-E769354E6A5D}" presName="sibTrans" presStyleLbl="sibTrans2D1" presStyleIdx="1" presStyleCnt="3"/>
      <dgm:spPr/>
    </dgm:pt>
    <dgm:pt modelId="{9B203DD1-3145-4590-8ACC-2517ACFE25A8}" type="pres">
      <dgm:prSet presAssocID="{0B72DC99-4E95-4ADB-960C-E769354E6A5D}" presName="connectorText" presStyleLbl="sibTrans2D1" presStyleIdx="1" presStyleCnt="3"/>
      <dgm:spPr/>
    </dgm:pt>
    <dgm:pt modelId="{A37733E1-C31E-4430-AEEA-7CC4BDFAF84B}" type="pres">
      <dgm:prSet presAssocID="{38DD500D-6BEB-44F1-A480-39EBC85B7D1B}" presName="node" presStyleLbl="node1" presStyleIdx="2" presStyleCnt="4">
        <dgm:presLayoutVars>
          <dgm:bulletEnabled val="1"/>
        </dgm:presLayoutVars>
      </dgm:prSet>
      <dgm:spPr/>
    </dgm:pt>
    <dgm:pt modelId="{7300E7F4-ED3F-436A-A1F0-90BEABB46E71}" type="pres">
      <dgm:prSet presAssocID="{6D1E928F-781F-462C-A8AC-2A960BFDA67A}" presName="sibTrans" presStyleLbl="sibTrans2D1" presStyleIdx="2" presStyleCnt="3"/>
      <dgm:spPr/>
    </dgm:pt>
    <dgm:pt modelId="{D7B13FD1-4A98-4993-ACFA-933B70FB5D81}" type="pres">
      <dgm:prSet presAssocID="{6D1E928F-781F-462C-A8AC-2A960BFDA67A}" presName="connectorText" presStyleLbl="sibTrans2D1" presStyleIdx="2" presStyleCnt="3"/>
      <dgm:spPr/>
    </dgm:pt>
    <dgm:pt modelId="{F65F4BF1-A7B9-4C27-8B28-16C04C25982E}" type="pres">
      <dgm:prSet presAssocID="{764C4D4F-B7F7-4995-9F46-8E01C62C581B}" presName="node" presStyleLbl="node1" presStyleIdx="3" presStyleCnt="4">
        <dgm:presLayoutVars>
          <dgm:bulletEnabled val="1"/>
        </dgm:presLayoutVars>
      </dgm:prSet>
      <dgm:spPr/>
    </dgm:pt>
  </dgm:ptLst>
  <dgm:cxnLst>
    <dgm:cxn modelId="{23BC981F-CC7C-4D5F-91BD-DE6EC72DB040}" srcId="{9496E0A2-784B-483A-9A32-E68AF617843D}" destId="{69C95212-ACBD-498E-A011-59076A4285CB}" srcOrd="0" destOrd="0" parTransId="{BF3D5BE3-835C-4027-9271-54CEA95A0702}" sibTransId="{91D0FCC9-0385-42AC-A8E5-78283D5D669C}"/>
    <dgm:cxn modelId="{01F09420-6EB0-4A7F-B4CE-2315FD06751C}" type="presOf" srcId="{6D1E928F-781F-462C-A8AC-2A960BFDA67A}" destId="{D7B13FD1-4A98-4993-ACFA-933B70FB5D81}" srcOrd="1" destOrd="0" presId="urn:microsoft.com/office/officeart/2005/8/layout/process1"/>
    <dgm:cxn modelId="{31005A28-3819-43FC-A794-27C122A41925}" srcId="{9496E0A2-784B-483A-9A32-E68AF617843D}" destId="{38DD500D-6BEB-44F1-A480-39EBC85B7D1B}" srcOrd="2" destOrd="0" parTransId="{3CE2BC79-A484-4240-A2CB-1BC232A1E53F}" sibTransId="{6D1E928F-781F-462C-A8AC-2A960BFDA67A}"/>
    <dgm:cxn modelId="{B7AF3A68-AEB3-4860-978B-B262BEBB9ECB}" type="presOf" srcId="{6D1E928F-781F-462C-A8AC-2A960BFDA67A}" destId="{7300E7F4-ED3F-436A-A1F0-90BEABB46E71}" srcOrd="0" destOrd="0" presId="urn:microsoft.com/office/officeart/2005/8/layout/process1"/>
    <dgm:cxn modelId="{F4BB5269-9705-4D80-8BF8-3B73A8F8EE8D}" type="presOf" srcId="{91D0FCC9-0385-42AC-A8E5-78283D5D669C}" destId="{41341A21-0806-411D-A443-625FA97E4491}" srcOrd="1" destOrd="0" presId="urn:microsoft.com/office/officeart/2005/8/layout/process1"/>
    <dgm:cxn modelId="{FEAE6454-4E5D-4190-8A76-D27FC4FC4790}" type="presOf" srcId="{9496E0A2-784B-483A-9A32-E68AF617843D}" destId="{9EA8A120-7984-4A2B-9532-24393BA5D7A2}" srcOrd="0" destOrd="0" presId="urn:microsoft.com/office/officeart/2005/8/layout/process1"/>
    <dgm:cxn modelId="{F8BD9F76-8AA1-4A33-B686-C2C5DEA97305}" type="presOf" srcId="{0B72DC99-4E95-4ADB-960C-E769354E6A5D}" destId="{9B203DD1-3145-4590-8ACC-2517ACFE25A8}" srcOrd="1" destOrd="0" presId="urn:microsoft.com/office/officeart/2005/8/layout/process1"/>
    <dgm:cxn modelId="{1530AF90-D573-4EFA-A3BC-840C3370D71B}" srcId="{9496E0A2-784B-483A-9A32-E68AF617843D}" destId="{764C4D4F-B7F7-4995-9F46-8E01C62C581B}" srcOrd="3" destOrd="0" parTransId="{A6A82594-4016-4707-8656-642BA426B3D4}" sibTransId="{356D9044-9DCA-4929-92DF-A2BDE3B61A47}"/>
    <dgm:cxn modelId="{2D076695-4491-4B11-95EC-7786C59603C3}" type="presOf" srcId="{0B72DC99-4E95-4ADB-960C-E769354E6A5D}" destId="{95B3EF49-35D3-4519-9F1F-B39D5A0566E4}" srcOrd="0" destOrd="0" presId="urn:microsoft.com/office/officeart/2005/8/layout/process1"/>
    <dgm:cxn modelId="{5E0FD1A2-149D-4CF9-AEE7-688223EDC542}" type="presOf" srcId="{764C4D4F-B7F7-4995-9F46-8E01C62C581B}" destId="{F65F4BF1-A7B9-4C27-8B28-16C04C25982E}" srcOrd="0" destOrd="0" presId="urn:microsoft.com/office/officeart/2005/8/layout/process1"/>
    <dgm:cxn modelId="{05EBE6A4-21D9-4E6D-96DC-9D3E50C88595}" type="presOf" srcId="{38DD500D-6BEB-44F1-A480-39EBC85B7D1B}" destId="{A37733E1-C31E-4430-AEEA-7CC4BDFAF84B}" srcOrd="0" destOrd="0" presId="urn:microsoft.com/office/officeart/2005/8/layout/process1"/>
    <dgm:cxn modelId="{D1CF8BBB-F3E6-4482-8B69-D1BE9774788E}" type="presOf" srcId="{91D0FCC9-0385-42AC-A8E5-78283D5D669C}" destId="{4B5D39CA-8147-4B81-8770-5E31FC6D1CFB}" srcOrd="0" destOrd="0" presId="urn:microsoft.com/office/officeart/2005/8/layout/process1"/>
    <dgm:cxn modelId="{3EBFAACE-A4CF-4057-9EC8-3A59330D069F}" type="presOf" srcId="{69C95212-ACBD-498E-A011-59076A4285CB}" destId="{4D4E5D9B-DE30-46F3-864F-B20CBCB47B81}" srcOrd="0" destOrd="0" presId="urn:microsoft.com/office/officeart/2005/8/layout/process1"/>
    <dgm:cxn modelId="{79D506E8-F752-4BA4-B280-EF0BEBC86F63}" srcId="{9496E0A2-784B-483A-9A32-E68AF617843D}" destId="{92249E20-58D4-4E75-BB12-FE5FBD54F135}" srcOrd="1" destOrd="0" parTransId="{105B3AA3-CBE4-4ECA-BC44-B6DCA5E7A036}" sibTransId="{0B72DC99-4E95-4ADB-960C-E769354E6A5D}"/>
    <dgm:cxn modelId="{099D99FB-52B2-434C-BA10-1675505A420B}" type="presOf" srcId="{92249E20-58D4-4E75-BB12-FE5FBD54F135}" destId="{EA5BC1ED-EB03-45BA-BC56-621EEE9BEBD1}" srcOrd="0" destOrd="0" presId="urn:microsoft.com/office/officeart/2005/8/layout/process1"/>
    <dgm:cxn modelId="{DA8115C2-D2F4-4CCB-9D90-0A509018B8F1}" type="presParOf" srcId="{9EA8A120-7984-4A2B-9532-24393BA5D7A2}" destId="{4D4E5D9B-DE30-46F3-864F-B20CBCB47B81}" srcOrd="0" destOrd="0" presId="urn:microsoft.com/office/officeart/2005/8/layout/process1"/>
    <dgm:cxn modelId="{0C3F32CC-6A85-4291-B66A-941971627454}" type="presParOf" srcId="{9EA8A120-7984-4A2B-9532-24393BA5D7A2}" destId="{4B5D39CA-8147-4B81-8770-5E31FC6D1CFB}" srcOrd="1" destOrd="0" presId="urn:microsoft.com/office/officeart/2005/8/layout/process1"/>
    <dgm:cxn modelId="{B721E4F4-3DC7-4E9B-9B89-365C64B60E8C}" type="presParOf" srcId="{4B5D39CA-8147-4B81-8770-5E31FC6D1CFB}" destId="{41341A21-0806-411D-A443-625FA97E4491}" srcOrd="0" destOrd="0" presId="urn:microsoft.com/office/officeart/2005/8/layout/process1"/>
    <dgm:cxn modelId="{A4896A69-59E6-457F-97DE-F21FE8CA6DB3}" type="presParOf" srcId="{9EA8A120-7984-4A2B-9532-24393BA5D7A2}" destId="{EA5BC1ED-EB03-45BA-BC56-621EEE9BEBD1}" srcOrd="2" destOrd="0" presId="urn:microsoft.com/office/officeart/2005/8/layout/process1"/>
    <dgm:cxn modelId="{B912D818-DAEA-423A-836E-E613F9C7D783}" type="presParOf" srcId="{9EA8A120-7984-4A2B-9532-24393BA5D7A2}" destId="{95B3EF49-35D3-4519-9F1F-B39D5A0566E4}" srcOrd="3" destOrd="0" presId="urn:microsoft.com/office/officeart/2005/8/layout/process1"/>
    <dgm:cxn modelId="{16F3276C-EBAA-4FD0-8263-CE9BF490E91B}" type="presParOf" srcId="{95B3EF49-35D3-4519-9F1F-B39D5A0566E4}" destId="{9B203DD1-3145-4590-8ACC-2517ACFE25A8}" srcOrd="0" destOrd="0" presId="urn:microsoft.com/office/officeart/2005/8/layout/process1"/>
    <dgm:cxn modelId="{96D3F36A-521B-470B-A495-E11BC589DC4D}" type="presParOf" srcId="{9EA8A120-7984-4A2B-9532-24393BA5D7A2}" destId="{A37733E1-C31E-4430-AEEA-7CC4BDFAF84B}" srcOrd="4" destOrd="0" presId="urn:microsoft.com/office/officeart/2005/8/layout/process1"/>
    <dgm:cxn modelId="{DFDB31FC-6004-4AAB-B75E-982707772C7C}" type="presParOf" srcId="{9EA8A120-7984-4A2B-9532-24393BA5D7A2}" destId="{7300E7F4-ED3F-436A-A1F0-90BEABB46E71}" srcOrd="5" destOrd="0" presId="urn:microsoft.com/office/officeart/2005/8/layout/process1"/>
    <dgm:cxn modelId="{7C484CCC-522B-4684-8DB0-017429A7B46D}" type="presParOf" srcId="{7300E7F4-ED3F-436A-A1F0-90BEABB46E71}" destId="{D7B13FD1-4A98-4993-ACFA-933B70FB5D81}" srcOrd="0" destOrd="0" presId="urn:microsoft.com/office/officeart/2005/8/layout/process1"/>
    <dgm:cxn modelId="{54A5B3A2-48D6-42BA-8CDB-9230C45FB14D}" type="presParOf" srcId="{9EA8A120-7984-4A2B-9532-24393BA5D7A2}" destId="{F65F4BF1-A7B9-4C27-8B28-16C04C25982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E5D9B-DE30-46F3-864F-B20CBCB47B81}">
      <dsp:nvSpPr>
        <dsp:cNvPr id="0" name=""/>
        <dsp:cNvSpPr/>
      </dsp:nvSpPr>
      <dsp:spPr>
        <a:xfrm>
          <a:off x="3622" y="873813"/>
          <a:ext cx="1583689" cy="950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Scan Points</a:t>
          </a:r>
        </a:p>
      </dsp:txBody>
      <dsp:txXfrm>
        <a:off x="31453" y="901644"/>
        <a:ext cx="1528027" cy="894551"/>
      </dsp:txXfrm>
    </dsp:sp>
    <dsp:sp modelId="{4B5D39CA-8147-4B81-8770-5E31FC6D1CFB}">
      <dsp:nvSpPr>
        <dsp:cNvPr id="0" name=""/>
        <dsp:cNvSpPr/>
      </dsp:nvSpPr>
      <dsp:spPr>
        <a:xfrm>
          <a:off x="1745680" y="1152542"/>
          <a:ext cx="335742" cy="3927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745680" y="1231093"/>
        <a:ext cx="235019" cy="235653"/>
      </dsp:txXfrm>
    </dsp:sp>
    <dsp:sp modelId="{EA5BC1ED-EB03-45BA-BC56-621EEE9BEBD1}">
      <dsp:nvSpPr>
        <dsp:cNvPr id="0" name=""/>
        <dsp:cNvSpPr/>
      </dsp:nvSpPr>
      <dsp:spPr>
        <a:xfrm>
          <a:off x="2220787" y="873813"/>
          <a:ext cx="1583689" cy="950213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Interpolation Area Identifier</a:t>
          </a:r>
        </a:p>
      </dsp:txBody>
      <dsp:txXfrm>
        <a:off x="2248618" y="901644"/>
        <a:ext cx="1528027" cy="894551"/>
      </dsp:txXfrm>
    </dsp:sp>
    <dsp:sp modelId="{95B3EF49-35D3-4519-9F1F-B39D5A0566E4}">
      <dsp:nvSpPr>
        <dsp:cNvPr id="0" name=""/>
        <dsp:cNvSpPr/>
      </dsp:nvSpPr>
      <dsp:spPr>
        <a:xfrm>
          <a:off x="3962846" y="1152542"/>
          <a:ext cx="335742" cy="3927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962846" y="1231093"/>
        <a:ext cx="235019" cy="235653"/>
      </dsp:txXfrm>
    </dsp:sp>
    <dsp:sp modelId="{A37733E1-C31E-4430-AEEA-7CC4BDFAF84B}">
      <dsp:nvSpPr>
        <dsp:cNvPr id="0" name=""/>
        <dsp:cNvSpPr/>
      </dsp:nvSpPr>
      <dsp:spPr>
        <a:xfrm>
          <a:off x="4437952" y="873813"/>
          <a:ext cx="1583689" cy="950213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Interpolation Value Refiner</a:t>
          </a:r>
        </a:p>
      </dsp:txBody>
      <dsp:txXfrm>
        <a:off x="4465783" y="901644"/>
        <a:ext cx="1528027" cy="894551"/>
      </dsp:txXfrm>
    </dsp:sp>
    <dsp:sp modelId="{7300E7F4-ED3F-436A-A1F0-90BEABB46E71}">
      <dsp:nvSpPr>
        <dsp:cNvPr id="0" name=""/>
        <dsp:cNvSpPr/>
      </dsp:nvSpPr>
      <dsp:spPr>
        <a:xfrm>
          <a:off x="6180011" y="1152542"/>
          <a:ext cx="335742" cy="3927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6180011" y="1231093"/>
        <a:ext cx="235019" cy="235653"/>
      </dsp:txXfrm>
    </dsp:sp>
    <dsp:sp modelId="{F65F4BF1-A7B9-4C27-8B28-16C04C25982E}">
      <dsp:nvSpPr>
        <dsp:cNvPr id="0" name=""/>
        <dsp:cNvSpPr/>
      </dsp:nvSpPr>
      <dsp:spPr>
        <a:xfrm>
          <a:off x="6655118" y="873813"/>
          <a:ext cx="1583689" cy="950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Output 2D Map</a:t>
          </a:r>
        </a:p>
      </dsp:txBody>
      <dsp:txXfrm>
        <a:off x="6682949" y="901644"/>
        <a:ext cx="1528027" cy="8945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32" tIns="49516" rIns="99032" bIns="4951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6" y="1"/>
            <a:ext cx="3076363" cy="511731"/>
          </a:xfrm>
          <a:prstGeom prst="rect">
            <a:avLst/>
          </a:prstGeom>
        </p:spPr>
        <p:txBody>
          <a:bodyPr vert="horz" lIns="99032" tIns="49516" rIns="99032" bIns="49516" rtlCol="0"/>
          <a:lstStyle>
            <a:lvl1pPr algn="r">
              <a:defRPr sz="1200"/>
            </a:lvl1pPr>
          </a:lstStyle>
          <a:p>
            <a:fld id="{43F1A4C9-FB5C-B247-A357-650712A3F0A8}" type="datetimeFigureOut">
              <a:rPr lang="en-US" smtClean="0"/>
              <a:t>11/7/2020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32" tIns="49516" rIns="99032" bIns="4951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6" y="9721107"/>
            <a:ext cx="3076363" cy="511731"/>
          </a:xfrm>
          <a:prstGeom prst="rect">
            <a:avLst/>
          </a:prstGeom>
        </p:spPr>
        <p:txBody>
          <a:bodyPr vert="horz" lIns="99032" tIns="49516" rIns="99032" bIns="49516" rtlCol="0" anchor="b"/>
          <a:lstStyle>
            <a:lvl1pPr algn="r">
              <a:defRPr sz="1200"/>
            </a:lvl1pPr>
          </a:lstStyle>
          <a:p>
            <a:fld id="{C9D91F05-50D7-A946-8902-88FA310261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952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3076363" cy="513507"/>
          </a:xfrm>
          <a:prstGeom prst="rect">
            <a:avLst/>
          </a:prstGeom>
        </p:spPr>
        <p:txBody>
          <a:bodyPr vert="horz" lIns="99032" tIns="49516" rIns="99032" bIns="49516" rtlCol="0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6" y="3"/>
            <a:ext cx="3076363" cy="513507"/>
          </a:xfrm>
          <a:prstGeom prst="rect">
            <a:avLst/>
          </a:prstGeom>
        </p:spPr>
        <p:txBody>
          <a:bodyPr vert="horz" lIns="99032" tIns="49516" rIns="99032" bIns="49516" rtlCol="0"/>
          <a:lstStyle>
            <a:lvl1pPr algn="r">
              <a:defRPr sz="1200"/>
            </a:lvl1pPr>
          </a:lstStyle>
          <a:p>
            <a:fld id="{EA4960E5-F060-4C88-B1C5-5A6F5890BEF6}" type="datetimeFigureOut">
              <a:rPr lang="en-SG" smtClean="0"/>
              <a:t>7/11/2020</a:t>
            </a:fld>
            <a:endParaRPr lang="en-S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7938"/>
            <a:ext cx="4606925" cy="3455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2" tIns="49516" rIns="99032" bIns="49516" rtlCol="0" anchor="ctr"/>
          <a:lstStyle/>
          <a:p>
            <a:endParaRPr lang="en-S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7"/>
            <a:ext cx="5679440" cy="4029879"/>
          </a:xfrm>
          <a:prstGeom prst="rect">
            <a:avLst/>
          </a:prstGeom>
        </p:spPr>
        <p:txBody>
          <a:bodyPr vert="horz" lIns="99032" tIns="49516" rIns="99032" bIns="4951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9"/>
            <a:ext cx="3076363" cy="513507"/>
          </a:xfrm>
          <a:prstGeom prst="rect">
            <a:avLst/>
          </a:prstGeom>
        </p:spPr>
        <p:txBody>
          <a:bodyPr vert="horz" lIns="99032" tIns="49516" rIns="99032" bIns="49516" rtlCol="0" anchor="b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6" y="9721109"/>
            <a:ext cx="3076363" cy="513507"/>
          </a:xfrm>
          <a:prstGeom prst="rect">
            <a:avLst/>
          </a:prstGeom>
        </p:spPr>
        <p:txBody>
          <a:bodyPr vert="horz" lIns="99032" tIns="49516" rIns="99032" bIns="49516" rtlCol="0" anchor="b"/>
          <a:lstStyle>
            <a:lvl1pPr algn="r">
              <a:defRPr sz="1200"/>
            </a:lvl1pPr>
          </a:lstStyle>
          <a:p>
            <a:fld id="{5E13ECD2-14D7-4265-AF23-95505127F74C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63632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7938"/>
            <a:ext cx="4606925" cy="3455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3ECD2-14D7-4265-AF23-95505127F74C}" type="slidenum">
              <a:rPr lang="en-SG" smtClean="0"/>
              <a:pPr/>
              <a:t>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97830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266342" y="2121318"/>
            <a:ext cx="7411601" cy="1280230"/>
          </a:xfrm>
        </p:spPr>
        <p:txBody>
          <a:bodyPr anchor="t">
            <a:normAutofit/>
          </a:bodyPr>
          <a:lstStyle>
            <a:lvl1pPr algn="l">
              <a:defRPr sz="4400" b="1" cap="all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266338" y="3538497"/>
            <a:ext cx="6863514" cy="463297"/>
          </a:xfrm>
        </p:spPr>
        <p:txBody>
          <a:bodyPr/>
          <a:lstStyle>
            <a:lvl1pPr marL="0" indent="0" algn="l">
              <a:buNone/>
              <a:defRPr sz="2400" b="1" cap="all" baseline="0">
                <a:solidFill>
                  <a:srgbClr val="33BBB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266342" y="4127589"/>
            <a:ext cx="6846887" cy="406148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9329" y="-22280"/>
            <a:ext cx="284673" cy="537321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30" y="-22280"/>
            <a:ext cx="34289" cy="5373216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92325"/>
            <a:ext cx="1042792" cy="109316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04"/>
          <a:stretch/>
        </p:blipFill>
        <p:spPr>
          <a:xfrm>
            <a:off x="5937931" y="141281"/>
            <a:ext cx="2740010" cy="12743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773" y="488348"/>
            <a:ext cx="512471" cy="7748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118" y="51170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5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5" y="250833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167037"/>
            <a:ext cx="7886700" cy="4143375"/>
          </a:xfrm>
        </p:spPr>
        <p:txBody>
          <a:bodyPr/>
          <a:lstStyle>
            <a:lvl1pPr marL="514326" indent="-514326">
              <a:buFont typeface="Arial" panose="020B0604020202020204" pitchFamily="34" charset="0"/>
              <a:buChar char="•"/>
              <a:defRPr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Agenda 1</a:t>
            </a:r>
          </a:p>
          <a:p>
            <a:pPr lvl="0"/>
            <a:r>
              <a:rPr lang="en-US"/>
              <a:t>Agenda </a:t>
            </a:r>
            <a:r>
              <a:rPr lang="en-US" dirty="0"/>
              <a:t>2</a:t>
            </a:r>
          </a:p>
          <a:p>
            <a:pPr lvl="0"/>
            <a:r>
              <a:rPr lang="en-US" dirty="0"/>
              <a:t>Agenda 3</a:t>
            </a:r>
          </a:p>
          <a:p>
            <a:pPr lvl="0"/>
            <a:r>
              <a:rPr lang="en-US" dirty="0"/>
              <a:t>Agenda 4</a:t>
            </a:r>
          </a:p>
          <a:p>
            <a:pPr lvl="0"/>
            <a:r>
              <a:rPr lang="en-US" dirty="0"/>
              <a:t>Agenda 5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420" y="137046"/>
            <a:ext cx="1946580" cy="8758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" y="250831"/>
            <a:ext cx="524603" cy="5455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82" y="188374"/>
            <a:ext cx="512471" cy="7748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28" y="21172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94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5" y="250833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628650" y="1182208"/>
            <a:ext cx="7886700" cy="4651375"/>
          </a:xfrm>
        </p:spPr>
        <p:txBody>
          <a:bodyPr/>
          <a:lstStyle>
            <a:lvl1pPr marL="357170" indent="-357170">
              <a:lnSpc>
                <a:spcPct val="120000"/>
              </a:lnSpc>
              <a:defRPr b="1">
                <a:solidFill>
                  <a:srgbClr val="F58220"/>
                </a:solidFill>
              </a:defRPr>
            </a:lvl1pPr>
            <a:lvl2pPr marL="804823" indent="-447651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63582" indent="-358758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520749" indent="-357170">
              <a:lnSpc>
                <a:spcPct val="120000"/>
              </a:lnSpc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631" y="26073"/>
            <a:ext cx="1946580" cy="87580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" y="250831"/>
            <a:ext cx="524603" cy="5455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82" y="188374"/>
            <a:ext cx="512471" cy="7748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28" y="21172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3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5" y="250833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4760915" y="1166823"/>
            <a:ext cx="3754437" cy="4143375"/>
          </a:xfrm>
        </p:spPr>
        <p:txBody>
          <a:bodyPr/>
          <a:lstStyle>
            <a:lvl1pPr marL="357170" indent="-357170">
              <a:defRPr b="1">
                <a:solidFill>
                  <a:srgbClr val="F58220"/>
                </a:solidFill>
              </a:defRPr>
            </a:lvl1pPr>
            <a:lvl2pPr marL="685766" indent="-328597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84202" indent="-268275"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41372" indent="-357170"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5" hasCustomPrompt="1"/>
          </p:nvPr>
        </p:nvSpPr>
        <p:spPr>
          <a:xfrm>
            <a:off x="628655" y="1166822"/>
            <a:ext cx="3843959" cy="4143375"/>
          </a:xfrm>
        </p:spPr>
        <p:txBody>
          <a:bodyPr/>
          <a:lstStyle>
            <a:lvl1pPr marL="357170" indent="-357170">
              <a:defRPr b="1">
                <a:solidFill>
                  <a:srgbClr val="F58220"/>
                </a:solidFill>
              </a:defRPr>
            </a:lvl1pPr>
            <a:lvl2pPr marL="685766" indent="-328597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84202" indent="-268275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41372" indent="-357170"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631" y="26073"/>
            <a:ext cx="1946580" cy="87580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" y="250831"/>
            <a:ext cx="524603" cy="5455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82" y="188374"/>
            <a:ext cx="512471" cy="7748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28" y="21172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4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841819" y="3318389"/>
            <a:ext cx="7411601" cy="1280230"/>
          </a:xfrm>
        </p:spPr>
        <p:txBody>
          <a:bodyPr anchor="t">
            <a:normAutofit/>
          </a:bodyPr>
          <a:lstStyle>
            <a:lvl1pPr algn="l">
              <a:defRPr sz="4400" b="1" cap="all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41814" y="4778852"/>
            <a:ext cx="6863514" cy="463297"/>
          </a:xfrm>
        </p:spPr>
        <p:txBody>
          <a:bodyPr/>
          <a:lstStyle>
            <a:lvl1pPr marL="0" indent="0" algn="l">
              <a:buNone/>
              <a:defRPr sz="2400" b="1" cap="all" baseline="0">
                <a:solidFill>
                  <a:srgbClr val="33BBB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7" y="-22280"/>
            <a:ext cx="284673" cy="53732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7" y="-22280"/>
            <a:ext cx="284673" cy="5373216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358" y="58779"/>
            <a:ext cx="3034652" cy="13653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3337621"/>
            <a:ext cx="620039" cy="6641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483" y="396592"/>
            <a:ext cx="512471" cy="77485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829" y="41994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5" y="250833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631" y="26073"/>
            <a:ext cx="1946580" cy="87580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" y="250831"/>
            <a:ext cx="524603" cy="5455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82" y="188374"/>
            <a:ext cx="512471" cy="7748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28" y="21172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781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859796" y="2510394"/>
            <a:ext cx="5464175" cy="803542"/>
          </a:xfrm>
        </p:spPr>
        <p:txBody>
          <a:bodyPr>
            <a:normAutofit/>
          </a:bodyPr>
          <a:lstStyle>
            <a:lvl1pPr marL="0" indent="0" algn="ctr">
              <a:buNone/>
              <a:defRPr sz="4800" b="1" baseline="0">
                <a:solidFill>
                  <a:srgbClr val="33BBBC"/>
                </a:solidFill>
                <a:sym typeface="Wingdings" panose="05000000000000000000" pitchFamily="2" charset="2"/>
              </a:defRPr>
            </a:lvl1pPr>
          </a:lstStyle>
          <a:p>
            <a:pPr lvl="0"/>
            <a:r>
              <a:rPr lang="en-US" dirty="0"/>
              <a:t>THANK YOU </a:t>
            </a:r>
            <a:endParaRPr lang="en-S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859796" y="3647178"/>
            <a:ext cx="5464175" cy="6286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rgbClr val="173F7E"/>
                </a:solidFill>
              </a:defRPr>
            </a:lvl1pPr>
          </a:lstStyle>
          <a:p>
            <a:pPr lvl="0"/>
            <a:r>
              <a:rPr lang="en-US" dirty="0"/>
              <a:t>Email: xxx@nus.edu.sg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7" y="-22280"/>
            <a:ext cx="284673" cy="537321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7" y="-22280"/>
            <a:ext cx="284673" cy="537321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50"/>
          <a:stretch/>
        </p:blipFill>
        <p:spPr>
          <a:xfrm>
            <a:off x="5755048" y="127493"/>
            <a:ext cx="2823284" cy="12743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890" y="379009"/>
            <a:ext cx="512471" cy="7748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236" y="402364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96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8332" y="6492884"/>
            <a:ext cx="5656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16032" y="6492883"/>
            <a:ext cx="472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02741" y="6492884"/>
            <a:ext cx="36126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4" name="MSIPCMContentMarking" descr="{&quot;HashCode&quot;:258068599,&quot;Placement&quot;:&quot;Header&quot;,&quot;Top&quot;:0.0,&quot;Left&quot;:0.0,&quot;SlideWidth&quot;:720,&quot;SlideHeight&quot;:540}">
            <a:extLst>
              <a:ext uri="{FF2B5EF4-FFF2-40B4-BE49-F238E27FC236}">
                <a16:creationId xmlns:a16="http://schemas.microsoft.com/office/drawing/2014/main" id="{7EA1B26B-22C4-495A-B43E-1954F03DD55B}"/>
              </a:ext>
            </a:extLst>
          </p:cNvPr>
          <p:cNvSpPr txBox="1"/>
          <p:nvPr userDrawn="1"/>
        </p:nvSpPr>
        <p:spPr>
          <a:xfrm>
            <a:off x="0" y="0"/>
            <a:ext cx="1194628" cy="2452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alibri" panose="020F0502020204030204" pitchFamily="34" charset="0"/>
              </a:rPr>
              <a:t>Micron Confidential</a:t>
            </a:r>
          </a:p>
        </p:txBody>
      </p:sp>
      <p:sp>
        <p:nvSpPr>
          <p:cNvPr id="5" name="MSIPCMContentMarking" descr="{&quot;HashCode&quot;:282206168,&quot;Placement&quot;:&quot;Footer&quot;,&quot;Top&quot;:520.68866,&quot;Left&quot;:0.0,&quot;SlideWidth&quot;:720,&quot;SlideHeight&quot;:540}">
            <a:extLst>
              <a:ext uri="{FF2B5EF4-FFF2-40B4-BE49-F238E27FC236}">
                <a16:creationId xmlns:a16="http://schemas.microsoft.com/office/drawing/2014/main" id="{F9429184-4122-420F-B919-FDA48261C67D}"/>
              </a:ext>
            </a:extLst>
          </p:cNvPr>
          <p:cNvSpPr txBox="1"/>
          <p:nvPr userDrawn="1"/>
        </p:nvSpPr>
        <p:spPr>
          <a:xfrm>
            <a:off x="0" y="6612746"/>
            <a:ext cx="1194628" cy="2452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alibri" panose="020F0502020204030204" pitchFamily="34" charset="0"/>
              </a:rPr>
              <a:t>Micron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29712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3752" y="2002937"/>
            <a:ext cx="7411601" cy="128023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Deep Neural Network Robotic Mapping based on 3D Scan Data</a:t>
            </a:r>
            <a:endParaRPr lang="en-SG" sz="32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8578333" y="6492879"/>
            <a:ext cx="565668" cy="365125"/>
          </a:xfrm>
        </p:spPr>
        <p:txBody>
          <a:bodyPr/>
          <a:lstStyle/>
          <a:p>
            <a:fld id="{2F63C605-4FC6-46DE-BC90-871762EA3F52}" type="slidenum">
              <a:rPr lang="en-SG" smtClean="0"/>
              <a:pPr/>
              <a:t>1</a:t>
            </a:fld>
            <a:endParaRPr lang="en-SG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902742" y="6492879"/>
            <a:ext cx="3612611" cy="365125"/>
          </a:xfrm>
        </p:spPr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83842" y="3429000"/>
            <a:ext cx="7411601" cy="6708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Name: Ong Boon Ping (A0195172B), Cao Liang (A0012884E)</a:t>
            </a:r>
          </a:p>
          <a:p>
            <a:r>
              <a:rPr lang="en-US" dirty="0"/>
              <a:t>Date: 7 Nov 2020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430487" y="5321188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>
                <a:solidFill>
                  <a:schemeClr val="bg1"/>
                </a:solidFill>
              </a:rPr>
              <a:t>OVER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D0135D-B3C7-478A-839C-357CF31EE4E1}"/>
              </a:ext>
            </a:extLst>
          </p:cNvPr>
          <p:cNvSpPr txBox="1">
            <a:spLocks/>
          </p:cNvSpPr>
          <p:nvPr/>
        </p:nvSpPr>
        <p:spPr>
          <a:xfrm>
            <a:off x="1036344" y="1556238"/>
            <a:ext cx="7411601" cy="30086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all" baseline="0">
                <a:solidFill>
                  <a:srgbClr val="173F7E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NICF- human robot systems engineering</a:t>
            </a:r>
            <a:endParaRPr lang="en-SG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189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Idea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Interpolation area is identified through the Max-Pooling2D and Conv2D filters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10</a:t>
            </a:fld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C4665D-5029-4520-B0A1-5462E0FA570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938" y="2101608"/>
            <a:ext cx="2425603" cy="4143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4985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Idea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After the interpolation area is identified, the value of the pixel can be refined thru stages of Conv2D layers.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11</a:t>
            </a:fld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D69FA5-C3EE-42C9-BC7F-B2768BBB646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2768115"/>
            <a:ext cx="5904089" cy="32827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9798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8789E-C85F-4047-95D6-4FE6702E4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6" y="250833"/>
            <a:ext cx="4274086" cy="545561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Neural Network Architecture</a:t>
            </a:r>
            <a:endParaRPr lang="en-SG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4D1BC-8981-410C-87FE-9E9FAF9264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2019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EB3C3-42A9-49AE-B5BC-5E1A945687E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12</a:t>
            </a:fld>
            <a:endParaRPr lang="en-SG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EAB2DCF-DF00-4F61-8E03-9D4DF7D62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397" y="1185839"/>
            <a:ext cx="6585205" cy="448632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46B3ECD-D09C-43CB-864E-BE32915FD96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245" y="968160"/>
            <a:ext cx="3256915" cy="33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796BFCB-6A2C-4B66-B7EA-869132267DC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245" y="4729455"/>
            <a:ext cx="3291840" cy="752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1163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neural network is trained using 640 2D maps generated from point cloud/lidar data. Each map is taken from point cloud/lidar scan on wall and various building surfaces.</a:t>
            </a:r>
          </a:p>
          <a:p>
            <a:r>
              <a:rPr lang="en-US" dirty="0"/>
              <a:t>The scan points are all collected from a single point cloud/lidar scan. The sensor is placed at different angle from the wall or building surfaces.</a:t>
            </a:r>
          </a:p>
          <a:p>
            <a:r>
              <a:rPr lang="en-US" dirty="0"/>
              <a:t>Each 2D map has a matching terrain map. As a result, the 2D map serves as input to the network while the expected output is the matching 2D terrain map.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11073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14</a:t>
            </a:fld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F85BFC-13DD-4CEF-A9DA-43F2F964A51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60" y="1248055"/>
            <a:ext cx="7849871" cy="1997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F89D04-A169-484E-8794-F6B8754E5B6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597" y="3696885"/>
            <a:ext cx="5376806" cy="20248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5848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F8314-FC0E-4D83-A3C2-C65A5EDE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Refinement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F0735-ABA3-4079-8200-94CABB6157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design of stage 6 is further enhanced by changing the Conv2D </a:t>
            </a:r>
            <a:r>
              <a:rPr lang="en-US"/>
              <a:t>with 5 </a:t>
            </a:r>
            <a:r>
              <a:rPr lang="en-US" dirty="0"/>
              <a:t>residual blocks. </a:t>
            </a:r>
          </a:p>
          <a:p>
            <a:r>
              <a:rPr lang="en-US" dirty="0"/>
              <a:t>Each residual block is having 2 Conv2D layers with 3x3 kernel. </a:t>
            </a:r>
          </a:p>
          <a:p>
            <a:r>
              <a:rPr lang="en-US" dirty="0"/>
              <a:t>Residual blocks also reduce overfitting and hence provide better performance than simple Conv2D layer. </a:t>
            </a:r>
          </a:p>
          <a:p>
            <a:r>
              <a:rPr lang="en-US" dirty="0"/>
              <a:t>As a result, RESNET enhancement of the neural network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FDDE5-64EF-4D31-B9D7-DC84381AE4F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EE628-1670-4ABE-9528-D3B1019C213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90326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F8314-FC0E-4D83-A3C2-C65A5EDE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Refinement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FDDE5-64EF-4D31-B9D7-DC84381AE4F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EE628-1670-4ABE-9528-D3B1019C213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16</a:t>
            </a:fld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BF66EF-152A-49A6-B6AF-F9B66982F1D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130" y="2326312"/>
            <a:ext cx="2864473" cy="2205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149CC1-C8CD-4303-85A9-F860D2B6633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07769"/>
            <a:ext cx="3399167" cy="2321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ED1B22-0006-4156-A77D-46259D049D5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835" y="2224008"/>
            <a:ext cx="3200400" cy="2628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7862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17</a:t>
            </a:fld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029B7A-9350-4239-9378-0E8AFE18584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544" y="2094387"/>
            <a:ext cx="6378761" cy="2036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261D0A-FEFB-4D00-B142-EB6F5F30B93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450" y="4165757"/>
            <a:ext cx="4529424" cy="178428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B7A3B92-3A61-4E3E-A89B-47C2785750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167037"/>
            <a:ext cx="7886700" cy="4143375"/>
          </a:xfrm>
        </p:spPr>
        <p:txBody>
          <a:bodyPr>
            <a:normAutofit/>
          </a:bodyPr>
          <a:lstStyle/>
          <a:p>
            <a:r>
              <a:rPr lang="en-US" dirty="0"/>
              <a:t>The RESNET has helped to increase the accuracy to 86.2%.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A8E6DFF-9FDD-4870-9E61-35F120870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303445"/>
              </p:ext>
            </p:extLst>
          </p:nvPr>
        </p:nvGraphicFramePr>
        <p:xfrm>
          <a:off x="5596208" y="4456971"/>
          <a:ext cx="2745686" cy="1085574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1312916">
                  <a:extLst>
                    <a:ext uri="{9D8B030D-6E8A-4147-A177-3AD203B41FA5}">
                      <a16:colId xmlns:a16="http://schemas.microsoft.com/office/drawing/2014/main" val="163532138"/>
                    </a:ext>
                  </a:extLst>
                </a:gridCol>
                <a:gridCol w="657241">
                  <a:extLst>
                    <a:ext uri="{9D8B030D-6E8A-4147-A177-3AD203B41FA5}">
                      <a16:colId xmlns:a16="http://schemas.microsoft.com/office/drawing/2014/main" val="1740003801"/>
                    </a:ext>
                  </a:extLst>
                </a:gridCol>
                <a:gridCol w="775529">
                  <a:extLst>
                    <a:ext uri="{9D8B030D-6E8A-4147-A177-3AD203B41FA5}">
                      <a16:colId xmlns:a16="http://schemas.microsoft.com/office/drawing/2014/main" val="2287448264"/>
                    </a:ext>
                  </a:extLst>
                </a:gridCol>
              </a:tblGrid>
              <a:tr h="310164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Accuracy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RMS Error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3268993"/>
                  </a:ext>
                </a:extLst>
              </a:tr>
              <a:tr h="310164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Neural Network (without RESNET)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85.0%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0.0051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8301182"/>
                  </a:ext>
                </a:extLst>
              </a:tr>
              <a:tr h="465246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RESNET Enhanced Neural Network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86.2%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0.0044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3694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0270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167037"/>
            <a:ext cx="7949682" cy="4335405"/>
          </a:xfrm>
        </p:spPr>
        <p:txBody>
          <a:bodyPr>
            <a:normAutofit/>
          </a:bodyPr>
          <a:lstStyle/>
          <a:p>
            <a:r>
              <a:rPr lang="en-US" dirty="0"/>
              <a:t>The neural network is applied on the point cloud scan data gathered in Leibnitz University using autonomous robot. </a:t>
            </a:r>
          </a:p>
          <a:p>
            <a:r>
              <a:rPr lang="en-US" dirty="0"/>
              <a:t>During testing, the network model and weights are preloaded during system initialization. </a:t>
            </a:r>
          </a:p>
          <a:p>
            <a:r>
              <a:rPr lang="en-US" dirty="0"/>
              <a:t>Python script will be converting point cloud scan data into 2D map. </a:t>
            </a:r>
          </a:p>
          <a:p>
            <a:r>
              <a:rPr lang="en-US" dirty="0"/>
              <a:t>Interpolation is made on the newly created 2D map from the scan point to the source point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01288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Due to processing limitation, input is sliced into 1024x1024 regions.</a:t>
            </a:r>
          </a:p>
          <a:p>
            <a:r>
              <a:rPr lang="en-US" dirty="0"/>
              <a:t>After all the regions are processed by neural network, all the PNG image will be combined into one single output terrain map.</a:t>
            </a:r>
          </a:p>
          <a:p>
            <a:r>
              <a:rPr lang="en-US" dirty="0"/>
              <a:t>Since there are multiple scan files, previous output saved in PNG image will be preloaded before subsequent scan points are loaded. </a:t>
            </a:r>
          </a:p>
          <a:p>
            <a:r>
              <a:rPr lang="en-US" dirty="0"/>
              <a:t>The latest scan points will be overriding the existing values.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67367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34F7-12CB-4413-B6EE-1213C77B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5" y="250833"/>
            <a:ext cx="4567599" cy="681152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7D98E-5B1F-4E10-AB97-58406D48EF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09DE3-A460-48DC-8DFB-3F1EEB83EC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</a:t>
            </a:fld>
            <a:endParaRPr lang="en-S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EDDD0-9A12-4545-B6D2-BB3ED31306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Currently, SLAM can be performed with Kalman filter, particle filter and K-Means method.</a:t>
            </a:r>
          </a:p>
          <a:p>
            <a:r>
              <a:rPr lang="en-US" dirty="0"/>
              <a:t>With development of deep neural network, it is possible to train a neural network that can predict the mapping based on point cloud or lidar data.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35903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Process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20</a:t>
            </a:fld>
            <a:endParaRPr lang="en-SG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8CF52B6-1016-4BB9-BDCB-D0C5D9511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265" y="1931348"/>
            <a:ext cx="8059189" cy="395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249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neural network predicts the height value in unknown grid points. </a:t>
            </a:r>
          </a:p>
          <a:p>
            <a:r>
              <a:rPr lang="en-US" dirty="0"/>
              <a:t>The testing accuracy is 93% when comparing the generated map against the expect mapping. </a:t>
            </a:r>
          </a:p>
          <a:p>
            <a:r>
              <a:rPr lang="en-US" dirty="0"/>
              <a:t>Inaccuracy comes from noise reflected by the tree leaves and other objects. </a:t>
            </a:r>
          </a:p>
          <a:p>
            <a:r>
              <a:rPr lang="en-US" dirty="0"/>
              <a:t>Due to slicing, certain bordering pixel is not showing intended pixel.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36631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22</a:t>
            </a:fld>
            <a:endParaRPr lang="en-SG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DC4C39A-8687-4F1F-9092-6710B894D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71" y="1379536"/>
            <a:ext cx="115603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B61D517-C802-42B1-A6BB-949A98D2F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740" y="1379534"/>
            <a:ext cx="98785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A9DB55-9C81-4E02-B3DB-74B3A982E232}"/>
              </a:ext>
            </a:extLst>
          </p:cNvPr>
          <p:cNvSpPr txBox="1"/>
          <p:nvPr/>
        </p:nvSpPr>
        <p:spPr>
          <a:xfrm>
            <a:off x="1633162" y="4814595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Without Padding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D46861-28D5-4F5D-9FD4-3629BF4339C0}"/>
              </a:ext>
            </a:extLst>
          </p:cNvPr>
          <p:cNvSpPr txBox="1"/>
          <p:nvPr/>
        </p:nvSpPr>
        <p:spPr>
          <a:xfrm>
            <a:off x="5073383" y="4814595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After edge noise reduction </a:t>
            </a: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76B5690D-B6E3-4979-82C9-3BE38282EA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519618"/>
              </p:ext>
            </p:extLst>
          </p:nvPr>
        </p:nvGraphicFramePr>
        <p:xfrm>
          <a:off x="628655" y="1402393"/>
          <a:ext cx="3457488" cy="3152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Bitmap Image" r:id="rId3" imgW="5014395" imgH="4572396" progId="Paint.Picture">
                  <p:embed/>
                </p:oleObj>
              </mc:Choice>
              <mc:Fallback>
                <p:oleObj name="Bitmap Image" r:id="rId3" imgW="5014395" imgH="4572396" progId="Paint.Picture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22C4C178-C008-4C69-961E-0CE4117E6E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5" y="1402393"/>
                        <a:ext cx="3457488" cy="31522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7174E0F6-E6AC-46AD-A986-BC3F49F2F885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283" y="1402393"/>
            <a:ext cx="3200400" cy="321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4F6012-C32A-41B1-906D-F0A76E5E32C4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265" y="5292625"/>
            <a:ext cx="3200400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7A9C5CD-2AB5-4010-AE73-7AEE9BC95E27}"/>
              </a:ext>
            </a:extLst>
          </p:cNvPr>
          <p:cNvSpPr txBox="1"/>
          <p:nvPr/>
        </p:nvSpPr>
        <p:spPr>
          <a:xfrm>
            <a:off x="3188549" y="5918999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Edge Noise Reduction </a:t>
            </a:r>
          </a:p>
        </p:txBody>
      </p:sp>
    </p:spTree>
    <p:extLst>
      <p:ext uri="{BB962C8B-B14F-4D97-AF65-F5344CB8AC3E}">
        <p14:creationId xmlns:p14="http://schemas.microsoft.com/office/powerpoint/2010/main" val="2044785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23</a:t>
            </a:fld>
            <a:endParaRPr lang="en-SG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DC4C39A-8687-4F1F-9092-6710B894D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71" y="1379536"/>
            <a:ext cx="115603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7813384-D1C9-4C78-BBE9-E136EEB047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6871" y="1379537"/>
          <a:ext cx="4352013" cy="3121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Bitmap Image" r:id="rId3" imgW="4915326" imgH="3505504" progId="Paint.Picture">
                  <p:embed/>
                </p:oleObj>
              </mc:Choice>
              <mc:Fallback>
                <p:oleObj name="Bitmap Image" r:id="rId3" imgW="4915326" imgH="3505504" progId="Paint.Picture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C7813384-D1C9-4C78-BBE9-E136EEB047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71" y="1379537"/>
                        <a:ext cx="4352013" cy="31213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>
            <a:extLst>
              <a:ext uri="{FF2B5EF4-FFF2-40B4-BE49-F238E27FC236}">
                <a16:creationId xmlns:a16="http://schemas.microsoft.com/office/drawing/2014/main" id="{5B61D517-C802-42B1-A6BB-949A98D2F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740" y="1379534"/>
            <a:ext cx="98785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A9DB55-9C81-4E02-B3DB-74B3A982E232}"/>
              </a:ext>
            </a:extLst>
          </p:cNvPr>
          <p:cNvSpPr txBox="1"/>
          <p:nvPr/>
        </p:nvSpPr>
        <p:spPr>
          <a:xfrm>
            <a:off x="1698171" y="4814595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Expected Map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D46861-28D5-4F5D-9FD4-3629BF4339C0}"/>
              </a:ext>
            </a:extLst>
          </p:cNvPr>
          <p:cNvSpPr txBox="1"/>
          <p:nvPr/>
        </p:nvSpPr>
        <p:spPr>
          <a:xfrm>
            <a:off x="5073383" y="4814595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 Generated Map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6A5C3E5-7597-4389-B5A0-83515E21DB09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283" y="1402393"/>
            <a:ext cx="3200400" cy="3219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3408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RESNET enhanced neural network is having higher testing accuracy of 94.8% when comparing the generated map against the non-RESNET neural network. </a:t>
            </a:r>
          </a:p>
          <a:p>
            <a:r>
              <a:rPr lang="en-US" dirty="0"/>
              <a:t>Noise reflected by the tree leaves and other objects has been reduced.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31084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25</a:t>
            </a:fld>
            <a:endParaRPr lang="en-SG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DC4C39A-8687-4F1F-9092-6710B894D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71" y="1379536"/>
            <a:ext cx="115603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B61D517-C802-42B1-A6BB-949A98D2F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740" y="1379534"/>
            <a:ext cx="98785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A9DB55-9C81-4E02-B3DB-74B3A982E232}"/>
              </a:ext>
            </a:extLst>
          </p:cNvPr>
          <p:cNvSpPr txBox="1"/>
          <p:nvPr/>
        </p:nvSpPr>
        <p:spPr>
          <a:xfrm>
            <a:off x="286871" y="4814595"/>
            <a:ext cx="4438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RESNET Neural Network Generated Map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D46861-28D5-4F5D-9FD4-3629BF4339C0}"/>
              </a:ext>
            </a:extLst>
          </p:cNvPr>
          <p:cNvSpPr txBox="1"/>
          <p:nvPr/>
        </p:nvSpPr>
        <p:spPr>
          <a:xfrm>
            <a:off x="5073383" y="4814595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 Generated Map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DE6122C-728C-49E7-BAC1-E7A310F4579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283" y="1402393"/>
            <a:ext cx="3200400" cy="321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BD82AA8-B086-4C37-9EF1-26FDD95F194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31" y="1524487"/>
            <a:ext cx="3200400" cy="3190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8282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 algorithm is also used to generate the result. </a:t>
            </a:r>
          </a:p>
          <a:p>
            <a:r>
              <a:rPr lang="en-US" dirty="0"/>
              <a:t>The testing accuracy is 70% with K=7 (cluster number)</a:t>
            </a:r>
          </a:p>
          <a:p>
            <a:r>
              <a:rPr lang="en-US" dirty="0"/>
              <a:t>Hence, neural network can generate the 2D mapping better than the K-means filter on Lidar/Point cloud scan data.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778245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27</a:t>
            </a:fld>
            <a:endParaRPr lang="en-SG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DC4C39A-8687-4F1F-9092-6710B894D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71" y="1379536"/>
            <a:ext cx="115603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B61D517-C802-42B1-A6BB-949A98D2F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740" y="1379534"/>
            <a:ext cx="98785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A9DB55-9C81-4E02-B3DB-74B3A982E232}"/>
              </a:ext>
            </a:extLst>
          </p:cNvPr>
          <p:cNvSpPr txBox="1"/>
          <p:nvPr/>
        </p:nvSpPr>
        <p:spPr>
          <a:xfrm>
            <a:off x="1698171" y="4814595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K-means generated map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D46861-28D5-4F5D-9FD4-3629BF4339C0}"/>
              </a:ext>
            </a:extLst>
          </p:cNvPr>
          <p:cNvSpPr txBox="1"/>
          <p:nvPr/>
        </p:nvSpPr>
        <p:spPr>
          <a:xfrm>
            <a:off x="4705926" y="4814595"/>
            <a:ext cx="4438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RESNET Neural Network Generated Map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0ACDE0-F966-46A0-A6DA-952F33537BA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5" y="1379534"/>
            <a:ext cx="3943345" cy="2949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89EA715-C0F5-42E5-8A33-D120E070747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365619"/>
            <a:ext cx="3200400" cy="3190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42839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K-Means method is not able to make prediction accurately when the distance between scan points are further away. (clustered with wrong points at boundary)</a:t>
            </a:r>
          </a:p>
          <a:p>
            <a:r>
              <a:rPr lang="en-US" dirty="0"/>
              <a:t>In comparison, 1</a:t>
            </a:r>
            <a:r>
              <a:rPr lang="en-US" baseline="30000" dirty="0"/>
              <a:t>st</a:t>
            </a:r>
            <a:r>
              <a:rPr lang="en-US" dirty="0"/>
              <a:t> MaxPooling2D layers have a pooling area of 64x64 pixels. It allows the prediction to be made in between scan points that have distance of 64 pixels. </a:t>
            </a:r>
          </a:p>
          <a:p>
            <a:r>
              <a:rPr lang="en-US" dirty="0"/>
              <a:t>Hence, neural network is performing better than the K-Means method.</a:t>
            </a:r>
          </a:p>
          <a:p>
            <a:r>
              <a:rPr lang="en-US" dirty="0"/>
              <a:t>The RESNET enhanced neural network is performed better since it has deeper layers than the non-RESNET enhanced neural network.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28</a:t>
            </a:fld>
            <a:endParaRPr lang="en-S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1448D81-930D-41B0-9CB7-293A4B6A8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190811"/>
              </p:ext>
            </p:extLst>
          </p:nvPr>
        </p:nvGraphicFramePr>
        <p:xfrm>
          <a:off x="2598820" y="5458276"/>
          <a:ext cx="4245237" cy="942525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2424964">
                  <a:extLst>
                    <a:ext uri="{9D8B030D-6E8A-4147-A177-3AD203B41FA5}">
                      <a16:colId xmlns:a16="http://schemas.microsoft.com/office/drawing/2014/main" val="2535454640"/>
                    </a:ext>
                  </a:extLst>
                </a:gridCol>
                <a:gridCol w="1820273">
                  <a:extLst>
                    <a:ext uri="{9D8B030D-6E8A-4147-A177-3AD203B41FA5}">
                      <a16:colId xmlns:a16="http://schemas.microsoft.com/office/drawing/2014/main" val="2465753838"/>
                    </a:ext>
                  </a:extLst>
                </a:gridCol>
              </a:tblGrid>
              <a:tr h="230506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Network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Accuracy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7218155"/>
                  </a:ext>
                </a:extLst>
              </a:tr>
              <a:tr h="248174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Neural Network (without RESNET)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93.0%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5440779"/>
                  </a:ext>
                </a:extLst>
              </a:tr>
              <a:tr h="248157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RESNET Enhanced Neural Network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94.8%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9454573"/>
                  </a:ext>
                </a:extLst>
              </a:tr>
              <a:tr h="215688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K-Means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70%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8090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6358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System Design -</a:t>
            </a:r>
            <a:br>
              <a:rPr lang="en-US" dirty="0"/>
            </a:br>
            <a:r>
              <a:rPr lang="en-US" dirty="0"/>
              <a:t>Visualization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29</a:t>
            </a:fld>
            <a:endParaRPr lang="en-S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874" y="1313382"/>
            <a:ext cx="6998251" cy="452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727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34F7-12CB-4413-B6EE-1213C77B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5" y="250833"/>
            <a:ext cx="4567599" cy="681152"/>
          </a:xfrm>
        </p:spPr>
        <p:txBody>
          <a:bodyPr>
            <a:normAutofit/>
          </a:bodyPr>
          <a:lstStyle/>
          <a:p>
            <a:r>
              <a:rPr lang="en-US" dirty="0"/>
              <a:t>Objective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7D98E-5B1F-4E10-AB97-58406D48EF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09DE3-A460-48DC-8DFB-3F1EEB83EC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3</a:t>
            </a:fld>
            <a:endParaRPr lang="en-S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EDDD0-9A12-4545-B6D2-BB3ED31306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project is aimed to predict the 2D terrain and re-generate front/rear view image using neural network based on point cloud/Lidar data.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055904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Open3D Visualizer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Open3D 3D Mesh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Grayscale 2D map</a:t>
            </a:r>
          </a:p>
          <a:p>
            <a:r>
              <a:rPr lang="en-US" dirty="0">
                <a:solidFill>
                  <a:schemeClr val="tx1"/>
                </a:solidFill>
              </a:rPr>
              <a:t> Input Parameters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Received from Backend Services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Parameters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Position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Orientation</a:t>
            </a:r>
          </a:p>
          <a:p>
            <a:r>
              <a:rPr lang="en-US" dirty="0">
                <a:solidFill>
                  <a:schemeClr val="tx1"/>
                </a:solidFill>
              </a:rPr>
              <a:t>Output Views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Map View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Front / Rear View</a:t>
            </a:r>
          </a:p>
          <a:p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30</a:t>
            </a:fld>
            <a:endParaRPr lang="en-SG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6126188" y="1116883"/>
            <a:ext cx="1861321" cy="2213273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5276517" y="3409827"/>
            <a:ext cx="2710992" cy="242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4975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Tracking Viewer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Python </a:t>
            </a:r>
            <a:r>
              <a:rPr lang="en-US" dirty="0" err="1">
                <a:solidFill>
                  <a:schemeClr val="tx1"/>
                </a:solidFill>
              </a:rPr>
              <a:t>Tkinter</a:t>
            </a:r>
            <a:r>
              <a:rPr lang="en-US" dirty="0">
                <a:solidFill>
                  <a:schemeClr val="tx1"/>
                </a:solidFill>
              </a:rPr>
              <a:t> GUI</a:t>
            </a:r>
          </a:p>
          <a:p>
            <a:r>
              <a:rPr lang="en-US" dirty="0">
                <a:solidFill>
                  <a:schemeClr val="tx1"/>
                </a:solidFill>
              </a:rPr>
              <a:t>Simulation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Position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Orientation</a:t>
            </a:r>
          </a:p>
          <a:p>
            <a:r>
              <a:rPr lang="en-US" dirty="0">
                <a:solidFill>
                  <a:schemeClr val="tx1"/>
                </a:solidFill>
              </a:rPr>
              <a:t>Visualization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Map View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Front / Rear View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31</a:t>
            </a:fld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537" y="2369685"/>
            <a:ext cx="4442822" cy="279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0670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SG" dirty="0">
                <a:solidFill>
                  <a:schemeClr val="tx1"/>
                </a:solidFill>
              </a:rPr>
              <a:t>Improvement on reduced edge noises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SG" dirty="0">
                <a:solidFill>
                  <a:schemeClr val="tx1"/>
                </a:solidFill>
              </a:rPr>
              <a:t>Edge noises due to 1024 x 1024 grid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SG" dirty="0">
                <a:solidFill>
                  <a:schemeClr val="tx1"/>
                </a:solidFill>
              </a:rPr>
              <a:t>Optimizing with different padding size and grid size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SG" dirty="0">
              <a:solidFill>
                <a:schemeClr val="tx1"/>
              </a:solidFill>
            </a:endParaRPr>
          </a:p>
          <a:p>
            <a:r>
              <a:rPr lang="en-SG" dirty="0">
                <a:solidFill>
                  <a:schemeClr val="tx1"/>
                </a:solidFill>
              </a:rPr>
              <a:t>Reduce GPU power with MobileNetV2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SG" dirty="0">
                <a:solidFill>
                  <a:schemeClr val="tx1"/>
                </a:solidFill>
              </a:rPr>
              <a:t>MobileNetV2 advantages</a:t>
            </a:r>
          </a:p>
          <a:p>
            <a:pPr lvl="2"/>
            <a:r>
              <a:rPr lang="en-SG" dirty="0">
                <a:solidFill>
                  <a:schemeClr val="tx1"/>
                </a:solidFill>
              </a:rPr>
              <a:t>Fewer parameters</a:t>
            </a:r>
          </a:p>
          <a:p>
            <a:pPr lvl="2"/>
            <a:r>
              <a:rPr lang="en-SG" dirty="0">
                <a:solidFill>
                  <a:schemeClr val="tx1"/>
                </a:solidFill>
              </a:rPr>
              <a:t>Mobile platform support </a:t>
            </a:r>
          </a:p>
          <a:p>
            <a:pPr marL="804824" lvl="2" indent="0">
              <a:buNone/>
            </a:pPr>
            <a:r>
              <a:rPr lang="en-SG" dirty="0">
                <a:solidFill>
                  <a:schemeClr val="tx1"/>
                </a:solidFill>
              </a:rPr>
              <a:t> </a:t>
            </a:r>
          </a:p>
          <a:p>
            <a:r>
              <a:rPr lang="en-SG" dirty="0">
                <a:solidFill>
                  <a:schemeClr val="tx1"/>
                </a:solidFill>
              </a:rPr>
              <a:t>Implement ROS packages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SG" dirty="0">
                <a:solidFill>
                  <a:schemeClr val="tx1"/>
                </a:solidFill>
              </a:rPr>
              <a:t>Reduce time and effort for utilizing </a:t>
            </a:r>
            <a:r>
              <a:rPr lang="en-SG" dirty="0" err="1">
                <a:solidFill>
                  <a:schemeClr val="tx1"/>
                </a:solidFill>
              </a:rPr>
              <a:t>Keras</a:t>
            </a:r>
            <a:r>
              <a:rPr lang="en-SG" dirty="0">
                <a:solidFill>
                  <a:schemeClr val="tx1"/>
                </a:solidFill>
              </a:rPr>
              <a:t> neural network solution</a:t>
            </a:r>
          </a:p>
          <a:p>
            <a:pPr lvl="1"/>
            <a:endParaRPr lang="en-SG" dirty="0">
              <a:solidFill>
                <a:schemeClr val="tx1"/>
              </a:solidFill>
            </a:endParaRP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32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484868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3601" y="3053030"/>
            <a:ext cx="4648197" cy="545561"/>
          </a:xfrm>
        </p:spPr>
        <p:txBody>
          <a:bodyPr/>
          <a:lstStyle/>
          <a:p>
            <a:r>
              <a:rPr lang="en-US" dirty="0"/>
              <a:t>Thank you!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33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51845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34F7-12CB-4413-B6EE-1213C77B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5" y="250833"/>
            <a:ext cx="4567599" cy="681152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 Preprocessing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7D98E-5B1F-4E10-AB97-58406D48EF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09DE3-A460-48DC-8DFB-3F1EEB83EC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4</a:t>
            </a:fld>
            <a:endParaRPr lang="en-S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EDDD0-9A12-4545-B6D2-BB3ED31306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9414" y="1310473"/>
            <a:ext cx="7685171" cy="3645595"/>
          </a:xfrm>
        </p:spPr>
        <p:txBody>
          <a:bodyPr>
            <a:normAutofit/>
          </a:bodyPr>
          <a:lstStyle/>
          <a:p>
            <a:r>
              <a:rPr lang="en-US" dirty="0"/>
              <a:t>The scan data are coordinates based on local frame centered at </a:t>
            </a:r>
            <a:r>
              <a:rPr lang="en-US"/>
              <a:t>the point cloud </a:t>
            </a:r>
            <a:r>
              <a:rPr lang="en-US" dirty="0"/>
              <a:t>sensor.</a:t>
            </a:r>
          </a:p>
          <a:p>
            <a:r>
              <a:rPr lang="en-US" dirty="0"/>
              <a:t>Hence, it is possible to convert it into 2D array before input into Convolutional neural network.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23818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CA3C2-B89C-4273-9968-1E26DDBEB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dirty="0"/>
              <a:t>Dataset Preprocessing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6FF1CB-D8C2-492A-A362-B82A459813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42A3A-B3F4-41C2-AEB2-F80A5D987A1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5</a:t>
            </a:fld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A71CA4-8B74-45F6-B040-058CCDF00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972" y="933855"/>
            <a:ext cx="3223902" cy="567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163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34F7-12CB-4413-B6EE-1213C77B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5" y="250833"/>
            <a:ext cx="4567599" cy="681152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 Preprocessing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7D98E-5B1F-4E10-AB97-58406D48EF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09DE3-A460-48DC-8DFB-3F1EEB83EC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6</a:t>
            </a:fld>
            <a:endParaRPr lang="en-S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EDDD0-9A12-4545-B6D2-BB3ED31306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9414" y="1310473"/>
            <a:ext cx="7685171" cy="3645595"/>
          </a:xfrm>
        </p:spPr>
        <p:txBody>
          <a:bodyPr>
            <a:normAutofit/>
          </a:bodyPr>
          <a:lstStyle/>
          <a:p>
            <a:r>
              <a:rPr lang="en-US" dirty="0"/>
              <a:t>In this dataset, Euler angle and GPS position is appended along with all the scan point in local Cartesian coordinates. </a:t>
            </a:r>
          </a:p>
          <a:p>
            <a:r>
              <a:rPr lang="en-US" dirty="0"/>
              <a:t>Hence, conversion is made using the rotation matrix.</a:t>
            </a:r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704313-204C-44F1-AABB-F33F450ED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758" y="3941454"/>
            <a:ext cx="54292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883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34F7-12CB-4413-B6EE-1213C77B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5" y="250833"/>
            <a:ext cx="4567599" cy="681152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 Preprocessing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7D98E-5B1F-4E10-AB97-58406D48EF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09DE3-A460-48DC-8DFB-3F1EEB83EC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7</a:t>
            </a:fld>
            <a:endParaRPr lang="en-S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EDDD0-9A12-4545-B6D2-BB3ED31306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9414" y="1310473"/>
            <a:ext cx="7685171" cy="3645595"/>
          </a:xfrm>
        </p:spPr>
        <p:txBody>
          <a:bodyPr>
            <a:normAutofit/>
          </a:bodyPr>
          <a:lstStyle/>
          <a:p>
            <a:r>
              <a:rPr lang="en-US" dirty="0"/>
              <a:t>Interpolations can be done in between scan points and the sensor position. </a:t>
            </a:r>
          </a:p>
          <a:p>
            <a:r>
              <a:rPr lang="en-US" dirty="0"/>
              <a:t>The interpolation is limited to the grid point which is near to the ground level. 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FC5278-769A-4A1D-9565-1C4444BB279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504" y="3470275"/>
            <a:ext cx="4076992" cy="22294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6174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Idea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/>
              <a:t>To process the 2D map prediction for the autonomous vehicle from pre-processed 2D map, we have 2 phases of neural network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8</a:t>
            </a:fld>
            <a:endParaRPr lang="en-SG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11058A8-9EAF-436B-B3E6-7CE1FC9C31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2084893"/>
              </p:ext>
            </p:extLst>
          </p:nvPr>
        </p:nvGraphicFramePr>
        <p:xfrm>
          <a:off x="335903" y="2612571"/>
          <a:ext cx="8242430" cy="2697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9244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Idea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Interpolation area identifier focus on identification of unknown points that are in the interpolation bound. </a:t>
            </a:r>
          </a:p>
          <a:p>
            <a:r>
              <a:rPr lang="en-US" dirty="0"/>
              <a:t>Point A which is out of interpolation bound can be wrongly predicted based on nearest scan point value.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9</a:t>
            </a:fld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943489-E0D2-4749-92A0-D9163C51BC1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346" y="4112371"/>
            <a:ext cx="5028360" cy="21449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92653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TOFOOTER" val="No"/>
</p:tagLst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73F7E"/>
      </a:accent1>
      <a:accent2>
        <a:srgbClr val="F58220"/>
      </a:accent2>
      <a:accent3>
        <a:srgbClr val="404040"/>
      </a:accent3>
      <a:accent4>
        <a:srgbClr val="33BBBC"/>
      </a:accent4>
      <a:accent5>
        <a:srgbClr val="7F7F7F"/>
      </a:accent5>
      <a:accent6>
        <a:srgbClr val="FFFFFF"/>
      </a:accent6>
      <a:hlink>
        <a:srgbClr val="173F7E"/>
      </a:hlink>
      <a:folHlink>
        <a:srgbClr val="7F7F7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91B66467-7EFC-4B58-A0EB-3450E8B960CD}" vid="{B85C76FD-7EC2-4663-96A4-3E9E85EF7C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7576</TotalTime>
  <Words>1407</Words>
  <Application>Microsoft Office PowerPoint</Application>
  <PresentationFormat>On-screen Show (4:3)</PresentationFormat>
  <Paragraphs>205</Paragraphs>
  <Slides>33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Times New Roman</vt:lpstr>
      <vt:lpstr>Wingdings</vt:lpstr>
      <vt:lpstr>Theme1</vt:lpstr>
      <vt:lpstr>Bitmap Image</vt:lpstr>
      <vt:lpstr>Deep Neural Network Robotic Mapping based on 3D Scan Data</vt:lpstr>
      <vt:lpstr>Introduction</vt:lpstr>
      <vt:lpstr>Objective</vt:lpstr>
      <vt:lpstr>Dataset Preprocessing</vt:lpstr>
      <vt:lpstr>Dataset Preprocessing</vt:lpstr>
      <vt:lpstr>Dataset Preprocessing</vt:lpstr>
      <vt:lpstr>Dataset Preprocessing</vt:lpstr>
      <vt:lpstr>Design Idea</vt:lpstr>
      <vt:lpstr>Design Idea</vt:lpstr>
      <vt:lpstr>Design Idea</vt:lpstr>
      <vt:lpstr>Design Idea</vt:lpstr>
      <vt:lpstr>Neural Network Architecture</vt:lpstr>
      <vt:lpstr>Training</vt:lpstr>
      <vt:lpstr>Training Result</vt:lpstr>
      <vt:lpstr>Network Refinement</vt:lpstr>
      <vt:lpstr>Network Refinement</vt:lpstr>
      <vt:lpstr>Training Result</vt:lpstr>
      <vt:lpstr>Application</vt:lpstr>
      <vt:lpstr>Application</vt:lpstr>
      <vt:lpstr>Testing Process</vt:lpstr>
      <vt:lpstr>Testing Result</vt:lpstr>
      <vt:lpstr>Testing Result</vt:lpstr>
      <vt:lpstr>Testing Result</vt:lpstr>
      <vt:lpstr>Testing Result</vt:lpstr>
      <vt:lpstr>Testing Result</vt:lpstr>
      <vt:lpstr>Testing Result</vt:lpstr>
      <vt:lpstr>Testing Result</vt:lpstr>
      <vt:lpstr>Testing Result</vt:lpstr>
      <vt:lpstr>System Design - Visualization</vt:lpstr>
      <vt:lpstr>Open3D Visualizer</vt:lpstr>
      <vt:lpstr>Map Tracking Viewer</vt:lpstr>
      <vt:lpstr>Future Work</vt:lpstr>
      <vt:lpstr>Thank you! 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Xingkang</dc:creator>
  <cp:lastModifiedBy>Boon Ping Ong (boonping)</cp:lastModifiedBy>
  <cp:revision>400</cp:revision>
  <cp:lastPrinted>2015-02-25T07:22:35Z</cp:lastPrinted>
  <dcterms:created xsi:type="dcterms:W3CDTF">2014-12-11T07:55:35Z</dcterms:created>
  <dcterms:modified xsi:type="dcterms:W3CDTF">2020-11-07T01:57:51Z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7874100-6000-43b6-a204-2d77792600b9_Enabled">
    <vt:lpwstr>true</vt:lpwstr>
  </property>
  <property fmtid="{D5CDD505-2E9C-101B-9397-08002B2CF9AE}" pid="3" name="MSIP_Label_37874100-6000-43b6-a204-2d77792600b9_SetDate">
    <vt:lpwstr>2020-09-18T12:05:41Z</vt:lpwstr>
  </property>
  <property fmtid="{D5CDD505-2E9C-101B-9397-08002B2CF9AE}" pid="4" name="MSIP_Label_37874100-6000-43b6-a204-2d77792600b9_Method">
    <vt:lpwstr>Standard</vt:lpwstr>
  </property>
  <property fmtid="{D5CDD505-2E9C-101B-9397-08002B2CF9AE}" pid="5" name="MSIP_Label_37874100-6000-43b6-a204-2d77792600b9_Name">
    <vt:lpwstr>Confidential</vt:lpwstr>
  </property>
  <property fmtid="{D5CDD505-2E9C-101B-9397-08002B2CF9AE}" pid="6" name="MSIP_Label_37874100-6000-43b6-a204-2d77792600b9_SiteId">
    <vt:lpwstr>f38a5ecd-2813-4862-b11b-ac1d563c806f</vt:lpwstr>
  </property>
  <property fmtid="{D5CDD505-2E9C-101B-9397-08002B2CF9AE}" pid="7" name="MSIP_Label_37874100-6000-43b6-a204-2d77792600b9_ActionId">
    <vt:lpwstr>c6dd6d6c-8bdf-4177-b8f3-00007ac6a943</vt:lpwstr>
  </property>
  <property fmtid="{D5CDD505-2E9C-101B-9397-08002B2CF9AE}" pid="8" name="MSIP_Label_37874100-6000-43b6-a204-2d77792600b9_ContentBits">
    <vt:lpwstr>3</vt:lpwstr>
  </property>
</Properties>
</file>