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9.jpg" ContentType="image/jpg"/>
  <Override PartName="/ppt/media/image11.jpg" ContentType="image/jpg"/>
  <Override PartName="/ppt/media/image13.jpg" ContentType="image/jpg"/>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81" r:id="rId2"/>
    <p:sldId id="371" r:id="rId3"/>
    <p:sldId id="377" r:id="rId4"/>
    <p:sldId id="376" r:id="rId5"/>
    <p:sldId id="378" r:id="rId6"/>
    <p:sldId id="382" r:id="rId7"/>
    <p:sldId id="379" r:id="rId8"/>
    <p:sldId id="383" r:id="rId9"/>
    <p:sldId id="380" r:id="rId10"/>
    <p:sldId id="381" r:id="rId11"/>
    <p:sldId id="370" r:id="rId12"/>
  </p:sldIdLst>
  <p:sldSz cx="9144000" cy="6858000" type="screen4x3"/>
  <p:notesSz cx="7099300" cy="10234613"/>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on Ping Ong" initials="BPO" lastIdx="2" clrIdx="0">
    <p:extLst>
      <p:ext uri="{19B8F6BF-5375-455C-9EA6-DF929625EA0E}">
        <p15:presenceInfo xmlns:p15="http://schemas.microsoft.com/office/powerpoint/2012/main" userId="74586b4d4e5560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F7E"/>
    <a:srgbClr val="0EEF88"/>
    <a:srgbClr val="F58220"/>
    <a:srgbClr val="42B06F"/>
    <a:srgbClr val="898989"/>
    <a:srgbClr val="33B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43" autoAdjust="0"/>
  </p:normalViewPr>
  <p:slideViewPr>
    <p:cSldViewPr snapToGrid="0">
      <p:cViewPr varScale="1">
        <p:scale>
          <a:sx n="86" d="100"/>
          <a:sy n="86" d="100"/>
        </p:scale>
        <p:origin x="1382"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9" d="100"/>
          <a:sy n="69" d="100"/>
        </p:scale>
        <p:origin x="25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5T21:40:33.537" idx="2">
    <p:pos x="10" y="10"/>
    <p:text>The autonomous cart will keep the metal frame work so it can fitted to the burn-in board loader.
Wheel of the cart will be replaced and powered with geared DC motor  which can drive heavy loads.
Sensor will be equipped for collision avoidance and to ensure the alignment to the loader.
Master PC will communicate with each autonomous cart on the  location of empty oven/loader target and waypoint/viapoint of the path.
Autonomous cart (with Arduino controller) will communicate with Master PC on the latest position and any new obstacle found along the waypoint.
Screw drive with linear actuator will replace metal pole so it allow adjustment of height when reaching loader or oven position.</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05T21:39:15.609" idx="1">
    <p:pos x="10" y="10"/>
    <p:text>The autonomous cart will keep the metal frame work so it can fitted to the burn-in board loader.
Wheel of the cart will be replaced and powered with geared DC motor  which can drive heavy loads.
Sensor will be equipped for collision avoidance and to ensure the alignment to the loader.
Master PC will communicate with each autonomous cart on the  location of empty oven/loader target and waypoint/viapoint of the path.
Autonomous cart (with Arduino controller) will communicate with Master PC on the latest position and any new obstacle found along the waypoint.
Screw drive with linear actuator will replace metal pole so it allow adjustment of height when reaching loader or oven position.</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32" tIns="49516" rIns="99032" bIns="49516" rtlCol="0"/>
          <a:lstStyle>
            <a:lvl1pPr algn="l">
              <a:defRPr sz="1200"/>
            </a:lvl1pPr>
          </a:lstStyle>
          <a:p>
            <a:endParaRPr lang="en-US"/>
          </a:p>
        </p:txBody>
      </p:sp>
      <p:sp>
        <p:nvSpPr>
          <p:cNvPr id="3" name="Date Placeholder 2"/>
          <p:cNvSpPr>
            <a:spLocks noGrp="1"/>
          </p:cNvSpPr>
          <p:nvPr>
            <p:ph type="dt" sz="quarter" idx="1"/>
          </p:nvPr>
        </p:nvSpPr>
        <p:spPr>
          <a:xfrm>
            <a:off x="4021296" y="1"/>
            <a:ext cx="3076363" cy="511731"/>
          </a:xfrm>
          <a:prstGeom prst="rect">
            <a:avLst/>
          </a:prstGeom>
        </p:spPr>
        <p:txBody>
          <a:bodyPr vert="horz" lIns="99032" tIns="49516" rIns="99032" bIns="49516" rtlCol="0"/>
          <a:lstStyle>
            <a:lvl1pPr algn="r">
              <a:defRPr sz="1200"/>
            </a:lvl1pPr>
          </a:lstStyle>
          <a:p>
            <a:fld id="{43F1A4C9-FB5C-B247-A357-650712A3F0A8}" type="datetimeFigureOut">
              <a:rPr lang="en-US" smtClean="0"/>
              <a:t>7/11/2020</a:t>
            </a:fld>
            <a:endParaRPr lang="en-US"/>
          </a:p>
        </p:txBody>
      </p:sp>
      <p:sp>
        <p:nvSpPr>
          <p:cNvPr id="4" name="Footer Placeholder 3"/>
          <p:cNvSpPr>
            <a:spLocks noGrp="1"/>
          </p:cNvSpPr>
          <p:nvPr>
            <p:ph type="ftr" sz="quarter" idx="2"/>
          </p:nvPr>
        </p:nvSpPr>
        <p:spPr>
          <a:xfrm>
            <a:off x="1" y="9721107"/>
            <a:ext cx="3076363" cy="511731"/>
          </a:xfrm>
          <a:prstGeom prst="rect">
            <a:avLst/>
          </a:prstGeom>
        </p:spPr>
        <p:txBody>
          <a:bodyPr vert="horz" lIns="99032" tIns="49516" rIns="99032" bIns="49516" rtlCol="0" anchor="b"/>
          <a:lstStyle>
            <a:lvl1pPr algn="l">
              <a:defRPr sz="1200"/>
            </a:lvl1pPr>
          </a:lstStyle>
          <a:p>
            <a:endParaRPr lang="en-US"/>
          </a:p>
        </p:txBody>
      </p:sp>
      <p:sp>
        <p:nvSpPr>
          <p:cNvPr id="5" name="Slide Number Placeholder 4"/>
          <p:cNvSpPr>
            <a:spLocks noGrp="1"/>
          </p:cNvSpPr>
          <p:nvPr>
            <p:ph type="sldNum" sz="quarter" idx="3"/>
          </p:nvPr>
        </p:nvSpPr>
        <p:spPr>
          <a:xfrm>
            <a:off x="4021296" y="9721107"/>
            <a:ext cx="3076363" cy="511731"/>
          </a:xfrm>
          <a:prstGeom prst="rect">
            <a:avLst/>
          </a:prstGeom>
        </p:spPr>
        <p:txBody>
          <a:bodyPr vert="horz" lIns="99032" tIns="49516" rIns="99032" bIns="49516" rtlCol="0" anchor="b"/>
          <a:lstStyle>
            <a:lvl1pPr algn="r">
              <a:defRPr sz="1200"/>
            </a:lvl1pPr>
          </a:lstStyle>
          <a:p>
            <a:fld id="{C9D91F05-50D7-A946-8902-88FA310261AF}" type="slidenum">
              <a:rPr lang="en-US" smtClean="0"/>
              <a:t>‹#›</a:t>
            </a:fld>
            <a:endParaRPr lang="en-US"/>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9032" tIns="49516" rIns="99032" bIns="49516" rtlCol="0"/>
          <a:lstStyle>
            <a:lvl1pPr algn="l">
              <a:defRPr sz="1200"/>
            </a:lvl1pPr>
          </a:lstStyle>
          <a:p>
            <a:endParaRPr lang="en-SG"/>
          </a:p>
        </p:txBody>
      </p:sp>
      <p:sp>
        <p:nvSpPr>
          <p:cNvPr id="3" name="Date Placeholder 2"/>
          <p:cNvSpPr>
            <a:spLocks noGrp="1"/>
          </p:cNvSpPr>
          <p:nvPr>
            <p:ph type="dt" idx="1"/>
          </p:nvPr>
        </p:nvSpPr>
        <p:spPr>
          <a:xfrm>
            <a:off x="4021296" y="3"/>
            <a:ext cx="3076363" cy="513507"/>
          </a:xfrm>
          <a:prstGeom prst="rect">
            <a:avLst/>
          </a:prstGeom>
        </p:spPr>
        <p:txBody>
          <a:bodyPr vert="horz" lIns="99032" tIns="49516" rIns="99032" bIns="49516" rtlCol="0"/>
          <a:lstStyle>
            <a:lvl1pPr algn="r">
              <a:defRPr sz="1200"/>
            </a:lvl1pPr>
          </a:lstStyle>
          <a:p>
            <a:fld id="{EA4960E5-F060-4C88-B1C5-5A6F5890BEF6}" type="datetimeFigureOut">
              <a:rPr lang="en-SG" smtClean="0"/>
              <a:t>11/7/2020</a:t>
            </a:fld>
            <a:endParaRPr lang="en-SG"/>
          </a:p>
        </p:txBody>
      </p:sp>
      <p:sp>
        <p:nvSpPr>
          <p:cNvPr id="4" name="Slide Image Placeholder 3"/>
          <p:cNvSpPr>
            <a:spLocks noGrp="1" noRot="1" noChangeAspect="1"/>
          </p:cNvSpPr>
          <p:nvPr>
            <p:ph type="sldImg" idx="2"/>
          </p:nvPr>
        </p:nvSpPr>
        <p:spPr>
          <a:xfrm>
            <a:off x="1246188" y="1277938"/>
            <a:ext cx="4606925" cy="3455987"/>
          </a:xfrm>
          <a:prstGeom prst="rect">
            <a:avLst/>
          </a:prstGeom>
          <a:noFill/>
          <a:ln w="12700">
            <a:solidFill>
              <a:prstClr val="black"/>
            </a:solidFill>
          </a:ln>
        </p:spPr>
        <p:txBody>
          <a:bodyPr vert="horz" lIns="99032" tIns="49516" rIns="99032" bIns="49516" rtlCol="0" anchor="ctr"/>
          <a:lstStyle/>
          <a:p>
            <a:endParaRPr lang="en-SG"/>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9032" tIns="49516" rIns="99032" bIns="49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721109"/>
            <a:ext cx="3076363" cy="513507"/>
          </a:xfrm>
          <a:prstGeom prst="rect">
            <a:avLst/>
          </a:prstGeom>
        </p:spPr>
        <p:txBody>
          <a:bodyPr vert="horz" lIns="99032" tIns="49516" rIns="99032" bIns="49516" rtlCol="0" anchor="b"/>
          <a:lstStyle>
            <a:lvl1pPr algn="l">
              <a:defRPr sz="1200"/>
            </a:lvl1pPr>
          </a:lstStyle>
          <a:p>
            <a:endParaRPr lang="en-SG"/>
          </a:p>
        </p:txBody>
      </p:sp>
      <p:sp>
        <p:nvSpPr>
          <p:cNvPr id="7" name="Slide Number Placeholder 6"/>
          <p:cNvSpPr>
            <a:spLocks noGrp="1"/>
          </p:cNvSpPr>
          <p:nvPr>
            <p:ph type="sldNum" sz="quarter" idx="5"/>
          </p:nvPr>
        </p:nvSpPr>
        <p:spPr>
          <a:xfrm>
            <a:off x="4021296" y="9721109"/>
            <a:ext cx="3076363" cy="513507"/>
          </a:xfrm>
          <a:prstGeom prst="rect">
            <a:avLst/>
          </a:prstGeom>
        </p:spPr>
        <p:txBody>
          <a:bodyPr vert="horz" lIns="99032" tIns="49516" rIns="99032" bIns="49516" rtlCol="0" anchor="b"/>
          <a:lstStyle>
            <a:lvl1pPr algn="r">
              <a:defRPr sz="1200"/>
            </a:lvl1pPr>
          </a:lstStyle>
          <a:p>
            <a:fld id="{5E13ECD2-14D7-4265-AF23-95505127F74C}" type="slidenum">
              <a:rPr lang="en-SG" smtClean="0"/>
              <a:t>‹#›</a:t>
            </a:fld>
            <a:endParaRPr lang="en-SG"/>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6188" y="1277938"/>
            <a:ext cx="4606925" cy="3455987"/>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E13ECD2-14D7-4265-AF23-95505127F74C}" type="slidenum">
              <a:rPr lang="en-SG" smtClean="0"/>
              <a:pPr/>
              <a:t>1</a:t>
            </a:fld>
            <a:endParaRPr lang="en-SG" dirty="0"/>
          </a:p>
        </p:txBody>
      </p:sp>
    </p:spTree>
    <p:extLst>
      <p:ext uri="{BB962C8B-B14F-4D97-AF65-F5344CB8AC3E}">
        <p14:creationId xmlns:p14="http://schemas.microsoft.com/office/powerpoint/2010/main" val="1197830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266342"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266338" y="3538497"/>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266342"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9329" y="-22280"/>
            <a:ext cx="284673" cy="5373216"/>
          </a:xfrm>
          <a:prstGeom prst="rect">
            <a:avLst/>
          </a:prstGeom>
        </p:spPr>
      </p:pic>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4730" y="-22280"/>
            <a:ext cx="34289" cy="5373216"/>
          </a:xfrm>
          <a:prstGeom prst="rect">
            <a:avLst/>
          </a:prstGeom>
        </p:spPr>
      </p:pic>
      <p:sp>
        <p:nvSpPr>
          <p:cNvPr id="5" name="Date Placeholder 4"/>
          <p:cNvSpPr>
            <a:spLocks noGrp="1"/>
          </p:cNvSpPr>
          <p:nvPr>
            <p:ph type="dt" sz="half" idx="14"/>
          </p:nvPr>
        </p:nvSpPr>
        <p:spPr/>
        <p:txBody>
          <a:bodyPr/>
          <a:lstStyle/>
          <a:p>
            <a:r>
              <a:rPr lang="en-US" dirty="0"/>
              <a:t>(Total Slides=16) &lt;Project code, file name, version&gt;</a:t>
            </a:r>
            <a:endParaRPr lang="en-SG" dirty="0"/>
          </a:p>
        </p:txBody>
      </p:sp>
      <p:sp>
        <p:nvSpPr>
          <p:cNvPr id="8" name="Footer Placeholder 7"/>
          <p:cNvSpPr>
            <a:spLocks noGrp="1"/>
          </p:cNvSpPr>
          <p:nvPr>
            <p:ph type="ftr" sz="quarter" idx="15"/>
          </p:nvPr>
        </p:nvSpPr>
        <p:spPr/>
        <p:txBody>
          <a:bodyPr/>
          <a:lstStyle/>
          <a:p>
            <a:pPr algn="l"/>
            <a:r>
              <a:rPr lang="en-SG" sz="1000" dirty="0"/>
              <a:t>© 2018 National University of Singapore. All Rights Reserved</a:t>
            </a:r>
            <a:endParaRPr lang="en-SG" dirty="0"/>
          </a:p>
        </p:txBody>
      </p:sp>
      <p:sp>
        <p:nvSpPr>
          <p:cNvPr id="15" name="Slide Number Placeholder 14"/>
          <p:cNvSpPr>
            <a:spLocks noGrp="1"/>
          </p:cNvSpPr>
          <p:nvPr>
            <p:ph type="sldNum" sz="quarter" idx="16"/>
          </p:nvPr>
        </p:nvSpPr>
        <p:spPr/>
        <p:txBody>
          <a:bodyPr/>
          <a:lstStyle/>
          <a:p>
            <a:fld id="{2F63C605-4FC6-46DE-BC90-871762EA3F52}" type="slidenum">
              <a:rPr lang="en-SG" smtClean="0"/>
              <a:pPr/>
              <a:t>‹#›</a:t>
            </a:fld>
            <a:endParaRPr lang="en-SG"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92325"/>
            <a:ext cx="1042792" cy="1093166"/>
          </a:xfrm>
          <a:prstGeom prst="rect">
            <a:avLst/>
          </a:prstGeom>
        </p:spPr>
      </p:pic>
      <p:pic>
        <p:nvPicPr>
          <p:cNvPr id="17" name="Picture 16"/>
          <p:cNvPicPr>
            <a:picLocks noChangeAspect="1"/>
          </p:cNvPicPr>
          <p:nvPr userDrawn="1"/>
        </p:nvPicPr>
        <p:blipFill rotWithShape="1">
          <a:blip r:embed="rId4">
            <a:extLst>
              <a:ext uri="{28A0092B-C50C-407E-A947-70E740481C1C}">
                <a14:useLocalDpi xmlns:a14="http://schemas.microsoft.com/office/drawing/2010/main" val="0"/>
              </a:ext>
            </a:extLst>
          </a:blip>
          <a:srcRect r="35704"/>
          <a:stretch/>
        </p:blipFill>
        <p:spPr>
          <a:xfrm>
            <a:off x="5937931" y="141281"/>
            <a:ext cx="2740010" cy="1274376"/>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37773" y="488348"/>
            <a:ext cx="512471" cy="774855"/>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32118" y="511707"/>
            <a:ext cx="1205815" cy="623773"/>
          </a:xfrm>
          <a:prstGeom prst="rect">
            <a:avLst/>
          </a:prstGeom>
        </p:spPr>
      </p:pic>
    </p:spTree>
    <p:extLst>
      <p:ext uri="{BB962C8B-B14F-4D97-AF65-F5344CB8AC3E}">
        <p14:creationId xmlns:p14="http://schemas.microsoft.com/office/powerpoint/2010/main" val="4315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5" y="250833"/>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sp>
        <p:nvSpPr>
          <p:cNvPr id="12" name="Text Placeholder 11"/>
          <p:cNvSpPr>
            <a:spLocks noGrp="1"/>
          </p:cNvSpPr>
          <p:nvPr>
            <p:ph type="body" sz="quarter" idx="13" hasCustomPrompt="1"/>
          </p:nvPr>
        </p:nvSpPr>
        <p:spPr>
          <a:xfrm>
            <a:off x="628650" y="1167037"/>
            <a:ext cx="7886700" cy="4143375"/>
          </a:xfrm>
        </p:spPr>
        <p:txBody>
          <a:bodyPr/>
          <a:lstStyle>
            <a:lvl1pPr marL="514326" indent="-514326">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a:t>Agenda </a:t>
            </a:r>
            <a:r>
              <a:rPr lang="en-US" dirty="0"/>
              <a:t>2</a:t>
            </a:r>
          </a:p>
          <a:p>
            <a:pPr lvl="0"/>
            <a:r>
              <a:rPr lang="en-US" dirty="0"/>
              <a:t>Agenda 3</a:t>
            </a:r>
          </a:p>
          <a:p>
            <a:pPr lvl="0"/>
            <a:r>
              <a:rPr lang="en-US" dirty="0"/>
              <a:t>Agenda 4</a:t>
            </a:r>
          </a:p>
          <a:p>
            <a:pPr lvl="0"/>
            <a:r>
              <a:rPr lang="en-US" dirty="0"/>
              <a:t>Agenda 5</a:t>
            </a:r>
          </a:p>
        </p:txBody>
      </p:sp>
      <p:sp>
        <p:nvSpPr>
          <p:cNvPr id="5" name="Date Placeholder 4"/>
          <p:cNvSpPr>
            <a:spLocks noGrp="1"/>
          </p:cNvSpPr>
          <p:nvPr>
            <p:ph type="dt" sz="half" idx="14"/>
          </p:nvPr>
        </p:nvSpPr>
        <p:spPr/>
        <p:txBody>
          <a:bodyPr/>
          <a:lstStyle/>
          <a:p>
            <a:r>
              <a:rPr lang="en-US" dirty="0"/>
              <a:t>(Total Slides=16) &lt;Project code, file name, version&gt;</a:t>
            </a:r>
            <a:endParaRPr lang="en-SG" dirty="0"/>
          </a:p>
        </p:txBody>
      </p:sp>
      <p:sp>
        <p:nvSpPr>
          <p:cNvPr id="6" name="Footer Placeholder 5"/>
          <p:cNvSpPr>
            <a:spLocks noGrp="1"/>
          </p:cNvSpPr>
          <p:nvPr>
            <p:ph type="ftr" sz="quarter" idx="15"/>
          </p:nvPr>
        </p:nvSpPr>
        <p:spPr/>
        <p:txBody>
          <a:bodyPr/>
          <a:lstStyle/>
          <a:p>
            <a:pPr algn="l"/>
            <a:r>
              <a:rPr lang="en-SG" sz="1000" dirty="0"/>
              <a:t>© 2018 National University of Singapore. All Rights Reserved</a:t>
            </a:r>
            <a:endParaRPr lang="en-SG" dirty="0"/>
          </a:p>
        </p:txBody>
      </p:sp>
      <p:sp>
        <p:nvSpPr>
          <p:cNvPr id="9" name="Slide Number Placeholder 8"/>
          <p:cNvSpPr>
            <a:spLocks noGrp="1"/>
          </p:cNvSpPr>
          <p:nvPr>
            <p:ph type="sldNum" sz="quarter" idx="16"/>
          </p:nvPr>
        </p:nvSpPr>
        <p:spPr/>
        <p:txBody>
          <a:bodyPr/>
          <a:lstStyle/>
          <a:p>
            <a:fld id="{2F63C605-4FC6-46DE-BC90-871762EA3F52}" type="slidenum">
              <a:rPr lang="en-SG" smtClean="0"/>
              <a:pPr/>
              <a:t>‹#›</a:t>
            </a:fld>
            <a:endParaRPr lang="en-SG"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97420" y="137046"/>
            <a:ext cx="1946580" cy="875805"/>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3" y="250831"/>
            <a:ext cx="524603" cy="545560"/>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45982" y="188374"/>
            <a:ext cx="512471" cy="774855"/>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0328" y="211727"/>
            <a:ext cx="1205815" cy="623773"/>
          </a:xfrm>
          <a:prstGeom prst="rect">
            <a:avLst/>
          </a:prstGeom>
        </p:spPr>
      </p:pic>
    </p:spTree>
    <p:extLst>
      <p:ext uri="{BB962C8B-B14F-4D97-AF65-F5344CB8AC3E}">
        <p14:creationId xmlns:p14="http://schemas.microsoft.com/office/powerpoint/2010/main" val="70739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5" y="250833"/>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8" name="Content Placeholder 7"/>
          <p:cNvSpPr>
            <a:spLocks noGrp="1"/>
          </p:cNvSpPr>
          <p:nvPr>
            <p:ph sz="quarter" idx="13" hasCustomPrompt="1"/>
          </p:nvPr>
        </p:nvSpPr>
        <p:spPr>
          <a:xfrm>
            <a:off x="628650" y="1182208"/>
            <a:ext cx="7886700" cy="4651375"/>
          </a:xfrm>
        </p:spPr>
        <p:txBody>
          <a:bodyPr/>
          <a:lstStyle>
            <a:lvl1pPr marL="357170" indent="-357170">
              <a:lnSpc>
                <a:spcPct val="120000"/>
              </a:lnSpc>
              <a:defRPr b="1">
                <a:solidFill>
                  <a:srgbClr val="F58220"/>
                </a:solidFill>
              </a:defRPr>
            </a:lvl1pPr>
            <a:lvl2pPr marL="804823" indent="-447651">
              <a:lnSpc>
                <a:spcPct val="120000"/>
              </a:lnSpc>
              <a:defRPr>
                <a:solidFill>
                  <a:schemeClr val="tx1">
                    <a:lumMod val="75000"/>
                    <a:lumOff val="25000"/>
                  </a:schemeClr>
                </a:solidFill>
              </a:defRPr>
            </a:lvl2pPr>
            <a:lvl3pPr marL="1163582" indent="-358758">
              <a:lnSpc>
                <a:spcPct val="120000"/>
              </a:lnSpc>
              <a:defRPr>
                <a:solidFill>
                  <a:schemeClr val="tx1">
                    <a:lumMod val="75000"/>
                    <a:lumOff val="25000"/>
                  </a:schemeClr>
                </a:solidFill>
              </a:defRPr>
            </a:lvl3pPr>
            <a:lvl4pPr marL="1520749" indent="-357170">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6" name="Date Placeholder 5"/>
          <p:cNvSpPr>
            <a:spLocks noGrp="1"/>
          </p:cNvSpPr>
          <p:nvPr>
            <p:ph type="dt" sz="half" idx="14"/>
          </p:nvPr>
        </p:nvSpPr>
        <p:spPr/>
        <p:txBody>
          <a:bodyPr/>
          <a:lstStyle/>
          <a:p>
            <a:r>
              <a:rPr lang="en-US" dirty="0"/>
              <a:t>(Total Slides=16) &lt;Project code, file name, version&gt;</a:t>
            </a:r>
            <a:endParaRPr lang="en-SG" dirty="0"/>
          </a:p>
        </p:txBody>
      </p:sp>
      <p:sp>
        <p:nvSpPr>
          <p:cNvPr id="11" name="Footer Placeholder 10"/>
          <p:cNvSpPr>
            <a:spLocks noGrp="1"/>
          </p:cNvSpPr>
          <p:nvPr>
            <p:ph type="ftr" sz="quarter" idx="15"/>
          </p:nvPr>
        </p:nvSpPr>
        <p:spPr/>
        <p:txBody>
          <a:bodyPr/>
          <a:lstStyle/>
          <a:p>
            <a:pPr algn="l"/>
            <a:r>
              <a:rPr lang="en-SG" sz="1000" dirty="0"/>
              <a:t>© 2018 National University of Singapore. All Rights Reserved</a:t>
            </a:r>
            <a:endParaRPr lang="en-SG" dirty="0"/>
          </a:p>
        </p:txBody>
      </p:sp>
      <p:sp>
        <p:nvSpPr>
          <p:cNvPr id="12" name="Slide Number Placeholder 11"/>
          <p:cNvSpPr>
            <a:spLocks noGrp="1"/>
          </p:cNvSpPr>
          <p:nvPr>
            <p:ph type="sldNum" sz="quarter" idx="16"/>
          </p:nvPr>
        </p:nvSpPr>
        <p:spPr/>
        <p:txBody>
          <a:bodyPr/>
          <a:lstStyle/>
          <a:p>
            <a:fld id="{2F63C605-4FC6-46DE-BC90-871762EA3F52}" type="slidenum">
              <a:rPr lang="en-SG" smtClean="0"/>
              <a:pPr/>
              <a:t>‹#›</a:t>
            </a:fld>
            <a:endParaRPr lang="en-SG"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8631" y="26073"/>
            <a:ext cx="1946580" cy="875805"/>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3" y="250831"/>
            <a:ext cx="524603" cy="54556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45982" y="188374"/>
            <a:ext cx="512471" cy="774855"/>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0328" y="211727"/>
            <a:ext cx="1205815" cy="623773"/>
          </a:xfrm>
          <a:prstGeom prst="rect">
            <a:avLst/>
          </a:prstGeom>
        </p:spPr>
      </p:pic>
    </p:spTree>
    <p:extLst>
      <p:ext uri="{BB962C8B-B14F-4D97-AF65-F5344CB8AC3E}">
        <p14:creationId xmlns:p14="http://schemas.microsoft.com/office/powerpoint/2010/main" val="349993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5" y="250833"/>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13" name="Content Placeholder 12"/>
          <p:cNvSpPr>
            <a:spLocks noGrp="1"/>
          </p:cNvSpPr>
          <p:nvPr>
            <p:ph sz="quarter" idx="14" hasCustomPrompt="1"/>
          </p:nvPr>
        </p:nvSpPr>
        <p:spPr>
          <a:xfrm>
            <a:off x="4760915" y="1166823"/>
            <a:ext cx="3754437" cy="4143375"/>
          </a:xfrm>
        </p:spPr>
        <p:txBody>
          <a:bodyPr/>
          <a:lstStyle>
            <a:lvl1pPr marL="357170" indent="-357170">
              <a:defRPr b="1">
                <a:solidFill>
                  <a:srgbClr val="F58220"/>
                </a:solidFill>
              </a:defRPr>
            </a:lvl1pPr>
            <a:lvl2pPr marL="685766" indent="-328597">
              <a:defRPr>
                <a:solidFill>
                  <a:schemeClr val="tx1">
                    <a:lumMod val="75000"/>
                    <a:lumOff val="25000"/>
                  </a:schemeClr>
                </a:solidFill>
              </a:defRPr>
            </a:lvl2pPr>
            <a:lvl3pPr marL="984202" indent="-268275">
              <a:defRPr baseline="0">
                <a:solidFill>
                  <a:schemeClr val="tx1">
                    <a:lumMod val="75000"/>
                    <a:lumOff val="25000"/>
                  </a:schemeClr>
                </a:solidFill>
              </a:defRPr>
            </a:lvl3pPr>
            <a:lvl4pPr marL="1341372" indent="-357170">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5" y="1166822"/>
            <a:ext cx="3843959" cy="4143375"/>
          </a:xfrm>
        </p:spPr>
        <p:txBody>
          <a:bodyPr/>
          <a:lstStyle>
            <a:lvl1pPr marL="357170" indent="-357170">
              <a:defRPr b="1">
                <a:solidFill>
                  <a:srgbClr val="F58220"/>
                </a:solidFill>
              </a:defRPr>
            </a:lvl1pPr>
            <a:lvl2pPr marL="685766" indent="-328597">
              <a:defRPr>
                <a:solidFill>
                  <a:schemeClr val="tx1">
                    <a:lumMod val="75000"/>
                    <a:lumOff val="25000"/>
                  </a:schemeClr>
                </a:solidFill>
              </a:defRPr>
            </a:lvl2pPr>
            <a:lvl3pPr marL="984202" indent="-268275">
              <a:defRPr>
                <a:solidFill>
                  <a:schemeClr val="tx1">
                    <a:lumMod val="75000"/>
                    <a:lumOff val="25000"/>
                  </a:schemeClr>
                </a:solidFill>
              </a:defRPr>
            </a:lvl3pPr>
            <a:lvl4pPr marL="1341372" indent="-357170">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sp>
        <p:nvSpPr>
          <p:cNvPr id="6" name="Date Placeholder 5"/>
          <p:cNvSpPr>
            <a:spLocks noGrp="1"/>
          </p:cNvSpPr>
          <p:nvPr>
            <p:ph type="dt" sz="half" idx="16"/>
          </p:nvPr>
        </p:nvSpPr>
        <p:spPr/>
        <p:txBody>
          <a:bodyPr/>
          <a:lstStyle/>
          <a:p>
            <a:r>
              <a:rPr lang="en-US" dirty="0"/>
              <a:t>(Total Slides=16) &lt;Project code, file name, version&gt;</a:t>
            </a:r>
            <a:endParaRPr lang="en-SG" dirty="0"/>
          </a:p>
        </p:txBody>
      </p:sp>
      <p:sp>
        <p:nvSpPr>
          <p:cNvPr id="8" name="Footer Placeholder 7"/>
          <p:cNvSpPr>
            <a:spLocks noGrp="1"/>
          </p:cNvSpPr>
          <p:nvPr>
            <p:ph type="ftr" sz="quarter" idx="17"/>
          </p:nvPr>
        </p:nvSpPr>
        <p:spPr/>
        <p:txBody>
          <a:bodyPr/>
          <a:lstStyle/>
          <a:p>
            <a:pPr algn="l"/>
            <a:r>
              <a:rPr lang="en-SG" sz="1000" dirty="0"/>
              <a:t>© 2018 National University of Singapore. All Rights Reserved</a:t>
            </a:r>
            <a:endParaRPr lang="en-SG" dirty="0"/>
          </a:p>
        </p:txBody>
      </p:sp>
      <p:sp>
        <p:nvSpPr>
          <p:cNvPr id="11" name="Slide Number Placeholder 10"/>
          <p:cNvSpPr>
            <a:spLocks noGrp="1"/>
          </p:cNvSpPr>
          <p:nvPr>
            <p:ph type="sldNum" sz="quarter" idx="18"/>
          </p:nvPr>
        </p:nvSpPr>
        <p:spPr/>
        <p:txBody>
          <a:bodyPr/>
          <a:lstStyle/>
          <a:p>
            <a:fld id="{2F63C605-4FC6-46DE-BC90-871762EA3F52}" type="slidenum">
              <a:rPr lang="en-SG" smtClean="0"/>
              <a:pPr/>
              <a:t>‹#›</a:t>
            </a:fld>
            <a:endParaRPr lang="en-SG"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8631" y="26073"/>
            <a:ext cx="1946580" cy="875805"/>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3" y="250831"/>
            <a:ext cx="524603" cy="545560"/>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45982" y="188374"/>
            <a:ext cx="512471" cy="774855"/>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0328" y="211727"/>
            <a:ext cx="1205815" cy="623773"/>
          </a:xfrm>
          <a:prstGeom prst="rect">
            <a:avLst/>
          </a:prstGeom>
        </p:spPr>
      </p:pic>
    </p:spTree>
    <p:extLst>
      <p:ext uri="{BB962C8B-B14F-4D97-AF65-F5344CB8AC3E}">
        <p14:creationId xmlns:p14="http://schemas.microsoft.com/office/powerpoint/2010/main" val="321914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9"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5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Add text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727" y="-22280"/>
            <a:ext cx="284673" cy="5373216"/>
          </a:xfrm>
          <a:prstGeom prst="rect">
            <a:avLst/>
          </a:prstGeom>
        </p:spPr>
      </p:pic>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4727" y="-22280"/>
            <a:ext cx="284673" cy="5373216"/>
          </a:xfrm>
          <a:prstGeom prst="rect">
            <a:avLst/>
          </a:prstGeom>
        </p:spPr>
      </p:pic>
      <p:sp>
        <p:nvSpPr>
          <p:cNvPr id="8" name="Date Placeholder 7"/>
          <p:cNvSpPr>
            <a:spLocks noGrp="1"/>
          </p:cNvSpPr>
          <p:nvPr>
            <p:ph type="dt" sz="half" idx="10"/>
          </p:nvPr>
        </p:nvSpPr>
        <p:spPr/>
        <p:txBody>
          <a:bodyPr/>
          <a:lstStyle/>
          <a:p>
            <a:r>
              <a:rPr lang="en-US" dirty="0"/>
              <a:t>(Total Slides=16) &lt;Project code, file name, version&gt;</a:t>
            </a:r>
            <a:endParaRPr lang="en-SG" dirty="0"/>
          </a:p>
        </p:txBody>
      </p:sp>
      <p:sp>
        <p:nvSpPr>
          <p:cNvPr id="12" name="Footer Placeholder 11"/>
          <p:cNvSpPr>
            <a:spLocks noGrp="1"/>
          </p:cNvSpPr>
          <p:nvPr>
            <p:ph type="ftr" sz="quarter" idx="11"/>
          </p:nvPr>
        </p:nvSpPr>
        <p:spPr/>
        <p:txBody>
          <a:bodyPr/>
          <a:lstStyle/>
          <a:p>
            <a:pPr algn="l"/>
            <a:r>
              <a:rPr lang="en-SG" sz="1000" dirty="0"/>
              <a:t>© 2018 National University of Singapore. All Rights Reserved</a:t>
            </a:r>
            <a:endParaRPr lang="en-SG" dirty="0"/>
          </a:p>
        </p:txBody>
      </p:sp>
      <p:sp>
        <p:nvSpPr>
          <p:cNvPr id="13" name="Slide Number Placeholder 12"/>
          <p:cNvSpPr>
            <a:spLocks noGrp="1"/>
          </p:cNvSpPr>
          <p:nvPr>
            <p:ph type="sldNum" sz="quarter" idx="12"/>
          </p:nvPr>
        </p:nvSpPr>
        <p:spPr/>
        <p:txBody>
          <a:bodyPr/>
          <a:lstStyle/>
          <a:p>
            <a:fld id="{2F63C605-4FC6-46DE-BC90-871762EA3F52}" type="slidenum">
              <a:rPr lang="en-SG" smtClean="0"/>
              <a:pPr/>
              <a:t>‹#›</a:t>
            </a:fld>
            <a:endParaRPr lang="en-SG" dirty="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51358" y="58779"/>
            <a:ext cx="3034652" cy="13653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 y="3337621"/>
            <a:ext cx="620039" cy="664167"/>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52483" y="396592"/>
            <a:ext cx="512471" cy="774855"/>
          </a:xfrm>
          <a:prstGeom prst="rect">
            <a:avLst/>
          </a:prstGeom>
        </p:spPr>
      </p:pic>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446829" y="419947"/>
            <a:ext cx="1205815" cy="623773"/>
          </a:xfrm>
          <a:prstGeom prst="rect">
            <a:avLst/>
          </a:prstGeom>
        </p:spPr>
      </p:pic>
    </p:spTree>
    <p:extLst>
      <p:ext uri="{BB962C8B-B14F-4D97-AF65-F5344CB8AC3E}">
        <p14:creationId xmlns:p14="http://schemas.microsoft.com/office/powerpoint/2010/main" val="2142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5" y="250833"/>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6" name="Date Placeholder 5"/>
          <p:cNvSpPr>
            <a:spLocks noGrp="1"/>
          </p:cNvSpPr>
          <p:nvPr>
            <p:ph type="dt" sz="half" idx="10"/>
          </p:nvPr>
        </p:nvSpPr>
        <p:spPr/>
        <p:txBody>
          <a:bodyPr/>
          <a:lstStyle/>
          <a:p>
            <a:r>
              <a:rPr lang="en-US" dirty="0"/>
              <a:t>(Total Slides=16) &lt;Project code, file name, version&gt;</a:t>
            </a:r>
            <a:endParaRPr lang="en-SG" dirty="0"/>
          </a:p>
        </p:txBody>
      </p:sp>
      <p:sp>
        <p:nvSpPr>
          <p:cNvPr id="10" name="Footer Placeholder 9"/>
          <p:cNvSpPr>
            <a:spLocks noGrp="1"/>
          </p:cNvSpPr>
          <p:nvPr>
            <p:ph type="ftr" sz="quarter" idx="11"/>
          </p:nvPr>
        </p:nvSpPr>
        <p:spPr/>
        <p:txBody>
          <a:bodyPr/>
          <a:lstStyle/>
          <a:p>
            <a:pPr algn="l"/>
            <a:r>
              <a:rPr lang="en-SG" sz="1000" dirty="0"/>
              <a:t>© 2018 National University of Singapore. All Rights Reserved</a:t>
            </a:r>
            <a:endParaRPr lang="en-SG" dirty="0"/>
          </a:p>
        </p:txBody>
      </p:sp>
      <p:sp>
        <p:nvSpPr>
          <p:cNvPr id="11" name="Slide Number Placeholder 10"/>
          <p:cNvSpPr>
            <a:spLocks noGrp="1"/>
          </p:cNvSpPr>
          <p:nvPr>
            <p:ph type="sldNum" sz="quarter" idx="12"/>
          </p:nvPr>
        </p:nvSpPr>
        <p:spPr/>
        <p:txBody>
          <a:bodyPr/>
          <a:lstStyle/>
          <a:p>
            <a:fld id="{2F63C605-4FC6-46DE-BC90-871762EA3F52}" type="slidenum">
              <a:rPr lang="en-SG" smtClean="0"/>
              <a:pPr/>
              <a:t>‹#›</a:t>
            </a:fld>
            <a:endParaRPr lang="en-SG"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8631" y="26073"/>
            <a:ext cx="1946580" cy="875805"/>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3" y="250831"/>
            <a:ext cx="524603" cy="54556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45982" y="188374"/>
            <a:ext cx="512471" cy="774855"/>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0328" y="211727"/>
            <a:ext cx="1205815" cy="623773"/>
          </a:xfrm>
          <a:prstGeom prst="rect">
            <a:avLst/>
          </a:prstGeom>
        </p:spPr>
      </p:pic>
    </p:spTree>
    <p:extLst>
      <p:ext uri="{BB962C8B-B14F-4D97-AF65-F5344CB8AC3E}">
        <p14:creationId xmlns:p14="http://schemas.microsoft.com/office/powerpoint/2010/main" val="252178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6"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6"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727" y="-22280"/>
            <a:ext cx="284673" cy="5373216"/>
          </a:xfrm>
          <a:prstGeom prst="rect">
            <a:avLst/>
          </a:prstGeom>
        </p:spPr>
      </p:pic>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4727" y="-22280"/>
            <a:ext cx="284673" cy="5373216"/>
          </a:xfrm>
          <a:prstGeom prst="rect">
            <a:avLst/>
          </a:prstGeom>
        </p:spPr>
      </p:pic>
      <p:sp>
        <p:nvSpPr>
          <p:cNvPr id="2" name="Date Placeholder 1"/>
          <p:cNvSpPr>
            <a:spLocks noGrp="1"/>
          </p:cNvSpPr>
          <p:nvPr>
            <p:ph type="dt" sz="half" idx="15"/>
          </p:nvPr>
        </p:nvSpPr>
        <p:spPr/>
        <p:txBody>
          <a:bodyPr/>
          <a:lstStyle/>
          <a:p>
            <a:r>
              <a:rPr lang="en-US" dirty="0"/>
              <a:t>(Total Slides=16) &lt;Project code, file name, version&gt;</a:t>
            </a:r>
            <a:endParaRPr lang="en-SG" dirty="0"/>
          </a:p>
        </p:txBody>
      </p:sp>
      <p:sp>
        <p:nvSpPr>
          <p:cNvPr id="3" name="Footer Placeholder 2"/>
          <p:cNvSpPr>
            <a:spLocks noGrp="1"/>
          </p:cNvSpPr>
          <p:nvPr>
            <p:ph type="ftr" sz="quarter" idx="16"/>
          </p:nvPr>
        </p:nvSpPr>
        <p:spPr/>
        <p:txBody>
          <a:bodyPr/>
          <a:lstStyle/>
          <a:p>
            <a:pPr algn="l"/>
            <a:r>
              <a:rPr lang="en-SG" sz="1000" dirty="0"/>
              <a:t>© 2018 National University of Singapore. All Rights Reserved</a:t>
            </a:r>
            <a:endParaRPr lang="en-SG" dirty="0"/>
          </a:p>
        </p:txBody>
      </p:sp>
      <p:sp>
        <p:nvSpPr>
          <p:cNvPr id="4" name="Slide Number Placeholder 3"/>
          <p:cNvSpPr>
            <a:spLocks noGrp="1"/>
          </p:cNvSpPr>
          <p:nvPr>
            <p:ph type="sldNum" sz="quarter" idx="17"/>
          </p:nvPr>
        </p:nvSpPr>
        <p:spPr/>
        <p:txBody>
          <a:bodyPr/>
          <a:lstStyle/>
          <a:p>
            <a:fld id="{2F63C605-4FC6-46DE-BC90-871762EA3F52}" type="slidenum">
              <a:rPr lang="en-SG" smtClean="0"/>
              <a:pPr/>
              <a:t>‹#›</a:t>
            </a:fld>
            <a:endParaRPr lang="en-SG" dirty="0"/>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r="33750"/>
          <a:stretch/>
        </p:blipFill>
        <p:spPr>
          <a:xfrm>
            <a:off x="5755048" y="127493"/>
            <a:ext cx="2823284" cy="1274376"/>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54890" y="379009"/>
            <a:ext cx="512471" cy="774855"/>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49236" y="402364"/>
            <a:ext cx="1205815" cy="623773"/>
          </a:xfrm>
          <a:prstGeom prst="rect">
            <a:avLst/>
          </a:prstGeom>
        </p:spPr>
      </p:pic>
    </p:spTree>
    <p:extLst>
      <p:ext uri="{BB962C8B-B14F-4D97-AF65-F5344CB8AC3E}">
        <p14:creationId xmlns:p14="http://schemas.microsoft.com/office/powerpoint/2010/main" val="113396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578332" y="6492884"/>
            <a:ext cx="565668" cy="365125"/>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fld id="{2F63C605-4FC6-46DE-BC90-871762EA3F52}" type="slidenum">
              <a:rPr lang="en-SG" smtClean="0"/>
              <a:pPr/>
              <a:t>‹#›</a:t>
            </a:fld>
            <a:endParaRPr lang="en-SG" dirty="0"/>
          </a:p>
        </p:txBody>
      </p:sp>
      <p:sp>
        <p:nvSpPr>
          <p:cNvPr id="9" name="Date Placeholder 3"/>
          <p:cNvSpPr>
            <a:spLocks noGrp="1"/>
          </p:cNvSpPr>
          <p:nvPr>
            <p:ph type="dt" sz="half" idx="2"/>
          </p:nvPr>
        </p:nvSpPr>
        <p:spPr>
          <a:xfrm>
            <a:off x="116032" y="6492883"/>
            <a:ext cx="4723728" cy="365125"/>
          </a:xfrm>
          <a:prstGeom prst="rect">
            <a:avLst/>
          </a:prstGeom>
        </p:spPr>
        <p:txBody>
          <a:bodyPr vert="horz" lIns="91440" tIns="45720" rIns="91440" bIns="45720" rtlCol="0" anchor="ctr"/>
          <a:lstStyle>
            <a:lvl1pPr algn="l">
              <a:defRPr sz="1000" baseline="0">
                <a:solidFill>
                  <a:srgbClr val="898989"/>
                </a:solidFill>
                <a:latin typeface="Arial" panose="020B0604020202020204" pitchFamily="34" charset="0"/>
              </a:defRPr>
            </a:lvl1pPr>
          </a:lstStyle>
          <a:p>
            <a:r>
              <a:rPr lang="en-US" dirty="0"/>
              <a:t>(Total Slides=16) &lt;Project code, file name, version&gt;</a:t>
            </a:r>
            <a:endParaRPr lang="en-SG" dirty="0"/>
          </a:p>
        </p:txBody>
      </p:sp>
      <p:sp>
        <p:nvSpPr>
          <p:cNvPr id="10" name="Footer Placeholder 4"/>
          <p:cNvSpPr>
            <a:spLocks noGrp="1"/>
          </p:cNvSpPr>
          <p:nvPr>
            <p:ph type="ftr" sz="quarter" idx="3"/>
          </p:nvPr>
        </p:nvSpPr>
        <p:spPr>
          <a:xfrm>
            <a:off x="4902741" y="6492884"/>
            <a:ext cx="3612610" cy="365125"/>
          </a:xfrm>
          <a:prstGeom prst="rect">
            <a:avLst/>
          </a:prstGeom>
        </p:spPr>
        <p:txBody>
          <a:bodyPr vert="horz" lIns="91440" tIns="45720" rIns="91440" bIns="45720" rtlCol="0" anchor="ctr"/>
          <a:lstStyle>
            <a:lvl1pPr algn="ctr">
              <a:defRPr sz="1200" baseline="0">
                <a:solidFill>
                  <a:srgbClr val="898989"/>
                </a:solidFill>
                <a:latin typeface="Arial" panose="020B0604020202020204" pitchFamily="34" charset="0"/>
              </a:defRPr>
            </a:lvl1pPr>
          </a:lstStyle>
          <a:p>
            <a:pPr algn="l"/>
            <a:r>
              <a:rPr lang="en-SG" sz="1000" dirty="0"/>
              <a:t>© 2018 National University of Singapore. All Rights Reserved</a:t>
            </a:r>
            <a:endParaRPr lang="en-SG" dirty="0"/>
          </a:p>
        </p:txBody>
      </p:sp>
    </p:spTree>
    <p:extLst>
      <p:ext uri="{BB962C8B-B14F-4D97-AF65-F5344CB8AC3E}">
        <p14:creationId xmlns:p14="http://schemas.microsoft.com/office/powerpoint/2010/main" val="3929712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hf hdr="0" dt="0"/>
  <p:txStyles>
    <p:titleStyle>
      <a:lvl1pPr algn="l" defTabSz="914354"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3752" y="2002937"/>
            <a:ext cx="7411601" cy="1280231"/>
          </a:xfrm>
        </p:spPr>
        <p:txBody>
          <a:bodyPr>
            <a:normAutofit/>
          </a:bodyPr>
          <a:lstStyle/>
          <a:p>
            <a:pPr algn="ctr"/>
            <a:r>
              <a:rPr lang="en-US" sz="3200" dirty="0"/>
              <a:t>Autonomous Burn-in BOARD CART</a:t>
            </a:r>
            <a:endParaRPr lang="en-SG" sz="3200" dirty="0"/>
          </a:p>
        </p:txBody>
      </p:sp>
      <p:sp>
        <p:nvSpPr>
          <p:cNvPr id="10" name="Slide Number Placeholder 9"/>
          <p:cNvSpPr>
            <a:spLocks noGrp="1"/>
          </p:cNvSpPr>
          <p:nvPr>
            <p:ph type="sldNum" sz="quarter" idx="16"/>
          </p:nvPr>
        </p:nvSpPr>
        <p:spPr>
          <a:xfrm>
            <a:off x="8578333" y="6492879"/>
            <a:ext cx="565668" cy="365125"/>
          </a:xfrm>
        </p:spPr>
        <p:txBody>
          <a:bodyPr/>
          <a:lstStyle/>
          <a:p>
            <a:fld id="{2F63C605-4FC6-46DE-BC90-871762EA3F52}" type="slidenum">
              <a:rPr lang="en-SG" smtClean="0"/>
              <a:pPr/>
              <a:t>1</a:t>
            </a:fld>
            <a:endParaRPr lang="en-SG" dirty="0"/>
          </a:p>
        </p:txBody>
      </p:sp>
      <p:sp>
        <p:nvSpPr>
          <p:cNvPr id="6" name="Footer Placeholder 7"/>
          <p:cNvSpPr>
            <a:spLocks noGrp="1"/>
          </p:cNvSpPr>
          <p:nvPr>
            <p:ph type="ftr" sz="quarter" idx="15"/>
          </p:nvPr>
        </p:nvSpPr>
        <p:spPr>
          <a:xfrm>
            <a:off x="4902742" y="6492879"/>
            <a:ext cx="3612611" cy="365125"/>
          </a:xfrm>
        </p:spPr>
        <p:txBody>
          <a:bodyPr/>
          <a:lstStyle/>
          <a:p>
            <a:pPr algn="l"/>
            <a:r>
              <a:rPr lang="en-SG" sz="1000" dirty="0"/>
              <a:t>© 2018 National University of Singapore. All Rights Reserved</a:t>
            </a:r>
            <a:endParaRPr lang="en-SG" dirty="0"/>
          </a:p>
        </p:txBody>
      </p:sp>
      <p:sp>
        <p:nvSpPr>
          <p:cNvPr id="11" name="Text Placeholder 3"/>
          <p:cNvSpPr>
            <a:spLocks noGrp="1"/>
          </p:cNvSpPr>
          <p:nvPr>
            <p:ph type="body" sz="quarter" idx="13"/>
          </p:nvPr>
        </p:nvSpPr>
        <p:spPr>
          <a:xfrm>
            <a:off x="1103752" y="3429000"/>
            <a:ext cx="6846887" cy="670891"/>
          </a:xfrm>
        </p:spPr>
        <p:txBody>
          <a:bodyPr>
            <a:normAutofit fontScale="92500" lnSpcReduction="20000"/>
          </a:bodyPr>
          <a:lstStyle/>
          <a:p>
            <a:r>
              <a:rPr lang="en-US" dirty="0" err="1"/>
              <a:t>Name:Ong</a:t>
            </a:r>
            <a:r>
              <a:rPr lang="en-US" dirty="0"/>
              <a:t> Boon Ping (A0195172B)</a:t>
            </a:r>
          </a:p>
          <a:p>
            <a:r>
              <a:rPr lang="en-US" dirty="0"/>
              <a:t>Date: 5 July 2020</a:t>
            </a:r>
          </a:p>
        </p:txBody>
      </p:sp>
      <p:sp>
        <p:nvSpPr>
          <p:cNvPr id="5" name="TextBox 4"/>
          <p:cNvSpPr txBox="1"/>
          <p:nvPr/>
        </p:nvSpPr>
        <p:spPr>
          <a:xfrm>
            <a:off x="-1430487" y="5321188"/>
            <a:ext cx="764953" cy="338554"/>
          </a:xfrm>
          <a:prstGeom prst="rect">
            <a:avLst/>
          </a:prstGeom>
          <a:noFill/>
        </p:spPr>
        <p:txBody>
          <a:bodyPr wrap="none" rtlCol="0">
            <a:spAutoFit/>
          </a:bodyPr>
          <a:lstStyle/>
          <a:p>
            <a:r>
              <a:rPr lang="en-SG" sz="1600" dirty="0">
                <a:solidFill>
                  <a:schemeClr val="bg1"/>
                </a:solidFill>
              </a:rPr>
              <a:t>OVER</a:t>
            </a:r>
          </a:p>
        </p:txBody>
      </p:sp>
      <p:sp>
        <p:nvSpPr>
          <p:cNvPr id="7" name="Title 1">
            <a:extLst>
              <a:ext uri="{FF2B5EF4-FFF2-40B4-BE49-F238E27FC236}">
                <a16:creationId xmlns:a16="http://schemas.microsoft.com/office/drawing/2014/main" id="{4AD0135D-B3C7-478A-839C-357CF31EE4E1}"/>
              </a:ext>
            </a:extLst>
          </p:cNvPr>
          <p:cNvSpPr txBox="1">
            <a:spLocks/>
          </p:cNvSpPr>
          <p:nvPr/>
        </p:nvSpPr>
        <p:spPr>
          <a:xfrm>
            <a:off x="1036344" y="1556238"/>
            <a:ext cx="7411601" cy="300867"/>
          </a:xfrm>
          <a:prstGeom prst="rect">
            <a:avLst/>
          </a:prstGeom>
        </p:spPr>
        <p:txBody>
          <a:bodyPr vert="horz" lIns="91440" tIns="45720" rIns="91440" bIns="45720" rtlCol="0" anchor="t">
            <a:normAutofit lnSpcReduction="10000"/>
          </a:bodyPr>
          <a:lstStyle>
            <a:lvl1pPr algn="l" defTabSz="914354" rtl="0" eaLnBrk="1" latinLnBrk="0" hangingPunct="1">
              <a:lnSpc>
                <a:spcPct val="90000"/>
              </a:lnSpc>
              <a:spcBef>
                <a:spcPct val="0"/>
              </a:spcBef>
              <a:buNone/>
              <a:defRPr sz="4400" b="1" kern="1200" cap="all" baseline="0">
                <a:solidFill>
                  <a:srgbClr val="173F7E"/>
                </a:solidFill>
                <a:latin typeface="Arial" panose="020B0604020202020204" pitchFamily="34" charset="0"/>
                <a:ea typeface="+mj-ea"/>
                <a:cs typeface="Arial" panose="020B0604020202020204" pitchFamily="34" charset="0"/>
              </a:defRPr>
            </a:lvl1pPr>
          </a:lstStyle>
          <a:p>
            <a:pPr algn="ctr"/>
            <a:r>
              <a:rPr lang="en-US" sz="1600">
                <a:solidFill>
                  <a:schemeClr val="tx1">
                    <a:lumMod val="85000"/>
                    <a:lumOff val="15000"/>
                  </a:schemeClr>
                </a:solidFill>
              </a:rPr>
              <a:t>NICF- Robotics systems</a:t>
            </a:r>
            <a:endParaRPr lang="en-SG" sz="1600" dirty="0">
              <a:solidFill>
                <a:schemeClr val="tx1">
                  <a:lumMod val="85000"/>
                  <a:lumOff val="15000"/>
                </a:schemeClr>
              </a:solidFill>
            </a:endParaRPr>
          </a:p>
        </p:txBody>
      </p:sp>
    </p:spTree>
    <p:extLst>
      <p:ext uri="{BB962C8B-B14F-4D97-AF65-F5344CB8AC3E}">
        <p14:creationId xmlns:p14="http://schemas.microsoft.com/office/powerpoint/2010/main" val="341618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1539-161A-4E1F-BC55-7EE462837EB0}"/>
              </a:ext>
            </a:extLst>
          </p:cNvPr>
          <p:cNvSpPr>
            <a:spLocks noGrp="1"/>
          </p:cNvSpPr>
          <p:nvPr>
            <p:ph type="title"/>
          </p:nvPr>
        </p:nvSpPr>
        <p:spPr>
          <a:xfrm>
            <a:off x="628656" y="250833"/>
            <a:ext cx="4183042" cy="699078"/>
          </a:xfrm>
        </p:spPr>
        <p:txBody>
          <a:bodyPr>
            <a:normAutofit fontScale="90000"/>
          </a:bodyPr>
          <a:lstStyle/>
          <a:p>
            <a:r>
              <a:rPr lang="en-SG" dirty="0"/>
              <a:t>Production and </a:t>
            </a:r>
            <a:r>
              <a:rPr lang="en-SG" dirty="0" err="1"/>
              <a:t>Maintainence</a:t>
            </a:r>
            <a:endParaRPr lang="en-SG" dirty="0"/>
          </a:p>
        </p:txBody>
      </p:sp>
      <p:sp>
        <p:nvSpPr>
          <p:cNvPr id="3" name="Text Placeholder 2">
            <a:extLst>
              <a:ext uri="{FF2B5EF4-FFF2-40B4-BE49-F238E27FC236}">
                <a16:creationId xmlns:a16="http://schemas.microsoft.com/office/drawing/2014/main" id="{3956409C-A3A4-4C5F-BABD-35F3EA069D68}"/>
              </a:ext>
            </a:extLst>
          </p:cNvPr>
          <p:cNvSpPr>
            <a:spLocks noGrp="1"/>
          </p:cNvSpPr>
          <p:nvPr>
            <p:ph type="body" sz="quarter" idx="13"/>
          </p:nvPr>
        </p:nvSpPr>
        <p:spPr>
          <a:xfrm>
            <a:off x="628649" y="1167037"/>
            <a:ext cx="8062589" cy="4143375"/>
          </a:xfrm>
        </p:spPr>
        <p:txBody>
          <a:bodyPr>
            <a:normAutofit/>
          </a:bodyPr>
          <a:lstStyle/>
          <a:p>
            <a:pPr marL="241300" marR="41275" indent="-229235">
              <a:lnSpc>
                <a:spcPct val="70000"/>
              </a:lnSpc>
              <a:spcBef>
                <a:spcPts val="1040"/>
              </a:spcBef>
              <a:buFont typeface="Arial"/>
              <a:buChar char="•"/>
              <a:tabLst>
                <a:tab pos="241935" algn="l"/>
              </a:tabLst>
            </a:pPr>
            <a:r>
              <a:rPr lang="en-US" spc="-5" dirty="0">
                <a:latin typeface="Calibri"/>
                <a:cs typeface="Calibri"/>
              </a:rPr>
              <a:t>The wheel needs to be replaced with suitable wheel that can be catered for Geared DC motor.</a:t>
            </a:r>
          </a:p>
          <a:p>
            <a:pPr marL="241300" marR="41275" indent="-229235">
              <a:lnSpc>
                <a:spcPct val="70000"/>
              </a:lnSpc>
              <a:spcBef>
                <a:spcPts val="1040"/>
              </a:spcBef>
              <a:buFont typeface="Arial"/>
              <a:buChar char="•"/>
              <a:tabLst>
                <a:tab pos="241935" algn="l"/>
              </a:tabLst>
            </a:pPr>
            <a:r>
              <a:rPr lang="en-US" spc="-5" dirty="0">
                <a:latin typeface="Calibri"/>
                <a:cs typeface="Calibri"/>
              </a:rPr>
              <a:t>Power station will be built for recharging. </a:t>
            </a:r>
          </a:p>
          <a:p>
            <a:pPr marL="241300" marR="41275" indent="-229235">
              <a:lnSpc>
                <a:spcPct val="70000"/>
              </a:lnSpc>
              <a:spcBef>
                <a:spcPts val="1040"/>
              </a:spcBef>
              <a:buFont typeface="Arial"/>
              <a:buChar char="•"/>
              <a:tabLst>
                <a:tab pos="241935" algn="l"/>
              </a:tabLst>
            </a:pPr>
            <a:r>
              <a:rPr lang="en-US" spc="-5" dirty="0">
                <a:latin typeface="Calibri"/>
                <a:cs typeface="Calibri"/>
              </a:rPr>
              <a:t>With obstacle avoidance, the cart is not expecting damages.</a:t>
            </a:r>
          </a:p>
          <a:p>
            <a:pPr marL="241300" marR="41275" indent="-229235">
              <a:lnSpc>
                <a:spcPct val="70000"/>
              </a:lnSpc>
              <a:spcBef>
                <a:spcPts val="1040"/>
              </a:spcBef>
              <a:buFont typeface="Arial"/>
              <a:buChar char="•"/>
              <a:tabLst>
                <a:tab pos="241935" algn="l"/>
              </a:tabLst>
            </a:pPr>
            <a:r>
              <a:rPr lang="en-US" spc="-5" dirty="0">
                <a:latin typeface="Calibri"/>
                <a:cs typeface="Calibri"/>
              </a:rPr>
              <a:t>The maintenance is performed every 3 months to examine for hauled wheels.</a:t>
            </a:r>
          </a:p>
          <a:p>
            <a:pPr marL="0" indent="0">
              <a:buNone/>
            </a:pPr>
            <a:endParaRPr lang="en-SG" dirty="0"/>
          </a:p>
        </p:txBody>
      </p:sp>
      <p:sp>
        <p:nvSpPr>
          <p:cNvPr id="4" name="Footer Placeholder 3">
            <a:extLst>
              <a:ext uri="{FF2B5EF4-FFF2-40B4-BE49-F238E27FC236}">
                <a16:creationId xmlns:a16="http://schemas.microsoft.com/office/drawing/2014/main" id="{C50CC508-AE3C-4217-BFC4-09A53BA86B4B}"/>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8E20C5D8-41E3-4E58-9F60-C5842C24BF94}"/>
              </a:ext>
            </a:extLst>
          </p:cNvPr>
          <p:cNvSpPr>
            <a:spLocks noGrp="1"/>
          </p:cNvSpPr>
          <p:nvPr>
            <p:ph type="sldNum" sz="quarter" idx="16"/>
          </p:nvPr>
        </p:nvSpPr>
        <p:spPr/>
        <p:txBody>
          <a:bodyPr/>
          <a:lstStyle/>
          <a:p>
            <a:fld id="{2F63C605-4FC6-46DE-BC90-871762EA3F52}" type="slidenum">
              <a:rPr lang="en-SG" smtClean="0"/>
              <a:pPr/>
              <a:t>10</a:t>
            </a:fld>
            <a:endParaRPr lang="en-SG" dirty="0"/>
          </a:p>
        </p:txBody>
      </p:sp>
    </p:spTree>
    <p:extLst>
      <p:ext uri="{BB962C8B-B14F-4D97-AF65-F5344CB8AC3E}">
        <p14:creationId xmlns:p14="http://schemas.microsoft.com/office/powerpoint/2010/main" val="58672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601" y="3053030"/>
            <a:ext cx="4648197" cy="545561"/>
          </a:xfrm>
        </p:spPr>
        <p:txBody>
          <a:bodyPr/>
          <a:lstStyle/>
          <a:p>
            <a:r>
              <a:rPr lang="en-US" dirty="0"/>
              <a:t>Thank you! </a:t>
            </a:r>
            <a:r>
              <a:rPr lang="en-US" dirty="0">
                <a:sym typeface="Wingdings" panose="05000000000000000000" pitchFamily="2" charset="2"/>
              </a:rPr>
              <a:t> </a:t>
            </a:r>
            <a:endParaRPr lang="en-SG" dirty="0"/>
          </a:p>
        </p:txBody>
      </p:sp>
      <p:sp>
        <p:nvSpPr>
          <p:cNvPr id="4" name="Footer Placeholder 3"/>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p:cNvSpPr>
            <a:spLocks noGrp="1"/>
          </p:cNvSpPr>
          <p:nvPr>
            <p:ph type="sldNum" sz="quarter" idx="16"/>
          </p:nvPr>
        </p:nvSpPr>
        <p:spPr/>
        <p:txBody>
          <a:bodyPr/>
          <a:lstStyle/>
          <a:p>
            <a:fld id="{2F63C605-4FC6-46DE-BC90-871762EA3F52}" type="slidenum">
              <a:rPr lang="en-SG" smtClean="0"/>
              <a:pPr/>
              <a:t>11</a:t>
            </a:fld>
            <a:endParaRPr lang="en-SG" dirty="0"/>
          </a:p>
        </p:txBody>
      </p:sp>
    </p:spTree>
    <p:extLst>
      <p:ext uri="{BB962C8B-B14F-4D97-AF65-F5344CB8AC3E}">
        <p14:creationId xmlns:p14="http://schemas.microsoft.com/office/powerpoint/2010/main" val="335184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34F7-12CB-4413-B6EE-1213C77B8667}"/>
              </a:ext>
            </a:extLst>
          </p:cNvPr>
          <p:cNvSpPr>
            <a:spLocks noGrp="1"/>
          </p:cNvSpPr>
          <p:nvPr>
            <p:ph type="title"/>
          </p:nvPr>
        </p:nvSpPr>
        <p:spPr>
          <a:xfrm>
            <a:off x="628655" y="250833"/>
            <a:ext cx="4567599" cy="681152"/>
          </a:xfrm>
        </p:spPr>
        <p:txBody>
          <a:bodyPr>
            <a:normAutofit fontScale="90000"/>
          </a:bodyPr>
          <a:lstStyle/>
          <a:p>
            <a:r>
              <a:rPr lang="en-US" dirty="0"/>
              <a:t>Introduction and Business Case</a:t>
            </a:r>
            <a:endParaRPr lang="en-SG" dirty="0"/>
          </a:p>
        </p:txBody>
      </p:sp>
      <p:sp>
        <p:nvSpPr>
          <p:cNvPr id="4" name="Footer Placeholder 3">
            <a:extLst>
              <a:ext uri="{FF2B5EF4-FFF2-40B4-BE49-F238E27FC236}">
                <a16:creationId xmlns:a16="http://schemas.microsoft.com/office/drawing/2014/main" id="{DFF7D98E-5B1F-4E10-AB97-58406D48EF6C}"/>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2B209DE3-A460-48DC-8DFB-3F1EEB83EC47}"/>
              </a:ext>
            </a:extLst>
          </p:cNvPr>
          <p:cNvSpPr>
            <a:spLocks noGrp="1"/>
          </p:cNvSpPr>
          <p:nvPr>
            <p:ph type="sldNum" sz="quarter" idx="16"/>
          </p:nvPr>
        </p:nvSpPr>
        <p:spPr/>
        <p:txBody>
          <a:bodyPr/>
          <a:lstStyle/>
          <a:p>
            <a:fld id="{2F63C605-4FC6-46DE-BC90-871762EA3F52}" type="slidenum">
              <a:rPr lang="en-SG" smtClean="0"/>
              <a:pPr/>
              <a:t>2</a:t>
            </a:fld>
            <a:endParaRPr lang="en-SG" dirty="0"/>
          </a:p>
        </p:txBody>
      </p:sp>
      <p:sp>
        <p:nvSpPr>
          <p:cNvPr id="7" name="Text Placeholder 6">
            <a:extLst>
              <a:ext uri="{FF2B5EF4-FFF2-40B4-BE49-F238E27FC236}">
                <a16:creationId xmlns:a16="http://schemas.microsoft.com/office/drawing/2014/main" id="{CDFEDDD0-9A12-4545-B6D2-BB3ED3130654}"/>
              </a:ext>
            </a:extLst>
          </p:cNvPr>
          <p:cNvSpPr>
            <a:spLocks noGrp="1"/>
          </p:cNvSpPr>
          <p:nvPr>
            <p:ph type="body" sz="quarter" idx="13"/>
          </p:nvPr>
        </p:nvSpPr>
        <p:spPr>
          <a:xfrm>
            <a:off x="628650" y="1167037"/>
            <a:ext cx="8076204" cy="4143375"/>
          </a:xfrm>
        </p:spPr>
        <p:txBody>
          <a:bodyPr/>
          <a:lstStyle/>
          <a:p>
            <a:r>
              <a:rPr lang="en-US" dirty="0"/>
              <a:t>On the Burn-in testing production floor, 15 loaders are used to load the IC chip onto burn-in board. </a:t>
            </a:r>
          </a:p>
          <a:p>
            <a:r>
              <a:rPr lang="en-US" dirty="0"/>
              <a:t>Operators are required to push the burn-in board cart from loader to oven. </a:t>
            </a:r>
          </a:p>
          <a:p>
            <a:r>
              <a:rPr lang="en-US" dirty="0"/>
              <a:t>To prevent injury and reduce manpower, autonomous cart is feasible here</a:t>
            </a:r>
          </a:p>
          <a:p>
            <a:endParaRPr lang="en-SG" dirty="0"/>
          </a:p>
        </p:txBody>
      </p:sp>
      <p:grpSp>
        <p:nvGrpSpPr>
          <p:cNvPr id="6" name="object 4">
            <a:extLst>
              <a:ext uri="{FF2B5EF4-FFF2-40B4-BE49-F238E27FC236}">
                <a16:creationId xmlns:a16="http://schemas.microsoft.com/office/drawing/2014/main" id="{32080310-59B3-4FFE-9226-3BE8EC854B9B}"/>
              </a:ext>
            </a:extLst>
          </p:cNvPr>
          <p:cNvGrpSpPr/>
          <p:nvPr/>
        </p:nvGrpSpPr>
        <p:grpSpPr>
          <a:xfrm>
            <a:off x="439146" y="4121158"/>
            <a:ext cx="8198550" cy="2560415"/>
            <a:chOff x="812285" y="1827275"/>
            <a:chExt cx="10629900" cy="3272154"/>
          </a:xfrm>
        </p:grpSpPr>
        <p:sp>
          <p:nvSpPr>
            <p:cNvPr id="8" name="object 5">
              <a:extLst>
                <a:ext uri="{FF2B5EF4-FFF2-40B4-BE49-F238E27FC236}">
                  <a16:creationId xmlns:a16="http://schemas.microsoft.com/office/drawing/2014/main" id="{F3E9E3C9-8FA7-4326-AA10-DE91928C4F22}"/>
                </a:ext>
              </a:extLst>
            </p:cNvPr>
            <p:cNvSpPr/>
            <p:nvPr/>
          </p:nvSpPr>
          <p:spPr>
            <a:xfrm>
              <a:off x="812285" y="1836403"/>
              <a:ext cx="4495812" cy="3249202"/>
            </a:xfrm>
            <a:prstGeom prst="rect">
              <a:avLst/>
            </a:prstGeom>
            <a:blipFill>
              <a:blip r:embed="rId2"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E2C64273-9FE4-4D78-B91E-6A949378A9C1}"/>
                </a:ext>
              </a:extLst>
            </p:cNvPr>
            <p:cNvSpPr/>
            <p:nvPr/>
          </p:nvSpPr>
          <p:spPr>
            <a:xfrm>
              <a:off x="952500" y="1976628"/>
              <a:ext cx="4146804" cy="2900172"/>
            </a:xfrm>
            <a:prstGeom prst="rect">
              <a:avLst/>
            </a:prstGeom>
            <a:blipFill>
              <a:blip r:embed="rId3" cstate="print"/>
              <a:stretch>
                <a:fillRect/>
              </a:stretch>
            </a:blipFill>
          </p:spPr>
          <p:txBody>
            <a:bodyPr wrap="square" lIns="0" tIns="0" rIns="0" bIns="0" rtlCol="0"/>
            <a:lstStyle/>
            <a:p>
              <a:endParaRPr/>
            </a:p>
          </p:txBody>
        </p:sp>
        <p:sp>
          <p:nvSpPr>
            <p:cNvPr id="10" name="object 7">
              <a:extLst>
                <a:ext uri="{FF2B5EF4-FFF2-40B4-BE49-F238E27FC236}">
                  <a16:creationId xmlns:a16="http://schemas.microsoft.com/office/drawing/2014/main" id="{A3D744D0-54D0-4EA4-A9C4-BE3C77D25FEA}"/>
                </a:ext>
              </a:extLst>
            </p:cNvPr>
            <p:cNvSpPr/>
            <p:nvPr/>
          </p:nvSpPr>
          <p:spPr>
            <a:xfrm>
              <a:off x="889254" y="1913382"/>
              <a:ext cx="4273550" cy="3027045"/>
            </a:xfrm>
            <a:custGeom>
              <a:avLst/>
              <a:gdLst/>
              <a:ahLst/>
              <a:cxnLst/>
              <a:rect l="l" t="t" r="r" b="b"/>
              <a:pathLst>
                <a:path w="4273550" h="3027045">
                  <a:moveTo>
                    <a:pt x="0" y="3026664"/>
                  </a:moveTo>
                  <a:lnTo>
                    <a:pt x="4273296" y="3026664"/>
                  </a:lnTo>
                  <a:lnTo>
                    <a:pt x="4273296" y="0"/>
                  </a:lnTo>
                  <a:lnTo>
                    <a:pt x="0" y="0"/>
                  </a:lnTo>
                  <a:lnTo>
                    <a:pt x="0" y="3026664"/>
                  </a:lnTo>
                  <a:close/>
                </a:path>
              </a:pathLst>
            </a:custGeom>
            <a:ln w="126491">
              <a:solidFill>
                <a:srgbClr val="000000"/>
              </a:solidFill>
            </a:ln>
          </p:spPr>
          <p:txBody>
            <a:bodyPr wrap="square" lIns="0" tIns="0" rIns="0" bIns="0" rtlCol="0"/>
            <a:lstStyle/>
            <a:p>
              <a:endParaRPr/>
            </a:p>
          </p:txBody>
        </p:sp>
        <p:sp>
          <p:nvSpPr>
            <p:cNvPr id="11" name="object 8">
              <a:extLst>
                <a:ext uri="{FF2B5EF4-FFF2-40B4-BE49-F238E27FC236}">
                  <a16:creationId xmlns:a16="http://schemas.microsoft.com/office/drawing/2014/main" id="{5CF171D0-86F8-41D8-9E1A-5993B89E5368}"/>
                </a:ext>
              </a:extLst>
            </p:cNvPr>
            <p:cNvSpPr/>
            <p:nvPr/>
          </p:nvSpPr>
          <p:spPr>
            <a:xfrm>
              <a:off x="5113019" y="1831848"/>
              <a:ext cx="3104387" cy="3267455"/>
            </a:xfrm>
            <a:prstGeom prst="rect">
              <a:avLst/>
            </a:prstGeom>
            <a:blipFill>
              <a:blip r:embed="rId4"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02C047E1-6799-4BA5-B394-FFBAEC803C52}"/>
                </a:ext>
              </a:extLst>
            </p:cNvPr>
            <p:cNvSpPr/>
            <p:nvPr/>
          </p:nvSpPr>
          <p:spPr>
            <a:xfrm>
              <a:off x="5262371" y="1981200"/>
              <a:ext cx="2737104" cy="2900172"/>
            </a:xfrm>
            <a:prstGeom prst="rect">
              <a:avLst/>
            </a:prstGeom>
            <a:blipFill>
              <a:blip r:embed="rId5" cstate="print"/>
              <a:stretch>
                <a:fillRect/>
              </a:stretch>
            </a:blipFill>
          </p:spPr>
          <p:txBody>
            <a:bodyPr wrap="square" lIns="0" tIns="0" rIns="0" bIns="0" rtlCol="0"/>
            <a:lstStyle/>
            <a:p>
              <a:endParaRPr dirty="0"/>
            </a:p>
          </p:txBody>
        </p:sp>
        <p:sp>
          <p:nvSpPr>
            <p:cNvPr id="13" name="object 10">
              <a:extLst>
                <a:ext uri="{FF2B5EF4-FFF2-40B4-BE49-F238E27FC236}">
                  <a16:creationId xmlns:a16="http://schemas.microsoft.com/office/drawing/2014/main" id="{960330AF-D643-4631-8244-B4D0C2FF43A1}"/>
                </a:ext>
              </a:extLst>
            </p:cNvPr>
            <p:cNvSpPr/>
            <p:nvPr/>
          </p:nvSpPr>
          <p:spPr>
            <a:xfrm>
              <a:off x="5199125" y="1917954"/>
              <a:ext cx="2863850" cy="3027045"/>
            </a:xfrm>
            <a:custGeom>
              <a:avLst/>
              <a:gdLst/>
              <a:ahLst/>
              <a:cxnLst/>
              <a:rect l="l" t="t" r="r" b="b"/>
              <a:pathLst>
                <a:path w="2863850" h="3027045">
                  <a:moveTo>
                    <a:pt x="0" y="3026664"/>
                  </a:moveTo>
                  <a:lnTo>
                    <a:pt x="2863596" y="3026664"/>
                  </a:lnTo>
                  <a:lnTo>
                    <a:pt x="2863596" y="0"/>
                  </a:lnTo>
                  <a:lnTo>
                    <a:pt x="0" y="0"/>
                  </a:lnTo>
                  <a:lnTo>
                    <a:pt x="0" y="3026664"/>
                  </a:lnTo>
                  <a:close/>
                </a:path>
              </a:pathLst>
            </a:custGeom>
            <a:ln w="126492">
              <a:solidFill>
                <a:srgbClr val="000000"/>
              </a:solidFill>
            </a:ln>
          </p:spPr>
          <p:txBody>
            <a:bodyPr wrap="square" lIns="0" tIns="0" rIns="0" bIns="0" rtlCol="0"/>
            <a:lstStyle/>
            <a:p>
              <a:endParaRPr/>
            </a:p>
          </p:txBody>
        </p:sp>
        <p:sp>
          <p:nvSpPr>
            <p:cNvPr id="14" name="object 11">
              <a:extLst>
                <a:ext uri="{FF2B5EF4-FFF2-40B4-BE49-F238E27FC236}">
                  <a16:creationId xmlns:a16="http://schemas.microsoft.com/office/drawing/2014/main" id="{AFB714AA-B9D1-4075-B778-ACE7F8F57BA9}"/>
                </a:ext>
              </a:extLst>
            </p:cNvPr>
            <p:cNvSpPr/>
            <p:nvPr/>
          </p:nvSpPr>
          <p:spPr>
            <a:xfrm>
              <a:off x="8014715" y="1827275"/>
              <a:ext cx="3427476" cy="3272028"/>
            </a:xfrm>
            <a:prstGeom prst="rect">
              <a:avLst/>
            </a:prstGeom>
            <a:blipFill>
              <a:blip r:embed="rId6" cstate="print"/>
              <a:stretch>
                <a:fillRect/>
              </a:stretch>
            </a:blipFill>
          </p:spPr>
          <p:txBody>
            <a:bodyPr wrap="square" lIns="0" tIns="0" rIns="0" bIns="0" rtlCol="0"/>
            <a:lstStyle/>
            <a:p>
              <a:endParaRPr/>
            </a:p>
          </p:txBody>
        </p:sp>
        <p:sp>
          <p:nvSpPr>
            <p:cNvPr id="15" name="object 12">
              <a:extLst>
                <a:ext uri="{FF2B5EF4-FFF2-40B4-BE49-F238E27FC236}">
                  <a16:creationId xmlns:a16="http://schemas.microsoft.com/office/drawing/2014/main" id="{1093CDCB-2DDA-4486-85A5-2D670ED6DD7E}"/>
                </a:ext>
              </a:extLst>
            </p:cNvPr>
            <p:cNvSpPr/>
            <p:nvPr/>
          </p:nvSpPr>
          <p:spPr>
            <a:xfrm>
              <a:off x="8164068" y="1976628"/>
              <a:ext cx="3060192" cy="2904744"/>
            </a:xfrm>
            <a:prstGeom prst="rect">
              <a:avLst/>
            </a:prstGeom>
            <a:blipFill>
              <a:blip r:embed="rId7" cstate="print"/>
              <a:stretch>
                <a:fillRect/>
              </a:stretch>
            </a:blipFill>
          </p:spPr>
          <p:txBody>
            <a:bodyPr wrap="square" lIns="0" tIns="0" rIns="0" bIns="0" rtlCol="0"/>
            <a:lstStyle/>
            <a:p>
              <a:endParaRPr/>
            </a:p>
          </p:txBody>
        </p:sp>
        <p:sp>
          <p:nvSpPr>
            <p:cNvPr id="16" name="object 13">
              <a:extLst>
                <a:ext uri="{FF2B5EF4-FFF2-40B4-BE49-F238E27FC236}">
                  <a16:creationId xmlns:a16="http://schemas.microsoft.com/office/drawing/2014/main" id="{1F2BFC94-94D6-4F6C-A76A-97BFEBFDD2A9}"/>
                </a:ext>
              </a:extLst>
            </p:cNvPr>
            <p:cNvSpPr/>
            <p:nvPr/>
          </p:nvSpPr>
          <p:spPr>
            <a:xfrm>
              <a:off x="8100822" y="1913382"/>
              <a:ext cx="3187065" cy="3031490"/>
            </a:xfrm>
            <a:custGeom>
              <a:avLst/>
              <a:gdLst/>
              <a:ahLst/>
              <a:cxnLst/>
              <a:rect l="l" t="t" r="r" b="b"/>
              <a:pathLst>
                <a:path w="3187065" h="3031490">
                  <a:moveTo>
                    <a:pt x="0" y="3031236"/>
                  </a:moveTo>
                  <a:lnTo>
                    <a:pt x="3186683" y="3031236"/>
                  </a:lnTo>
                  <a:lnTo>
                    <a:pt x="3186683" y="0"/>
                  </a:lnTo>
                  <a:lnTo>
                    <a:pt x="0" y="0"/>
                  </a:lnTo>
                  <a:lnTo>
                    <a:pt x="0" y="3031236"/>
                  </a:lnTo>
                  <a:close/>
                </a:path>
              </a:pathLst>
            </a:custGeom>
            <a:ln w="126492">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43590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4E2F-13F7-4934-8664-A8D4DAEDCFB4}"/>
              </a:ext>
            </a:extLst>
          </p:cNvPr>
          <p:cNvSpPr>
            <a:spLocks noGrp="1"/>
          </p:cNvSpPr>
          <p:nvPr>
            <p:ph type="title"/>
          </p:nvPr>
        </p:nvSpPr>
        <p:spPr>
          <a:xfrm>
            <a:off x="628655" y="250833"/>
            <a:ext cx="4484883" cy="699078"/>
          </a:xfrm>
        </p:spPr>
        <p:txBody>
          <a:bodyPr>
            <a:normAutofit fontScale="90000"/>
          </a:bodyPr>
          <a:lstStyle/>
          <a:p>
            <a:r>
              <a:rPr lang="en-US" dirty="0"/>
              <a:t>Introduction and Business Case</a:t>
            </a:r>
            <a:endParaRPr lang="en-MY" dirty="0"/>
          </a:p>
        </p:txBody>
      </p:sp>
      <p:sp>
        <p:nvSpPr>
          <p:cNvPr id="3" name="Text Placeholder 2">
            <a:extLst>
              <a:ext uri="{FF2B5EF4-FFF2-40B4-BE49-F238E27FC236}">
                <a16:creationId xmlns:a16="http://schemas.microsoft.com/office/drawing/2014/main" id="{0C6915B6-B2B4-404E-87B4-4F537D1705C9}"/>
              </a:ext>
            </a:extLst>
          </p:cNvPr>
          <p:cNvSpPr>
            <a:spLocks noGrp="1"/>
          </p:cNvSpPr>
          <p:nvPr>
            <p:ph type="body" sz="quarter" idx="13"/>
          </p:nvPr>
        </p:nvSpPr>
        <p:spPr/>
        <p:txBody>
          <a:bodyPr/>
          <a:lstStyle/>
          <a:p>
            <a:r>
              <a:rPr lang="en-MY" dirty="0"/>
              <a:t>In long run, manpower reduction saves cost</a:t>
            </a:r>
          </a:p>
          <a:p>
            <a:r>
              <a:rPr lang="en-MY" dirty="0"/>
              <a:t>Development cost of autonomous cart is one time off and maintenance cost is cheap.</a:t>
            </a:r>
          </a:p>
          <a:p>
            <a:r>
              <a:rPr lang="en-MY" dirty="0"/>
              <a:t>It also reduces delay since planning of movement can be centralized using autonomous carts.</a:t>
            </a:r>
          </a:p>
        </p:txBody>
      </p:sp>
      <p:sp>
        <p:nvSpPr>
          <p:cNvPr id="4" name="Footer Placeholder 3">
            <a:extLst>
              <a:ext uri="{FF2B5EF4-FFF2-40B4-BE49-F238E27FC236}">
                <a16:creationId xmlns:a16="http://schemas.microsoft.com/office/drawing/2014/main" id="{955A0B71-CDA7-4158-B4B0-59142C973D57}"/>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16DFA066-15E0-4D5F-8A2E-2D17D07F2271}"/>
              </a:ext>
            </a:extLst>
          </p:cNvPr>
          <p:cNvSpPr>
            <a:spLocks noGrp="1"/>
          </p:cNvSpPr>
          <p:nvPr>
            <p:ph type="sldNum" sz="quarter" idx="16"/>
          </p:nvPr>
        </p:nvSpPr>
        <p:spPr/>
        <p:txBody>
          <a:bodyPr/>
          <a:lstStyle/>
          <a:p>
            <a:fld id="{2F63C605-4FC6-46DE-BC90-871762EA3F52}" type="slidenum">
              <a:rPr lang="en-SG" smtClean="0"/>
              <a:pPr/>
              <a:t>3</a:t>
            </a:fld>
            <a:endParaRPr lang="en-SG" dirty="0"/>
          </a:p>
        </p:txBody>
      </p:sp>
      <p:sp>
        <p:nvSpPr>
          <p:cNvPr id="6" name="object 4">
            <a:extLst>
              <a:ext uri="{FF2B5EF4-FFF2-40B4-BE49-F238E27FC236}">
                <a16:creationId xmlns:a16="http://schemas.microsoft.com/office/drawing/2014/main" id="{D0248079-5028-46DF-8C57-29F819121964}"/>
              </a:ext>
            </a:extLst>
          </p:cNvPr>
          <p:cNvSpPr/>
          <p:nvPr/>
        </p:nvSpPr>
        <p:spPr>
          <a:xfrm>
            <a:off x="1774498" y="3941684"/>
            <a:ext cx="4972531" cy="25511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6066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1539-161A-4E1F-BC55-7EE462837EB0}"/>
              </a:ext>
            </a:extLst>
          </p:cNvPr>
          <p:cNvSpPr>
            <a:spLocks noGrp="1"/>
          </p:cNvSpPr>
          <p:nvPr>
            <p:ph type="title"/>
          </p:nvPr>
        </p:nvSpPr>
        <p:spPr>
          <a:xfrm>
            <a:off x="628655" y="250833"/>
            <a:ext cx="4529271" cy="787854"/>
          </a:xfrm>
        </p:spPr>
        <p:txBody>
          <a:bodyPr>
            <a:normAutofit fontScale="90000"/>
          </a:bodyPr>
          <a:lstStyle/>
          <a:p>
            <a:r>
              <a:rPr lang="en-US" dirty="0"/>
              <a:t>Objective and Requirements</a:t>
            </a:r>
            <a:endParaRPr lang="en-SG" dirty="0"/>
          </a:p>
        </p:txBody>
      </p:sp>
      <p:sp>
        <p:nvSpPr>
          <p:cNvPr id="3" name="Text Placeholder 2">
            <a:extLst>
              <a:ext uri="{FF2B5EF4-FFF2-40B4-BE49-F238E27FC236}">
                <a16:creationId xmlns:a16="http://schemas.microsoft.com/office/drawing/2014/main" id="{3956409C-A3A4-4C5F-BABD-35F3EA069D68}"/>
              </a:ext>
            </a:extLst>
          </p:cNvPr>
          <p:cNvSpPr>
            <a:spLocks noGrp="1"/>
          </p:cNvSpPr>
          <p:nvPr>
            <p:ph type="body" sz="quarter" idx="13"/>
          </p:nvPr>
        </p:nvSpPr>
        <p:spPr/>
        <p:txBody>
          <a:bodyPr/>
          <a:lstStyle/>
          <a:p>
            <a:pPr marL="241300" marR="41275" indent="-229235">
              <a:lnSpc>
                <a:spcPct val="70000"/>
              </a:lnSpc>
              <a:spcBef>
                <a:spcPts val="1040"/>
              </a:spcBef>
              <a:buFont typeface="Arial"/>
              <a:buChar char="•"/>
              <a:tabLst>
                <a:tab pos="241935" algn="l"/>
              </a:tabLst>
            </a:pPr>
            <a:r>
              <a:rPr lang="en-US" sz="2800" spc="-5" dirty="0">
                <a:latin typeface="Calibri"/>
                <a:cs typeface="Calibri"/>
              </a:rPr>
              <a:t>The objective </a:t>
            </a:r>
            <a:r>
              <a:rPr lang="en-US" sz="2800" dirty="0">
                <a:latin typeface="Calibri"/>
                <a:cs typeface="Calibri"/>
              </a:rPr>
              <a:t>is </a:t>
            </a:r>
            <a:r>
              <a:rPr lang="en-US" sz="2800" spc="-15" dirty="0">
                <a:latin typeface="Calibri"/>
                <a:cs typeface="Calibri"/>
              </a:rPr>
              <a:t>to </a:t>
            </a:r>
            <a:r>
              <a:rPr lang="en-US" sz="2800" dirty="0">
                <a:latin typeface="Calibri"/>
                <a:cs typeface="Calibri"/>
              </a:rPr>
              <a:t>design an </a:t>
            </a:r>
            <a:r>
              <a:rPr lang="en-US" sz="2800" spc="-5" dirty="0">
                <a:latin typeface="Calibri"/>
                <a:cs typeface="Calibri"/>
              </a:rPr>
              <a:t>autonomous cart that </a:t>
            </a:r>
            <a:r>
              <a:rPr lang="en-US" sz="2800" spc="-10" dirty="0">
                <a:latin typeface="Calibri"/>
                <a:cs typeface="Calibri"/>
              </a:rPr>
              <a:t>can </a:t>
            </a:r>
            <a:r>
              <a:rPr lang="en-US" sz="2800" spc="-5" dirty="0">
                <a:latin typeface="Calibri"/>
                <a:cs typeface="Calibri"/>
              </a:rPr>
              <a:t>eliminate </a:t>
            </a:r>
            <a:r>
              <a:rPr lang="en-US" sz="2800" dirty="0">
                <a:latin typeface="Calibri"/>
                <a:cs typeface="Calibri"/>
              </a:rPr>
              <a:t>the </a:t>
            </a:r>
            <a:r>
              <a:rPr lang="en-US" sz="2800" spc="-5" dirty="0">
                <a:latin typeface="Calibri"/>
                <a:cs typeface="Calibri"/>
              </a:rPr>
              <a:t>need  of </a:t>
            </a:r>
            <a:r>
              <a:rPr lang="en-US" sz="2800" spc="-15" dirty="0">
                <a:latin typeface="Calibri"/>
                <a:cs typeface="Calibri"/>
              </a:rPr>
              <a:t>operator </a:t>
            </a:r>
            <a:r>
              <a:rPr lang="en-US" sz="2800" dirty="0">
                <a:latin typeface="Calibri"/>
                <a:cs typeface="Calibri"/>
              </a:rPr>
              <a:t>in </a:t>
            </a:r>
            <a:r>
              <a:rPr lang="en-US" sz="2800" spc="-5" dirty="0">
                <a:latin typeface="Calibri"/>
                <a:cs typeface="Calibri"/>
              </a:rPr>
              <a:t>pushing </a:t>
            </a:r>
            <a:r>
              <a:rPr lang="en-US" sz="2800" dirty="0">
                <a:latin typeface="Calibri"/>
                <a:cs typeface="Calibri"/>
              </a:rPr>
              <a:t>the</a:t>
            </a:r>
            <a:r>
              <a:rPr lang="en-US" sz="2800" spc="-35" dirty="0">
                <a:latin typeface="Calibri"/>
                <a:cs typeface="Calibri"/>
              </a:rPr>
              <a:t> </a:t>
            </a:r>
            <a:r>
              <a:rPr lang="en-US" sz="2800" spc="-5" dirty="0">
                <a:latin typeface="Calibri"/>
                <a:cs typeface="Calibri"/>
              </a:rPr>
              <a:t>cart by moving cart based on the target given.</a:t>
            </a:r>
          </a:p>
          <a:p>
            <a:pPr marL="241300" marR="41275" indent="-229235">
              <a:lnSpc>
                <a:spcPct val="70000"/>
              </a:lnSpc>
              <a:spcBef>
                <a:spcPts val="1040"/>
              </a:spcBef>
              <a:buFont typeface="Arial"/>
              <a:buChar char="•"/>
              <a:tabLst>
                <a:tab pos="241935" algn="l"/>
              </a:tabLst>
            </a:pPr>
            <a:r>
              <a:rPr lang="en-US" spc="-5" dirty="0">
                <a:latin typeface="Calibri"/>
                <a:cs typeface="Calibri"/>
              </a:rPr>
              <a:t>The technical requirement is to have </a:t>
            </a:r>
          </a:p>
          <a:p>
            <a:pPr marL="12065" marR="41275" indent="0">
              <a:lnSpc>
                <a:spcPct val="70000"/>
              </a:lnSpc>
              <a:spcBef>
                <a:spcPts val="1040"/>
              </a:spcBef>
              <a:buNone/>
              <a:tabLst>
                <a:tab pos="241935" algn="l"/>
              </a:tabLst>
            </a:pPr>
            <a:r>
              <a:rPr lang="en-US" spc="-5" dirty="0">
                <a:latin typeface="Calibri"/>
                <a:cs typeface="Calibri"/>
              </a:rPr>
              <a:t>1. Centralized master PC generate destination positions (oven/loader/power station), maintaining mapping and localization of multiple carts (swarm).</a:t>
            </a:r>
          </a:p>
          <a:p>
            <a:pPr marL="12065" marR="41275" indent="0">
              <a:lnSpc>
                <a:spcPct val="70000"/>
              </a:lnSpc>
              <a:spcBef>
                <a:spcPts val="1040"/>
              </a:spcBef>
              <a:buNone/>
              <a:tabLst>
                <a:tab pos="241935" algn="l"/>
              </a:tabLst>
            </a:pPr>
            <a:r>
              <a:rPr lang="en-US" sz="2800" spc="-5" dirty="0">
                <a:latin typeface="Calibri"/>
                <a:cs typeface="Calibri"/>
              </a:rPr>
              <a:t>2. The cart is required to perform obstacle sensing and avoidance, broadcast fingerprint </a:t>
            </a:r>
            <a:r>
              <a:rPr lang="en-US" sz="2800" spc="-5" dirty="0" err="1">
                <a:latin typeface="Calibri"/>
                <a:cs typeface="Calibri"/>
              </a:rPr>
              <a:t>Wifi</a:t>
            </a:r>
            <a:r>
              <a:rPr lang="en-US" sz="2800" spc="-5" dirty="0">
                <a:latin typeface="Calibri"/>
                <a:cs typeface="Calibri"/>
              </a:rPr>
              <a:t> signal, motor actuation.</a:t>
            </a:r>
            <a:endParaRPr lang="en-SG" dirty="0"/>
          </a:p>
        </p:txBody>
      </p:sp>
      <p:sp>
        <p:nvSpPr>
          <p:cNvPr id="4" name="Footer Placeholder 3">
            <a:extLst>
              <a:ext uri="{FF2B5EF4-FFF2-40B4-BE49-F238E27FC236}">
                <a16:creationId xmlns:a16="http://schemas.microsoft.com/office/drawing/2014/main" id="{C50CC508-AE3C-4217-BFC4-09A53BA86B4B}"/>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8E20C5D8-41E3-4E58-9F60-C5842C24BF94}"/>
              </a:ext>
            </a:extLst>
          </p:cNvPr>
          <p:cNvSpPr>
            <a:spLocks noGrp="1"/>
          </p:cNvSpPr>
          <p:nvPr>
            <p:ph type="sldNum" sz="quarter" idx="16"/>
          </p:nvPr>
        </p:nvSpPr>
        <p:spPr/>
        <p:txBody>
          <a:bodyPr/>
          <a:lstStyle/>
          <a:p>
            <a:fld id="{2F63C605-4FC6-46DE-BC90-871762EA3F52}" type="slidenum">
              <a:rPr lang="en-SG" smtClean="0"/>
              <a:pPr/>
              <a:t>4</a:t>
            </a:fld>
            <a:endParaRPr lang="en-SG" dirty="0"/>
          </a:p>
        </p:txBody>
      </p:sp>
    </p:spTree>
    <p:extLst>
      <p:ext uri="{BB962C8B-B14F-4D97-AF65-F5344CB8AC3E}">
        <p14:creationId xmlns:p14="http://schemas.microsoft.com/office/powerpoint/2010/main" val="336747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1539-161A-4E1F-BC55-7EE462837EB0}"/>
              </a:ext>
            </a:extLst>
          </p:cNvPr>
          <p:cNvSpPr>
            <a:spLocks noGrp="1"/>
          </p:cNvSpPr>
          <p:nvPr>
            <p:ph type="title"/>
          </p:nvPr>
        </p:nvSpPr>
        <p:spPr/>
        <p:txBody>
          <a:bodyPr/>
          <a:lstStyle/>
          <a:p>
            <a:r>
              <a:rPr lang="en-SG" dirty="0"/>
              <a:t>Cart Design</a:t>
            </a:r>
          </a:p>
        </p:txBody>
      </p:sp>
      <p:sp>
        <p:nvSpPr>
          <p:cNvPr id="3" name="Text Placeholder 2">
            <a:extLst>
              <a:ext uri="{FF2B5EF4-FFF2-40B4-BE49-F238E27FC236}">
                <a16:creationId xmlns:a16="http://schemas.microsoft.com/office/drawing/2014/main" id="{3956409C-A3A4-4C5F-BABD-35F3EA069D68}"/>
              </a:ext>
            </a:extLst>
          </p:cNvPr>
          <p:cNvSpPr>
            <a:spLocks noGrp="1"/>
          </p:cNvSpPr>
          <p:nvPr>
            <p:ph type="body" sz="quarter" idx="13"/>
          </p:nvPr>
        </p:nvSpPr>
        <p:spPr>
          <a:xfrm>
            <a:off x="628649" y="1167037"/>
            <a:ext cx="8062589" cy="4143375"/>
          </a:xfrm>
        </p:spPr>
        <p:txBody>
          <a:bodyPr/>
          <a:lstStyle/>
          <a:p>
            <a:pPr marL="241300" marR="41275" indent="-229235">
              <a:lnSpc>
                <a:spcPct val="70000"/>
              </a:lnSpc>
              <a:spcBef>
                <a:spcPts val="1040"/>
              </a:spcBef>
              <a:buFont typeface="Arial"/>
              <a:buChar char="•"/>
              <a:tabLst>
                <a:tab pos="241935" algn="l"/>
              </a:tabLst>
            </a:pPr>
            <a:r>
              <a:rPr lang="en-US" sz="2800" spc="-5" dirty="0">
                <a:latin typeface="Calibri"/>
                <a:cs typeface="Calibri"/>
              </a:rPr>
              <a:t>The cart is supposed to perform obstacle sensing and avoidance (object &lt;1 m) using lidar and </a:t>
            </a:r>
            <a:r>
              <a:rPr lang="en-US" spc="-5" dirty="0">
                <a:latin typeface="Calibri"/>
                <a:cs typeface="Calibri"/>
              </a:rPr>
              <a:t>A</a:t>
            </a:r>
            <a:r>
              <a:rPr lang="en-US" sz="2800" spc="-5" dirty="0">
                <a:latin typeface="Calibri"/>
                <a:cs typeface="Calibri"/>
              </a:rPr>
              <a:t>rduino.</a:t>
            </a:r>
          </a:p>
          <a:p>
            <a:pPr marL="241300" marR="41275" indent="-229235">
              <a:lnSpc>
                <a:spcPct val="70000"/>
              </a:lnSpc>
              <a:spcBef>
                <a:spcPts val="1040"/>
              </a:spcBef>
              <a:buFont typeface="Arial"/>
              <a:buChar char="•"/>
              <a:tabLst>
                <a:tab pos="241935" algn="l"/>
              </a:tabLst>
            </a:pPr>
            <a:r>
              <a:rPr lang="en-US" spc="-5" dirty="0">
                <a:latin typeface="Calibri"/>
                <a:cs typeface="Calibri"/>
              </a:rPr>
              <a:t>Sensing is using proximity sensor to detect loaders entry.</a:t>
            </a:r>
          </a:p>
          <a:p>
            <a:pPr marL="0" indent="0">
              <a:buNone/>
            </a:pPr>
            <a:endParaRPr lang="en-SG" dirty="0"/>
          </a:p>
        </p:txBody>
      </p:sp>
      <p:sp>
        <p:nvSpPr>
          <p:cNvPr id="4" name="Footer Placeholder 3">
            <a:extLst>
              <a:ext uri="{FF2B5EF4-FFF2-40B4-BE49-F238E27FC236}">
                <a16:creationId xmlns:a16="http://schemas.microsoft.com/office/drawing/2014/main" id="{C50CC508-AE3C-4217-BFC4-09A53BA86B4B}"/>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8E20C5D8-41E3-4E58-9F60-C5842C24BF94}"/>
              </a:ext>
            </a:extLst>
          </p:cNvPr>
          <p:cNvSpPr>
            <a:spLocks noGrp="1"/>
          </p:cNvSpPr>
          <p:nvPr>
            <p:ph type="sldNum" sz="quarter" idx="16"/>
          </p:nvPr>
        </p:nvSpPr>
        <p:spPr/>
        <p:txBody>
          <a:bodyPr/>
          <a:lstStyle/>
          <a:p>
            <a:fld id="{2F63C605-4FC6-46DE-BC90-871762EA3F52}" type="slidenum">
              <a:rPr lang="en-SG" smtClean="0"/>
              <a:pPr/>
              <a:t>5</a:t>
            </a:fld>
            <a:endParaRPr lang="en-SG" dirty="0"/>
          </a:p>
        </p:txBody>
      </p:sp>
      <p:pic>
        <p:nvPicPr>
          <p:cNvPr id="8" name="Picture 7">
            <a:extLst>
              <a:ext uri="{FF2B5EF4-FFF2-40B4-BE49-F238E27FC236}">
                <a16:creationId xmlns:a16="http://schemas.microsoft.com/office/drawing/2014/main" id="{00B3F756-E37B-4265-85E1-134BE6B5584A}"/>
              </a:ext>
            </a:extLst>
          </p:cNvPr>
          <p:cNvPicPr>
            <a:picLocks noChangeAspect="1"/>
          </p:cNvPicPr>
          <p:nvPr/>
        </p:nvPicPr>
        <p:blipFill>
          <a:blip r:embed="rId2"/>
          <a:stretch>
            <a:fillRect/>
          </a:stretch>
        </p:blipFill>
        <p:spPr>
          <a:xfrm>
            <a:off x="2300287" y="3130559"/>
            <a:ext cx="4543425" cy="3362325"/>
          </a:xfrm>
          <a:prstGeom prst="rect">
            <a:avLst/>
          </a:prstGeom>
        </p:spPr>
      </p:pic>
    </p:spTree>
    <p:extLst>
      <p:ext uri="{BB962C8B-B14F-4D97-AF65-F5344CB8AC3E}">
        <p14:creationId xmlns:p14="http://schemas.microsoft.com/office/powerpoint/2010/main" val="238093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1539-161A-4E1F-BC55-7EE462837EB0}"/>
              </a:ext>
            </a:extLst>
          </p:cNvPr>
          <p:cNvSpPr>
            <a:spLocks noGrp="1"/>
          </p:cNvSpPr>
          <p:nvPr>
            <p:ph type="title"/>
          </p:nvPr>
        </p:nvSpPr>
        <p:spPr/>
        <p:txBody>
          <a:bodyPr/>
          <a:lstStyle/>
          <a:p>
            <a:r>
              <a:rPr lang="en-SG" dirty="0"/>
              <a:t>Cart Design</a:t>
            </a:r>
          </a:p>
        </p:txBody>
      </p:sp>
      <p:sp>
        <p:nvSpPr>
          <p:cNvPr id="3" name="Text Placeholder 2">
            <a:extLst>
              <a:ext uri="{FF2B5EF4-FFF2-40B4-BE49-F238E27FC236}">
                <a16:creationId xmlns:a16="http://schemas.microsoft.com/office/drawing/2014/main" id="{3956409C-A3A4-4C5F-BABD-35F3EA069D68}"/>
              </a:ext>
            </a:extLst>
          </p:cNvPr>
          <p:cNvSpPr>
            <a:spLocks noGrp="1"/>
          </p:cNvSpPr>
          <p:nvPr>
            <p:ph type="body" sz="quarter" idx="13"/>
          </p:nvPr>
        </p:nvSpPr>
        <p:spPr>
          <a:xfrm>
            <a:off x="628649" y="1167037"/>
            <a:ext cx="8062589" cy="4143375"/>
          </a:xfrm>
        </p:spPr>
        <p:txBody>
          <a:bodyPr/>
          <a:lstStyle/>
          <a:p>
            <a:pPr marL="241300" marR="41275" indent="-229235">
              <a:lnSpc>
                <a:spcPct val="70000"/>
              </a:lnSpc>
              <a:spcBef>
                <a:spcPts val="1040"/>
              </a:spcBef>
              <a:buFont typeface="Arial"/>
              <a:buChar char="•"/>
              <a:tabLst>
                <a:tab pos="241935" algn="l"/>
              </a:tabLst>
            </a:pPr>
            <a:r>
              <a:rPr lang="en-US" sz="2800" spc="-5" dirty="0">
                <a:latin typeface="Calibri"/>
                <a:cs typeface="Calibri"/>
              </a:rPr>
              <a:t>Motor is controlled by Arduino using the driver. Odometry is done thru the encoder feedback so to control speed and acceleration.</a:t>
            </a:r>
          </a:p>
          <a:p>
            <a:pPr marL="241300" marR="41275" indent="-229235">
              <a:lnSpc>
                <a:spcPct val="70000"/>
              </a:lnSpc>
              <a:spcBef>
                <a:spcPts val="1040"/>
              </a:spcBef>
              <a:buFont typeface="Arial"/>
              <a:buChar char="•"/>
              <a:tabLst>
                <a:tab pos="241935" algn="l"/>
              </a:tabLst>
            </a:pPr>
            <a:r>
              <a:rPr lang="en-US" spc="-5" dirty="0">
                <a:latin typeface="Calibri"/>
                <a:cs typeface="Calibri"/>
              </a:rPr>
              <a:t>Differential steering is used since production space can be limited. Electrical locomotion is used since electric station can be built easily.</a:t>
            </a:r>
          </a:p>
          <a:p>
            <a:pPr marL="0" indent="0">
              <a:buNone/>
            </a:pPr>
            <a:endParaRPr lang="en-SG" dirty="0"/>
          </a:p>
        </p:txBody>
      </p:sp>
      <p:sp>
        <p:nvSpPr>
          <p:cNvPr id="4" name="Footer Placeholder 3">
            <a:extLst>
              <a:ext uri="{FF2B5EF4-FFF2-40B4-BE49-F238E27FC236}">
                <a16:creationId xmlns:a16="http://schemas.microsoft.com/office/drawing/2014/main" id="{C50CC508-AE3C-4217-BFC4-09A53BA86B4B}"/>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8E20C5D8-41E3-4E58-9F60-C5842C24BF94}"/>
              </a:ext>
            </a:extLst>
          </p:cNvPr>
          <p:cNvSpPr>
            <a:spLocks noGrp="1"/>
          </p:cNvSpPr>
          <p:nvPr>
            <p:ph type="sldNum" sz="quarter" idx="16"/>
          </p:nvPr>
        </p:nvSpPr>
        <p:spPr/>
        <p:txBody>
          <a:bodyPr/>
          <a:lstStyle/>
          <a:p>
            <a:fld id="{2F63C605-4FC6-46DE-BC90-871762EA3F52}" type="slidenum">
              <a:rPr lang="en-SG" smtClean="0"/>
              <a:pPr/>
              <a:t>6</a:t>
            </a:fld>
            <a:endParaRPr lang="en-SG" dirty="0"/>
          </a:p>
        </p:txBody>
      </p:sp>
      <p:pic>
        <p:nvPicPr>
          <p:cNvPr id="7" name="Picture 6">
            <a:extLst>
              <a:ext uri="{FF2B5EF4-FFF2-40B4-BE49-F238E27FC236}">
                <a16:creationId xmlns:a16="http://schemas.microsoft.com/office/drawing/2014/main" id="{9790870A-7263-40A8-ADB3-F60518B03F39}"/>
              </a:ext>
            </a:extLst>
          </p:cNvPr>
          <p:cNvPicPr>
            <a:picLocks noChangeAspect="1"/>
          </p:cNvPicPr>
          <p:nvPr/>
        </p:nvPicPr>
        <p:blipFill>
          <a:blip r:embed="rId2"/>
          <a:stretch>
            <a:fillRect/>
          </a:stretch>
        </p:blipFill>
        <p:spPr>
          <a:xfrm>
            <a:off x="2925192" y="3328577"/>
            <a:ext cx="3619500" cy="2407309"/>
          </a:xfrm>
          <a:prstGeom prst="rect">
            <a:avLst/>
          </a:prstGeom>
        </p:spPr>
      </p:pic>
    </p:spTree>
    <p:extLst>
      <p:ext uri="{BB962C8B-B14F-4D97-AF65-F5344CB8AC3E}">
        <p14:creationId xmlns:p14="http://schemas.microsoft.com/office/powerpoint/2010/main" val="355784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EBAE-1C14-4069-B17C-40A5A72AB376}"/>
              </a:ext>
            </a:extLst>
          </p:cNvPr>
          <p:cNvSpPr>
            <a:spLocks noGrp="1"/>
          </p:cNvSpPr>
          <p:nvPr>
            <p:ph type="title"/>
          </p:nvPr>
        </p:nvSpPr>
        <p:spPr/>
        <p:txBody>
          <a:bodyPr/>
          <a:lstStyle/>
          <a:p>
            <a:r>
              <a:rPr lang="en-MY" dirty="0"/>
              <a:t>Interaction plan</a:t>
            </a:r>
          </a:p>
        </p:txBody>
      </p:sp>
      <p:sp>
        <p:nvSpPr>
          <p:cNvPr id="4" name="Footer Placeholder 3">
            <a:extLst>
              <a:ext uri="{FF2B5EF4-FFF2-40B4-BE49-F238E27FC236}">
                <a16:creationId xmlns:a16="http://schemas.microsoft.com/office/drawing/2014/main" id="{892CDAF8-1889-40FC-B146-EE508868F4ED}"/>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14FEFF9B-1422-44CB-8A66-96C91B8FD637}"/>
              </a:ext>
            </a:extLst>
          </p:cNvPr>
          <p:cNvSpPr>
            <a:spLocks noGrp="1"/>
          </p:cNvSpPr>
          <p:nvPr>
            <p:ph type="sldNum" sz="quarter" idx="16"/>
          </p:nvPr>
        </p:nvSpPr>
        <p:spPr/>
        <p:txBody>
          <a:bodyPr/>
          <a:lstStyle/>
          <a:p>
            <a:fld id="{2F63C605-4FC6-46DE-BC90-871762EA3F52}" type="slidenum">
              <a:rPr lang="en-SG" smtClean="0"/>
              <a:pPr/>
              <a:t>7</a:t>
            </a:fld>
            <a:endParaRPr lang="en-SG" dirty="0"/>
          </a:p>
        </p:txBody>
      </p:sp>
      <p:pic>
        <p:nvPicPr>
          <p:cNvPr id="6" name="Picture 5">
            <a:extLst>
              <a:ext uri="{FF2B5EF4-FFF2-40B4-BE49-F238E27FC236}">
                <a16:creationId xmlns:a16="http://schemas.microsoft.com/office/drawing/2014/main" id="{4C1B88B9-D60D-4AA7-A7AB-D94C2B04E416}"/>
              </a:ext>
            </a:extLst>
          </p:cNvPr>
          <p:cNvPicPr>
            <a:picLocks noChangeAspect="1"/>
          </p:cNvPicPr>
          <p:nvPr/>
        </p:nvPicPr>
        <p:blipFill>
          <a:blip r:embed="rId2"/>
          <a:stretch>
            <a:fillRect/>
          </a:stretch>
        </p:blipFill>
        <p:spPr>
          <a:xfrm>
            <a:off x="423862" y="1524000"/>
            <a:ext cx="8296275" cy="3810000"/>
          </a:xfrm>
          <a:prstGeom prst="rect">
            <a:avLst/>
          </a:prstGeom>
        </p:spPr>
      </p:pic>
    </p:spTree>
    <p:extLst>
      <p:ext uri="{BB962C8B-B14F-4D97-AF65-F5344CB8AC3E}">
        <p14:creationId xmlns:p14="http://schemas.microsoft.com/office/powerpoint/2010/main" val="91158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669A-AA85-433B-9B55-BF937251C24D}"/>
              </a:ext>
            </a:extLst>
          </p:cNvPr>
          <p:cNvSpPr>
            <a:spLocks noGrp="1"/>
          </p:cNvSpPr>
          <p:nvPr>
            <p:ph type="title"/>
          </p:nvPr>
        </p:nvSpPr>
        <p:spPr/>
        <p:txBody>
          <a:bodyPr/>
          <a:lstStyle/>
          <a:p>
            <a:r>
              <a:rPr lang="en-MY" dirty="0"/>
              <a:t>Localization</a:t>
            </a:r>
          </a:p>
        </p:txBody>
      </p:sp>
      <p:sp>
        <p:nvSpPr>
          <p:cNvPr id="3" name="Text Placeholder 2">
            <a:extLst>
              <a:ext uri="{FF2B5EF4-FFF2-40B4-BE49-F238E27FC236}">
                <a16:creationId xmlns:a16="http://schemas.microsoft.com/office/drawing/2014/main" id="{4E95BA36-C702-437E-B47F-615756605846}"/>
              </a:ext>
            </a:extLst>
          </p:cNvPr>
          <p:cNvSpPr>
            <a:spLocks noGrp="1"/>
          </p:cNvSpPr>
          <p:nvPr>
            <p:ph type="body" sz="quarter" idx="13"/>
          </p:nvPr>
        </p:nvSpPr>
        <p:spPr/>
        <p:txBody>
          <a:bodyPr/>
          <a:lstStyle/>
          <a:p>
            <a:r>
              <a:rPr lang="en-US" dirty="0"/>
              <a:t>Using </a:t>
            </a:r>
            <a:r>
              <a:rPr lang="en-US" dirty="0" err="1"/>
              <a:t>Wifi</a:t>
            </a:r>
            <a:r>
              <a:rPr lang="en-US" dirty="0"/>
              <a:t> Positioning System. </a:t>
            </a:r>
          </a:p>
          <a:p>
            <a:r>
              <a:rPr lang="en-US" dirty="0"/>
              <a:t>Cart will send out fingerprint signals to several WIFI transmitter.</a:t>
            </a:r>
          </a:p>
          <a:p>
            <a:r>
              <a:rPr lang="en-US" dirty="0"/>
              <a:t>Based on signal strength, master PC which gets back data from transmitter, can estimate the exact position of cart in production floor.</a:t>
            </a:r>
          </a:p>
          <a:p>
            <a:endParaRPr lang="en-MY" dirty="0"/>
          </a:p>
        </p:txBody>
      </p:sp>
      <p:sp>
        <p:nvSpPr>
          <p:cNvPr id="4" name="Footer Placeholder 3">
            <a:extLst>
              <a:ext uri="{FF2B5EF4-FFF2-40B4-BE49-F238E27FC236}">
                <a16:creationId xmlns:a16="http://schemas.microsoft.com/office/drawing/2014/main" id="{878C3109-DF51-4FE2-8ED0-85C0CCC2A64E}"/>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F4137544-8918-40E0-8AD3-060AA2D0D16D}"/>
              </a:ext>
            </a:extLst>
          </p:cNvPr>
          <p:cNvSpPr>
            <a:spLocks noGrp="1"/>
          </p:cNvSpPr>
          <p:nvPr>
            <p:ph type="sldNum" sz="quarter" idx="16"/>
          </p:nvPr>
        </p:nvSpPr>
        <p:spPr/>
        <p:txBody>
          <a:bodyPr/>
          <a:lstStyle/>
          <a:p>
            <a:fld id="{2F63C605-4FC6-46DE-BC90-871762EA3F52}" type="slidenum">
              <a:rPr lang="en-SG" smtClean="0"/>
              <a:pPr/>
              <a:t>8</a:t>
            </a:fld>
            <a:endParaRPr lang="en-SG" dirty="0"/>
          </a:p>
        </p:txBody>
      </p:sp>
      <p:pic>
        <p:nvPicPr>
          <p:cNvPr id="9" name="Picture 8">
            <a:extLst>
              <a:ext uri="{FF2B5EF4-FFF2-40B4-BE49-F238E27FC236}">
                <a16:creationId xmlns:a16="http://schemas.microsoft.com/office/drawing/2014/main" id="{6080B8C0-FAE0-481C-879E-824EB62E2CEE}"/>
              </a:ext>
            </a:extLst>
          </p:cNvPr>
          <p:cNvPicPr>
            <a:picLocks noChangeAspect="1"/>
          </p:cNvPicPr>
          <p:nvPr/>
        </p:nvPicPr>
        <p:blipFill>
          <a:blip r:embed="rId2"/>
          <a:stretch>
            <a:fillRect/>
          </a:stretch>
        </p:blipFill>
        <p:spPr>
          <a:xfrm>
            <a:off x="1449603" y="3850062"/>
            <a:ext cx="5439469" cy="2757105"/>
          </a:xfrm>
          <a:prstGeom prst="rect">
            <a:avLst/>
          </a:prstGeom>
        </p:spPr>
      </p:pic>
    </p:spTree>
    <p:extLst>
      <p:ext uri="{BB962C8B-B14F-4D97-AF65-F5344CB8AC3E}">
        <p14:creationId xmlns:p14="http://schemas.microsoft.com/office/powerpoint/2010/main" val="362123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4BDE-8BDF-47A0-AF2A-2E49EB64E74E}"/>
              </a:ext>
            </a:extLst>
          </p:cNvPr>
          <p:cNvSpPr>
            <a:spLocks noGrp="1"/>
          </p:cNvSpPr>
          <p:nvPr>
            <p:ph type="title"/>
          </p:nvPr>
        </p:nvSpPr>
        <p:spPr/>
        <p:txBody>
          <a:bodyPr/>
          <a:lstStyle/>
          <a:p>
            <a:r>
              <a:rPr lang="en-MY" dirty="0"/>
              <a:t>Robotic </a:t>
            </a:r>
            <a:r>
              <a:rPr lang="en-MY"/>
              <a:t>Flow Process</a:t>
            </a:r>
            <a:endParaRPr lang="en-MY" dirty="0"/>
          </a:p>
        </p:txBody>
      </p:sp>
      <p:sp>
        <p:nvSpPr>
          <p:cNvPr id="4" name="Footer Placeholder 3">
            <a:extLst>
              <a:ext uri="{FF2B5EF4-FFF2-40B4-BE49-F238E27FC236}">
                <a16:creationId xmlns:a16="http://schemas.microsoft.com/office/drawing/2014/main" id="{90F4859A-7C1A-45AB-B5C8-45C2B3AFB3CD}"/>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CFFCCF09-7E8E-479C-9B39-7896892D7B1E}"/>
              </a:ext>
            </a:extLst>
          </p:cNvPr>
          <p:cNvSpPr>
            <a:spLocks noGrp="1"/>
          </p:cNvSpPr>
          <p:nvPr>
            <p:ph type="sldNum" sz="quarter" idx="16"/>
          </p:nvPr>
        </p:nvSpPr>
        <p:spPr/>
        <p:txBody>
          <a:bodyPr/>
          <a:lstStyle/>
          <a:p>
            <a:fld id="{2F63C605-4FC6-46DE-BC90-871762EA3F52}" type="slidenum">
              <a:rPr lang="en-SG" smtClean="0"/>
              <a:pPr/>
              <a:t>9</a:t>
            </a:fld>
            <a:endParaRPr lang="en-SG" dirty="0"/>
          </a:p>
        </p:txBody>
      </p:sp>
      <p:sp>
        <p:nvSpPr>
          <p:cNvPr id="6" name="Rectangle 5">
            <a:extLst>
              <a:ext uri="{FF2B5EF4-FFF2-40B4-BE49-F238E27FC236}">
                <a16:creationId xmlns:a16="http://schemas.microsoft.com/office/drawing/2014/main" id="{5E2B97EA-38CE-4E45-878B-FFADA0C548B2}"/>
              </a:ext>
            </a:extLst>
          </p:cNvPr>
          <p:cNvSpPr/>
          <p:nvPr/>
        </p:nvSpPr>
        <p:spPr>
          <a:xfrm>
            <a:off x="1853952" y="2439073"/>
            <a:ext cx="1218394"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Wheel Controller</a:t>
            </a:r>
          </a:p>
        </p:txBody>
      </p:sp>
      <p:sp>
        <p:nvSpPr>
          <p:cNvPr id="7" name="Rectangle 6">
            <a:extLst>
              <a:ext uri="{FF2B5EF4-FFF2-40B4-BE49-F238E27FC236}">
                <a16:creationId xmlns:a16="http://schemas.microsoft.com/office/drawing/2014/main" id="{A6A9D69E-8B5F-400E-BD14-0D14F9E638BE}"/>
              </a:ext>
            </a:extLst>
          </p:cNvPr>
          <p:cNvSpPr/>
          <p:nvPr/>
        </p:nvSpPr>
        <p:spPr>
          <a:xfrm>
            <a:off x="1853952" y="3771494"/>
            <a:ext cx="1218394"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Odometry</a:t>
            </a:r>
          </a:p>
        </p:txBody>
      </p:sp>
      <p:sp>
        <p:nvSpPr>
          <p:cNvPr id="8" name="Rectangle 7">
            <a:extLst>
              <a:ext uri="{FF2B5EF4-FFF2-40B4-BE49-F238E27FC236}">
                <a16:creationId xmlns:a16="http://schemas.microsoft.com/office/drawing/2014/main" id="{B53C8809-B307-4FBA-AE2D-C238E32AC78F}"/>
              </a:ext>
            </a:extLst>
          </p:cNvPr>
          <p:cNvSpPr/>
          <p:nvPr/>
        </p:nvSpPr>
        <p:spPr>
          <a:xfrm>
            <a:off x="1853952" y="5103915"/>
            <a:ext cx="1218394"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Sensors</a:t>
            </a:r>
          </a:p>
        </p:txBody>
      </p:sp>
      <p:sp>
        <p:nvSpPr>
          <p:cNvPr id="10" name="Rectangle 9">
            <a:extLst>
              <a:ext uri="{FF2B5EF4-FFF2-40B4-BE49-F238E27FC236}">
                <a16:creationId xmlns:a16="http://schemas.microsoft.com/office/drawing/2014/main" id="{0A02D9E5-604B-4003-AEBF-BCB022720B22}"/>
              </a:ext>
            </a:extLst>
          </p:cNvPr>
          <p:cNvSpPr/>
          <p:nvPr/>
        </p:nvSpPr>
        <p:spPr>
          <a:xfrm>
            <a:off x="3405660" y="3771494"/>
            <a:ext cx="1453921"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Signal Conditioning</a:t>
            </a:r>
          </a:p>
        </p:txBody>
      </p:sp>
      <p:sp>
        <p:nvSpPr>
          <p:cNvPr id="11" name="Rectangle 10">
            <a:extLst>
              <a:ext uri="{FF2B5EF4-FFF2-40B4-BE49-F238E27FC236}">
                <a16:creationId xmlns:a16="http://schemas.microsoft.com/office/drawing/2014/main" id="{12E7827B-B0E2-472B-A0A6-56B07D025FFF}"/>
              </a:ext>
            </a:extLst>
          </p:cNvPr>
          <p:cNvSpPr/>
          <p:nvPr/>
        </p:nvSpPr>
        <p:spPr>
          <a:xfrm>
            <a:off x="3405659" y="2439072"/>
            <a:ext cx="1453921"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Arduino Cart Control</a:t>
            </a:r>
          </a:p>
        </p:txBody>
      </p:sp>
      <p:sp>
        <p:nvSpPr>
          <p:cNvPr id="12" name="Rectangle 11">
            <a:extLst>
              <a:ext uri="{FF2B5EF4-FFF2-40B4-BE49-F238E27FC236}">
                <a16:creationId xmlns:a16="http://schemas.microsoft.com/office/drawing/2014/main" id="{AE79CD24-CB00-446E-9BF1-1B200E22A817}"/>
              </a:ext>
            </a:extLst>
          </p:cNvPr>
          <p:cNvSpPr/>
          <p:nvPr/>
        </p:nvSpPr>
        <p:spPr>
          <a:xfrm>
            <a:off x="7290491" y="5242935"/>
            <a:ext cx="1453921"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Production SQL Database</a:t>
            </a:r>
          </a:p>
        </p:txBody>
      </p:sp>
      <p:sp>
        <p:nvSpPr>
          <p:cNvPr id="13" name="Rectangle 12">
            <a:extLst>
              <a:ext uri="{FF2B5EF4-FFF2-40B4-BE49-F238E27FC236}">
                <a16:creationId xmlns:a16="http://schemas.microsoft.com/office/drawing/2014/main" id="{D96C6195-2E21-4A32-B61C-1EF9272B4C1E}"/>
              </a:ext>
            </a:extLst>
          </p:cNvPr>
          <p:cNvSpPr/>
          <p:nvPr/>
        </p:nvSpPr>
        <p:spPr>
          <a:xfrm>
            <a:off x="3405658" y="1168997"/>
            <a:ext cx="1453921"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t>Wifi</a:t>
            </a:r>
            <a:r>
              <a:rPr lang="en-MY" dirty="0"/>
              <a:t> Fingerprint Signal</a:t>
            </a:r>
          </a:p>
        </p:txBody>
      </p:sp>
      <p:sp>
        <p:nvSpPr>
          <p:cNvPr id="14" name="Rectangle 13">
            <a:extLst>
              <a:ext uri="{FF2B5EF4-FFF2-40B4-BE49-F238E27FC236}">
                <a16:creationId xmlns:a16="http://schemas.microsoft.com/office/drawing/2014/main" id="{82713A01-DF4F-4AB3-BF44-F81FE9FF00BC}"/>
              </a:ext>
            </a:extLst>
          </p:cNvPr>
          <p:cNvSpPr/>
          <p:nvPr/>
        </p:nvSpPr>
        <p:spPr>
          <a:xfrm>
            <a:off x="5580822" y="2435874"/>
            <a:ext cx="1453921"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Master PC (Python program)</a:t>
            </a:r>
          </a:p>
        </p:txBody>
      </p:sp>
      <p:sp>
        <p:nvSpPr>
          <p:cNvPr id="15" name="Rectangle 14">
            <a:extLst>
              <a:ext uri="{FF2B5EF4-FFF2-40B4-BE49-F238E27FC236}">
                <a16:creationId xmlns:a16="http://schemas.microsoft.com/office/drawing/2014/main" id="{DCB9294B-2DB6-435D-8B7A-4E179EFE8936}"/>
              </a:ext>
            </a:extLst>
          </p:cNvPr>
          <p:cNvSpPr/>
          <p:nvPr/>
        </p:nvSpPr>
        <p:spPr>
          <a:xfrm>
            <a:off x="5552322" y="1165537"/>
            <a:ext cx="1453921"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t>Wifi</a:t>
            </a:r>
            <a:r>
              <a:rPr lang="en-MY" dirty="0"/>
              <a:t> Positioning Signal</a:t>
            </a:r>
          </a:p>
        </p:txBody>
      </p:sp>
      <p:sp>
        <p:nvSpPr>
          <p:cNvPr id="16" name="Rectangle 15">
            <a:extLst>
              <a:ext uri="{FF2B5EF4-FFF2-40B4-BE49-F238E27FC236}">
                <a16:creationId xmlns:a16="http://schemas.microsoft.com/office/drawing/2014/main" id="{11AF228B-0F63-4007-9EF9-78A0DA06B773}"/>
              </a:ext>
            </a:extLst>
          </p:cNvPr>
          <p:cNvSpPr/>
          <p:nvPr/>
        </p:nvSpPr>
        <p:spPr>
          <a:xfrm>
            <a:off x="5600235" y="5242934"/>
            <a:ext cx="1453921"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Destination Planning</a:t>
            </a:r>
          </a:p>
        </p:txBody>
      </p:sp>
      <p:sp>
        <p:nvSpPr>
          <p:cNvPr id="17" name="Rectangle 16">
            <a:extLst>
              <a:ext uri="{FF2B5EF4-FFF2-40B4-BE49-F238E27FC236}">
                <a16:creationId xmlns:a16="http://schemas.microsoft.com/office/drawing/2014/main" id="{F184D585-E47A-461C-AD5A-47E8E3D91EFD}"/>
              </a:ext>
            </a:extLst>
          </p:cNvPr>
          <p:cNvSpPr/>
          <p:nvPr/>
        </p:nvSpPr>
        <p:spPr>
          <a:xfrm>
            <a:off x="7275048" y="1165536"/>
            <a:ext cx="1453921"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Path Planning</a:t>
            </a:r>
          </a:p>
        </p:txBody>
      </p:sp>
      <p:sp>
        <p:nvSpPr>
          <p:cNvPr id="18" name="Rectangle 17">
            <a:extLst>
              <a:ext uri="{FF2B5EF4-FFF2-40B4-BE49-F238E27FC236}">
                <a16:creationId xmlns:a16="http://schemas.microsoft.com/office/drawing/2014/main" id="{08EE3CE8-5CC8-4211-A507-381D9523D9AE}"/>
              </a:ext>
            </a:extLst>
          </p:cNvPr>
          <p:cNvSpPr/>
          <p:nvPr/>
        </p:nvSpPr>
        <p:spPr>
          <a:xfrm>
            <a:off x="7275048" y="3629787"/>
            <a:ext cx="1453921" cy="899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Mapping</a:t>
            </a:r>
          </a:p>
        </p:txBody>
      </p:sp>
      <p:cxnSp>
        <p:nvCxnSpPr>
          <p:cNvPr id="20" name="Straight Arrow Connector 19">
            <a:extLst>
              <a:ext uri="{FF2B5EF4-FFF2-40B4-BE49-F238E27FC236}">
                <a16:creationId xmlns:a16="http://schemas.microsoft.com/office/drawing/2014/main" id="{41BDC704-4334-48BC-85FE-AD6E5C855198}"/>
              </a:ext>
            </a:extLst>
          </p:cNvPr>
          <p:cNvCxnSpPr>
            <a:stCxn id="12" idx="1"/>
            <a:endCxn id="16" idx="3"/>
          </p:cNvCxnSpPr>
          <p:nvPr/>
        </p:nvCxnSpPr>
        <p:spPr>
          <a:xfrm flipH="1" flipV="1">
            <a:off x="7054156" y="5692461"/>
            <a:ext cx="2363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A903D37-206E-46A8-97AB-3336BD3AE983}"/>
              </a:ext>
            </a:extLst>
          </p:cNvPr>
          <p:cNvSpPr txBox="1"/>
          <p:nvPr/>
        </p:nvSpPr>
        <p:spPr>
          <a:xfrm>
            <a:off x="6279282" y="4987540"/>
            <a:ext cx="2379201" cy="246221"/>
          </a:xfrm>
          <a:prstGeom prst="rect">
            <a:avLst/>
          </a:prstGeom>
          <a:noFill/>
        </p:spPr>
        <p:txBody>
          <a:bodyPr wrap="square" rtlCol="0">
            <a:spAutoFit/>
          </a:bodyPr>
          <a:lstStyle/>
          <a:p>
            <a:r>
              <a:rPr lang="en-MY" sz="1000" dirty="0">
                <a:solidFill>
                  <a:schemeClr val="tx1">
                    <a:lumMod val="75000"/>
                    <a:lumOff val="25000"/>
                  </a:schemeClr>
                </a:solidFill>
              </a:rPr>
              <a:t>Target Location</a:t>
            </a:r>
          </a:p>
        </p:txBody>
      </p:sp>
      <p:cxnSp>
        <p:nvCxnSpPr>
          <p:cNvPr id="29" name="Straight Arrow Connector 28">
            <a:extLst>
              <a:ext uri="{FF2B5EF4-FFF2-40B4-BE49-F238E27FC236}">
                <a16:creationId xmlns:a16="http://schemas.microsoft.com/office/drawing/2014/main" id="{E84B4F5B-1A79-421C-9900-D5F85BE9E4F6}"/>
              </a:ext>
            </a:extLst>
          </p:cNvPr>
          <p:cNvCxnSpPr>
            <a:stCxn id="16" idx="0"/>
            <a:endCxn id="14" idx="2"/>
          </p:cNvCxnSpPr>
          <p:nvPr/>
        </p:nvCxnSpPr>
        <p:spPr>
          <a:xfrm flipH="1" flipV="1">
            <a:off x="6307783" y="3334927"/>
            <a:ext cx="19413" cy="1908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B850364-FFAD-4A8D-BB29-18081DA76318}"/>
              </a:ext>
            </a:extLst>
          </p:cNvPr>
          <p:cNvCxnSpPr>
            <a:stCxn id="15" idx="3"/>
            <a:endCxn id="17" idx="1"/>
          </p:cNvCxnSpPr>
          <p:nvPr/>
        </p:nvCxnSpPr>
        <p:spPr>
          <a:xfrm flipV="1">
            <a:off x="7006243" y="1615063"/>
            <a:ext cx="268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74DF3FD-B4B7-486F-BEB0-EFA655F58C63}"/>
              </a:ext>
            </a:extLst>
          </p:cNvPr>
          <p:cNvCxnSpPr>
            <a:stCxn id="13" idx="3"/>
            <a:endCxn id="15" idx="1"/>
          </p:cNvCxnSpPr>
          <p:nvPr/>
        </p:nvCxnSpPr>
        <p:spPr>
          <a:xfrm flipV="1">
            <a:off x="4859579" y="1615064"/>
            <a:ext cx="692743" cy="346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5D28B9C7-DDE7-4195-BEB0-1D20A55AD254}"/>
              </a:ext>
            </a:extLst>
          </p:cNvPr>
          <p:cNvCxnSpPr/>
          <p:nvPr/>
        </p:nvCxnSpPr>
        <p:spPr>
          <a:xfrm flipH="1">
            <a:off x="7006243" y="2064589"/>
            <a:ext cx="268805" cy="37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FCD30E8-BB31-4AFC-B2E7-BF8519CF5A34}"/>
              </a:ext>
            </a:extLst>
          </p:cNvPr>
          <p:cNvSpPr txBox="1"/>
          <p:nvPr/>
        </p:nvSpPr>
        <p:spPr>
          <a:xfrm>
            <a:off x="7140645" y="2049096"/>
            <a:ext cx="1453921" cy="276999"/>
          </a:xfrm>
          <a:prstGeom prst="rect">
            <a:avLst/>
          </a:prstGeom>
          <a:noFill/>
        </p:spPr>
        <p:txBody>
          <a:bodyPr wrap="square" rtlCol="0">
            <a:spAutoFit/>
          </a:bodyPr>
          <a:lstStyle/>
          <a:p>
            <a:r>
              <a:rPr lang="en-MY" sz="1200" dirty="0">
                <a:solidFill>
                  <a:schemeClr val="tx1">
                    <a:lumMod val="75000"/>
                    <a:lumOff val="25000"/>
                  </a:schemeClr>
                </a:solidFill>
              </a:rPr>
              <a:t>Cart Path</a:t>
            </a:r>
          </a:p>
        </p:txBody>
      </p:sp>
      <p:cxnSp>
        <p:nvCxnSpPr>
          <p:cNvPr id="38" name="Straight Arrow Connector 37">
            <a:extLst>
              <a:ext uri="{FF2B5EF4-FFF2-40B4-BE49-F238E27FC236}">
                <a16:creationId xmlns:a16="http://schemas.microsoft.com/office/drawing/2014/main" id="{C73499AB-3240-41BA-AE02-C074443870F6}"/>
              </a:ext>
            </a:extLst>
          </p:cNvPr>
          <p:cNvCxnSpPr>
            <a:cxnSpLocks/>
            <a:stCxn id="14" idx="3"/>
            <a:endCxn id="18" idx="0"/>
          </p:cNvCxnSpPr>
          <p:nvPr/>
        </p:nvCxnSpPr>
        <p:spPr>
          <a:xfrm>
            <a:off x="7034743" y="2885401"/>
            <a:ext cx="967266" cy="74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F7BCED9-713A-4AA3-9B78-C28541992C96}"/>
              </a:ext>
            </a:extLst>
          </p:cNvPr>
          <p:cNvSpPr txBox="1"/>
          <p:nvPr/>
        </p:nvSpPr>
        <p:spPr>
          <a:xfrm>
            <a:off x="7229068" y="2885400"/>
            <a:ext cx="1292341" cy="276999"/>
          </a:xfrm>
          <a:prstGeom prst="rect">
            <a:avLst/>
          </a:prstGeom>
          <a:noFill/>
        </p:spPr>
        <p:txBody>
          <a:bodyPr wrap="none" rtlCol="0">
            <a:spAutoFit/>
          </a:bodyPr>
          <a:lstStyle/>
          <a:p>
            <a:r>
              <a:rPr lang="en-MY" sz="1200" dirty="0">
                <a:solidFill>
                  <a:schemeClr val="tx1">
                    <a:lumMod val="75000"/>
                    <a:lumOff val="25000"/>
                  </a:schemeClr>
                </a:solidFill>
              </a:rPr>
              <a:t>Update obstacle</a:t>
            </a:r>
          </a:p>
        </p:txBody>
      </p:sp>
      <p:cxnSp>
        <p:nvCxnSpPr>
          <p:cNvPr id="44" name="Straight Arrow Connector 43">
            <a:extLst>
              <a:ext uri="{FF2B5EF4-FFF2-40B4-BE49-F238E27FC236}">
                <a16:creationId xmlns:a16="http://schemas.microsoft.com/office/drawing/2014/main" id="{1929ED54-D840-4C5F-AB2E-8AA8E2795C1D}"/>
              </a:ext>
            </a:extLst>
          </p:cNvPr>
          <p:cNvCxnSpPr/>
          <p:nvPr/>
        </p:nvCxnSpPr>
        <p:spPr>
          <a:xfrm>
            <a:off x="8728969" y="2064589"/>
            <a:ext cx="0" cy="15651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58A9B51-B2A2-4D48-A8F0-048649D869B5}"/>
              </a:ext>
            </a:extLst>
          </p:cNvPr>
          <p:cNvCxnSpPr/>
          <p:nvPr/>
        </p:nvCxnSpPr>
        <p:spPr>
          <a:xfrm flipH="1">
            <a:off x="4859579" y="2556769"/>
            <a:ext cx="692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100A8BA-7BF1-49CB-8BF4-E8B1B935C61E}"/>
              </a:ext>
            </a:extLst>
          </p:cNvPr>
          <p:cNvSpPr txBox="1"/>
          <p:nvPr/>
        </p:nvSpPr>
        <p:spPr>
          <a:xfrm>
            <a:off x="4809026" y="2220921"/>
            <a:ext cx="891591" cy="276999"/>
          </a:xfrm>
          <a:prstGeom prst="rect">
            <a:avLst/>
          </a:prstGeom>
          <a:noFill/>
        </p:spPr>
        <p:txBody>
          <a:bodyPr wrap="none" rtlCol="0">
            <a:spAutoFit/>
          </a:bodyPr>
          <a:lstStyle/>
          <a:p>
            <a:r>
              <a:rPr lang="en-MY" sz="1200" dirty="0">
                <a:solidFill>
                  <a:schemeClr val="tx1">
                    <a:lumMod val="75000"/>
                    <a:lumOff val="25000"/>
                  </a:schemeClr>
                </a:solidFill>
              </a:rPr>
              <a:t>Command</a:t>
            </a:r>
          </a:p>
        </p:txBody>
      </p:sp>
      <p:cxnSp>
        <p:nvCxnSpPr>
          <p:cNvPr id="49" name="Straight Arrow Connector 48">
            <a:extLst>
              <a:ext uri="{FF2B5EF4-FFF2-40B4-BE49-F238E27FC236}">
                <a16:creationId xmlns:a16="http://schemas.microsoft.com/office/drawing/2014/main" id="{B2E20D13-5E02-460B-9710-8ECA646A1D01}"/>
              </a:ext>
            </a:extLst>
          </p:cNvPr>
          <p:cNvCxnSpPr/>
          <p:nvPr/>
        </p:nvCxnSpPr>
        <p:spPr>
          <a:xfrm>
            <a:off x="4859579" y="3162399"/>
            <a:ext cx="721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322BCE8-1644-4058-92FB-D7A9C7AB9BB5}"/>
              </a:ext>
            </a:extLst>
          </p:cNvPr>
          <p:cNvSpPr txBox="1"/>
          <p:nvPr/>
        </p:nvSpPr>
        <p:spPr>
          <a:xfrm>
            <a:off x="4902741" y="3334927"/>
            <a:ext cx="1269899" cy="276999"/>
          </a:xfrm>
          <a:prstGeom prst="rect">
            <a:avLst/>
          </a:prstGeom>
          <a:noFill/>
        </p:spPr>
        <p:txBody>
          <a:bodyPr wrap="none" rtlCol="0">
            <a:spAutoFit/>
          </a:bodyPr>
          <a:lstStyle/>
          <a:p>
            <a:r>
              <a:rPr lang="en-MY" sz="1200" dirty="0">
                <a:solidFill>
                  <a:schemeClr val="tx1">
                    <a:lumMod val="75000"/>
                    <a:lumOff val="25000"/>
                  </a:schemeClr>
                </a:solidFill>
              </a:rPr>
              <a:t>Status/Obstacle</a:t>
            </a:r>
          </a:p>
        </p:txBody>
      </p:sp>
      <p:sp>
        <p:nvSpPr>
          <p:cNvPr id="53" name="Rectangle 52">
            <a:extLst>
              <a:ext uri="{FF2B5EF4-FFF2-40B4-BE49-F238E27FC236}">
                <a16:creationId xmlns:a16="http://schemas.microsoft.com/office/drawing/2014/main" id="{6D94B79A-6B1B-465B-B978-E89817DF2E89}"/>
              </a:ext>
            </a:extLst>
          </p:cNvPr>
          <p:cNvSpPr/>
          <p:nvPr/>
        </p:nvSpPr>
        <p:spPr>
          <a:xfrm>
            <a:off x="5254821" y="1056443"/>
            <a:ext cx="3720503" cy="5296509"/>
          </a:xfrm>
          <a:prstGeom prst="rect">
            <a:avLst/>
          </a:prstGeom>
          <a:noFill/>
          <a:ln>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MY" dirty="0">
              <a:ln w="0"/>
              <a:solidFill>
                <a:schemeClr val="tx1"/>
              </a:solidFill>
              <a:effectLst>
                <a:outerShdw blurRad="38100" dist="19050" dir="2700000" algn="tl" rotWithShape="0">
                  <a:schemeClr val="dk1">
                    <a:alpha val="40000"/>
                  </a:schemeClr>
                </a:outerShdw>
              </a:effectLst>
            </a:endParaRPr>
          </a:p>
        </p:txBody>
      </p:sp>
      <p:sp>
        <p:nvSpPr>
          <p:cNvPr id="54" name="TextBox 53">
            <a:extLst>
              <a:ext uri="{FF2B5EF4-FFF2-40B4-BE49-F238E27FC236}">
                <a16:creationId xmlns:a16="http://schemas.microsoft.com/office/drawing/2014/main" id="{3004A102-8F66-4F04-949B-1E62A5B6A551}"/>
              </a:ext>
            </a:extLst>
          </p:cNvPr>
          <p:cNvSpPr txBox="1"/>
          <p:nvPr/>
        </p:nvSpPr>
        <p:spPr>
          <a:xfrm>
            <a:off x="7700616" y="6124692"/>
            <a:ext cx="1274708" cy="369332"/>
          </a:xfrm>
          <a:prstGeom prst="rect">
            <a:avLst/>
          </a:prstGeom>
          <a:noFill/>
        </p:spPr>
        <p:txBody>
          <a:bodyPr wrap="none" rtlCol="0">
            <a:spAutoFit/>
          </a:bodyPr>
          <a:lstStyle/>
          <a:p>
            <a:r>
              <a:rPr lang="en-MY" dirty="0">
                <a:solidFill>
                  <a:schemeClr val="tx1">
                    <a:lumMod val="75000"/>
                    <a:lumOff val="25000"/>
                  </a:schemeClr>
                </a:solidFill>
              </a:rPr>
              <a:t>Master PC</a:t>
            </a:r>
          </a:p>
        </p:txBody>
      </p:sp>
      <p:cxnSp>
        <p:nvCxnSpPr>
          <p:cNvPr id="56" name="Straight Arrow Connector 55">
            <a:extLst>
              <a:ext uri="{FF2B5EF4-FFF2-40B4-BE49-F238E27FC236}">
                <a16:creationId xmlns:a16="http://schemas.microsoft.com/office/drawing/2014/main" id="{5FD9737E-D842-4CAD-BFE3-0DCB6C890658}"/>
              </a:ext>
            </a:extLst>
          </p:cNvPr>
          <p:cNvCxnSpPr>
            <a:stCxn id="11" idx="0"/>
            <a:endCxn id="13" idx="2"/>
          </p:cNvCxnSpPr>
          <p:nvPr/>
        </p:nvCxnSpPr>
        <p:spPr>
          <a:xfrm flipH="1" flipV="1">
            <a:off x="4132619" y="2068050"/>
            <a:ext cx="1" cy="37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F888EAE-C150-4520-8EAF-E2A557CEE395}"/>
              </a:ext>
            </a:extLst>
          </p:cNvPr>
          <p:cNvSpPr txBox="1"/>
          <p:nvPr/>
        </p:nvSpPr>
        <p:spPr>
          <a:xfrm>
            <a:off x="3112787" y="2128815"/>
            <a:ext cx="1019831" cy="276999"/>
          </a:xfrm>
          <a:prstGeom prst="rect">
            <a:avLst/>
          </a:prstGeom>
          <a:noFill/>
        </p:spPr>
        <p:txBody>
          <a:bodyPr wrap="none" rtlCol="0">
            <a:spAutoFit/>
          </a:bodyPr>
          <a:lstStyle/>
          <a:p>
            <a:r>
              <a:rPr lang="en-MY" sz="1200" dirty="0">
                <a:solidFill>
                  <a:schemeClr val="tx1">
                    <a:lumMod val="75000"/>
                    <a:lumOff val="25000"/>
                  </a:schemeClr>
                </a:solidFill>
              </a:rPr>
              <a:t>Issue Signal</a:t>
            </a:r>
          </a:p>
        </p:txBody>
      </p:sp>
      <p:cxnSp>
        <p:nvCxnSpPr>
          <p:cNvPr id="59" name="Straight Arrow Connector 58">
            <a:extLst>
              <a:ext uri="{FF2B5EF4-FFF2-40B4-BE49-F238E27FC236}">
                <a16:creationId xmlns:a16="http://schemas.microsoft.com/office/drawing/2014/main" id="{47D88EC5-B721-4C1C-A575-D41BAAE4522C}"/>
              </a:ext>
            </a:extLst>
          </p:cNvPr>
          <p:cNvCxnSpPr/>
          <p:nvPr/>
        </p:nvCxnSpPr>
        <p:spPr>
          <a:xfrm flipH="1" flipV="1">
            <a:off x="4132618" y="3392537"/>
            <a:ext cx="1" cy="37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0063B4E-191C-4406-BCCE-84483B2B93BF}"/>
              </a:ext>
            </a:extLst>
          </p:cNvPr>
          <p:cNvCxnSpPr>
            <a:stCxn id="7" idx="3"/>
            <a:endCxn id="10" idx="1"/>
          </p:cNvCxnSpPr>
          <p:nvPr/>
        </p:nvCxnSpPr>
        <p:spPr>
          <a:xfrm>
            <a:off x="3072346" y="4221021"/>
            <a:ext cx="333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FB5A178-E574-4729-B2B2-C81FCE19D6CD}"/>
              </a:ext>
            </a:extLst>
          </p:cNvPr>
          <p:cNvCxnSpPr/>
          <p:nvPr/>
        </p:nvCxnSpPr>
        <p:spPr>
          <a:xfrm flipV="1">
            <a:off x="3072346" y="4670547"/>
            <a:ext cx="333312" cy="44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FF22429-1DA6-4E28-B9CD-D8FE2D395848}"/>
              </a:ext>
            </a:extLst>
          </p:cNvPr>
          <p:cNvCxnSpPr>
            <a:stCxn id="11" idx="1"/>
            <a:endCxn id="6" idx="3"/>
          </p:cNvCxnSpPr>
          <p:nvPr/>
        </p:nvCxnSpPr>
        <p:spPr>
          <a:xfrm flipH="1">
            <a:off x="3072346" y="2888599"/>
            <a:ext cx="3333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63DBB9C1-FF62-4760-B18F-1C97AC0ACE51}"/>
              </a:ext>
            </a:extLst>
          </p:cNvPr>
          <p:cNvPicPr>
            <a:picLocks noChangeAspect="1"/>
          </p:cNvPicPr>
          <p:nvPr/>
        </p:nvPicPr>
        <p:blipFill>
          <a:blip r:embed="rId2"/>
          <a:stretch>
            <a:fillRect/>
          </a:stretch>
        </p:blipFill>
        <p:spPr>
          <a:xfrm>
            <a:off x="77076" y="1301339"/>
            <a:ext cx="1533525" cy="4067175"/>
          </a:xfrm>
          <a:prstGeom prst="rect">
            <a:avLst/>
          </a:prstGeom>
        </p:spPr>
      </p:pic>
      <p:cxnSp>
        <p:nvCxnSpPr>
          <p:cNvPr id="70" name="Straight Arrow Connector 69">
            <a:extLst>
              <a:ext uri="{FF2B5EF4-FFF2-40B4-BE49-F238E27FC236}">
                <a16:creationId xmlns:a16="http://schemas.microsoft.com/office/drawing/2014/main" id="{7620CFF7-9C9D-4563-ABC7-65BA34C396AC}"/>
              </a:ext>
            </a:extLst>
          </p:cNvPr>
          <p:cNvCxnSpPr>
            <a:cxnSpLocks/>
            <a:stCxn id="6" idx="1"/>
          </p:cNvCxnSpPr>
          <p:nvPr/>
        </p:nvCxnSpPr>
        <p:spPr>
          <a:xfrm flipH="1" flipV="1">
            <a:off x="1639101" y="2885400"/>
            <a:ext cx="214851" cy="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86043F-1074-49F1-B6D4-F2B466AC9D0B}"/>
              </a:ext>
            </a:extLst>
          </p:cNvPr>
          <p:cNvCxnSpPr/>
          <p:nvPr/>
        </p:nvCxnSpPr>
        <p:spPr>
          <a:xfrm>
            <a:off x="1636017" y="4288930"/>
            <a:ext cx="18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81742A16-A1B3-4110-9CBB-D92EC0895B3E}"/>
              </a:ext>
            </a:extLst>
          </p:cNvPr>
          <p:cNvSpPr txBox="1"/>
          <p:nvPr/>
        </p:nvSpPr>
        <p:spPr>
          <a:xfrm>
            <a:off x="3928861" y="6002968"/>
            <a:ext cx="620683" cy="369332"/>
          </a:xfrm>
          <a:prstGeom prst="rect">
            <a:avLst/>
          </a:prstGeom>
          <a:noFill/>
        </p:spPr>
        <p:txBody>
          <a:bodyPr wrap="none" rtlCol="0">
            <a:spAutoFit/>
          </a:bodyPr>
          <a:lstStyle/>
          <a:p>
            <a:r>
              <a:rPr lang="en-MY" dirty="0">
                <a:solidFill>
                  <a:schemeClr val="tx1">
                    <a:lumMod val="75000"/>
                    <a:lumOff val="25000"/>
                  </a:schemeClr>
                </a:solidFill>
              </a:rPr>
              <a:t>Cart</a:t>
            </a:r>
          </a:p>
        </p:txBody>
      </p:sp>
      <p:pic>
        <p:nvPicPr>
          <p:cNvPr id="76" name="Picture 75">
            <a:extLst>
              <a:ext uri="{FF2B5EF4-FFF2-40B4-BE49-F238E27FC236}">
                <a16:creationId xmlns:a16="http://schemas.microsoft.com/office/drawing/2014/main" id="{95D33884-3C84-4763-9E54-71F1342DD06A}"/>
              </a:ext>
            </a:extLst>
          </p:cNvPr>
          <p:cNvPicPr>
            <a:picLocks noChangeAspect="1"/>
          </p:cNvPicPr>
          <p:nvPr/>
        </p:nvPicPr>
        <p:blipFill>
          <a:blip r:embed="rId3"/>
          <a:stretch>
            <a:fillRect/>
          </a:stretch>
        </p:blipFill>
        <p:spPr>
          <a:xfrm>
            <a:off x="253914" y="5441156"/>
            <a:ext cx="1047750" cy="1000125"/>
          </a:xfrm>
          <a:prstGeom prst="rect">
            <a:avLst/>
          </a:prstGeom>
        </p:spPr>
      </p:pic>
      <p:cxnSp>
        <p:nvCxnSpPr>
          <p:cNvPr id="78" name="Straight Arrow Connector 77">
            <a:extLst>
              <a:ext uri="{FF2B5EF4-FFF2-40B4-BE49-F238E27FC236}">
                <a16:creationId xmlns:a16="http://schemas.microsoft.com/office/drawing/2014/main" id="{6E35DB81-A1E5-4A9B-B430-F54D6995779F}"/>
              </a:ext>
            </a:extLst>
          </p:cNvPr>
          <p:cNvCxnSpPr>
            <a:cxnSpLocks/>
          </p:cNvCxnSpPr>
          <p:nvPr/>
        </p:nvCxnSpPr>
        <p:spPr>
          <a:xfrm flipV="1">
            <a:off x="1225170" y="5495115"/>
            <a:ext cx="649643" cy="15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9B616DDB-8BA8-4944-B03D-44C44563F199}"/>
              </a:ext>
            </a:extLst>
          </p:cNvPr>
          <p:cNvPicPr>
            <a:picLocks noChangeAspect="1"/>
          </p:cNvPicPr>
          <p:nvPr/>
        </p:nvPicPr>
        <p:blipFill>
          <a:blip r:embed="rId4"/>
          <a:stretch>
            <a:fillRect/>
          </a:stretch>
        </p:blipFill>
        <p:spPr>
          <a:xfrm>
            <a:off x="1438925" y="6033395"/>
            <a:ext cx="914400" cy="838200"/>
          </a:xfrm>
          <a:prstGeom prst="rect">
            <a:avLst/>
          </a:prstGeom>
        </p:spPr>
      </p:pic>
      <p:cxnSp>
        <p:nvCxnSpPr>
          <p:cNvPr id="82" name="Straight Arrow Connector 81">
            <a:extLst>
              <a:ext uri="{FF2B5EF4-FFF2-40B4-BE49-F238E27FC236}">
                <a16:creationId xmlns:a16="http://schemas.microsoft.com/office/drawing/2014/main" id="{AADEFEF6-B5DF-4AE4-B8B0-C4DEF1C3934A}"/>
              </a:ext>
            </a:extLst>
          </p:cNvPr>
          <p:cNvCxnSpPr>
            <a:cxnSpLocks/>
          </p:cNvCxnSpPr>
          <p:nvPr/>
        </p:nvCxnSpPr>
        <p:spPr>
          <a:xfrm flipV="1">
            <a:off x="2276946" y="6028366"/>
            <a:ext cx="649643" cy="15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561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5201</TotalTime>
  <Words>548</Words>
  <Application>Microsoft Office PowerPoint</Application>
  <PresentationFormat>On-screen Show (4:3)</PresentationFormat>
  <Paragraphs>79</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Theme1</vt:lpstr>
      <vt:lpstr>Autonomous Burn-in BOARD CART</vt:lpstr>
      <vt:lpstr>Introduction and Business Case</vt:lpstr>
      <vt:lpstr>Introduction and Business Case</vt:lpstr>
      <vt:lpstr>Objective and Requirements</vt:lpstr>
      <vt:lpstr>Cart Design</vt:lpstr>
      <vt:lpstr>Cart Design</vt:lpstr>
      <vt:lpstr>Interaction plan</vt:lpstr>
      <vt:lpstr>Localization</vt:lpstr>
      <vt:lpstr>Robotic Flow Process</vt:lpstr>
      <vt:lpstr>Production and Maintainence</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Boon Ping Ong</cp:lastModifiedBy>
  <cp:revision>353</cp:revision>
  <cp:lastPrinted>2015-02-25T07:22:35Z</cp:lastPrinted>
  <dcterms:created xsi:type="dcterms:W3CDTF">2014-12-11T07:55:35Z</dcterms:created>
  <dcterms:modified xsi:type="dcterms:W3CDTF">2020-07-11T07:11:38Z</dcterms:modified>
</cp:coreProperties>
</file>