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handoutMasterIdLst>
    <p:handoutMasterId r:id="rId13"/>
  </p:handoutMasterIdLst>
  <p:sldIdLst>
    <p:sldId id="281" r:id="rId2"/>
    <p:sldId id="371" r:id="rId3"/>
    <p:sldId id="379" r:id="rId4"/>
    <p:sldId id="376" r:id="rId5"/>
    <p:sldId id="384" r:id="rId6"/>
    <p:sldId id="383" r:id="rId7"/>
    <p:sldId id="382" r:id="rId8"/>
    <p:sldId id="377" r:id="rId9"/>
    <p:sldId id="378" r:id="rId10"/>
    <p:sldId id="370" r:id="rId11"/>
  </p:sldIdLst>
  <p:sldSz cx="9144000" cy="6858000" type="screen4x3"/>
  <p:notesSz cx="7099300" cy="10234613"/>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on Ping Ong" initials="BPO" lastIdx="2" clrIdx="0">
    <p:extLst>
      <p:ext uri="{19B8F6BF-5375-455C-9EA6-DF929625EA0E}">
        <p15:presenceInfo xmlns:p15="http://schemas.microsoft.com/office/powerpoint/2012/main" userId="74586b4d4e5560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F7E"/>
    <a:srgbClr val="0EEF88"/>
    <a:srgbClr val="F58220"/>
    <a:srgbClr val="42B06F"/>
    <a:srgbClr val="898989"/>
    <a:srgbClr val="33BB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1" autoAdjust="0"/>
    <p:restoredTop sz="94343" autoAdjust="0"/>
  </p:normalViewPr>
  <p:slideViewPr>
    <p:cSldViewPr snapToGrid="0">
      <p:cViewPr varScale="1">
        <p:scale>
          <a:sx n="97" d="100"/>
          <a:sy n="97" d="100"/>
        </p:scale>
        <p:origin x="1050"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69" d="100"/>
          <a:sy n="69" d="100"/>
        </p:scale>
        <p:origin x="254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05T21:40:33.537" idx="2">
    <p:pos x="10" y="10"/>
    <p:text>The autonomous cart will keep the metal frame work so it can fitted to the burn-in board loader.
Wheel of the cart will be replaced and powered with geared DC motor  which can drive heavy loads.
Sensor will be equipped for collision avoidance and to ensure the alignment to the loader.
Master PC will communicate with each autonomous cart on the  location of empty oven/loader target and waypoint/viapoint of the path.
Autonomous cart (with Arduino controller) will communicate with Master PC on the latest position and any new obstacle found along the waypoint.
Screw drive with linear actuator will replace metal pole so it allow adjustment of height when reaching loader or oven position.</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32" tIns="49516" rIns="99032" bIns="49516" rtlCol="0"/>
          <a:lstStyle>
            <a:lvl1pPr algn="l">
              <a:defRPr sz="1200"/>
            </a:lvl1pPr>
          </a:lstStyle>
          <a:p>
            <a:endParaRPr lang="en-US"/>
          </a:p>
        </p:txBody>
      </p:sp>
      <p:sp>
        <p:nvSpPr>
          <p:cNvPr id="3" name="Date Placeholder 2"/>
          <p:cNvSpPr>
            <a:spLocks noGrp="1"/>
          </p:cNvSpPr>
          <p:nvPr>
            <p:ph type="dt" sz="quarter" idx="1"/>
          </p:nvPr>
        </p:nvSpPr>
        <p:spPr>
          <a:xfrm>
            <a:off x="4021296" y="1"/>
            <a:ext cx="3076363" cy="511731"/>
          </a:xfrm>
          <a:prstGeom prst="rect">
            <a:avLst/>
          </a:prstGeom>
        </p:spPr>
        <p:txBody>
          <a:bodyPr vert="horz" lIns="99032" tIns="49516" rIns="99032" bIns="49516" rtlCol="0"/>
          <a:lstStyle>
            <a:lvl1pPr algn="r">
              <a:defRPr sz="1200"/>
            </a:lvl1pPr>
          </a:lstStyle>
          <a:p>
            <a:fld id="{43F1A4C9-FB5C-B247-A357-650712A3F0A8}" type="datetimeFigureOut">
              <a:rPr lang="en-US" smtClean="0"/>
              <a:t>8/19/2020</a:t>
            </a:fld>
            <a:endParaRPr lang="en-US"/>
          </a:p>
        </p:txBody>
      </p:sp>
      <p:sp>
        <p:nvSpPr>
          <p:cNvPr id="4" name="Footer Placeholder 3"/>
          <p:cNvSpPr>
            <a:spLocks noGrp="1"/>
          </p:cNvSpPr>
          <p:nvPr>
            <p:ph type="ftr" sz="quarter" idx="2"/>
          </p:nvPr>
        </p:nvSpPr>
        <p:spPr>
          <a:xfrm>
            <a:off x="1" y="9721107"/>
            <a:ext cx="3076363" cy="511731"/>
          </a:xfrm>
          <a:prstGeom prst="rect">
            <a:avLst/>
          </a:prstGeom>
        </p:spPr>
        <p:txBody>
          <a:bodyPr vert="horz" lIns="99032" tIns="49516" rIns="99032" bIns="49516" rtlCol="0" anchor="b"/>
          <a:lstStyle>
            <a:lvl1pPr algn="l">
              <a:defRPr sz="1200"/>
            </a:lvl1pPr>
          </a:lstStyle>
          <a:p>
            <a:endParaRPr lang="en-US"/>
          </a:p>
        </p:txBody>
      </p:sp>
      <p:sp>
        <p:nvSpPr>
          <p:cNvPr id="5" name="Slide Number Placeholder 4"/>
          <p:cNvSpPr>
            <a:spLocks noGrp="1"/>
          </p:cNvSpPr>
          <p:nvPr>
            <p:ph type="sldNum" sz="quarter" idx="3"/>
          </p:nvPr>
        </p:nvSpPr>
        <p:spPr>
          <a:xfrm>
            <a:off x="4021296" y="9721107"/>
            <a:ext cx="3076363" cy="511731"/>
          </a:xfrm>
          <a:prstGeom prst="rect">
            <a:avLst/>
          </a:prstGeom>
        </p:spPr>
        <p:txBody>
          <a:bodyPr vert="horz" lIns="99032" tIns="49516" rIns="99032" bIns="49516" rtlCol="0" anchor="b"/>
          <a:lstStyle>
            <a:lvl1pPr algn="r">
              <a:defRPr sz="1200"/>
            </a:lvl1pPr>
          </a:lstStyle>
          <a:p>
            <a:fld id="{C9D91F05-50D7-A946-8902-88FA310261AF}" type="slidenum">
              <a:rPr lang="en-US" smtClean="0"/>
              <a:t>‹#›</a:t>
            </a:fld>
            <a:endParaRPr lang="en-US"/>
          </a:p>
        </p:txBody>
      </p:sp>
    </p:spTree>
    <p:extLst>
      <p:ext uri="{BB962C8B-B14F-4D97-AF65-F5344CB8AC3E}">
        <p14:creationId xmlns:p14="http://schemas.microsoft.com/office/powerpoint/2010/main" val="873952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3076363" cy="513507"/>
          </a:xfrm>
          <a:prstGeom prst="rect">
            <a:avLst/>
          </a:prstGeom>
        </p:spPr>
        <p:txBody>
          <a:bodyPr vert="horz" lIns="99032" tIns="49516" rIns="99032" bIns="49516" rtlCol="0"/>
          <a:lstStyle>
            <a:lvl1pPr algn="l">
              <a:defRPr sz="1200"/>
            </a:lvl1pPr>
          </a:lstStyle>
          <a:p>
            <a:endParaRPr lang="en-SG"/>
          </a:p>
        </p:txBody>
      </p:sp>
      <p:sp>
        <p:nvSpPr>
          <p:cNvPr id="3" name="Date Placeholder 2"/>
          <p:cNvSpPr>
            <a:spLocks noGrp="1"/>
          </p:cNvSpPr>
          <p:nvPr>
            <p:ph type="dt" idx="1"/>
          </p:nvPr>
        </p:nvSpPr>
        <p:spPr>
          <a:xfrm>
            <a:off x="4021296" y="3"/>
            <a:ext cx="3076363" cy="513507"/>
          </a:xfrm>
          <a:prstGeom prst="rect">
            <a:avLst/>
          </a:prstGeom>
        </p:spPr>
        <p:txBody>
          <a:bodyPr vert="horz" lIns="99032" tIns="49516" rIns="99032" bIns="49516" rtlCol="0"/>
          <a:lstStyle>
            <a:lvl1pPr algn="r">
              <a:defRPr sz="1200"/>
            </a:lvl1pPr>
          </a:lstStyle>
          <a:p>
            <a:fld id="{EA4960E5-F060-4C88-B1C5-5A6F5890BEF6}" type="datetimeFigureOut">
              <a:rPr lang="en-SG" smtClean="0"/>
              <a:t>19/8/2020</a:t>
            </a:fld>
            <a:endParaRPr lang="en-SG"/>
          </a:p>
        </p:txBody>
      </p:sp>
      <p:sp>
        <p:nvSpPr>
          <p:cNvPr id="4" name="Slide Image Placeholder 3"/>
          <p:cNvSpPr>
            <a:spLocks noGrp="1" noRot="1" noChangeAspect="1"/>
          </p:cNvSpPr>
          <p:nvPr>
            <p:ph type="sldImg" idx="2"/>
          </p:nvPr>
        </p:nvSpPr>
        <p:spPr>
          <a:xfrm>
            <a:off x="1246188" y="1277938"/>
            <a:ext cx="4606925" cy="3455987"/>
          </a:xfrm>
          <a:prstGeom prst="rect">
            <a:avLst/>
          </a:prstGeom>
          <a:noFill/>
          <a:ln w="12700">
            <a:solidFill>
              <a:prstClr val="black"/>
            </a:solidFill>
          </a:ln>
        </p:spPr>
        <p:txBody>
          <a:bodyPr vert="horz" lIns="99032" tIns="49516" rIns="99032" bIns="49516" rtlCol="0" anchor="ctr"/>
          <a:lstStyle/>
          <a:p>
            <a:endParaRPr lang="en-SG"/>
          </a:p>
        </p:txBody>
      </p:sp>
      <p:sp>
        <p:nvSpPr>
          <p:cNvPr id="5" name="Notes Placeholder 4"/>
          <p:cNvSpPr>
            <a:spLocks noGrp="1"/>
          </p:cNvSpPr>
          <p:nvPr>
            <p:ph type="body" sz="quarter" idx="3"/>
          </p:nvPr>
        </p:nvSpPr>
        <p:spPr>
          <a:xfrm>
            <a:off x="709931" y="4925407"/>
            <a:ext cx="5679440" cy="4029879"/>
          </a:xfrm>
          <a:prstGeom prst="rect">
            <a:avLst/>
          </a:prstGeom>
        </p:spPr>
        <p:txBody>
          <a:bodyPr vert="horz" lIns="99032" tIns="49516" rIns="99032" bIns="495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1" y="9721109"/>
            <a:ext cx="3076363" cy="513507"/>
          </a:xfrm>
          <a:prstGeom prst="rect">
            <a:avLst/>
          </a:prstGeom>
        </p:spPr>
        <p:txBody>
          <a:bodyPr vert="horz" lIns="99032" tIns="49516" rIns="99032" bIns="49516" rtlCol="0" anchor="b"/>
          <a:lstStyle>
            <a:lvl1pPr algn="l">
              <a:defRPr sz="1200"/>
            </a:lvl1pPr>
          </a:lstStyle>
          <a:p>
            <a:endParaRPr lang="en-SG"/>
          </a:p>
        </p:txBody>
      </p:sp>
      <p:sp>
        <p:nvSpPr>
          <p:cNvPr id="7" name="Slide Number Placeholder 6"/>
          <p:cNvSpPr>
            <a:spLocks noGrp="1"/>
          </p:cNvSpPr>
          <p:nvPr>
            <p:ph type="sldNum" sz="quarter" idx="5"/>
          </p:nvPr>
        </p:nvSpPr>
        <p:spPr>
          <a:xfrm>
            <a:off x="4021296" y="9721109"/>
            <a:ext cx="3076363" cy="513507"/>
          </a:xfrm>
          <a:prstGeom prst="rect">
            <a:avLst/>
          </a:prstGeom>
        </p:spPr>
        <p:txBody>
          <a:bodyPr vert="horz" lIns="99032" tIns="49516" rIns="99032" bIns="49516" rtlCol="0" anchor="b"/>
          <a:lstStyle>
            <a:lvl1pPr algn="r">
              <a:defRPr sz="1200"/>
            </a:lvl1pPr>
          </a:lstStyle>
          <a:p>
            <a:fld id="{5E13ECD2-14D7-4265-AF23-95505127F74C}" type="slidenum">
              <a:rPr lang="en-SG" smtClean="0"/>
              <a:t>‹#›</a:t>
            </a:fld>
            <a:endParaRPr lang="en-SG"/>
          </a:p>
        </p:txBody>
      </p:sp>
    </p:spTree>
    <p:extLst>
      <p:ext uri="{BB962C8B-B14F-4D97-AF65-F5344CB8AC3E}">
        <p14:creationId xmlns:p14="http://schemas.microsoft.com/office/powerpoint/2010/main" val="166363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6188" y="1277938"/>
            <a:ext cx="4606925" cy="3455987"/>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E13ECD2-14D7-4265-AF23-95505127F74C}" type="slidenum">
              <a:rPr lang="en-SG" smtClean="0"/>
              <a:pPr/>
              <a:t>1</a:t>
            </a:fld>
            <a:endParaRPr lang="en-SG" dirty="0"/>
          </a:p>
        </p:txBody>
      </p:sp>
    </p:spTree>
    <p:extLst>
      <p:ext uri="{BB962C8B-B14F-4D97-AF65-F5344CB8AC3E}">
        <p14:creationId xmlns:p14="http://schemas.microsoft.com/office/powerpoint/2010/main" val="11978308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Title 1"/>
          <p:cNvSpPr>
            <a:spLocks noGrp="1"/>
          </p:cNvSpPr>
          <p:nvPr>
            <p:ph type="ctrTitle"/>
          </p:nvPr>
        </p:nvSpPr>
        <p:spPr>
          <a:xfrm>
            <a:off x="1266342" y="2121318"/>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Subtitle 2"/>
          <p:cNvSpPr>
            <a:spLocks noGrp="1"/>
          </p:cNvSpPr>
          <p:nvPr>
            <p:ph type="subTitle" idx="1"/>
          </p:nvPr>
        </p:nvSpPr>
        <p:spPr>
          <a:xfrm>
            <a:off x="1266338" y="3538497"/>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10" name="Text Placeholder 10"/>
          <p:cNvSpPr>
            <a:spLocks noGrp="1"/>
          </p:cNvSpPr>
          <p:nvPr>
            <p:ph type="body" sz="quarter" idx="13"/>
          </p:nvPr>
        </p:nvSpPr>
        <p:spPr>
          <a:xfrm>
            <a:off x="1266342" y="4127589"/>
            <a:ext cx="6846887" cy="406148"/>
          </a:xfrm>
        </p:spPr>
        <p:txBody>
          <a:bodyPr>
            <a:normAutofit/>
          </a:bodyPr>
          <a:lstStyle>
            <a:lvl1pPr marL="0" indent="0">
              <a:buNone/>
              <a:defRPr sz="2000" b="1">
                <a:solidFill>
                  <a:schemeClr val="tx1">
                    <a:lumMod val="50000"/>
                    <a:lumOff val="50000"/>
                  </a:schemeClr>
                </a:solidFill>
                <a:latin typeface="Arial" panose="020B0604020202020204" pitchFamily="34" charset="0"/>
                <a:cs typeface="Arial" panose="020B0604020202020204" pitchFamily="34" charset="0"/>
              </a:defRPr>
            </a:lvl1pPr>
          </a:lstStyle>
          <a:p>
            <a:pPr lvl="0"/>
            <a:r>
              <a:rPr lang="en-US"/>
              <a:t>Click to edit Master text styles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9329" y="-22280"/>
            <a:ext cx="284673" cy="5373216"/>
          </a:xfrm>
          <a:prstGeom prst="rect">
            <a:avLst/>
          </a:prstGeom>
        </p:spPr>
      </p:pic>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84730" y="-22280"/>
            <a:ext cx="34289" cy="5373216"/>
          </a:xfrm>
          <a:prstGeom prst="rect">
            <a:avLst/>
          </a:prstGeom>
        </p:spPr>
      </p:pic>
      <p:sp>
        <p:nvSpPr>
          <p:cNvPr id="5" name="Date Placeholder 4"/>
          <p:cNvSpPr>
            <a:spLocks noGrp="1"/>
          </p:cNvSpPr>
          <p:nvPr>
            <p:ph type="dt" sz="half" idx="14"/>
          </p:nvPr>
        </p:nvSpPr>
        <p:spPr/>
        <p:txBody>
          <a:bodyPr/>
          <a:lstStyle/>
          <a:p>
            <a:r>
              <a:rPr lang="en-US" dirty="0"/>
              <a:t>(Total Slides=16) &lt;Project code, file name, version&gt;</a:t>
            </a:r>
            <a:endParaRPr lang="en-SG" dirty="0"/>
          </a:p>
        </p:txBody>
      </p:sp>
      <p:sp>
        <p:nvSpPr>
          <p:cNvPr id="8" name="Footer Placeholder 7"/>
          <p:cNvSpPr>
            <a:spLocks noGrp="1"/>
          </p:cNvSpPr>
          <p:nvPr>
            <p:ph type="ftr" sz="quarter" idx="15"/>
          </p:nvPr>
        </p:nvSpPr>
        <p:spPr/>
        <p:txBody>
          <a:bodyPr/>
          <a:lstStyle/>
          <a:p>
            <a:pPr algn="l"/>
            <a:r>
              <a:rPr lang="en-SG" sz="1000" dirty="0"/>
              <a:t>© 2018 National University of Singapore. All Rights Reserved</a:t>
            </a:r>
            <a:endParaRPr lang="en-SG" dirty="0"/>
          </a:p>
        </p:txBody>
      </p:sp>
      <p:sp>
        <p:nvSpPr>
          <p:cNvPr id="15" name="Slide Number Placeholder 14"/>
          <p:cNvSpPr>
            <a:spLocks noGrp="1"/>
          </p:cNvSpPr>
          <p:nvPr>
            <p:ph type="sldNum" sz="quarter" idx="16"/>
          </p:nvPr>
        </p:nvSpPr>
        <p:spPr/>
        <p:txBody>
          <a:bodyPr/>
          <a:lstStyle/>
          <a:p>
            <a:fld id="{2F63C605-4FC6-46DE-BC90-871762EA3F52}" type="slidenum">
              <a:rPr lang="en-SG" smtClean="0"/>
              <a:pPr/>
              <a:t>‹#›</a:t>
            </a:fld>
            <a:endParaRPr lang="en-SG" dirty="0"/>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92325"/>
            <a:ext cx="1042792" cy="1093166"/>
          </a:xfrm>
          <a:prstGeom prst="rect">
            <a:avLst/>
          </a:prstGeom>
        </p:spPr>
      </p:pic>
      <p:pic>
        <p:nvPicPr>
          <p:cNvPr id="17" name="Picture 16"/>
          <p:cNvPicPr>
            <a:picLocks noChangeAspect="1"/>
          </p:cNvPicPr>
          <p:nvPr userDrawn="1"/>
        </p:nvPicPr>
        <p:blipFill rotWithShape="1">
          <a:blip r:embed="rId4">
            <a:extLst>
              <a:ext uri="{28A0092B-C50C-407E-A947-70E740481C1C}">
                <a14:useLocalDpi xmlns:a14="http://schemas.microsoft.com/office/drawing/2010/main" val="0"/>
              </a:ext>
            </a:extLst>
          </a:blip>
          <a:srcRect r="35704"/>
          <a:stretch/>
        </p:blipFill>
        <p:spPr>
          <a:xfrm>
            <a:off x="5937931" y="141281"/>
            <a:ext cx="2740010" cy="1274376"/>
          </a:xfrm>
          <a:prstGeom prst="rect">
            <a:avLst/>
          </a:prstGeom>
        </p:spPr>
      </p:pic>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937773" y="488348"/>
            <a:ext cx="512471" cy="774855"/>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32118" y="511707"/>
            <a:ext cx="1205815" cy="623773"/>
          </a:xfrm>
          <a:prstGeom prst="rect">
            <a:avLst/>
          </a:prstGeom>
        </p:spPr>
      </p:pic>
    </p:spTree>
    <p:extLst>
      <p:ext uri="{BB962C8B-B14F-4D97-AF65-F5344CB8AC3E}">
        <p14:creationId xmlns:p14="http://schemas.microsoft.com/office/powerpoint/2010/main" val="4315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5" y="250833"/>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Agenda</a:t>
            </a:r>
          </a:p>
        </p:txBody>
      </p:sp>
      <p:sp>
        <p:nvSpPr>
          <p:cNvPr id="12" name="Text Placeholder 11"/>
          <p:cNvSpPr>
            <a:spLocks noGrp="1"/>
          </p:cNvSpPr>
          <p:nvPr>
            <p:ph type="body" sz="quarter" idx="13" hasCustomPrompt="1"/>
          </p:nvPr>
        </p:nvSpPr>
        <p:spPr>
          <a:xfrm>
            <a:off x="628650" y="1167037"/>
            <a:ext cx="7886700" cy="4143375"/>
          </a:xfrm>
        </p:spPr>
        <p:txBody>
          <a:bodyPr/>
          <a:lstStyle>
            <a:lvl1pPr marL="514326" indent="-514326">
              <a:buFont typeface="Arial" panose="020B0604020202020204" pitchFamily="34" charset="0"/>
              <a:buChar char="•"/>
              <a:defRPr b="0" cap="none" baseline="0">
                <a:solidFill>
                  <a:schemeClr val="tx1">
                    <a:lumMod val="75000"/>
                    <a:lumOff val="25000"/>
                  </a:schemeClr>
                </a:solidFill>
              </a:defRPr>
            </a:lvl1pPr>
            <a:lvl2pPr>
              <a:defRPr>
                <a:solidFill>
                  <a:schemeClr val="tx1">
                    <a:lumMod val="75000"/>
                    <a:lumOff val="25000"/>
                  </a:schemeClr>
                </a:solidFill>
              </a:defRPr>
            </a:lvl2pPr>
          </a:lstStyle>
          <a:p>
            <a:pPr lvl="0"/>
            <a:r>
              <a:rPr lang="en-US" dirty="0"/>
              <a:t>Agenda 1</a:t>
            </a:r>
          </a:p>
          <a:p>
            <a:pPr lvl="0"/>
            <a:r>
              <a:rPr lang="en-US"/>
              <a:t>Agenda </a:t>
            </a:r>
            <a:r>
              <a:rPr lang="en-US" dirty="0"/>
              <a:t>2</a:t>
            </a:r>
          </a:p>
          <a:p>
            <a:pPr lvl="0"/>
            <a:r>
              <a:rPr lang="en-US" dirty="0"/>
              <a:t>Agenda 3</a:t>
            </a:r>
          </a:p>
          <a:p>
            <a:pPr lvl="0"/>
            <a:r>
              <a:rPr lang="en-US" dirty="0"/>
              <a:t>Agenda 4</a:t>
            </a:r>
          </a:p>
          <a:p>
            <a:pPr lvl="0"/>
            <a:r>
              <a:rPr lang="en-US" dirty="0"/>
              <a:t>Agenda 5</a:t>
            </a:r>
          </a:p>
        </p:txBody>
      </p:sp>
      <p:sp>
        <p:nvSpPr>
          <p:cNvPr id="5" name="Date Placeholder 4"/>
          <p:cNvSpPr>
            <a:spLocks noGrp="1"/>
          </p:cNvSpPr>
          <p:nvPr>
            <p:ph type="dt" sz="half" idx="14"/>
          </p:nvPr>
        </p:nvSpPr>
        <p:spPr/>
        <p:txBody>
          <a:bodyPr/>
          <a:lstStyle/>
          <a:p>
            <a:r>
              <a:rPr lang="en-US" dirty="0"/>
              <a:t>(Total Slides=16) &lt;Project code, file name, version&gt;</a:t>
            </a:r>
            <a:endParaRPr lang="en-SG" dirty="0"/>
          </a:p>
        </p:txBody>
      </p:sp>
      <p:sp>
        <p:nvSpPr>
          <p:cNvPr id="6" name="Footer Placeholder 5"/>
          <p:cNvSpPr>
            <a:spLocks noGrp="1"/>
          </p:cNvSpPr>
          <p:nvPr>
            <p:ph type="ftr" sz="quarter" idx="15"/>
          </p:nvPr>
        </p:nvSpPr>
        <p:spPr/>
        <p:txBody>
          <a:bodyPr/>
          <a:lstStyle/>
          <a:p>
            <a:pPr algn="l"/>
            <a:r>
              <a:rPr lang="en-SG" sz="1000" dirty="0"/>
              <a:t>© 2018 National University of Singapore. All Rights Reserved</a:t>
            </a:r>
            <a:endParaRPr lang="en-SG" dirty="0"/>
          </a:p>
        </p:txBody>
      </p:sp>
      <p:sp>
        <p:nvSpPr>
          <p:cNvPr id="9" name="Slide Number Placeholder 8"/>
          <p:cNvSpPr>
            <a:spLocks noGrp="1"/>
          </p:cNvSpPr>
          <p:nvPr>
            <p:ph type="sldNum" sz="quarter" idx="16"/>
          </p:nvPr>
        </p:nvSpPr>
        <p:spPr/>
        <p:txBody>
          <a:bodyPr/>
          <a:lstStyle/>
          <a:p>
            <a:fld id="{2F63C605-4FC6-46DE-BC90-871762EA3F52}" type="slidenum">
              <a:rPr lang="en-SG" smtClean="0"/>
              <a:pPr/>
              <a:t>‹#›</a:t>
            </a:fld>
            <a:endParaRPr lang="en-SG"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97420" y="137046"/>
            <a:ext cx="1946580" cy="875805"/>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93" y="250831"/>
            <a:ext cx="524603" cy="545560"/>
          </a:xfrm>
          <a:prstGeom prst="rect">
            <a:avLst/>
          </a:prstGeom>
        </p:spPr>
      </p:pic>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45982" y="188374"/>
            <a:ext cx="512471" cy="774855"/>
          </a:xfrm>
          <a:prstGeom prst="rect">
            <a:avLst/>
          </a:prstGeom>
        </p:spPr>
      </p:pic>
      <p:pic>
        <p:nvPicPr>
          <p:cNvPr id="4" name="Picture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0328" y="211727"/>
            <a:ext cx="1205815" cy="623773"/>
          </a:xfrm>
          <a:prstGeom prst="rect">
            <a:avLst/>
          </a:prstGeom>
        </p:spPr>
      </p:pic>
    </p:spTree>
    <p:extLst>
      <p:ext uri="{BB962C8B-B14F-4D97-AF65-F5344CB8AC3E}">
        <p14:creationId xmlns:p14="http://schemas.microsoft.com/office/powerpoint/2010/main" val="70739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5" y="250833"/>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sp>
        <p:nvSpPr>
          <p:cNvPr id="8" name="Content Placeholder 7"/>
          <p:cNvSpPr>
            <a:spLocks noGrp="1"/>
          </p:cNvSpPr>
          <p:nvPr>
            <p:ph sz="quarter" idx="13" hasCustomPrompt="1"/>
          </p:nvPr>
        </p:nvSpPr>
        <p:spPr>
          <a:xfrm>
            <a:off x="628650" y="1182208"/>
            <a:ext cx="7886700" cy="4651375"/>
          </a:xfrm>
        </p:spPr>
        <p:txBody>
          <a:bodyPr/>
          <a:lstStyle>
            <a:lvl1pPr marL="357170" indent="-357170">
              <a:lnSpc>
                <a:spcPct val="120000"/>
              </a:lnSpc>
              <a:defRPr b="1">
                <a:solidFill>
                  <a:srgbClr val="F58220"/>
                </a:solidFill>
              </a:defRPr>
            </a:lvl1pPr>
            <a:lvl2pPr marL="804823" indent="-447651">
              <a:lnSpc>
                <a:spcPct val="120000"/>
              </a:lnSpc>
              <a:defRPr>
                <a:solidFill>
                  <a:schemeClr val="tx1">
                    <a:lumMod val="75000"/>
                    <a:lumOff val="25000"/>
                  </a:schemeClr>
                </a:solidFill>
              </a:defRPr>
            </a:lvl2pPr>
            <a:lvl3pPr marL="1163582" indent="-358758">
              <a:lnSpc>
                <a:spcPct val="120000"/>
              </a:lnSpc>
              <a:defRPr>
                <a:solidFill>
                  <a:schemeClr val="tx1">
                    <a:lumMod val="75000"/>
                    <a:lumOff val="25000"/>
                  </a:schemeClr>
                </a:solidFill>
              </a:defRPr>
            </a:lvl3pPr>
            <a:lvl4pPr marL="1520749" indent="-357170">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Level 1</a:t>
            </a:r>
          </a:p>
          <a:p>
            <a:pPr lvl="1"/>
            <a:r>
              <a:rPr lang="en-US" dirty="0"/>
              <a:t>Level 2</a:t>
            </a:r>
          </a:p>
          <a:p>
            <a:pPr lvl="2"/>
            <a:r>
              <a:rPr lang="en-US" dirty="0"/>
              <a:t>Level 3</a:t>
            </a:r>
          </a:p>
          <a:p>
            <a:pPr lvl="3"/>
            <a:r>
              <a:rPr lang="en-US" dirty="0"/>
              <a:t>Level 4</a:t>
            </a:r>
          </a:p>
        </p:txBody>
      </p:sp>
      <p:sp>
        <p:nvSpPr>
          <p:cNvPr id="6" name="Date Placeholder 5"/>
          <p:cNvSpPr>
            <a:spLocks noGrp="1"/>
          </p:cNvSpPr>
          <p:nvPr>
            <p:ph type="dt" sz="half" idx="14"/>
          </p:nvPr>
        </p:nvSpPr>
        <p:spPr/>
        <p:txBody>
          <a:bodyPr/>
          <a:lstStyle/>
          <a:p>
            <a:r>
              <a:rPr lang="en-US" dirty="0"/>
              <a:t>(Total Slides=16) &lt;Project code, file name, version&gt;</a:t>
            </a:r>
            <a:endParaRPr lang="en-SG" dirty="0"/>
          </a:p>
        </p:txBody>
      </p:sp>
      <p:sp>
        <p:nvSpPr>
          <p:cNvPr id="11" name="Footer Placeholder 10"/>
          <p:cNvSpPr>
            <a:spLocks noGrp="1"/>
          </p:cNvSpPr>
          <p:nvPr>
            <p:ph type="ftr" sz="quarter" idx="15"/>
          </p:nvPr>
        </p:nvSpPr>
        <p:spPr/>
        <p:txBody>
          <a:bodyPr/>
          <a:lstStyle/>
          <a:p>
            <a:pPr algn="l"/>
            <a:r>
              <a:rPr lang="en-SG" sz="1000" dirty="0"/>
              <a:t>© 2018 National University of Singapore. All Rights Reserved</a:t>
            </a:r>
            <a:endParaRPr lang="en-SG" dirty="0"/>
          </a:p>
        </p:txBody>
      </p:sp>
      <p:sp>
        <p:nvSpPr>
          <p:cNvPr id="12" name="Slide Number Placeholder 11"/>
          <p:cNvSpPr>
            <a:spLocks noGrp="1"/>
          </p:cNvSpPr>
          <p:nvPr>
            <p:ph type="sldNum" sz="quarter" idx="16"/>
          </p:nvPr>
        </p:nvSpPr>
        <p:spPr/>
        <p:txBody>
          <a:bodyPr/>
          <a:lstStyle/>
          <a:p>
            <a:fld id="{2F63C605-4FC6-46DE-BC90-871762EA3F52}" type="slidenum">
              <a:rPr lang="en-SG" smtClean="0"/>
              <a:pPr/>
              <a:t>‹#›</a:t>
            </a:fld>
            <a:endParaRPr lang="en-SG"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78631" y="26073"/>
            <a:ext cx="1946580" cy="875805"/>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93" y="250831"/>
            <a:ext cx="524603" cy="545560"/>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45982" y="188374"/>
            <a:ext cx="512471" cy="774855"/>
          </a:xfrm>
          <a:prstGeom prst="rect">
            <a:avLst/>
          </a:prstGeom>
        </p:spPr>
      </p:pic>
      <p:pic>
        <p:nvPicPr>
          <p:cNvPr id="10" name="Picture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0328" y="211727"/>
            <a:ext cx="1205815" cy="623773"/>
          </a:xfrm>
          <a:prstGeom prst="rect">
            <a:avLst/>
          </a:prstGeom>
        </p:spPr>
      </p:pic>
    </p:spTree>
    <p:extLst>
      <p:ext uri="{BB962C8B-B14F-4D97-AF65-F5344CB8AC3E}">
        <p14:creationId xmlns:p14="http://schemas.microsoft.com/office/powerpoint/2010/main" val="3499932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5" y="250833"/>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sp>
        <p:nvSpPr>
          <p:cNvPr id="13" name="Content Placeholder 12"/>
          <p:cNvSpPr>
            <a:spLocks noGrp="1"/>
          </p:cNvSpPr>
          <p:nvPr>
            <p:ph sz="quarter" idx="14" hasCustomPrompt="1"/>
          </p:nvPr>
        </p:nvSpPr>
        <p:spPr>
          <a:xfrm>
            <a:off x="4760915" y="1166823"/>
            <a:ext cx="3754437" cy="4143375"/>
          </a:xfrm>
        </p:spPr>
        <p:txBody>
          <a:bodyPr/>
          <a:lstStyle>
            <a:lvl1pPr marL="357170" indent="-357170">
              <a:defRPr b="1">
                <a:solidFill>
                  <a:srgbClr val="F58220"/>
                </a:solidFill>
              </a:defRPr>
            </a:lvl1pPr>
            <a:lvl2pPr marL="685766" indent="-328597">
              <a:defRPr>
                <a:solidFill>
                  <a:schemeClr val="tx1">
                    <a:lumMod val="75000"/>
                    <a:lumOff val="25000"/>
                  </a:schemeClr>
                </a:solidFill>
              </a:defRPr>
            </a:lvl2pPr>
            <a:lvl3pPr marL="984202" indent="-268275">
              <a:defRPr baseline="0">
                <a:solidFill>
                  <a:schemeClr val="tx1">
                    <a:lumMod val="75000"/>
                    <a:lumOff val="25000"/>
                  </a:schemeClr>
                </a:solidFill>
              </a:defRPr>
            </a:lvl3pPr>
            <a:lvl4pPr marL="1341372" indent="-357170">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Level 1</a:t>
            </a:r>
          </a:p>
          <a:p>
            <a:pPr lvl="1"/>
            <a:r>
              <a:rPr lang="en-US" dirty="0"/>
              <a:t>Level 2</a:t>
            </a:r>
          </a:p>
          <a:p>
            <a:pPr lvl="2"/>
            <a:r>
              <a:rPr lang="en-US" dirty="0"/>
              <a:t>Level 3</a:t>
            </a:r>
          </a:p>
          <a:p>
            <a:pPr lvl="3"/>
            <a:r>
              <a:rPr lang="en-US" dirty="0"/>
              <a:t>Level 4</a:t>
            </a:r>
          </a:p>
        </p:txBody>
      </p:sp>
      <p:sp>
        <p:nvSpPr>
          <p:cNvPr id="15" name="Content Placeholder 14"/>
          <p:cNvSpPr>
            <a:spLocks noGrp="1"/>
          </p:cNvSpPr>
          <p:nvPr>
            <p:ph sz="quarter" idx="15" hasCustomPrompt="1"/>
          </p:nvPr>
        </p:nvSpPr>
        <p:spPr>
          <a:xfrm>
            <a:off x="628655" y="1166822"/>
            <a:ext cx="3843959" cy="4143375"/>
          </a:xfrm>
        </p:spPr>
        <p:txBody>
          <a:bodyPr/>
          <a:lstStyle>
            <a:lvl1pPr marL="357170" indent="-357170">
              <a:defRPr b="1">
                <a:solidFill>
                  <a:srgbClr val="F58220"/>
                </a:solidFill>
              </a:defRPr>
            </a:lvl1pPr>
            <a:lvl2pPr marL="685766" indent="-328597">
              <a:defRPr>
                <a:solidFill>
                  <a:schemeClr val="tx1">
                    <a:lumMod val="75000"/>
                    <a:lumOff val="25000"/>
                  </a:schemeClr>
                </a:solidFill>
              </a:defRPr>
            </a:lvl2pPr>
            <a:lvl3pPr marL="984202" indent="-268275">
              <a:defRPr>
                <a:solidFill>
                  <a:schemeClr val="tx1">
                    <a:lumMod val="75000"/>
                    <a:lumOff val="25000"/>
                  </a:schemeClr>
                </a:solidFill>
              </a:defRPr>
            </a:lvl3pPr>
            <a:lvl4pPr marL="1341372" indent="-357170">
              <a:buFont typeface="Arial" panose="020B0604020202020204" pitchFamily="34" charset="0"/>
              <a:buChar char="─"/>
              <a:defRPr>
                <a:solidFill>
                  <a:schemeClr val="tx1">
                    <a:lumMod val="75000"/>
                    <a:lumOff val="25000"/>
                  </a:schemeClr>
                </a:solidFill>
              </a:defRPr>
            </a:lvl4pPr>
          </a:lstStyle>
          <a:p>
            <a:pPr lvl="0"/>
            <a:r>
              <a:rPr lang="en-US" dirty="0"/>
              <a:t>Level 1</a:t>
            </a:r>
          </a:p>
          <a:p>
            <a:pPr lvl="1"/>
            <a:r>
              <a:rPr lang="en-US" dirty="0"/>
              <a:t>Level 2</a:t>
            </a:r>
          </a:p>
          <a:p>
            <a:pPr lvl="2"/>
            <a:r>
              <a:rPr lang="en-US" dirty="0"/>
              <a:t>Level 3</a:t>
            </a:r>
          </a:p>
          <a:p>
            <a:pPr lvl="3"/>
            <a:r>
              <a:rPr lang="en-US" dirty="0"/>
              <a:t>Level 4</a:t>
            </a:r>
          </a:p>
        </p:txBody>
      </p:sp>
      <p:sp>
        <p:nvSpPr>
          <p:cNvPr id="6" name="Date Placeholder 5"/>
          <p:cNvSpPr>
            <a:spLocks noGrp="1"/>
          </p:cNvSpPr>
          <p:nvPr>
            <p:ph type="dt" sz="half" idx="16"/>
          </p:nvPr>
        </p:nvSpPr>
        <p:spPr/>
        <p:txBody>
          <a:bodyPr/>
          <a:lstStyle/>
          <a:p>
            <a:r>
              <a:rPr lang="en-US" dirty="0"/>
              <a:t>(Total Slides=16) &lt;Project code, file name, version&gt;</a:t>
            </a:r>
            <a:endParaRPr lang="en-SG" dirty="0"/>
          </a:p>
        </p:txBody>
      </p:sp>
      <p:sp>
        <p:nvSpPr>
          <p:cNvPr id="8" name="Footer Placeholder 7"/>
          <p:cNvSpPr>
            <a:spLocks noGrp="1"/>
          </p:cNvSpPr>
          <p:nvPr>
            <p:ph type="ftr" sz="quarter" idx="17"/>
          </p:nvPr>
        </p:nvSpPr>
        <p:spPr/>
        <p:txBody>
          <a:bodyPr/>
          <a:lstStyle/>
          <a:p>
            <a:pPr algn="l"/>
            <a:r>
              <a:rPr lang="en-SG" sz="1000" dirty="0"/>
              <a:t>© 2018 National University of Singapore. All Rights Reserved</a:t>
            </a:r>
            <a:endParaRPr lang="en-SG" dirty="0"/>
          </a:p>
        </p:txBody>
      </p:sp>
      <p:sp>
        <p:nvSpPr>
          <p:cNvPr id="11" name="Slide Number Placeholder 10"/>
          <p:cNvSpPr>
            <a:spLocks noGrp="1"/>
          </p:cNvSpPr>
          <p:nvPr>
            <p:ph type="sldNum" sz="quarter" idx="18"/>
          </p:nvPr>
        </p:nvSpPr>
        <p:spPr/>
        <p:txBody>
          <a:bodyPr/>
          <a:lstStyle/>
          <a:p>
            <a:fld id="{2F63C605-4FC6-46DE-BC90-871762EA3F52}" type="slidenum">
              <a:rPr lang="en-SG" smtClean="0"/>
              <a:pPr/>
              <a:t>‹#›</a:t>
            </a:fld>
            <a:endParaRPr lang="en-SG"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78631" y="26073"/>
            <a:ext cx="1946580" cy="875805"/>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93" y="250831"/>
            <a:ext cx="524603" cy="545560"/>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45982" y="188374"/>
            <a:ext cx="512471" cy="774855"/>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0328" y="211727"/>
            <a:ext cx="1205815" cy="623773"/>
          </a:xfrm>
          <a:prstGeom prst="rect">
            <a:avLst/>
          </a:prstGeom>
        </p:spPr>
      </p:pic>
    </p:spTree>
    <p:extLst>
      <p:ext uri="{BB962C8B-B14F-4D97-AF65-F5344CB8AC3E}">
        <p14:creationId xmlns:p14="http://schemas.microsoft.com/office/powerpoint/2010/main" val="321914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841819" y="3318389"/>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dirty="0"/>
              <a:t>CLICK TO ADD TITLE</a:t>
            </a:r>
          </a:p>
        </p:txBody>
      </p:sp>
      <p:sp>
        <p:nvSpPr>
          <p:cNvPr id="7" name="Subtitle 2"/>
          <p:cNvSpPr>
            <a:spLocks noGrp="1"/>
          </p:cNvSpPr>
          <p:nvPr>
            <p:ph type="subTitle" idx="1" hasCustomPrompt="1"/>
          </p:nvPr>
        </p:nvSpPr>
        <p:spPr>
          <a:xfrm>
            <a:off x="841814" y="4778852"/>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Add text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4727" y="-22280"/>
            <a:ext cx="284673" cy="5373216"/>
          </a:xfrm>
          <a:prstGeom prst="rect">
            <a:avLst/>
          </a:prstGeom>
        </p:spPr>
      </p:pic>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84727" y="-22280"/>
            <a:ext cx="284673" cy="5373216"/>
          </a:xfrm>
          <a:prstGeom prst="rect">
            <a:avLst/>
          </a:prstGeom>
        </p:spPr>
      </p:pic>
      <p:sp>
        <p:nvSpPr>
          <p:cNvPr id="8" name="Date Placeholder 7"/>
          <p:cNvSpPr>
            <a:spLocks noGrp="1"/>
          </p:cNvSpPr>
          <p:nvPr>
            <p:ph type="dt" sz="half" idx="10"/>
          </p:nvPr>
        </p:nvSpPr>
        <p:spPr/>
        <p:txBody>
          <a:bodyPr/>
          <a:lstStyle/>
          <a:p>
            <a:r>
              <a:rPr lang="en-US" dirty="0"/>
              <a:t>(Total Slides=16) &lt;Project code, file name, version&gt;</a:t>
            </a:r>
            <a:endParaRPr lang="en-SG" dirty="0"/>
          </a:p>
        </p:txBody>
      </p:sp>
      <p:sp>
        <p:nvSpPr>
          <p:cNvPr id="12" name="Footer Placeholder 11"/>
          <p:cNvSpPr>
            <a:spLocks noGrp="1"/>
          </p:cNvSpPr>
          <p:nvPr>
            <p:ph type="ftr" sz="quarter" idx="11"/>
          </p:nvPr>
        </p:nvSpPr>
        <p:spPr/>
        <p:txBody>
          <a:bodyPr/>
          <a:lstStyle/>
          <a:p>
            <a:pPr algn="l"/>
            <a:r>
              <a:rPr lang="en-SG" sz="1000" dirty="0"/>
              <a:t>© 2018 National University of Singapore. All Rights Reserved</a:t>
            </a:r>
            <a:endParaRPr lang="en-SG" dirty="0"/>
          </a:p>
        </p:txBody>
      </p:sp>
      <p:sp>
        <p:nvSpPr>
          <p:cNvPr id="13" name="Slide Number Placeholder 12"/>
          <p:cNvSpPr>
            <a:spLocks noGrp="1"/>
          </p:cNvSpPr>
          <p:nvPr>
            <p:ph type="sldNum" sz="quarter" idx="12"/>
          </p:nvPr>
        </p:nvSpPr>
        <p:spPr/>
        <p:txBody>
          <a:bodyPr/>
          <a:lstStyle/>
          <a:p>
            <a:fld id="{2F63C605-4FC6-46DE-BC90-871762EA3F52}" type="slidenum">
              <a:rPr lang="en-SG" smtClean="0"/>
              <a:pPr/>
              <a:t>‹#›</a:t>
            </a:fld>
            <a:endParaRPr lang="en-SG" dirty="0"/>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51358" y="58779"/>
            <a:ext cx="3034652" cy="13653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 y="3337621"/>
            <a:ext cx="620039" cy="664167"/>
          </a:xfrm>
          <a:prstGeom prst="rect">
            <a:avLst/>
          </a:prstGeom>
        </p:spPr>
      </p:pic>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52483" y="396592"/>
            <a:ext cx="512471" cy="774855"/>
          </a:xfrm>
          <a:prstGeom prst="rect">
            <a:avLst/>
          </a:prstGeom>
        </p:spPr>
      </p:pic>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446829" y="419947"/>
            <a:ext cx="1205815" cy="623773"/>
          </a:xfrm>
          <a:prstGeom prst="rect">
            <a:avLst/>
          </a:prstGeom>
        </p:spPr>
      </p:pic>
    </p:spTree>
    <p:extLst>
      <p:ext uri="{BB962C8B-B14F-4D97-AF65-F5344CB8AC3E}">
        <p14:creationId xmlns:p14="http://schemas.microsoft.com/office/powerpoint/2010/main" val="2142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5" y="250833"/>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sp>
        <p:nvSpPr>
          <p:cNvPr id="6" name="Date Placeholder 5"/>
          <p:cNvSpPr>
            <a:spLocks noGrp="1"/>
          </p:cNvSpPr>
          <p:nvPr>
            <p:ph type="dt" sz="half" idx="10"/>
          </p:nvPr>
        </p:nvSpPr>
        <p:spPr/>
        <p:txBody>
          <a:bodyPr/>
          <a:lstStyle/>
          <a:p>
            <a:r>
              <a:rPr lang="en-US" dirty="0"/>
              <a:t>(Total Slides=16) &lt;Project code, file name, version&gt;</a:t>
            </a:r>
            <a:endParaRPr lang="en-SG" dirty="0"/>
          </a:p>
        </p:txBody>
      </p:sp>
      <p:sp>
        <p:nvSpPr>
          <p:cNvPr id="10" name="Footer Placeholder 9"/>
          <p:cNvSpPr>
            <a:spLocks noGrp="1"/>
          </p:cNvSpPr>
          <p:nvPr>
            <p:ph type="ftr" sz="quarter" idx="11"/>
          </p:nvPr>
        </p:nvSpPr>
        <p:spPr/>
        <p:txBody>
          <a:bodyPr/>
          <a:lstStyle/>
          <a:p>
            <a:pPr algn="l"/>
            <a:r>
              <a:rPr lang="en-SG" sz="1000" dirty="0"/>
              <a:t>© 2018 National University of Singapore. All Rights Reserved</a:t>
            </a:r>
            <a:endParaRPr lang="en-SG" dirty="0"/>
          </a:p>
        </p:txBody>
      </p:sp>
      <p:sp>
        <p:nvSpPr>
          <p:cNvPr id="11" name="Slide Number Placeholder 10"/>
          <p:cNvSpPr>
            <a:spLocks noGrp="1"/>
          </p:cNvSpPr>
          <p:nvPr>
            <p:ph type="sldNum" sz="quarter" idx="12"/>
          </p:nvPr>
        </p:nvSpPr>
        <p:spPr/>
        <p:txBody>
          <a:bodyPr/>
          <a:lstStyle/>
          <a:p>
            <a:fld id="{2F63C605-4FC6-46DE-BC90-871762EA3F52}" type="slidenum">
              <a:rPr lang="en-SG" smtClean="0"/>
              <a:pPr/>
              <a:t>‹#›</a:t>
            </a:fld>
            <a:endParaRPr lang="en-SG"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78631" y="26073"/>
            <a:ext cx="1946580" cy="875805"/>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93" y="250831"/>
            <a:ext cx="524603" cy="54556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45982" y="188374"/>
            <a:ext cx="512471" cy="774855"/>
          </a:xfrm>
          <a:prstGeom prst="rect">
            <a:avLst/>
          </a:prstGeom>
        </p:spPr>
      </p:pic>
      <p:pic>
        <p:nvPicPr>
          <p:cNvPr id="9" name="Picture 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0328" y="211727"/>
            <a:ext cx="1205815" cy="623773"/>
          </a:xfrm>
          <a:prstGeom prst="rect">
            <a:avLst/>
          </a:prstGeom>
        </p:spPr>
      </p:pic>
    </p:spTree>
    <p:extLst>
      <p:ext uri="{BB962C8B-B14F-4D97-AF65-F5344CB8AC3E}">
        <p14:creationId xmlns:p14="http://schemas.microsoft.com/office/powerpoint/2010/main" val="2521781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859796" y="2510394"/>
            <a:ext cx="5464175" cy="803542"/>
          </a:xfrm>
        </p:spPr>
        <p:txBody>
          <a:bodyPr>
            <a:normAutofit/>
          </a:bodyPr>
          <a:lstStyle>
            <a:lvl1pPr marL="0" indent="0" algn="ctr">
              <a:buNone/>
              <a:defRPr sz="4800" b="1" baseline="0">
                <a:solidFill>
                  <a:srgbClr val="33BBBC"/>
                </a:solidFill>
                <a:sym typeface="Wingdings" panose="05000000000000000000" pitchFamily="2" charset="2"/>
              </a:defRPr>
            </a:lvl1pPr>
          </a:lstStyle>
          <a:p>
            <a:pPr lvl="0"/>
            <a:r>
              <a:rPr lang="en-US" dirty="0"/>
              <a:t>THANK YOU </a:t>
            </a:r>
            <a:endParaRPr lang="en-SG" dirty="0"/>
          </a:p>
        </p:txBody>
      </p:sp>
      <p:sp>
        <p:nvSpPr>
          <p:cNvPr id="11" name="Text Placeholder 10"/>
          <p:cNvSpPr>
            <a:spLocks noGrp="1"/>
          </p:cNvSpPr>
          <p:nvPr>
            <p:ph type="body" sz="quarter" idx="14" hasCustomPrompt="1"/>
          </p:nvPr>
        </p:nvSpPr>
        <p:spPr>
          <a:xfrm>
            <a:off x="1859796" y="3647178"/>
            <a:ext cx="5464175" cy="628650"/>
          </a:xfrm>
        </p:spPr>
        <p:txBody>
          <a:bodyPr>
            <a:normAutofit/>
          </a:bodyPr>
          <a:lstStyle>
            <a:lvl1pPr marL="0" indent="0" algn="ctr">
              <a:buNone/>
              <a:defRPr sz="2000" baseline="0">
                <a:solidFill>
                  <a:srgbClr val="173F7E"/>
                </a:solidFill>
              </a:defRPr>
            </a:lvl1pPr>
          </a:lstStyle>
          <a:p>
            <a:pPr lvl="0"/>
            <a:r>
              <a:rPr lang="en-US" dirty="0"/>
              <a:t>Email: xxx@nus.edu.sg</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4727" y="-22280"/>
            <a:ext cx="284673" cy="5373216"/>
          </a:xfrm>
          <a:prstGeom prst="rect">
            <a:avLst/>
          </a:prstGeom>
        </p:spPr>
      </p:pic>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84727" y="-22280"/>
            <a:ext cx="284673" cy="5373216"/>
          </a:xfrm>
          <a:prstGeom prst="rect">
            <a:avLst/>
          </a:prstGeom>
        </p:spPr>
      </p:pic>
      <p:sp>
        <p:nvSpPr>
          <p:cNvPr id="2" name="Date Placeholder 1"/>
          <p:cNvSpPr>
            <a:spLocks noGrp="1"/>
          </p:cNvSpPr>
          <p:nvPr>
            <p:ph type="dt" sz="half" idx="15"/>
          </p:nvPr>
        </p:nvSpPr>
        <p:spPr/>
        <p:txBody>
          <a:bodyPr/>
          <a:lstStyle/>
          <a:p>
            <a:r>
              <a:rPr lang="en-US" dirty="0"/>
              <a:t>(Total Slides=16) &lt;Project code, file name, version&gt;</a:t>
            </a:r>
            <a:endParaRPr lang="en-SG" dirty="0"/>
          </a:p>
        </p:txBody>
      </p:sp>
      <p:sp>
        <p:nvSpPr>
          <p:cNvPr id="3" name="Footer Placeholder 2"/>
          <p:cNvSpPr>
            <a:spLocks noGrp="1"/>
          </p:cNvSpPr>
          <p:nvPr>
            <p:ph type="ftr" sz="quarter" idx="16"/>
          </p:nvPr>
        </p:nvSpPr>
        <p:spPr/>
        <p:txBody>
          <a:bodyPr/>
          <a:lstStyle/>
          <a:p>
            <a:pPr algn="l"/>
            <a:r>
              <a:rPr lang="en-SG" sz="1000" dirty="0"/>
              <a:t>© 2018 National University of Singapore. All Rights Reserved</a:t>
            </a:r>
            <a:endParaRPr lang="en-SG" dirty="0"/>
          </a:p>
        </p:txBody>
      </p:sp>
      <p:sp>
        <p:nvSpPr>
          <p:cNvPr id="4" name="Slide Number Placeholder 3"/>
          <p:cNvSpPr>
            <a:spLocks noGrp="1"/>
          </p:cNvSpPr>
          <p:nvPr>
            <p:ph type="sldNum" sz="quarter" idx="17"/>
          </p:nvPr>
        </p:nvSpPr>
        <p:spPr/>
        <p:txBody>
          <a:bodyPr/>
          <a:lstStyle/>
          <a:p>
            <a:fld id="{2F63C605-4FC6-46DE-BC90-871762EA3F52}" type="slidenum">
              <a:rPr lang="en-SG" smtClean="0"/>
              <a:pPr/>
              <a:t>‹#›</a:t>
            </a:fld>
            <a:endParaRPr lang="en-SG" dirty="0"/>
          </a:p>
        </p:txBody>
      </p:sp>
      <p:pic>
        <p:nvPicPr>
          <p:cNvPr id="12" name="Picture 11"/>
          <p:cNvPicPr>
            <a:picLocks noChangeAspect="1"/>
          </p:cNvPicPr>
          <p:nvPr userDrawn="1"/>
        </p:nvPicPr>
        <p:blipFill rotWithShape="1">
          <a:blip r:embed="rId3">
            <a:extLst>
              <a:ext uri="{28A0092B-C50C-407E-A947-70E740481C1C}">
                <a14:useLocalDpi xmlns:a14="http://schemas.microsoft.com/office/drawing/2010/main" val="0"/>
              </a:ext>
            </a:extLst>
          </a:blip>
          <a:srcRect r="33750"/>
          <a:stretch/>
        </p:blipFill>
        <p:spPr>
          <a:xfrm>
            <a:off x="5755048" y="127493"/>
            <a:ext cx="2823284" cy="1274376"/>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54890" y="379009"/>
            <a:ext cx="512471" cy="774855"/>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549236" y="402364"/>
            <a:ext cx="1205815" cy="623773"/>
          </a:xfrm>
          <a:prstGeom prst="rect">
            <a:avLst/>
          </a:prstGeom>
        </p:spPr>
      </p:pic>
    </p:spTree>
    <p:extLst>
      <p:ext uri="{BB962C8B-B14F-4D97-AF65-F5344CB8AC3E}">
        <p14:creationId xmlns:p14="http://schemas.microsoft.com/office/powerpoint/2010/main" val="113396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578332" y="6492884"/>
            <a:ext cx="565668" cy="365125"/>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fld id="{2F63C605-4FC6-46DE-BC90-871762EA3F52}" type="slidenum">
              <a:rPr lang="en-SG" smtClean="0"/>
              <a:pPr/>
              <a:t>‹#›</a:t>
            </a:fld>
            <a:endParaRPr lang="en-SG" dirty="0"/>
          </a:p>
        </p:txBody>
      </p:sp>
      <p:sp>
        <p:nvSpPr>
          <p:cNvPr id="9" name="Date Placeholder 3"/>
          <p:cNvSpPr>
            <a:spLocks noGrp="1"/>
          </p:cNvSpPr>
          <p:nvPr>
            <p:ph type="dt" sz="half" idx="2"/>
          </p:nvPr>
        </p:nvSpPr>
        <p:spPr>
          <a:xfrm>
            <a:off x="116032" y="6492883"/>
            <a:ext cx="4723728" cy="365125"/>
          </a:xfrm>
          <a:prstGeom prst="rect">
            <a:avLst/>
          </a:prstGeom>
        </p:spPr>
        <p:txBody>
          <a:bodyPr vert="horz" lIns="91440" tIns="45720" rIns="91440" bIns="45720" rtlCol="0" anchor="ctr"/>
          <a:lstStyle>
            <a:lvl1pPr algn="l">
              <a:defRPr sz="1000" baseline="0">
                <a:solidFill>
                  <a:srgbClr val="898989"/>
                </a:solidFill>
                <a:latin typeface="Arial" panose="020B0604020202020204" pitchFamily="34" charset="0"/>
              </a:defRPr>
            </a:lvl1pPr>
          </a:lstStyle>
          <a:p>
            <a:r>
              <a:rPr lang="en-US" dirty="0"/>
              <a:t>(Total Slides=16) &lt;Project code, file name, version&gt;</a:t>
            </a:r>
            <a:endParaRPr lang="en-SG" dirty="0"/>
          </a:p>
        </p:txBody>
      </p:sp>
      <p:sp>
        <p:nvSpPr>
          <p:cNvPr id="10" name="Footer Placeholder 4"/>
          <p:cNvSpPr>
            <a:spLocks noGrp="1"/>
          </p:cNvSpPr>
          <p:nvPr>
            <p:ph type="ftr" sz="quarter" idx="3"/>
          </p:nvPr>
        </p:nvSpPr>
        <p:spPr>
          <a:xfrm>
            <a:off x="4902741" y="6492884"/>
            <a:ext cx="3612610" cy="365125"/>
          </a:xfrm>
          <a:prstGeom prst="rect">
            <a:avLst/>
          </a:prstGeom>
        </p:spPr>
        <p:txBody>
          <a:bodyPr vert="horz" lIns="91440" tIns="45720" rIns="91440" bIns="45720" rtlCol="0" anchor="ctr"/>
          <a:lstStyle>
            <a:lvl1pPr algn="ctr">
              <a:defRPr sz="1200" baseline="0">
                <a:solidFill>
                  <a:srgbClr val="898989"/>
                </a:solidFill>
                <a:latin typeface="Arial" panose="020B0604020202020204" pitchFamily="34" charset="0"/>
              </a:defRPr>
            </a:lvl1pPr>
          </a:lstStyle>
          <a:p>
            <a:pPr algn="l"/>
            <a:r>
              <a:rPr lang="en-SG" sz="1000" dirty="0"/>
              <a:t>© 2018 National University of Singapore. All Rights Reserved</a:t>
            </a:r>
            <a:endParaRPr lang="en-SG" dirty="0"/>
          </a:p>
        </p:txBody>
      </p:sp>
    </p:spTree>
    <p:extLst>
      <p:ext uri="{BB962C8B-B14F-4D97-AF65-F5344CB8AC3E}">
        <p14:creationId xmlns:p14="http://schemas.microsoft.com/office/powerpoint/2010/main" val="39297125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Lst>
  <p:hf hdr="0" dt="0"/>
  <p:txStyles>
    <p:titleStyle>
      <a:lvl1pPr algn="l" defTabSz="914354"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3752" y="2002937"/>
            <a:ext cx="7411601" cy="1280231"/>
          </a:xfrm>
        </p:spPr>
        <p:txBody>
          <a:bodyPr>
            <a:normAutofit/>
          </a:bodyPr>
          <a:lstStyle/>
          <a:p>
            <a:pPr algn="ctr"/>
            <a:r>
              <a:rPr lang="en-US" sz="3200" dirty="0"/>
              <a:t>Autonomous testing board loader</a:t>
            </a:r>
            <a:endParaRPr lang="en-SG" sz="3200" dirty="0"/>
          </a:p>
        </p:txBody>
      </p:sp>
      <p:sp>
        <p:nvSpPr>
          <p:cNvPr id="10" name="Slide Number Placeholder 9"/>
          <p:cNvSpPr>
            <a:spLocks noGrp="1"/>
          </p:cNvSpPr>
          <p:nvPr>
            <p:ph type="sldNum" sz="quarter" idx="16"/>
          </p:nvPr>
        </p:nvSpPr>
        <p:spPr>
          <a:xfrm>
            <a:off x="8578333" y="6492879"/>
            <a:ext cx="565668" cy="365125"/>
          </a:xfrm>
        </p:spPr>
        <p:txBody>
          <a:bodyPr/>
          <a:lstStyle/>
          <a:p>
            <a:fld id="{2F63C605-4FC6-46DE-BC90-871762EA3F52}" type="slidenum">
              <a:rPr lang="en-SG" smtClean="0"/>
              <a:pPr/>
              <a:t>1</a:t>
            </a:fld>
            <a:endParaRPr lang="en-SG" dirty="0"/>
          </a:p>
        </p:txBody>
      </p:sp>
      <p:sp>
        <p:nvSpPr>
          <p:cNvPr id="6" name="Footer Placeholder 7"/>
          <p:cNvSpPr>
            <a:spLocks noGrp="1"/>
          </p:cNvSpPr>
          <p:nvPr>
            <p:ph type="ftr" sz="quarter" idx="15"/>
          </p:nvPr>
        </p:nvSpPr>
        <p:spPr>
          <a:xfrm>
            <a:off x="4902742" y="6492879"/>
            <a:ext cx="3612611" cy="365125"/>
          </a:xfrm>
        </p:spPr>
        <p:txBody>
          <a:bodyPr/>
          <a:lstStyle/>
          <a:p>
            <a:pPr algn="l"/>
            <a:r>
              <a:rPr lang="en-SG" sz="1000" dirty="0"/>
              <a:t>© 2018 National University of Singapore. All Rights Reserved</a:t>
            </a:r>
            <a:endParaRPr lang="en-SG" dirty="0"/>
          </a:p>
        </p:txBody>
      </p:sp>
      <p:sp>
        <p:nvSpPr>
          <p:cNvPr id="11" name="Text Placeholder 3"/>
          <p:cNvSpPr>
            <a:spLocks noGrp="1"/>
          </p:cNvSpPr>
          <p:nvPr>
            <p:ph type="body" sz="quarter" idx="13"/>
          </p:nvPr>
        </p:nvSpPr>
        <p:spPr>
          <a:xfrm>
            <a:off x="1103752" y="3429000"/>
            <a:ext cx="6846887" cy="670891"/>
          </a:xfrm>
        </p:spPr>
        <p:txBody>
          <a:bodyPr>
            <a:normAutofit fontScale="92500" lnSpcReduction="20000"/>
          </a:bodyPr>
          <a:lstStyle/>
          <a:p>
            <a:r>
              <a:rPr lang="en-US" dirty="0"/>
              <a:t>Name: Ong Boon Ping</a:t>
            </a:r>
          </a:p>
          <a:p>
            <a:r>
              <a:rPr lang="en-US" dirty="0"/>
              <a:t>Date: 19 Aug 2020</a:t>
            </a:r>
          </a:p>
        </p:txBody>
      </p:sp>
      <p:sp>
        <p:nvSpPr>
          <p:cNvPr id="7" name="Title 1">
            <a:extLst>
              <a:ext uri="{FF2B5EF4-FFF2-40B4-BE49-F238E27FC236}">
                <a16:creationId xmlns:a16="http://schemas.microsoft.com/office/drawing/2014/main" id="{4AD0135D-B3C7-478A-839C-357CF31EE4E1}"/>
              </a:ext>
            </a:extLst>
          </p:cNvPr>
          <p:cNvSpPr txBox="1">
            <a:spLocks/>
          </p:cNvSpPr>
          <p:nvPr/>
        </p:nvSpPr>
        <p:spPr>
          <a:xfrm>
            <a:off x="1036344" y="1556238"/>
            <a:ext cx="7411601" cy="300867"/>
          </a:xfrm>
          <a:prstGeom prst="rect">
            <a:avLst/>
          </a:prstGeom>
        </p:spPr>
        <p:txBody>
          <a:bodyPr vert="horz" lIns="91440" tIns="45720" rIns="91440" bIns="45720" rtlCol="0" anchor="t">
            <a:normAutofit lnSpcReduction="10000"/>
          </a:bodyPr>
          <a:lstStyle>
            <a:lvl1pPr algn="l" defTabSz="914354" rtl="0" eaLnBrk="1" latinLnBrk="0" hangingPunct="1">
              <a:lnSpc>
                <a:spcPct val="90000"/>
              </a:lnSpc>
              <a:spcBef>
                <a:spcPct val="0"/>
              </a:spcBef>
              <a:buNone/>
              <a:defRPr sz="4400" b="1" kern="1200" cap="all" baseline="0">
                <a:solidFill>
                  <a:srgbClr val="173F7E"/>
                </a:solidFill>
                <a:latin typeface="Arial" panose="020B0604020202020204" pitchFamily="34" charset="0"/>
                <a:ea typeface="+mj-ea"/>
                <a:cs typeface="Arial" panose="020B0604020202020204" pitchFamily="34" charset="0"/>
              </a:defRPr>
            </a:lvl1pPr>
          </a:lstStyle>
          <a:p>
            <a:pPr algn="ctr"/>
            <a:r>
              <a:rPr lang="en-US" sz="1600" dirty="0">
                <a:solidFill>
                  <a:schemeClr val="tx1">
                    <a:lumMod val="85000"/>
                    <a:lumOff val="15000"/>
                  </a:schemeClr>
                </a:solidFill>
              </a:rPr>
              <a:t>NICF- AUTONOMOUS ROBOTS AND VEHICLES</a:t>
            </a:r>
            <a:endParaRPr lang="en-SG" sz="1600" dirty="0">
              <a:solidFill>
                <a:schemeClr val="tx1">
                  <a:lumMod val="85000"/>
                  <a:lumOff val="15000"/>
                </a:schemeClr>
              </a:solidFill>
            </a:endParaRPr>
          </a:p>
        </p:txBody>
      </p:sp>
    </p:spTree>
    <p:extLst>
      <p:ext uri="{BB962C8B-B14F-4D97-AF65-F5344CB8AC3E}">
        <p14:creationId xmlns:p14="http://schemas.microsoft.com/office/powerpoint/2010/main" val="341618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3601" y="3053030"/>
            <a:ext cx="4648197" cy="545561"/>
          </a:xfrm>
        </p:spPr>
        <p:txBody>
          <a:bodyPr/>
          <a:lstStyle/>
          <a:p>
            <a:r>
              <a:rPr lang="en-US" dirty="0"/>
              <a:t>Thank you! </a:t>
            </a:r>
            <a:r>
              <a:rPr lang="en-US" dirty="0">
                <a:sym typeface="Wingdings" panose="05000000000000000000" pitchFamily="2" charset="2"/>
              </a:rPr>
              <a:t> </a:t>
            </a:r>
            <a:endParaRPr lang="en-SG" dirty="0"/>
          </a:p>
        </p:txBody>
      </p:sp>
      <p:sp>
        <p:nvSpPr>
          <p:cNvPr id="4" name="Footer Placeholder 3"/>
          <p:cNvSpPr>
            <a:spLocks noGrp="1"/>
          </p:cNvSpPr>
          <p:nvPr>
            <p:ph type="ftr" sz="quarter" idx="15"/>
          </p:nvPr>
        </p:nvSpPr>
        <p:spPr/>
        <p:txBody>
          <a:bodyPr/>
          <a:lstStyle/>
          <a:p>
            <a:pPr algn="l"/>
            <a:r>
              <a:rPr lang="en-SG" sz="1000"/>
              <a:t>© 2018 National University of Singapore. All Rights Reserved</a:t>
            </a:r>
            <a:endParaRPr lang="en-SG" dirty="0"/>
          </a:p>
        </p:txBody>
      </p:sp>
      <p:sp>
        <p:nvSpPr>
          <p:cNvPr id="5" name="Slide Number Placeholder 4"/>
          <p:cNvSpPr>
            <a:spLocks noGrp="1"/>
          </p:cNvSpPr>
          <p:nvPr>
            <p:ph type="sldNum" sz="quarter" idx="16"/>
          </p:nvPr>
        </p:nvSpPr>
        <p:spPr/>
        <p:txBody>
          <a:bodyPr/>
          <a:lstStyle/>
          <a:p>
            <a:fld id="{2F63C605-4FC6-46DE-BC90-871762EA3F52}" type="slidenum">
              <a:rPr lang="en-SG" smtClean="0"/>
              <a:pPr/>
              <a:t>10</a:t>
            </a:fld>
            <a:endParaRPr lang="en-SG" dirty="0"/>
          </a:p>
        </p:txBody>
      </p:sp>
    </p:spTree>
    <p:extLst>
      <p:ext uri="{BB962C8B-B14F-4D97-AF65-F5344CB8AC3E}">
        <p14:creationId xmlns:p14="http://schemas.microsoft.com/office/powerpoint/2010/main" val="3351845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34F7-12CB-4413-B6EE-1213C77B8667}"/>
              </a:ext>
            </a:extLst>
          </p:cNvPr>
          <p:cNvSpPr>
            <a:spLocks noGrp="1"/>
          </p:cNvSpPr>
          <p:nvPr>
            <p:ph type="title"/>
          </p:nvPr>
        </p:nvSpPr>
        <p:spPr>
          <a:xfrm>
            <a:off x="628655" y="250833"/>
            <a:ext cx="4567599" cy="681152"/>
          </a:xfrm>
        </p:spPr>
        <p:txBody>
          <a:bodyPr>
            <a:normAutofit fontScale="90000"/>
          </a:bodyPr>
          <a:lstStyle/>
          <a:p>
            <a:r>
              <a:rPr lang="en-US" dirty="0"/>
              <a:t>Introduction and Business Case</a:t>
            </a:r>
            <a:endParaRPr lang="en-SG" dirty="0"/>
          </a:p>
        </p:txBody>
      </p:sp>
      <p:sp>
        <p:nvSpPr>
          <p:cNvPr id="4" name="Footer Placeholder 3">
            <a:extLst>
              <a:ext uri="{FF2B5EF4-FFF2-40B4-BE49-F238E27FC236}">
                <a16:creationId xmlns:a16="http://schemas.microsoft.com/office/drawing/2014/main" id="{DFF7D98E-5B1F-4E10-AB97-58406D48EF6C}"/>
              </a:ext>
            </a:extLst>
          </p:cNvPr>
          <p:cNvSpPr>
            <a:spLocks noGrp="1"/>
          </p:cNvSpPr>
          <p:nvPr>
            <p:ph type="ftr" sz="quarter" idx="15"/>
          </p:nvPr>
        </p:nvSpPr>
        <p:spPr/>
        <p:txBody>
          <a:bodyPr/>
          <a:lstStyle/>
          <a:p>
            <a:pPr algn="l"/>
            <a:r>
              <a:rPr lang="en-SG" sz="1000"/>
              <a:t>© 2018 National University of Singapore. All Rights Reserved</a:t>
            </a:r>
            <a:endParaRPr lang="en-SG" dirty="0"/>
          </a:p>
        </p:txBody>
      </p:sp>
      <p:sp>
        <p:nvSpPr>
          <p:cNvPr id="5" name="Slide Number Placeholder 4">
            <a:extLst>
              <a:ext uri="{FF2B5EF4-FFF2-40B4-BE49-F238E27FC236}">
                <a16:creationId xmlns:a16="http://schemas.microsoft.com/office/drawing/2014/main" id="{2B209DE3-A460-48DC-8DFB-3F1EEB83EC47}"/>
              </a:ext>
            </a:extLst>
          </p:cNvPr>
          <p:cNvSpPr>
            <a:spLocks noGrp="1"/>
          </p:cNvSpPr>
          <p:nvPr>
            <p:ph type="sldNum" sz="quarter" idx="16"/>
          </p:nvPr>
        </p:nvSpPr>
        <p:spPr/>
        <p:txBody>
          <a:bodyPr/>
          <a:lstStyle/>
          <a:p>
            <a:fld id="{2F63C605-4FC6-46DE-BC90-871762EA3F52}" type="slidenum">
              <a:rPr lang="en-SG" smtClean="0"/>
              <a:pPr/>
              <a:t>2</a:t>
            </a:fld>
            <a:endParaRPr lang="en-SG" dirty="0"/>
          </a:p>
        </p:txBody>
      </p:sp>
      <p:sp>
        <p:nvSpPr>
          <p:cNvPr id="7" name="Text Placeholder 6">
            <a:extLst>
              <a:ext uri="{FF2B5EF4-FFF2-40B4-BE49-F238E27FC236}">
                <a16:creationId xmlns:a16="http://schemas.microsoft.com/office/drawing/2014/main" id="{CDFEDDD0-9A12-4545-B6D2-BB3ED3130654}"/>
              </a:ext>
            </a:extLst>
          </p:cNvPr>
          <p:cNvSpPr>
            <a:spLocks noGrp="1"/>
          </p:cNvSpPr>
          <p:nvPr>
            <p:ph type="body" sz="quarter" idx="13"/>
          </p:nvPr>
        </p:nvSpPr>
        <p:spPr/>
        <p:txBody>
          <a:bodyPr>
            <a:normAutofit lnSpcReduction="10000"/>
          </a:bodyPr>
          <a:lstStyle/>
          <a:p>
            <a:r>
              <a:rPr lang="en-US" dirty="0"/>
              <a:t>In memory system test development, a sample memory card is usually inserted into customer provided system for testing.</a:t>
            </a:r>
          </a:p>
          <a:p>
            <a:r>
              <a:rPr lang="en-US" dirty="0"/>
              <a:t>Delay in memory system test development cause loss of opportunity of gaining customers’ contract.</a:t>
            </a:r>
          </a:p>
          <a:p>
            <a:r>
              <a:rPr lang="en-US" dirty="0"/>
              <a:t>Hence, autonomous memory system loader is important in testing a specimen memory system card using different customer server system.</a:t>
            </a:r>
          </a:p>
        </p:txBody>
      </p:sp>
    </p:spTree>
    <p:extLst>
      <p:ext uri="{BB962C8B-B14F-4D97-AF65-F5344CB8AC3E}">
        <p14:creationId xmlns:p14="http://schemas.microsoft.com/office/powerpoint/2010/main" val="3435903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1539-161A-4E1F-BC55-7EE462837EB0}"/>
              </a:ext>
            </a:extLst>
          </p:cNvPr>
          <p:cNvSpPr>
            <a:spLocks noGrp="1"/>
          </p:cNvSpPr>
          <p:nvPr>
            <p:ph type="title"/>
          </p:nvPr>
        </p:nvSpPr>
        <p:spPr>
          <a:xfrm>
            <a:off x="628655" y="250833"/>
            <a:ext cx="4529271" cy="787854"/>
          </a:xfrm>
        </p:spPr>
        <p:txBody>
          <a:bodyPr>
            <a:normAutofit fontScale="90000"/>
          </a:bodyPr>
          <a:lstStyle/>
          <a:p>
            <a:r>
              <a:rPr lang="en-US" dirty="0"/>
              <a:t>Objective and Requirements</a:t>
            </a:r>
            <a:endParaRPr lang="en-SG" dirty="0"/>
          </a:p>
        </p:txBody>
      </p:sp>
      <p:sp>
        <p:nvSpPr>
          <p:cNvPr id="3" name="Text Placeholder 2">
            <a:extLst>
              <a:ext uri="{FF2B5EF4-FFF2-40B4-BE49-F238E27FC236}">
                <a16:creationId xmlns:a16="http://schemas.microsoft.com/office/drawing/2014/main" id="{3956409C-A3A4-4C5F-BABD-35F3EA069D68}"/>
              </a:ext>
            </a:extLst>
          </p:cNvPr>
          <p:cNvSpPr>
            <a:spLocks noGrp="1"/>
          </p:cNvSpPr>
          <p:nvPr>
            <p:ph type="body" sz="quarter" idx="13"/>
          </p:nvPr>
        </p:nvSpPr>
        <p:spPr/>
        <p:txBody>
          <a:bodyPr/>
          <a:lstStyle/>
          <a:p>
            <a:pPr marL="241300" marR="41275" indent="-229235">
              <a:lnSpc>
                <a:spcPct val="70000"/>
              </a:lnSpc>
              <a:spcBef>
                <a:spcPts val="1040"/>
              </a:spcBef>
              <a:buFont typeface="Arial"/>
              <a:buChar char="•"/>
              <a:tabLst>
                <a:tab pos="241935" algn="l"/>
              </a:tabLst>
            </a:pPr>
            <a:r>
              <a:rPr lang="en-US" sz="2800" spc="-5" dirty="0">
                <a:latin typeface="Calibri"/>
                <a:cs typeface="Calibri"/>
              </a:rPr>
              <a:t>The objective </a:t>
            </a:r>
            <a:r>
              <a:rPr lang="en-US" sz="2800" dirty="0">
                <a:latin typeface="Calibri"/>
                <a:cs typeface="Calibri"/>
              </a:rPr>
              <a:t>is </a:t>
            </a:r>
            <a:r>
              <a:rPr lang="en-US" sz="2800" spc="-15" dirty="0">
                <a:latin typeface="Calibri"/>
                <a:cs typeface="Calibri"/>
              </a:rPr>
              <a:t>to </a:t>
            </a:r>
            <a:r>
              <a:rPr lang="en-US" sz="2800" dirty="0">
                <a:latin typeface="Calibri"/>
                <a:cs typeface="Calibri"/>
              </a:rPr>
              <a:t>design an </a:t>
            </a:r>
            <a:r>
              <a:rPr lang="en-US" sz="2800" spc="-5" dirty="0">
                <a:latin typeface="Calibri"/>
                <a:cs typeface="Calibri"/>
              </a:rPr>
              <a:t>autonomous robotic arm that can insert the memory card from designated input area to target customer system.</a:t>
            </a:r>
          </a:p>
          <a:p>
            <a:pPr marL="241300" marR="41275" indent="-229235">
              <a:lnSpc>
                <a:spcPct val="70000"/>
              </a:lnSpc>
              <a:spcBef>
                <a:spcPts val="1040"/>
              </a:spcBef>
              <a:buFont typeface="Arial"/>
              <a:buChar char="•"/>
              <a:tabLst>
                <a:tab pos="241935" algn="l"/>
              </a:tabLst>
            </a:pPr>
            <a:r>
              <a:rPr lang="en-US" spc="-5" dirty="0">
                <a:latin typeface="Calibri"/>
                <a:cs typeface="Calibri"/>
              </a:rPr>
              <a:t>The technical requirement is to have </a:t>
            </a:r>
          </a:p>
          <a:p>
            <a:pPr marL="12065" marR="41275" indent="0">
              <a:lnSpc>
                <a:spcPct val="70000"/>
              </a:lnSpc>
              <a:spcBef>
                <a:spcPts val="1040"/>
              </a:spcBef>
              <a:buNone/>
              <a:tabLst>
                <a:tab pos="241935" algn="l"/>
              </a:tabLst>
            </a:pPr>
            <a:r>
              <a:rPr lang="en-US" spc="-5" dirty="0">
                <a:latin typeface="Calibri"/>
                <a:cs typeface="Calibri"/>
              </a:rPr>
              <a:t>1. The autonomous robotic arm must recognize the designated area with memory card and maneuver to the input area.</a:t>
            </a:r>
          </a:p>
          <a:p>
            <a:pPr marL="12065" marR="41275" indent="0">
              <a:lnSpc>
                <a:spcPct val="70000"/>
              </a:lnSpc>
              <a:spcBef>
                <a:spcPts val="1040"/>
              </a:spcBef>
              <a:buNone/>
              <a:tabLst>
                <a:tab pos="241935" algn="l"/>
              </a:tabLst>
            </a:pPr>
            <a:r>
              <a:rPr lang="en-US" sz="2800" spc="-5" dirty="0">
                <a:latin typeface="Calibri"/>
                <a:cs typeface="Calibri"/>
              </a:rPr>
              <a:t>2. The </a:t>
            </a:r>
            <a:r>
              <a:rPr lang="en-US" spc="-5" dirty="0">
                <a:latin typeface="Calibri"/>
                <a:cs typeface="Calibri"/>
              </a:rPr>
              <a:t>autonomous robotic arm must recognize the targeted server and insert the memory card into the server.</a:t>
            </a:r>
            <a:endParaRPr lang="en-SG" dirty="0"/>
          </a:p>
        </p:txBody>
      </p:sp>
      <p:sp>
        <p:nvSpPr>
          <p:cNvPr id="4" name="Footer Placeholder 3">
            <a:extLst>
              <a:ext uri="{FF2B5EF4-FFF2-40B4-BE49-F238E27FC236}">
                <a16:creationId xmlns:a16="http://schemas.microsoft.com/office/drawing/2014/main" id="{C50CC508-AE3C-4217-BFC4-09A53BA86B4B}"/>
              </a:ext>
            </a:extLst>
          </p:cNvPr>
          <p:cNvSpPr>
            <a:spLocks noGrp="1"/>
          </p:cNvSpPr>
          <p:nvPr>
            <p:ph type="ftr" sz="quarter" idx="15"/>
          </p:nvPr>
        </p:nvSpPr>
        <p:spPr/>
        <p:txBody>
          <a:bodyPr/>
          <a:lstStyle/>
          <a:p>
            <a:pPr algn="l"/>
            <a:r>
              <a:rPr lang="en-SG" sz="1000"/>
              <a:t>© 2018 National University of Singapore. All Rights Reserved</a:t>
            </a:r>
            <a:endParaRPr lang="en-SG" dirty="0"/>
          </a:p>
        </p:txBody>
      </p:sp>
      <p:sp>
        <p:nvSpPr>
          <p:cNvPr id="5" name="Slide Number Placeholder 4">
            <a:extLst>
              <a:ext uri="{FF2B5EF4-FFF2-40B4-BE49-F238E27FC236}">
                <a16:creationId xmlns:a16="http://schemas.microsoft.com/office/drawing/2014/main" id="{8E20C5D8-41E3-4E58-9F60-C5842C24BF94}"/>
              </a:ext>
            </a:extLst>
          </p:cNvPr>
          <p:cNvSpPr>
            <a:spLocks noGrp="1"/>
          </p:cNvSpPr>
          <p:nvPr>
            <p:ph type="sldNum" sz="quarter" idx="16"/>
          </p:nvPr>
        </p:nvSpPr>
        <p:spPr/>
        <p:txBody>
          <a:bodyPr/>
          <a:lstStyle/>
          <a:p>
            <a:fld id="{2F63C605-4FC6-46DE-BC90-871762EA3F52}" type="slidenum">
              <a:rPr lang="en-SG" smtClean="0"/>
              <a:pPr/>
              <a:t>3</a:t>
            </a:fld>
            <a:endParaRPr lang="en-SG" dirty="0"/>
          </a:p>
        </p:txBody>
      </p:sp>
      <p:pic>
        <p:nvPicPr>
          <p:cNvPr id="6" name="Picture 5">
            <a:extLst>
              <a:ext uri="{FF2B5EF4-FFF2-40B4-BE49-F238E27FC236}">
                <a16:creationId xmlns:a16="http://schemas.microsoft.com/office/drawing/2014/main" id="{0AF1DB6B-4FCB-4DC5-8534-F3E8B44318AB}"/>
              </a:ext>
            </a:extLst>
          </p:cNvPr>
          <p:cNvPicPr>
            <a:picLocks noChangeAspect="1"/>
          </p:cNvPicPr>
          <p:nvPr/>
        </p:nvPicPr>
        <p:blipFill>
          <a:blip r:embed="rId2"/>
          <a:stretch>
            <a:fillRect/>
          </a:stretch>
        </p:blipFill>
        <p:spPr>
          <a:xfrm>
            <a:off x="4965721" y="4474327"/>
            <a:ext cx="3612610" cy="2018557"/>
          </a:xfrm>
          <a:prstGeom prst="rect">
            <a:avLst/>
          </a:prstGeom>
        </p:spPr>
      </p:pic>
      <p:pic>
        <p:nvPicPr>
          <p:cNvPr id="7" name="Picture 6">
            <a:extLst>
              <a:ext uri="{FF2B5EF4-FFF2-40B4-BE49-F238E27FC236}">
                <a16:creationId xmlns:a16="http://schemas.microsoft.com/office/drawing/2014/main" id="{304273B3-F99D-4FAD-BC4F-6628A5D79FA0}"/>
              </a:ext>
            </a:extLst>
          </p:cNvPr>
          <p:cNvPicPr>
            <a:picLocks noChangeAspect="1"/>
          </p:cNvPicPr>
          <p:nvPr/>
        </p:nvPicPr>
        <p:blipFill>
          <a:blip r:embed="rId3"/>
          <a:stretch>
            <a:fillRect/>
          </a:stretch>
        </p:blipFill>
        <p:spPr>
          <a:xfrm>
            <a:off x="1251740" y="4681684"/>
            <a:ext cx="3283100" cy="2018557"/>
          </a:xfrm>
          <a:prstGeom prst="rect">
            <a:avLst/>
          </a:prstGeom>
        </p:spPr>
      </p:pic>
    </p:spTree>
    <p:extLst>
      <p:ext uri="{BB962C8B-B14F-4D97-AF65-F5344CB8AC3E}">
        <p14:creationId xmlns:p14="http://schemas.microsoft.com/office/powerpoint/2010/main" val="2168401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1539-161A-4E1F-BC55-7EE462837EB0}"/>
              </a:ext>
            </a:extLst>
          </p:cNvPr>
          <p:cNvSpPr>
            <a:spLocks noGrp="1"/>
          </p:cNvSpPr>
          <p:nvPr>
            <p:ph type="title"/>
          </p:nvPr>
        </p:nvSpPr>
        <p:spPr/>
        <p:txBody>
          <a:bodyPr>
            <a:normAutofit fontScale="90000"/>
          </a:bodyPr>
          <a:lstStyle/>
          <a:p>
            <a:r>
              <a:rPr lang="en-US" dirty="0"/>
              <a:t>Implementation Plan</a:t>
            </a:r>
            <a:br>
              <a:rPr lang="en-US" dirty="0"/>
            </a:br>
            <a:r>
              <a:rPr lang="en-US" dirty="0"/>
              <a:t>- Design</a:t>
            </a:r>
            <a:endParaRPr lang="en-SG" dirty="0"/>
          </a:p>
        </p:txBody>
      </p:sp>
      <p:sp>
        <p:nvSpPr>
          <p:cNvPr id="3" name="Text Placeholder 2">
            <a:extLst>
              <a:ext uri="{FF2B5EF4-FFF2-40B4-BE49-F238E27FC236}">
                <a16:creationId xmlns:a16="http://schemas.microsoft.com/office/drawing/2014/main" id="{3956409C-A3A4-4C5F-BABD-35F3EA069D68}"/>
              </a:ext>
            </a:extLst>
          </p:cNvPr>
          <p:cNvSpPr>
            <a:spLocks noGrp="1"/>
          </p:cNvSpPr>
          <p:nvPr>
            <p:ph type="body" sz="quarter" idx="13"/>
          </p:nvPr>
        </p:nvSpPr>
        <p:spPr/>
        <p:txBody>
          <a:bodyPr/>
          <a:lstStyle/>
          <a:p>
            <a:r>
              <a:rPr lang="en-US" dirty="0"/>
              <a:t>The autonomous sample memory card loader is a mobile robot with 6-DOF robotic arm.</a:t>
            </a:r>
          </a:p>
          <a:p>
            <a:endParaRPr lang="en-SG" dirty="0"/>
          </a:p>
          <a:p>
            <a:pPr marL="0" indent="0">
              <a:buNone/>
            </a:pPr>
            <a:endParaRPr lang="en-SG" dirty="0"/>
          </a:p>
        </p:txBody>
      </p:sp>
      <p:sp>
        <p:nvSpPr>
          <p:cNvPr id="4" name="Footer Placeholder 3">
            <a:extLst>
              <a:ext uri="{FF2B5EF4-FFF2-40B4-BE49-F238E27FC236}">
                <a16:creationId xmlns:a16="http://schemas.microsoft.com/office/drawing/2014/main" id="{C50CC508-AE3C-4217-BFC4-09A53BA86B4B}"/>
              </a:ext>
            </a:extLst>
          </p:cNvPr>
          <p:cNvSpPr>
            <a:spLocks noGrp="1"/>
          </p:cNvSpPr>
          <p:nvPr>
            <p:ph type="ftr" sz="quarter" idx="15"/>
          </p:nvPr>
        </p:nvSpPr>
        <p:spPr/>
        <p:txBody>
          <a:bodyPr/>
          <a:lstStyle/>
          <a:p>
            <a:pPr algn="l"/>
            <a:r>
              <a:rPr lang="en-SG" sz="1000"/>
              <a:t>© 2018 National University of Singapore. All Rights Reserved</a:t>
            </a:r>
            <a:endParaRPr lang="en-SG" dirty="0"/>
          </a:p>
        </p:txBody>
      </p:sp>
      <p:sp>
        <p:nvSpPr>
          <p:cNvPr id="5" name="Slide Number Placeholder 4">
            <a:extLst>
              <a:ext uri="{FF2B5EF4-FFF2-40B4-BE49-F238E27FC236}">
                <a16:creationId xmlns:a16="http://schemas.microsoft.com/office/drawing/2014/main" id="{8E20C5D8-41E3-4E58-9F60-C5842C24BF94}"/>
              </a:ext>
            </a:extLst>
          </p:cNvPr>
          <p:cNvSpPr>
            <a:spLocks noGrp="1"/>
          </p:cNvSpPr>
          <p:nvPr>
            <p:ph type="sldNum" sz="quarter" idx="16"/>
          </p:nvPr>
        </p:nvSpPr>
        <p:spPr/>
        <p:txBody>
          <a:bodyPr/>
          <a:lstStyle/>
          <a:p>
            <a:fld id="{2F63C605-4FC6-46DE-BC90-871762EA3F52}" type="slidenum">
              <a:rPr lang="en-SG" smtClean="0"/>
              <a:pPr/>
              <a:t>4</a:t>
            </a:fld>
            <a:endParaRPr lang="en-SG" dirty="0"/>
          </a:p>
        </p:txBody>
      </p:sp>
      <p:pic>
        <p:nvPicPr>
          <p:cNvPr id="6" name="Picture 5">
            <a:extLst>
              <a:ext uri="{FF2B5EF4-FFF2-40B4-BE49-F238E27FC236}">
                <a16:creationId xmlns:a16="http://schemas.microsoft.com/office/drawing/2014/main" id="{590ACD81-6A0C-4688-A16F-3096009D7FF3}"/>
              </a:ext>
            </a:extLst>
          </p:cNvPr>
          <p:cNvPicPr>
            <a:picLocks noChangeAspect="1"/>
          </p:cNvPicPr>
          <p:nvPr/>
        </p:nvPicPr>
        <p:blipFill>
          <a:blip r:embed="rId2"/>
          <a:stretch>
            <a:fillRect/>
          </a:stretch>
        </p:blipFill>
        <p:spPr>
          <a:xfrm>
            <a:off x="2781300" y="2657475"/>
            <a:ext cx="3581400" cy="3371850"/>
          </a:xfrm>
          <a:prstGeom prst="rect">
            <a:avLst/>
          </a:prstGeom>
        </p:spPr>
      </p:pic>
      <p:pic>
        <p:nvPicPr>
          <p:cNvPr id="7" name="Picture 6">
            <a:extLst>
              <a:ext uri="{FF2B5EF4-FFF2-40B4-BE49-F238E27FC236}">
                <a16:creationId xmlns:a16="http://schemas.microsoft.com/office/drawing/2014/main" id="{EA95095C-5417-4011-8B50-66CAAB219394}"/>
              </a:ext>
            </a:extLst>
          </p:cNvPr>
          <p:cNvPicPr>
            <a:picLocks noChangeAspect="1"/>
          </p:cNvPicPr>
          <p:nvPr/>
        </p:nvPicPr>
        <p:blipFill>
          <a:blip r:embed="rId3"/>
          <a:stretch>
            <a:fillRect/>
          </a:stretch>
        </p:blipFill>
        <p:spPr>
          <a:xfrm>
            <a:off x="1395566" y="3572797"/>
            <a:ext cx="1790700" cy="990600"/>
          </a:xfrm>
          <a:prstGeom prst="rect">
            <a:avLst/>
          </a:prstGeom>
        </p:spPr>
      </p:pic>
      <p:pic>
        <p:nvPicPr>
          <p:cNvPr id="8" name="Picture 7">
            <a:extLst>
              <a:ext uri="{FF2B5EF4-FFF2-40B4-BE49-F238E27FC236}">
                <a16:creationId xmlns:a16="http://schemas.microsoft.com/office/drawing/2014/main" id="{ACF8DBF1-7DDF-4E72-B416-D89A8E2C876B}"/>
              </a:ext>
            </a:extLst>
          </p:cNvPr>
          <p:cNvPicPr>
            <a:picLocks noChangeAspect="1"/>
          </p:cNvPicPr>
          <p:nvPr/>
        </p:nvPicPr>
        <p:blipFill>
          <a:blip r:embed="rId4"/>
          <a:stretch>
            <a:fillRect/>
          </a:stretch>
        </p:blipFill>
        <p:spPr>
          <a:xfrm>
            <a:off x="1767041" y="4973894"/>
            <a:ext cx="1047750" cy="1009650"/>
          </a:xfrm>
          <a:prstGeom prst="rect">
            <a:avLst/>
          </a:prstGeom>
        </p:spPr>
      </p:pic>
      <p:pic>
        <p:nvPicPr>
          <p:cNvPr id="9" name="Picture 8">
            <a:extLst>
              <a:ext uri="{FF2B5EF4-FFF2-40B4-BE49-F238E27FC236}">
                <a16:creationId xmlns:a16="http://schemas.microsoft.com/office/drawing/2014/main" id="{E407C125-462D-41EE-89C3-14DFD4DD9539}"/>
              </a:ext>
            </a:extLst>
          </p:cNvPr>
          <p:cNvPicPr>
            <a:picLocks noChangeAspect="1"/>
          </p:cNvPicPr>
          <p:nvPr/>
        </p:nvPicPr>
        <p:blipFill>
          <a:blip r:embed="rId5"/>
          <a:stretch>
            <a:fillRect/>
          </a:stretch>
        </p:blipFill>
        <p:spPr>
          <a:xfrm>
            <a:off x="5083190" y="5369728"/>
            <a:ext cx="1399714" cy="808486"/>
          </a:xfrm>
          <a:prstGeom prst="rect">
            <a:avLst/>
          </a:prstGeom>
        </p:spPr>
      </p:pic>
      <p:pic>
        <p:nvPicPr>
          <p:cNvPr id="10" name="Picture 9">
            <a:extLst>
              <a:ext uri="{FF2B5EF4-FFF2-40B4-BE49-F238E27FC236}">
                <a16:creationId xmlns:a16="http://schemas.microsoft.com/office/drawing/2014/main" id="{E78A0890-E7AF-406D-A3FD-054E3E6FBB35}"/>
              </a:ext>
            </a:extLst>
          </p:cNvPr>
          <p:cNvPicPr>
            <a:picLocks noChangeAspect="1"/>
          </p:cNvPicPr>
          <p:nvPr/>
        </p:nvPicPr>
        <p:blipFill>
          <a:blip r:embed="rId6"/>
          <a:stretch>
            <a:fillRect/>
          </a:stretch>
        </p:blipFill>
        <p:spPr>
          <a:xfrm>
            <a:off x="3484689" y="2286832"/>
            <a:ext cx="1418052" cy="1013490"/>
          </a:xfrm>
          <a:prstGeom prst="rect">
            <a:avLst/>
          </a:prstGeom>
        </p:spPr>
      </p:pic>
      <p:pic>
        <p:nvPicPr>
          <p:cNvPr id="11" name="Picture 10">
            <a:extLst>
              <a:ext uri="{FF2B5EF4-FFF2-40B4-BE49-F238E27FC236}">
                <a16:creationId xmlns:a16="http://schemas.microsoft.com/office/drawing/2014/main" id="{EBBC2A68-BE47-40D7-BFDD-BB06F28EB937}"/>
              </a:ext>
            </a:extLst>
          </p:cNvPr>
          <p:cNvPicPr>
            <a:picLocks noChangeAspect="1"/>
          </p:cNvPicPr>
          <p:nvPr/>
        </p:nvPicPr>
        <p:blipFill>
          <a:blip r:embed="rId7"/>
          <a:stretch>
            <a:fillRect/>
          </a:stretch>
        </p:blipFill>
        <p:spPr>
          <a:xfrm>
            <a:off x="7376959" y="3187105"/>
            <a:ext cx="581025" cy="504825"/>
          </a:xfrm>
          <a:prstGeom prst="rect">
            <a:avLst/>
          </a:prstGeom>
        </p:spPr>
      </p:pic>
      <p:pic>
        <p:nvPicPr>
          <p:cNvPr id="12" name="Picture 11">
            <a:extLst>
              <a:ext uri="{FF2B5EF4-FFF2-40B4-BE49-F238E27FC236}">
                <a16:creationId xmlns:a16="http://schemas.microsoft.com/office/drawing/2014/main" id="{A71E61B2-6C72-45A1-BC48-3D967DCB9085}"/>
              </a:ext>
            </a:extLst>
          </p:cNvPr>
          <p:cNvPicPr>
            <a:picLocks noChangeAspect="1"/>
          </p:cNvPicPr>
          <p:nvPr/>
        </p:nvPicPr>
        <p:blipFill>
          <a:blip r:embed="rId8"/>
          <a:stretch>
            <a:fillRect/>
          </a:stretch>
        </p:blipFill>
        <p:spPr>
          <a:xfrm>
            <a:off x="6645992" y="3726605"/>
            <a:ext cx="2305050" cy="1857375"/>
          </a:xfrm>
          <a:prstGeom prst="rect">
            <a:avLst/>
          </a:prstGeom>
        </p:spPr>
      </p:pic>
    </p:spTree>
    <p:extLst>
      <p:ext uri="{BB962C8B-B14F-4D97-AF65-F5344CB8AC3E}">
        <p14:creationId xmlns:p14="http://schemas.microsoft.com/office/powerpoint/2010/main" val="3367473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1539-161A-4E1F-BC55-7EE462837EB0}"/>
              </a:ext>
            </a:extLst>
          </p:cNvPr>
          <p:cNvSpPr>
            <a:spLocks noGrp="1"/>
          </p:cNvSpPr>
          <p:nvPr>
            <p:ph type="title"/>
          </p:nvPr>
        </p:nvSpPr>
        <p:spPr/>
        <p:txBody>
          <a:bodyPr>
            <a:normAutofit fontScale="90000"/>
          </a:bodyPr>
          <a:lstStyle/>
          <a:p>
            <a:r>
              <a:rPr lang="en-US" dirty="0"/>
              <a:t>Implementation Plan</a:t>
            </a:r>
            <a:br>
              <a:rPr lang="en-US" dirty="0"/>
            </a:br>
            <a:r>
              <a:rPr lang="en-US" dirty="0"/>
              <a:t>- Design</a:t>
            </a:r>
            <a:endParaRPr lang="en-SG" dirty="0"/>
          </a:p>
        </p:txBody>
      </p:sp>
      <p:sp>
        <p:nvSpPr>
          <p:cNvPr id="3" name="Text Placeholder 2">
            <a:extLst>
              <a:ext uri="{FF2B5EF4-FFF2-40B4-BE49-F238E27FC236}">
                <a16:creationId xmlns:a16="http://schemas.microsoft.com/office/drawing/2014/main" id="{3956409C-A3A4-4C5F-BABD-35F3EA069D68}"/>
              </a:ext>
            </a:extLst>
          </p:cNvPr>
          <p:cNvSpPr>
            <a:spLocks noGrp="1"/>
          </p:cNvSpPr>
          <p:nvPr>
            <p:ph type="body" sz="quarter" idx="13"/>
          </p:nvPr>
        </p:nvSpPr>
        <p:spPr/>
        <p:txBody>
          <a:bodyPr/>
          <a:lstStyle/>
          <a:p>
            <a:r>
              <a:rPr lang="en-US" dirty="0"/>
              <a:t>The camera is used for image processing purpose to recognize the RAM check site and targeted RAM. Mainly for robotic arm vision.</a:t>
            </a:r>
          </a:p>
          <a:p>
            <a:r>
              <a:rPr lang="en-US" dirty="0"/>
              <a:t>Ultrasonic sensor will be used for obstacle avoidance.</a:t>
            </a:r>
          </a:p>
          <a:p>
            <a:pPr lvl="3"/>
            <a:endParaRPr lang="en-SG" dirty="0"/>
          </a:p>
          <a:p>
            <a:pPr marL="0" indent="0">
              <a:buNone/>
            </a:pPr>
            <a:endParaRPr lang="en-SG" dirty="0"/>
          </a:p>
        </p:txBody>
      </p:sp>
      <p:sp>
        <p:nvSpPr>
          <p:cNvPr id="4" name="Footer Placeholder 3">
            <a:extLst>
              <a:ext uri="{FF2B5EF4-FFF2-40B4-BE49-F238E27FC236}">
                <a16:creationId xmlns:a16="http://schemas.microsoft.com/office/drawing/2014/main" id="{C50CC508-AE3C-4217-BFC4-09A53BA86B4B}"/>
              </a:ext>
            </a:extLst>
          </p:cNvPr>
          <p:cNvSpPr>
            <a:spLocks noGrp="1"/>
          </p:cNvSpPr>
          <p:nvPr>
            <p:ph type="ftr" sz="quarter" idx="15"/>
          </p:nvPr>
        </p:nvSpPr>
        <p:spPr/>
        <p:txBody>
          <a:bodyPr/>
          <a:lstStyle/>
          <a:p>
            <a:pPr algn="l"/>
            <a:r>
              <a:rPr lang="en-SG" sz="1000"/>
              <a:t>© 2018 National University of Singapore. All Rights Reserved</a:t>
            </a:r>
            <a:endParaRPr lang="en-SG" dirty="0"/>
          </a:p>
        </p:txBody>
      </p:sp>
      <p:sp>
        <p:nvSpPr>
          <p:cNvPr id="5" name="Slide Number Placeholder 4">
            <a:extLst>
              <a:ext uri="{FF2B5EF4-FFF2-40B4-BE49-F238E27FC236}">
                <a16:creationId xmlns:a16="http://schemas.microsoft.com/office/drawing/2014/main" id="{8E20C5D8-41E3-4E58-9F60-C5842C24BF94}"/>
              </a:ext>
            </a:extLst>
          </p:cNvPr>
          <p:cNvSpPr>
            <a:spLocks noGrp="1"/>
          </p:cNvSpPr>
          <p:nvPr>
            <p:ph type="sldNum" sz="quarter" idx="16"/>
          </p:nvPr>
        </p:nvSpPr>
        <p:spPr/>
        <p:txBody>
          <a:bodyPr/>
          <a:lstStyle/>
          <a:p>
            <a:fld id="{2F63C605-4FC6-46DE-BC90-871762EA3F52}" type="slidenum">
              <a:rPr lang="en-SG" smtClean="0"/>
              <a:pPr/>
              <a:t>5</a:t>
            </a:fld>
            <a:endParaRPr lang="en-SG" dirty="0"/>
          </a:p>
        </p:txBody>
      </p:sp>
      <p:pic>
        <p:nvPicPr>
          <p:cNvPr id="10" name="Picture 9">
            <a:extLst>
              <a:ext uri="{FF2B5EF4-FFF2-40B4-BE49-F238E27FC236}">
                <a16:creationId xmlns:a16="http://schemas.microsoft.com/office/drawing/2014/main" id="{E78A0890-E7AF-406D-A3FD-054E3E6FBB35}"/>
              </a:ext>
            </a:extLst>
          </p:cNvPr>
          <p:cNvPicPr>
            <a:picLocks noChangeAspect="1"/>
          </p:cNvPicPr>
          <p:nvPr/>
        </p:nvPicPr>
        <p:blipFill>
          <a:blip r:embed="rId2"/>
          <a:stretch>
            <a:fillRect/>
          </a:stretch>
        </p:blipFill>
        <p:spPr>
          <a:xfrm>
            <a:off x="3484689" y="2922255"/>
            <a:ext cx="1418052" cy="1013490"/>
          </a:xfrm>
          <a:prstGeom prst="rect">
            <a:avLst/>
          </a:prstGeom>
        </p:spPr>
      </p:pic>
      <p:pic>
        <p:nvPicPr>
          <p:cNvPr id="13" name="Picture 12">
            <a:extLst>
              <a:ext uri="{FF2B5EF4-FFF2-40B4-BE49-F238E27FC236}">
                <a16:creationId xmlns:a16="http://schemas.microsoft.com/office/drawing/2014/main" id="{623C4A39-AB01-46B1-8AFC-7981D86770A3}"/>
              </a:ext>
            </a:extLst>
          </p:cNvPr>
          <p:cNvPicPr>
            <a:picLocks noChangeAspect="1"/>
          </p:cNvPicPr>
          <p:nvPr/>
        </p:nvPicPr>
        <p:blipFill>
          <a:blip r:embed="rId3"/>
          <a:stretch>
            <a:fillRect/>
          </a:stretch>
        </p:blipFill>
        <p:spPr>
          <a:xfrm>
            <a:off x="5002881" y="3901581"/>
            <a:ext cx="3612610" cy="2018557"/>
          </a:xfrm>
          <a:prstGeom prst="rect">
            <a:avLst/>
          </a:prstGeom>
        </p:spPr>
      </p:pic>
      <p:pic>
        <p:nvPicPr>
          <p:cNvPr id="14" name="Picture 13">
            <a:extLst>
              <a:ext uri="{FF2B5EF4-FFF2-40B4-BE49-F238E27FC236}">
                <a16:creationId xmlns:a16="http://schemas.microsoft.com/office/drawing/2014/main" id="{E74A373C-47DA-41C2-9B48-FDE33EDD8944}"/>
              </a:ext>
            </a:extLst>
          </p:cNvPr>
          <p:cNvPicPr>
            <a:picLocks noChangeAspect="1"/>
          </p:cNvPicPr>
          <p:nvPr/>
        </p:nvPicPr>
        <p:blipFill>
          <a:blip r:embed="rId4"/>
          <a:stretch>
            <a:fillRect/>
          </a:stretch>
        </p:blipFill>
        <p:spPr>
          <a:xfrm>
            <a:off x="1288900" y="4108938"/>
            <a:ext cx="3283100" cy="2018557"/>
          </a:xfrm>
          <a:prstGeom prst="rect">
            <a:avLst/>
          </a:prstGeom>
        </p:spPr>
      </p:pic>
    </p:spTree>
    <p:extLst>
      <p:ext uri="{BB962C8B-B14F-4D97-AF65-F5344CB8AC3E}">
        <p14:creationId xmlns:p14="http://schemas.microsoft.com/office/powerpoint/2010/main" val="33445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669A-AA85-433B-9B55-BF937251C24D}"/>
              </a:ext>
            </a:extLst>
          </p:cNvPr>
          <p:cNvSpPr>
            <a:spLocks noGrp="1"/>
          </p:cNvSpPr>
          <p:nvPr>
            <p:ph type="title"/>
          </p:nvPr>
        </p:nvSpPr>
        <p:spPr/>
        <p:txBody>
          <a:bodyPr/>
          <a:lstStyle/>
          <a:p>
            <a:r>
              <a:rPr lang="en-MY" dirty="0"/>
              <a:t>Localization</a:t>
            </a:r>
          </a:p>
        </p:txBody>
      </p:sp>
      <p:sp>
        <p:nvSpPr>
          <p:cNvPr id="3" name="Text Placeholder 2">
            <a:extLst>
              <a:ext uri="{FF2B5EF4-FFF2-40B4-BE49-F238E27FC236}">
                <a16:creationId xmlns:a16="http://schemas.microsoft.com/office/drawing/2014/main" id="{4E95BA36-C702-437E-B47F-615756605846}"/>
              </a:ext>
            </a:extLst>
          </p:cNvPr>
          <p:cNvSpPr>
            <a:spLocks noGrp="1"/>
          </p:cNvSpPr>
          <p:nvPr>
            <p:ph type="body" sz="quarter" idx="13"/>
          </p:nvPr>
        </p:nvSpPr>
        <p:spPr/>
        <p:txBody>
          <a:bodyPr/>
          <a:lstStyle/>
          <a:p>
            <a:r>
              <a:rPr lang="en-US" dirty="0"/>
              <a:t>Using </a:t>
            </a:r>
            <a:r>
              <a:rPr lang="en-US" dirty="0" err="1"/>
              <a:t>Wifi</a:t>
            </a:r>
            <a:r>
              <a:rPr lang="en-US" dirty="0"/>
              <a:t> Positioning System. </a:t>
            </a:r>
          </a:p>
          <a:p>
            <a:r>
              <a:rPr lang="en-US" dirty="0"/>
              <a:t>Cart will send out fingerprint signals to several WIFI transmitter.</a:t>
            </a:r>
          </a:p>
          <a:p>
            <a:r>
              <a:rPr lang="en-US" dirty="0"/>
              <a:t>Based on signal strength, master PC which gets back data from transmitter, can estimate the exact position of cart in production floor.</a:t>
            </a:r>
          </a:p>
          <a:p>
            <a:endParaRPr lang="en-MY" dirty="0"/>
          </a:p>
        </p:txBody>
      </p:sp>
      <p:sp>
        <p:nvSpPr>
          <p:cNvPr id="4" name="Footer Placeholder 3">
            <a:extLst>
              <a:ext uri="{FF2B5EF4-FFF2-40B4-BE49-F238E27FC236}">
                <a16:creationId xmlns:a16="http://schemas.microsoft.com/office/drawing/2014/main" id="{878C3109-DF51-4FE2-8ED0-85C0CCC2A64E}"/>
              </a:ext>
            </a:extLst>
          </p:cNvPr>
          <p:cNvSpPr>
            <a:spLocks noGrp="1"/>
          </p:cNvSpPr>
          <p:nvPr>
            <p:ph type="ftr" sz="quarter" idx="15"/>
          </p:nvPr>
        </p:nvSpPr>
        <p:spPr/>
        <p:txBody>
          <a:bodyPr/>
          <a:lstStyle/>
          <a:p>
            <a:pPr algn="l"/>
            <a:r>
              <a:rPr lang="en-SG" sz="1000"/>
              <a:t>© 2018 National University of Singapore. All Rights Reserved</a:t>
            </a:r>
            <a:endParaRPr lang="en-SG" dirty="0"/>
          </a:p>
        </p:txBody>
      </p:sp>
      <p:sp>
        <p:nvSpPr>
          <p:cNvPr id="5" name="Slide Number Placeholder 4">
            <a:extLst>
              <a:ext uri="{FF2B5EF4-FFF2-40B4-BE49-F238E27FC236}">
                <a16:creationId xmlns:a16="http://schemas.microsoft.com/office/drawing/2014/main" id="{F4137544-8918-40E0-8AD3-060AA2D0D16D}"/>
              </a:ext>
            </a:extLst>
          </p:cNvPr>
          <p:cNvSpPr>
            <a:spLocks noGrp="1"/>
          </p:cNvSpPr>
          <p:nvPr>
            <p:ph type="sldNum" sz="quarter" idx="16"/>
          </p:nvPr>
        </p:nvSpPr>
        <p:spPr/>
        <p:txBody>
          <a:bodyPr/>
          <a:lstStyle/>
          <a:p>
            <a:fld id="{2F63C605-4FC6-46DE-BC90-871762EA3F52}" type="slidenum">
              <a:rPr lang="en-SG" smtClean="0"/>
              <a:pPr/>
              <a:t>6</a:t>
            </a:fld>
            <a:endParaRPr lang="en-SG" dirty="0"/>
          </a:p>
        </p:txBody>
      </p:sp>
      <p:pic>
        <p:nvPicPr>
          <p:cNvPr id="9" name="Picture 8">
            <a:extLst>
              <a:ext uri="{FF2B5EF4-FFF2-40B4-BE49-F238E27FC236}">
                <a16:creationId xmlns:a16="http://schemas.microsoft.com/office/drawing/2014/main" id="{6080B8C0-FAE0-481C-879E-824EB62E2CEE}"/>
              </a:ext>
            </a:extLst>
          </p:cNvPr>
          <p:cNvPicPr>
            <a:picLocks noChangeAspect="1"/>
          </p:cNvPicPr>
          <p:nvPr/>
        </p:nvPicPr>
        <p:blipFill>
          <a:blip r:embed="rId2"/>
          <a:stretch>
            <a:fillRect/>
          </a:stretch>
        </p:blipFill>
        <p:spPr>
          <a:xfrm>
            <a:off x="1449603" y="3850062"/>
            <a:ext cx="5439469" cy="2757105"/>
          </a:xfrm>
          <a:prstGeom prst="rect">
            <a:avLst/>
          </a:prstGeom>
        </p:spPr>
      </p:pic>
    </p:spTree>
    <p:extLst>
      <p:ext uri="{BB962C8B-B14F-4D97-AF65-F5344CB8AC3E}">
        <p14:creationId xmlns:p14="http://schemas.microsoft.com/office/powerpoint/2010/main" val="3621231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1539-161A-4E1F-BC55-7EE462837EB0}"/>
              </a:ext>
            </a:extLst>
          </p:cNvPr>
          <p:cNvSpPr>
            <a:spLocks noGrp="1"/>
          </p:cNvSpPr>
          <p:nvPr>
            <p:ph type="title"/>
          </p:nvPr>
        </p:nvSpPr>
        <p:spPr/>
        <p:txBody>
          <a:bodyPr/>
          <a:lstStyle/>
          <a:p>
            <a:r>
              <a:rPr lang="en-SG" dirty="0"/>
              <a:t>Design</a:t>
            </a:r>
          </a:p>
        </p:txBody>
      </p:sp>
      <p:sp>
        <p:nvSpPr>
          <p:cNvPr id="3" name="Text Placeholder 2">
            <a:extLst>
              <a:ext uri="{FF2B5EF4-FFF2-40B4-BE49-F238E27FC236}">
                <a16:creationId xmlns:a16="http://schemas.microsoft.com/office/drawing/2014/main" id="{3956409C-A3A4-4C5F-BABD-35F3EA069D68}"/>
              </a:ext>
            </a:extLst>
          </p:cNvPr>
          <p:cNvSpPr>
            <a:spLocks noGrp="1"/>
          </p:cNvSpPr>
          <p:nvPr>
            <p:ph type="body" sz="quarter" idx="13"/>
          </p:nvPr>
        </p:nvSpPr>
        <p:spPr>
          <a:xfrm>
            <a:off x="628649" y="1167037"/>
            <a:ext cx="8062589" cy="4143375"/>
          </a:xfrm>
        </p:spPr>
        <p:txBody>
          <a:bodyPr/>
          <a:lstStyle/>
          <a:p>
            <a:pPr marL="241300" marR="41275" indent="-229235">
              <a:lnSpc>
                <a:spcPct val="70000"/>
              </a:lnSpc>
              <a:spcBef>
                <a:spcPts val="1040"/>
              </a:spcBef>
              <a:buFont typeface="Arial"/>
              <a:buChar char="•"/>
              <a:tabLst>
                <a:tab pos="241935" algn="l"/>
              </a:tabLst>
            </a:pPr>
            <a:r>
              <a:rPr lang="en-US" sz="2800" spc="-5" dirty="0">
                <a:latin typeface="Calibri"/>
                <a:cs typeface="Calibri"/>
              </a:rPr>
              <a:t>Motor is controlled by Arduino using the driver. Odometry is done thru the encoder feedback so to control speed and acceleration.</a:t>
            </a:r>
          </a:p>
          <a:p>
            <a:pPr marL="241300" marR="41275" indent="-229235">
              <a:lnSpc>
                <a:spcPct val="70000"/>
              </a:lnSpc>
              <a:spcBef>
                <a:spcPts val="1040"/>
              </a:spcBef>
              <a:buFont typeface="Arial"/>
              <a:buChar char="•"/>
              <a:tabLst>
                <a:tab pos="241935" algn="l"/>
              </a:tabLst>
            </a:pPr>
            <a:r>
              <a:rPr lang="en-US" spc="-5" dirty="0">
                <a:latin typeface="Calibri"/>
                <a:cs typeface="Calibri"/>
              </a:rPr>
              <a:t>Differential steering is used since production space can be limited. Electrical locomotion is used since electric station can be built easily.</a:t>
            </a:r>
          </a:p>
          <a:p>
            <a:pPr marL="0" indent="0">
              <a:buNone/>
            </a:pPr>
            <a:endParaRPr lang="en-SG" dirty="0"/>
          </a:p>
        </p:txBody>
      </p:sp>
      <p:sp>
        <p:nvSpPr>
          <p:cNvPr id="4" name="Footer Placeholder 3">
            <a:extLst>
              <a:ext uri="{FF2B5EF4-FFF2-40B4-BE49-F238E27FC236}">
                <a16:creationId xmlns:a16="http://schemas.microsoft.com/office/drawing/2014/main" id="{C50CC508-AE3C-4217-BFC4-09A53BA86B4B}"/>
              </a:ext>
            </a:extLst>
          </p:cNvPr>
          <p:cNvSpPr>
            <a:spLocks noGrp="1"/>
          </p:cNvSpPr>
          <p:nvPr>
            <p:ph type="ftr" sz="quarter" idx="15"/>
          </p:nvPr>
        </p:nvSpPr>
        <p:spPr/>
        <p:txBody>
          <a:bodyPr/>
          <a:lstStyle/>
          <a:p>
            <a:pPr algn="l"/>
            <a:r>
              <a:rPr lang="en-SG" sz="1000"/>
              <a:t>© 2018 National University of Singapore. All Rights Reserved</a:t>
            </a:r>
            <a:endParaRPr lang="en-SG" dirty="0"/>
          </a:p>
        </p:txBody>
      </p:sp>
      <p:sp>
        <p:nvSpPr>
          <p:cNvPr id="5" name="Slide Number Placeholder 4">
            <a:extLst>
              <a:ext uri="{FF2B5EF4-FFF2-40B4-BE49-F238E27FC236}">
                <a16:creationId xmlns:a16="http://schemas.microsoft.com/office/drawing/2014/main" id="{8E20C5D8-41E3-4E58-9F60-C5842C24BF94}"/>
              </a:ext>
            </a:extLst>
          </p:cNvPr>
          <p:cNvSpPr>
            <a:spLocks noGrp="1"/>
          </p:cNvSpPr>
          <p:nvPr>
            <p:ph type="sldNum" sz="quarter" idx="16"/>
          </p:nvPr>
        </p:nvSpPr>
        <p:spPr/>
        <p:txBody>
          <a:bodyPr/>
          <a:lstStyle/>
          <a:p>
            <a:fld id="{2F63C605-4FC6-46DE-BC90-871762EA3F52}" type="slidenum">
              <a:rPr lang="en-SG" smtClean="0"/>
              <a:pPr/>
              <a:t>7</a:t>
            </a:fld>
            <a:endParaRPr lang="en-SG" dirty="0"/>
          </a:p>
        </p:txBody>
      </p:sp>
      <p:pic>
        <p:nvPicPr>
          <p:cNvPr id="7" name="Picture 6">
            <a:extLst>
              <a:ext uri="{FF2B5EF4-FFF2-40B4-BE49-F238E27FC236}">
                <a16:creationId xmlns:a16="http://schemas.microsoft.com/office/drawing/2014/main" id="{9790870A-7263-40A8-ADB3-F60518B03F39}"/>
              </a:ext>
            </a:extLst>
          </p:cNvPr>
          <p:cNvPicPr>
            <a:picLocks noChangeAspect="1"/>
          </p:cNvPicPr>
          <p:nvPr/>
        </p:nvPicPr>
        <p:blipFill>
          <a:blip r:embed="rId2"/>
          <a:stretch>
            <a:fillRect/>
          </a:stretch>
        </p:blipFill>
        <p:spPr>
          <a:xfrm>
            <a:off x="2925192" y="3328577"/>
            <a:ext cx="3619500" cy="2407309"/>
          </a:xfrm>
          <a:prstGeom prst="rect">
            <a:avLst/>
          </a:prstGeom>
        </p:spPr>
      </p:pic>
    </p:spTree>
    <p:extLst>
      <p:ext uri="{BB962C8B-B14F-4D97-AF65-F5344CB8AC3E}">
        <p14:creationId xmlns:p14="http://schemas.microsoft.com/office/powerpoint/2010/main" val="3557847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EB13B-12E5-485C-BBFF-80CE9DB70CFF}"/>
              </a:ext>
            </a:extLst>
          </p:cNvPr>
          <p:cNvSpPr>
            <a:spLocks noGrp="1"/>
          </p:cNvSpPr>
          <p:nvPr>
            <p:ph type="title"/>
          </p:nvPr>
        </p:nvSpPr>
        <p:spPr/>
        <p:txBody>
          <a:bodyPr/>
          <a:lstStyle/>
          <a:p>
            <a:r>
              <a:rPr lang="en-US" dirty="0"/>
              <a:t>Robotic Architecture</a:t>
            </a:r>
            <a:endParaRPr lang="en-SG" dirty="0"/>
          </a:p>
        </p:txBody>
      </p:sp>
      <p:sp>
        <p:nvSpPr>
          <p:cNvPr id="4" name="Footer Placeholder 3">
            <a:extLst>
              <a:ext uri="{FF2B5EF4-FFF2-40B4-BE49-F238E27FC236}">
                <a16:creationId xmlns:a16="http://schemas.microsoft.com/office/drawing/2014/main" id="{EC72C9AE-E907-444D-8E6D-FD81FD55DD5C}"/>
              </a:ext>
            </a:extLst>
          </p:cNvPr>
          <p:cNvSpPr>
            <a:spLocks noGrp="1"/>
          </p:cNvSpPr>
          <p:nvPr>
            <p:ph type="ftr" sz="quarter" idx="15"/>
          </p:nvPr>
        </p:nvSpPr>
        <p:spPr/>
        <p:txBody>
          <a:bodyPr/>
          <a:lstStyle/>
          <a:p>
            <a:pPr algn="l"/>
            <a:r>
              <a:rPr lang="en-SG" sz="1000"/>
              <a:t>© 2018 National University of Singapore. All Rights Reserved</a:t>
            </a:r>
            <a:endParaRPr lang="en-SG" dirty="0"/>
          </a:p>
        </p:txBody>
      </p:sp>
      <p:sp>
        <p:nvSpPr>
          <p:cNvPr id="5" name="Slide Number Placeholder 4">
            <a:extLst>
              <a:ext uri="{FF2B5EF4-FFF2-40B4-BE49-F238E27FC236}">
                <a16:creationId xmlns:a16="http://schemas.microsoft.com/office/drawing/2014/main" id="{768ED9F4-2E58-42E9-AD37-AE8BECC19EA1}"/>
              </a:ext>
            </a:extLst>
          </p:cNvPr>
          <p:cNvSpPr>
            <a:spLocks noGrp="1"/>
          </p:cNvSpPr>
          <p:nvPr>
            <p:ph type="sldNum" sz="quarter" idx="16"/>
          </p:nvPr>
        </p:nvSpPr>
        <p:spPr/>
        <p:txBody>
          <a:bodyPr/>
          <a:lstStyle/>
          <a:p>
            <a:fld id="{2F63C605-4FC6-46DE-BC90-871762EA3F52}" type="slidenum">
              <a:rPr lang="en-SG" smtClean="0"/>
              <a:pPr/>
              <a:t>8</a:t>
            </a:fld>
            <a:endParaRPr lang="en-SG" dirty="0"/>
          </a:p>
        </p:txBody>
      </p:sp>
      <p:sp>
        <p:nvSpPr>
          <p:cNvPr id="6" name="Oval 5">
            <a:extLst>
              <a:ext uri="{FF2B5EF4-FFF2-40B4-BE49-F238E27FC236}">
                <a16:creationId xmlns:a16="http://schemas.microsoft.com/office/drawing/2014/main" id="{A24B40A4-26B9-4C00-878F-AD761B3D639C}"/>
              </a:ext>
            </a:extLst>
          </p:cNvPr>
          <p:cNvSpPr/>
          <p:nvPr/>
        </p:nvSpPr>
        <p:spPr>
          <a:xfrm>
            <a:off x="3378710" y="3163172"/>
            <a:ext cx="192712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7" name="Oval 6">
            <a:extLst>
              <a:ext uri="{FF2B5EF4-FFF2-40B4-BE49-F238E27FC236}">
                <a16:creationId xmlns:a16="http://schemas.microsoft.com/office/drawing/2014/main" id="{67A69646-3C65-4F5E-8395-D662EAE6B2FC}"/>
              </a:ext>
            </a:extLst>
          </p:cNvPr>
          <p:cNvSpPr/>
          <p:nvPr/>
        </p:nvSpPr>
        <p:spPr>
          <a:xfrm>
            <a:off x="6709046" y="1587910"/>
            <a:ext cx="192712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Remote Server </a:t>
            </a:r>
          </a:p>
        </p:txBody>
      </p:sp>
      <p:sp>
        <p:nvSpPr>
          <p:cNvPr id="8" name="TextBox 7">
            <a:extLst>
              <a:ext uri="{FF2B5EF4-FFF2-40B4-BE49-F238E27FC236}">
                <a16:creationId xmlns:a16="http://schemas.microsoft.com/office/drawing/2014/main" id="{9955BD1D-A530-4AC9-857B-D7885714EDC6}"/>
              </a:ext>
            </a:extLst>
          </p:cNvPr>
          <p:cNvSpPr txBox="1"/>
          <p:nvPr/>
        </p:nvSpPr>
        <p:spPr>
          <a:xfrm>
            <a:off x="4342271" y="4077572"/>
            <a:ext cx="4006225" cy="1200329"/>
          </a:xfrm>
          <a:prstGeom prst="rect">
            <a:avLst/>
          </a:prstGeom>
          <a:noFill/>
        </p:spPr>
        <p:txBody>
          <a:bodyPr wrap="none" rtlCol="0">
            <a:spAutoFit/>
          </a:bodyPr>
          <a:lstStyle/>
          <a:p>
            <a:r>
              <a:rPr lang="en-US" dirty="0">
                <a:solidFill>
                  <a:schemeClr val="tx1">
                    <a:lumMod val="75000"/>
                    <a:lumOff val="25000"/>
                  </a:schemeClr>
                </a:solidFill>
              </a:rPr>
              <a:t>WIFI Positioning</a:t>
            </a:r>
          </a:p>
          <a:p>
            <a:r>
              <a:rPr lang="en-US" dirty="0">
                <a:solidFill>
                  <a:schemeClr val="tx1">
                    <a:lumMod val="75000"/>
                    <a:lumOff val="25000"/>
                  </a:schemeClr>
                </a:solidFill>
              </a:rPr>
              <a:t>Processing image for target detection</a:t>
            </a:r>
          </a:p>
          <a:p>
            <a:r>
              <a:rPr lang="en-US" dirty="0">
                <a:solidFill>
                  <a:schemeClr val="tx1">
                    <a:lumMod val="75000"/>
                    <a:lumOff val="25000"/>
                  </a:schemeClr>
                </a:solidFill>
              </a:rPr>
              <a:t>Path Planning</a:t>
            </a:r>
          </a:p>
          <a:p>
            <a:r>
              <a:rPr lang="en-US" dirty="0">
                <a:solidFill>
                  <a:schemeClr val="tx1">
                    <a:lumMod val="75000"/>
                    <a:lumOff val="25000"/>
                  </a:schemeClr>
                </a:solidFill>
              </a:rPr>
              <a:t>Reporting task execution status</a:t>
            </a:r>
          </a:p>
        </p:txBody>
      </p:sp>
      <p:sp>
        <p:nvSpPr>
          <p:cNvPr id="9" name="TextBox 8">
            <a:extLst>
              <a:ext uri="{FF2B5EF4-FFF2-40B4-BE49-F238E27FC236}">
                <a16:creationId xmlns:a16="http://schemas.microsoft.com/office/drawing/2014/main" id="{01AD249D-0243-4B1B-88E3-49AB59A8421C}"/>
              </a:ext>
            </a:extLst>
          </p:cNvPr>
          <p:cNvSpPr txBox="1"/>
          <p:nvPr/>
        </p:nvSpPr>
        <p:spPr>
          <a:xfrm>
            <a:off x="6310734" y="2543424"/>
            <a:ext cx="2723746" cy="1477328"/>
          </a:xfrm>
          <a:prstGeom prst="rect">
            <a:avLst/>
          </a:prstGeom>
          <a:noFill/>
        </p:spPr>
        <p:txBody>
          <a:bodyPr wrap="square" rtlCol="0">
            <a:spAutoFit/>
          </a:bodyPr>
          <a:lstStyle/>
          <a:p>
            <a:r>
              <a:rPr lang="en-US" dirty="0">
                <a:solidFill>
                  <a:schemeClr val="tx1">
                    <a:lumMod val="75000"/>
                    <a:lumOff val="25000"/>
                  </a:schemeClr>
                </a:solidFill>
              </a:rPr>
              <a:t>Giving command and position (beacon) of target.</a:t>
            </a:r>
          </a:p>
          <a:p>
            <a:r>
              <a:rPr lang="en-US" dirty="0">
                <a:solidFill>
                  <a:schemeClr val="tx1">
                    <a:lumMod val="75000"/>
                    <a:lumOff val="25000"/>
                  </a:schemeClr>
                </a:solidFill>
              </a:rPr>
              <a:t>Record command and execution</a:t>
            </a:r>
          </a:p>
        </p:txBody>
      </p:sp>
      <p:pic>
        <p:nvPicPr>
          <p:cNvPr id="10" name="Picture 9">
            <a:extLst>
              <a:ext uri="{FF2B5EF4-FFF2-40B4-BE49-F238E27FC236}">
                <a16:creationId xmlns:a16="http://schemas.microsoft.com/office/drawing/2014/main" id="{ED58513C-B984-4599-92B2-20BAE3359098}"/>
              </a:ext>
            </a:extLst>
          </p:cNvPr>
          <p:cNvPicPr>
            <a:picLocks noChangeAspect="1"/>
          </p:cNvPicPr>
          <p:nvPr/>
        </p:nvPicPr>
        <p:blipFill>
          <a:blip r:embed="rId2"/>
          <a:stretch>
            <a:fillRect/>
          </a:stretch>
        </p:blipFill>
        <p:spPr>
          <a:xfrm>
            <a:off x="4647011" y="2578183"/>
            <a:ext cx="581025" cy="504825"/>
          </a:xfrm>
          <a:prstGeom prst="rect">
            <a:avLst/>
          </a:prstGeom>
        </p:spPr>
      </p:pic>
      <p:pic>
        <p:nvPicPr>
          <p:cNvPr id="11" name="Picture 10">
            <a:extLst>
              <a:ext uri="{FF2B5EF4-FFF2-40B4-BE49-F238E27FC236}">
                <a16:creationId xmlns:a16="http://schemas.microsoft.com/office/drawing/2014/main" id="{E8829A82-ACD2-47FB-95E1-54ACA06C51C5}"/>
              </a:ext>
            </a:extLst>
          </p:cNvPr>
          <p:cNvPicPr>
            <a:picLocks noChangeAspect="1"/>
          </p:cNvPicPr>
          <p:nvPr/>
        </p:nvPicPr>
        <p:blipFill>
          <a:blip r:embed="rId2"/>
          <a:stretch>
            <a:fillRect/>
          </a:stretch>
        </p:blipFill>
        <p:spPr>
          <a:xfrm>
            <a:off x="6310734" y="1225621"/>
            <a:ext cx="581025" cy="504825"/>
          </a:xfrm>
          <a:prstGeom prst="rect">
            <a:avLst/>
          </a:prstGeom>
        </p:spPr>
      </p:pic>
      <p:sp>
        <p:nvSpPr>
          <p:cNvPr id="12" name="Oval 11">
            <a:extLst>
              <a:ext uri="{FF2B5EF4-FFF2-40B4-BE49-F238E27FC236}">
                <a16:creationId xmlns:a16="http://schemas.microsoft.com/office/drawing/2014/main" id="{F5420742-8AB3-4AFA-A226-04ACB1531B8C}"/>
              </a:ext>
            </a:extLst>
          </p:cNvPr>
          <p:cNvSpPr/>
          <p:nvPr/>
        </p:nvSpPr>
        <p:spPr>
          <a:xfrm>
            <a:off x="628655" y="1499410"/>
            <a:ext cx="192712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Targeted Area</a:t>
            </a:r>
          </a:p>
        </p:txBody>
      </p:sp>
      <p:sp>
        <p:nvSpPr>
          <p:cNvPr id="13" name="TextBox 12">
            <a:extLst>
              <a:ext uri="{FF2B5EF4-FFF2-40B4-BE49-F238E27FC236}">
                <a16:creationId xmlns:a16="http://schemas.microsoft.com/office/drawing/2014/main" id="{B098756D-E9E6-430B-BB8C-6F1C3EC05881}"/>
              </a:ext>
            </a:extLst>
          </p:cNvPr>
          <p:cNvSpPr txBox="1"/>
          <p:nvPr/>
        </p:nvSpPr>
        <p:spPr>
          <a:xfrm>
            <a:off x="109520" y="2611594"/>
            <a:ext cx="2544286" cy="646331"/>
          </a:xfrm>
          <a:prstGeom prst="rect">
            <a:avLst/>
          </a:prstGeom>
          <a:noFill/>
        </p:spPr>
        <p:txBody>
          <a:bodyPr wrap="none" rtlCol="0">
            <a:spAutoFit/>
          </a:bodyPr>
          <a:lstStyle/>
          <a:p>
            <a:r>
              <a:rPr lang="en-US" dirty="0">
                <a:solidFill>
                  <a:schemeClr val="tx1">
                    <a:lumMod val="75000"/>
                    <a:lumOff val="25000"/>
                  </a:schemeClr>
                </a:solidFill>
              </a:rPr>
              <a:t>WIFI Beacon Signal</a:t>
            </a:r>
          </a:p>
          <a:p>
            <a:r>
              <a:rPr lang="en-US" dirty="0">
                <a:solidFill>
                  <a:schemeClr val="tx1">
                    <a:lumMod val="75000"/>
                    <a:lumOff val="25000"/>
                  </a:schemeClr>
                </a:solidFill>
              </a:rPr>
              <a:t>Memory Module Image</a:t>
            </a:r>
          </a:p>
        </p:txBody>
      </p:sp>
      <p:pic>
        <p:nvPicPr>
          <p:cNvPr id="14" name="Picture 13">
            <a:extLst>
              <a:ext uri="{FF2B5EF4-FFF2-40B4-BE49-F238E27FC236}">
                <a16:creationId xmlns:a16="http://schemas.microsoft.com/office/drawing/2014/main" id="{0DEAB776-3E7E-4181-B4D1-7EDD8FD88D39}"/>
              </a:ext>
            </a:extLst>
          </p:cNvPr>
          <p:cNvPicPr>
            <a:picLocks noChangeAspect="1"/>
          </p:cNvPicPr>
          <p:nvPr/>
        </p:nvPicPr>
        <p:blipFill>
          <a:blip r:embed="rId2"/>
          <a:stretch>
            <a:fillRect/>
          </a:stretch>
        </p:blipFill>
        <p:spPr>
          <a:xfrm>
            <a:off x="2441890" y="1165083"/>
            <a:ext cx="581025" cy="504825"/>
          </a:xfrm>
          <a:prstGeom prst="rect">
            <a:avLst/>
          </a:prstGeom>
        </p:spPr>
      </p:pic>
      <p:sp>
        <p:nvSpPr>
          <p:cNvPr id="15" name="Oval 14">
            <a:extLst>
              <a:ext uri="{FF2B5EF4-FFF2-40B4-BE49-F238E27FC236}">
                <a16:creationId xmlns:a16="http://schemas.microsoft.com/office/drawing/2014/main" id="{E983EAEC-6A46-45EF-9A35-E17A352D70C7}"/>
              </a:ext>
            </a:extLst>
          </p:cNvPr>
          <p:cNvSpPr/>
          <p:nvPr/>
        </p:nvSpPr>
        <p:spPr>
          <a:xfrm>
            <a:off x="573945" y="4621152"/>
            <a:ext cx="227731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Targeted Server/Tester</a:t>
            </a:r>
          </a:p>
        </p:txBody>
      </p:sp>
      <p:sp>
        <p:nvSpPr>
          <p:cNvPr id="16" name="TextBox 15">
            <a:extLst>
              <a:ext uri="{FF2B5EF4-FFF2-40B4-BE49-F238E27FC236}">
                <a16:creationId xmlns:a16="http://schemas.microsoft.com/office/drawing/2014/main" id="{527AFE3D-5865-4915-A9F2-BB788B405AE0}"/>
              </a:ext>
            </a:extLst>
          </p:cNvPr>
          <p:cNvSpPr txBox="1"/>
          <p:nvPr/>
        </p:nvSpPr>
        <p:spPr>
          <a:xfrm>
            <a:off x="573945" y="5694262"/>
            <a:ext cx="2223686" cy="646331"/>
          </a:xfrm>
          <a:prstGeom prst="rect">
            <a:avLst/>
          </a:prstGeom>
          <a:noFill/>
        </p:spPr>
        <p:txBody>
          <a:bodyPr wrap="none" rtlCol="0">
            <a:spAutoFit/>
          </a:bodyPr>
          <a:lstStyle/>
          <a:p>
            <a:r>
              <a:rPr lang="en-US" dirty="0">
                <a:solidFill>
                  <a:schemeClr val="tx1">
                    <a:lumMod val="75000"/>
                    <a:lumOff val="25000"/>
                  </a:schemeClr>
                </a:solidFill>
              </a:rPr>
              <a:t>WIFI Beacon Signal</a:t>
            </a:r>
          </a:p>
          <a:p>
            <a:r>
              <a:rPr lang="en-US" dirty="0">
                <a:solidFill>
                  <a:schemeClr val="tx1">
                    <a:lumMod val="75000"/>
                    <a:lumOff val="25000"/>
                  </a:schemeClr>
                </a:solidFill>
              </a:rPr>
              <a:t>Server/tester image</a:t>
            </a:r>
          </a:p>
        </p:txBody>
      </p:sp>
      <p:pic>
        <p:nvPicPr>
          <p:cNvPr id="17" name="Picture 16">
            <a:extLst>
              <a:ext uri="{FF2B5EF4-FFF2-40B4-BE49-F238E27FC236}">
                <a16:creationId xmlns:a16="http://schemas.microsoft.com/office/drawing/2014/main" id="{CA68831F-0EEB-4FC8-AA5C-9D43143CA35C}"/>
              </a:ext>
            </a:extLst>
          </p:cNvPr>
          <p:cNvPicPr>
            <a:picLocks noChangeAspect="1"/>
          </p:cNvPicPr>
          <p:nvPr/>
        </p:nvPicPr>
        <p:blipFill>
          <a:blip r:embed="rId2"/>
          <a:stretch>
            <a:fillRect/>
          </a:stretch>
        </p:blipFill>
        <p:spPr>
          <a:xfrm>
            <a:off x="2851258" y="4571108"/>
            <a:ext cx="581025" cy="504825"/>
          </a:xfrm>
          <a:prstGeom prst="rect">
            <a:avLst/>
          </a:prstGeom>
        </p:spPr>
      </p:pic>
      <p:sp>
        <p:nvSpPr>
          <p:cNvPr id="18" name="Arrow: Left-Right 17">
            <a:extLst>
              <a:ext uri="{FF2B5EF4-FFF2-40B4-BE49-F238E27FC236}">
                <a16:creationId xmlns:a16="http://schemas.microsoft.com/office/drawing/2014/main" id="{6A846921-EC05-4BFB-B8FF-57DE553F32A8}"/>
              </a:ext>
            </a:extLst>
          </p:cNvPr>
          <p:cNvSpPr/>
          <p:nvPr/>
        </p:nvSpPr>
        <p:spPr>
          <a:xfrm rot="19103014">
            <a:off x="5284053" y="2424433"/>
            <a:ext cx="1550620" cy="6095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8D51782C-8AD1-4A75-A392-A6459980862A}"/>
              </a:ext>
            </a:extLst>
          </p:cNvPr>
          <p:cNvSpPr/>
          <p:nvPr/>
        </p:nvSpPr>
        <p:spPr>
          <a:xfrm rot="2542131">
            <a:off x="2457684" y="2514151"/>
            <a:ext cx="879183" cy="6197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4E332A21-5960-4980-9A13-C3888A6A56F3}"/>
              </a:ext>
            </a:extLst>
          </p:cNvPr>
          <p:cNvSpPr/>
          <p:nvPr/>
        </p:nvSpPr>
        <p:spPr>
          <a:xfrm rot="19177092">
            <a:off x="2468028" y="3903663"/>
            <a:ext cx="879183" cy="6197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7951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3E1B2-3E05-4EE2-B6DA-F748B59E6D05}"/>
              </a:ext>
            </a:extLst>
          </p:cNvPr>
          <p:cNvSpPr>
            <a:spLocks noGrp="1"/>
          </p:cNvSpPr>
          <p:nvPr>
            <p:ph type="title"/>
          </p:nvPr>
        </p:nvSpPr>
        <p:spPr/>
        <p:txBody>
          <a:bodyPr/>
          <a:lstStyle/>
          <a:p>
            <a:r>
              <a:rPr lang="en-US" dirty="0"/>
              <a:t>Robotic Flow Process</a:t>
            </a:r>
            <a:endParaRPr lang="en-SG" dirty="0"/>
          </a:p>
        </p:txBody>
      </p:sp>
      <p:sp>
        <p:nvSpPr>
          <p:cNvPr id="4" name="Footer Placeholder 3">
            <a:extLst>
              <a:ext uri="{FF2B5EF4-FFF2-40B4-BE49-F238E27FC236}">
                <a16:creationId xmlns:a16="http://schemas.microsoft.com/office/drawing/2014/main" id="{3175F2EF-12DE-482A-9509-14F6837061D1}"/>
              </a:ext>
            </a:extLst>
          </p:cNvPr>
          <p:cNvSpPr>
            <a:spLocks noGrp="1"/>
          </p:cNvSpPr>
          <p:nvPr>
            <p:ph type="ftr" sz="quarter" idx="15"/>
          </p:nvPr>
        </p:nvSpPr>
        <p:spPr/>
        <p:txBody>
          <a:bodyPr/>
          <a:lstStyle/>
          <a:p>
            <a:pPr algn="l"/>
            <a:r>
              <a:rPr lang="en-SG" sz="1000" dirty="0"/>
              <a:t>© 2018 National University of Singapore. All Rights Reserved</a:t>
            </a:r>
            <a:endParaRPr lang="en-SG" dirty="0"/>
          </a:p>
        </p:txBody>
      </p:sp>
      <p:sp>
        <p:nvSpPr>
          <p:cNvPr id="5" name="Slide Number Placeholder 4">
            <a:extLst>
              <a:ext uri="{FF2B5EF4-FFF2-40B4-BE49-F238E27FC236}">
                <a16:creationId xmlns:a16="http://schemas.microsoft.com/office/drawing/2014/main" id="{F66A72E5-836A-473F-8478-D357C9194D74}"/>
              </a:ext>
            </a:extLst>
          </p:cNvPr>
          <p:cNvSpPr>
            <a:spLocks noGrp="1"/>
          </p:cNvSpPr>
          <p:nvPr>
            <p:ph type="sldNum" sz="quarter" idx="16"/>
          </p:nvPr>
        </p:nvSpPr>
        <p:spPr/>
        <p:txBody>
          <a:bodyPr/>
          <a:lstStyle/>
          <a:p>
            <a:fld id="{2F63C605-4FC6-46DE-BC90-871762EA3F52}" type="slidenum">
              <a:rPr lang="en-SG" smtClean="0"/>
              <a:pPr/>
              <a:t>9</a:t>
            </a:fld>
            <a:endParaRPr lang="en-SG" dirty="0"/>
          </a:p>
        </p:txBody>
      </p:sp>
      <p:sp>
        <p:nvSpPr>
          <p:cNvPr id="6" name="Oval 5">
            <a:extLst>
              <a:ext uri="{FF2B5EF4-FFF2-40B4-BE49-F238E27FC236}">
                <a16:creationId xmlns:a16="http://schemas.microsoft.com/office/drawing/2014/main" id="{9AB5CFD8-D34B-424B-9DD0-C013A3A7077A}"/>
              </a:ext>
            </a:extLst>
          </p:cNvPr>
          <p:cNvSpPr/>
          <p:nvPr/>
        </p:nvSpPr>
        <p:spPr>
          <a:xfrm>
            <a:off x="432619" y="1258529"/>
            <a:ext cx="1061884" cy="393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7" name="Flowchart: Data 6">
            <a:extLst>
              <a:ext uri="{FF2B5EF4-FFF2-40B4-BE49-F238E27FC236}">
                <a16:creationId xmlns:a16="http://schemas.microsoft.com/office/drawing/2014/main" id="{C087B930-40C7-4600-B45B-4316C0D3D468}"/>
              </a:ext>
            </a:extLst>
          </p:cNvPr>
          <p:cNvSpPr/>
          <p:nvPr/>
        </p:nvSpPr>
        <p:spPr>
          <a:xfrm>
            <a:off x="265470" y="2035276"/>
            <a:ext cx="1396181" cy="70792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 On</a:t>
            </a:r>
          </a:p>
        </p:txBody>
      </p:sp>
      <p:sp>
        <p:nvSpPr>
          <p:cNvPr id="9" name="Flowchart: Process 8">
            <a:extLst>
              <a:ext uri="{FF2B5EF4-FFF2-40B4-BE49-F238E27FC236}">
                <a16:creationId xmlns:a16="http://schemas.microsoft.com/office/drawing/2014/main" id="{5A373AF9-EA83-4977-ACC9-6FB43B240344}"/>
              </a:ext>
            </a:extLst>
          </p:cNvPr>
          <p:cNvSpPr/>
          <p:nvPr/>
        </p:nvSpPr>
        <p:spPr>
          <a:xfrm>
            <a:off x="309713" y="4516586"/>
            <a:ext cx="1307691" cy="11110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Report status to remote server</a:t>
            </a:r>
          </a:p>
        </p:txBody>
      </p:sp>
      <p:sp>
        <p:nvSpPr>
          <p:cNvPr id="10" name="Flowchart: Process 9">
            <a:extLst>
              <a:ext uri="{FF2B5EF4-FFF2-40B4-BE49-F238E27FC236}">
                <a16:creationId xmlns:a16="http://schemas.microsoft.com/office/drawing/2014/main" id="{CF4E8B18-6C5A-4969-A7EE-9AC102942705}"/>
              </a:ext>
            </a:extLst>
          </p:cNvPr>
          <p:cNvSpPr/>
          <p:nvPr/>
        </p:nvSpPr>
        <p:spPr>
          <a:xfrm>
            <a:off x="2202424" y="4516585"/>
            <a:ext cx="1307691" cy="11110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Receive Feedback</a:t>
            </a:r>
          </a:p>
        </p:txBody>
      </p:sp>
      <p:sp>
        <p:nvSpPr>
          <p:cNvPr id="11" name="Flowchart: Process 10">
            <a:extLst>
              <a:ext uri="{FF2B5EF4-FFF2-40B4-BE49-F238E27FC236}">
                <a16:creationId xmlns:a16="http://schemas.microsoft.com/office/drawing/2014/main" id="{8131BD5A-65AC-4D5B-B485-B4D78F76A725}"/>
              </a:ext>
            </a:extLst>
          </p:cNvPr>
          <p:cNvSpPr/>
          <p:nvPr/>
        </p:nvSpPr>
        <p:spPr>
          <a:xfrm>
            <a:off x="154855" y="3074370"/>
            <a:ext cx="1617409" cy="11110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Sensing WIFI Signal for Localization</a:t>
            </a:r>
          </a:p>
        </p:txBody>
      </p:sp>
      <p:cxnSp>
        <p:nvCxnSpPr>
          <p:cNvPr id="13" name="Straight Arrow Connector 12">
            <a:extLst>
              <a:ext uri="{FF2B5EF4-FFF2-40B4-BE49-F238E27FC236}">
                <a16:creationId xmlns:a16="http://schemas.microsoft.com/office/drawing/2014/main" id="{BF64A169-0080-4C1F-A48E-1D19B4D20FB1}"/>
              </a:ext>
            </a:extLst>
          </p:cNvPr>
          <p:cNvCxnSpPr>
            <a:stCxn id="7" idx="4"/>
            <a:endCxn id="11" idx="0"/>
          </p:cNvCxnSpPr>
          <p:nvPr/>
        </p:nvCxnSpPr>
        <p:spPr>
          <a:xfrm flipH="1">
            <a:off x="963560" y="2743199"/>
            <a:ext cx="1" cy="331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408BD25-509E-45A4-B928-B5CADAB7931D}"/>
              </a:ext>
            </a:extLst>
          </p:cNvPr>
          <p:cNvCxnSpPr>
            <a:stCxn id="11" idx="2"/>
            <a:endCxn id="9" idx="0"/>
          </p:cNvCxnSpPr>
          <p:nvPr/>
        </p:nvCxnSpPr>
        <p:spPr>
          <a:xfrm flipH="1">
            <a:off x="963559" y="4185415"/>
            <a:ext cx="1" cy="331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3CDC82F-45B2-488D-8DD2-E21095F8C44F}"/>
              </a:ext>
            </a:extLst>
          </p:cNvPr>
          <p:cNvCxnSpPr>
            <a:stCxn id="9" idx="3"/>
            <a:endCxn id="10" idx="1"/>
          </p:cNvCxnSpPr>
          <p:nvPr/>
        </p:nvCxnSpPr>
        <p:spPr>
          <a:xfrm flipV="1">
            <a:off x="1617404" y="5072108"/>
            <a:ext cx="5850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86A28B6-1591-4F0A-A24A-01DDB2419C68}"/>
              </a:ext>
            </a:extLst>
          </p:cNvPr>
          <p:cNvCxnSpPr>
            <a:stCxn id="10" idx="0"/>
            <a:endCxn id="11" idx="3"/>
          </p:cNvCxnSpPr>
          <p:nvPr/>
        </p:nvCxnSpPr>
        <p:spPr>
          <a:xfrm flipH="1" flipV="1">
            <a:off x="1772264" y="3629893"/>
            <a:ext cx="1084006" cy="886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3F013E8-C1D7-4E42-AA95-BAAD2D532488}"/>
              </a:ext>
            </a:extLst>
          </p:cNvPr>
          <p:cNvSpPr txBox="1"/>
          <p:nvPr/>
        </p:nvSpPr>
        <p:spPr>
          <a:xfrm>
            <a:off x="1930554" y="4074764"/>
            <a:ext cx="543739" cy="369332"/>
          </a:xfrm>
          <a:prstGeom prst="rect">
            <a:avLst/>
          </a:prstGeom>
          <a:noFill/>
        </p:spPr>
        <p:txBody>
          <a:bodyPr wrap="none" rtlCol="0">
            <a:spAutoFit/>
          </a:bodyPr>
          <a:lstStyle/>
          <a:p>
            <a:r>
              <a:rPr lang="en-US" dirty="0">
                <a:solidFill>
                  <a:schemeClr val="tx1">
                    <a:lumMod val="75000"/>
                    <a:lumOff val="25000"/>
                  </a:schemeClr>
                </a:solidFill>
              </a:rPr>
              <a:t>idle</a:t>
            </a:r>
          </a:p>
        </p:txBody>
      </p:sp>
      <p:sp>
        <p:nvSpPr>
          <p:cNvPr id="23" name="Flowchart: Process 22">
            <a:extLst>
              <a:ext uri="{FF2B5EF4-FFF2-40B4-BE49-F238E27FC236}">
                <a16:creationId xmlns:a16="http://schemas.microsoft.com/office/drawing/2014/main" id="{D63CAF60-13B0-4341-8B0C-50ECF6D53016}"/>
              </a:ext>
            </a:extLst>
          </p:cNvPr>
          <p:cNvSpPr/>
          <p:nvPr/>
        </p:nvSpPr>
        <p:spPr>
          <a:xfrm>
            <a:off x="2202424" y="1246127"/>
            <a:ext cx="1307691" cy="11110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Sensing WIFI Beacon</a:t>
            </a:r>
          </a:p>
        </p:txBody>
      </p:sp>
      <p:sp>
        <p:nvSpPr>
          <p:cNvPr id="25" name="Flowchart: Process 24">
            <a:extLst>
              <a:ext uri="{FF2B5EF4-FFF2-40B4-BE49-F238E27FC236}">
                <a16:creationId xmlns:a16="http://schemas.microsoft.com/office/drawing/2014/main" id="{FD1794F4-A656-4C7E-A4F9-233A92FC5E12}"/>
              </a:ext>
            </a:extLst>
          </p:cNvPr>
          <p:cNvSpPr/>
          <p:nvPr/>
        </p:nvSpPr>
        <p:spPr>
          <a:xfrm>
            <a:off x="4801586" y="1269145"/>
            <a:ext cx="1307691" cy="11110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Path Planning</a:t>
            </a:r>
          </a:p>
        </p:txBody>
      </p:sp>
      <p:sp>
        <p:nvSpPr>
          <p:cNvPr id="26" name="Flowchart: Process 25">
            <a:extLst>
              <a:ext uri="{FF2B5EF4-FFF2-40B4-BE49-F238E27FC236}">
                <a16:creationId xmlns:a16="http://schemas.microsoft.com/office/drawing/2014/main" id="{82953D54-6296-484C-B1DF-08A3EA331D58}"/>
              </a:ext>
            </a:extLst>
          </p:cNvPr>
          <p:cNvSpPr/>
          <p:nvPr/>
        </p:nvSpPr>
        <p:spPr>
          <a:xfrm>
            <a:off x="6781314" y="1258529"/>
            <a:ext cx="1307691" cy="11110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Actuation</a:t>
            </a:r>
          </a:p>
        </p:txBody>
      </p:sp>
      <p:sp>
        <p:nvSpPr>
          <p:cNvPr id="27" name="Flowchart: Process 26">
            <a:extLst>
              <a:ext uri="{FF2B5EF4-FFF2-40B4-BE49-F238E27FC236}">
                <a16:creationId xmlns:a16="http://schemas.microsoft.com/office/drawing/2014/main" id="{CFA0034C-3D6B-4A66-819D-180D52B699B9}"/>
              </a:ext>
            </a:extLst>
          </p:cNvPr>
          <p:cNvSpPr/>
          <p:nvPr/>
        </p:nvSpPr>
        <p:spPr>
          <a:xfrm>
            <a:off x="6781316" y="2829196"/>
            <a:ext cx="1307691" cy="11110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Odometry Feedback</a:t>
            </a:r>
          </a:p>
        </p:txBody>
      </p:sp>
      <p:sp>
        <p:nvSpPr>
          <p:cNvPr id="28" name="Flowchart: Process 27">
            <a:extLst>
              <a:ext uri="{FF2B5EF4-FFF2-40B4-BE49-F238E27FC236}">
                <a16:creationId xmlns:a16="http://schemas.microsoft.com/office/drawing/2014/main" id="{39E8344A-3081-4FEA-8D0B-EFBADD599D3E}"/>
              </a:ext>
            </a:extLst>
          </p:cNvPr>
          <p:cNvSpPr/>
          <p:nvPr/>
        </p:nvSpPr>
        <p:spPr>
          <a:xfrm>
            <a:off x="3828270" y="3297156"/>
            <a:ext cx="1307691" cy="11110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processing</a:t>
            </a:r>
          </a:p>
        </p:txBody>
      </p:sp>
      <p:cxnSp>
        <p:nvCxnSpPr>
          <p:cNvPr id="30" name="Straight Arrow Connector 29">
            <a:extLst>
              <a:ext uri="{FF2B5EF4-FFF2-40B4-BE49-F238E27FC236}">
                <a16:creationId xmlns:a16="http://schemas.microsoft.com/office/drawing/2014/main" id="{F71FF237-222C-4E4D-A00E-BDC4E856570D}"/>
              </a:ext>
            </a:extLst>
          </p:cNvPr>
          <p:cNvCxnSpPr>
            <a:stCxn id="10" idx="0"/>
            <a:endCxn id="23" idx="2"/>
          </p:cNvCxnSpPr>
          <p:nvPr/>
        </p:nvCxnSpPr>
        <p:spPr>
          <a:xfrm flipV="1">
            <a:off x="2856270" y="2357172"/>
            <a:ext cx="0" cy="2159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741CAB5-68D8-4D1F-85F3-FD6E929FCC1F}"/>
              </a:ext>
            </a:extLst>
          </p:cNvPr>
          <p:cNvCxnSpPr>
            <a:cxnSpLocks/>
            <a:stCxn id="23" idx="3"/>
            <a:endCxn id="25" idx="1"/>
          </p:cNvCxnSpPr>
          <p:nvPr/>
        </p:nvCxnSpPr>
        <p:spPr>
          <a:xfrm>
            <a:off x="3510115" y="1801650"/>
            <a:ext cx="1291471" cy="23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9A19EF0-D77A-4A34-A9B6-ACF208ABA254}"/>
              </a:ext>
            </a:extLst>
          </p:cNvPr>
          <p:cNvCxnSpPr>
            <a:stCxn id="25" idx="3"/>
            <a:endCxn id="26" idx="1"/>
          </p:cNvCxnSpPr>
          <p:nvPr/>
        </p:nvCxnSpPr>
        <p:spPr>
          <a:xfrm flipV="1">
            <a:off x="6109277" y="1814052"/>
            <a:ext cx="672037" cy="10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0FC3AEE-146E-48E6-8708-6F5AD5A2B920}"/>
              </a:ext>
            </a:extLst>
          </p:cNvPr>
          <p:cNvSpPr txBox="1"/>
          <p:nvPr/>
        </p:nvSpPr>
        <p:spPr>
          <a:xfrm>
            <a:off x="2061327" y="3283551"/>
            <a:ext cx="825932" cy="369332"/>
          </a:xfrm>
          <a:prstGeom prst="rect">
            <a:avLst/>
          </a:prstGeom>
          <a:noFill/>
        </p:spPr>
        <p:txBody>
          <a:bodyPr wrap="none" rtlCol="0">
            <a:spAutoFit/>
          </a:bodyPr>
          <a:lstStyle/>
          <a:p>
            <a:r>
              <a:rPr lang="en-US" dirty="0">
                <a:solidFill>
                  <a:schemeClr val="tx1">
                    <a:lumMod val="75000"/>
                    <a:lumOff val="25000"/>
                  </a:schemeClr>
                </a:solidFill>
              </a:rPr>
              <a:t>Target</a:t>
            </a:r>
          </a:p>
        </p:txBody>
      </p:sp>
      <p:sp>
        <p:nvSpPr>
          <p:cNvPr id="54" name="TextBox 53">
            <a:extLst>
              <a:ext uri="{FF2B5EF4-FFF2-40B4-BE49-F238E27FC236}">
                <a16:creationId xmlns:a16="http://schemas.microsoft.com/office/drawing/2014/main" id="{CA22E743-DBDB-4721-BE32-90768BB07BFF}"/>
              </a:ext>
            </a:extLst>
          </p:cNvPr>
          <p:cNvSpPr txBox="1"/>
          <p:nvPr/>
        </p:nvSpPr>
        <p:spPr>
          <a:xfrm>
            <a:off x="3555765" y="1155318"/>
            <a:ext cx="1159292" cy="646331"/>
          </a:xfrm>
          <a:prstGeom prst="rect">
            <a:avLst/>
          </a:prstGeom>
          <a:noFill/>
        </p:spPr>
        <p:txBody>
          <a:bodyPr wrap="none" rtlCol="0">
            <a:spAutoFit/>
          </a:bodyPr>
          <a:lstStyle/>
          <a:p>
            <a:r>
              <a:rPr lang="en-US" dirty="0">
                <a:solidFill>
                  <a:schemeClr val="tx1">
                    <a:lumMod val="75000"/>
                    <a:lumOff val="25000"/>
                  </a:schemeClr>
                </a:solidFill>
              </a:rPr>
              <a:t>Not </a:t>
            </a:r>
          </a:p>
          <a:p>
            <a:r>
              <a:rPr lang="en-US" dirty="0">
                <a:solidFill>
                  <a:schemeClr val="tx1">
                    <a:lumMod val="75000"/>
                    <a:lumOff val="25000"/>
                  </a:schemeClr>
                </a:solidFill>
              </a:rPr>
              <a:t>Reaching</a:t>
            </a:r>
          </a:p>
        </p:txBody>
      </p:sp>
      <p:cxnSp>
        <p:nvCxnSpPr>
          <p:cNvPr id="66" name="Straight Arrow Connector 65">
            <a:extLst>
              <a:ext uri="{FF2B5EF4-FFF2-40B4-BE49-F238E27FC236}">
                <a16:creationId xmlns:a16="http://schemas.microsoft.com/office/drawing/2014/main" id="{9771AB04-02EE-44C5-BC17-9D26FEE6E44C}"/>
              </a:ext>
            </a:extLst>
          </p:cNvPr>
          <p:cNvCxnSpPr>
            <a:stCxn id="26" idx="2"/>
            <a:endCxn id="27" idx="0"/>
          </p:cNvCxnSpPr>
          <p:nvPr/>
        </p:nvCxnSpPr>
        <p:spPr>
          <a:xfrm>
            <a:off x="7435160" y="2369574"/>
            <a:ext cx="2" cy="459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49C2279-8E15-4130-ABDF-02C6B54AA929}"/>
              </a:ext>
            </a:extLst>
          </p:cNvPr>
          <p:cNvCxnSpPr>
            <a:stCxn id="27" idx="1"/>
            <a:endCxn id="23" idx="2"/>
          </p:cNvCxnSpPr>
          <p:nvPr/>
        </p:nvCxnSpPr>
        <p:spPr>
          <a:xfrm flipH="1" flipV="1">
            <a:off x="2856270" y="2357172"/>
            <a:ext cx="3925046" cy="1027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200EF55-07F3-4C53-B798-4799E37E4BF3}"/>
              </a:ext>
            </a:extLst>
          </p:cNvPr>
          <p:cNvCxnSpPr>
            <a:stCxn id="23" idx="2"/>
            <a:endCxn id="28" idx="1"/>
          </p:cNvCxnSpPr>
          <p:nvPr/>
        </p:nvCxnSpPr>
        <p:spPr>
          <a:xfrm>
            <a:off x="2856270" y="2357172"/>
            <a:ext cx="972000" cy="1495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BF89E7A6-1415-426F-84A8-CBDAAB321FED}"/>
              </a:ext>
            </a:extLst>
          </p:cNvPr>
          <p:cNvSpPr txBox="1"/>
          <p:nvPr/>
        </p:nvSpPr>
        <p:spPr>
          <a:xfrm>
            <a:off x="3219507" y="2374705"/>
            <a:ext cx="1159292" cy="923330"/>
          </a:xfrm>
          <a:prstGeom prst="rect">
            <a:avLst/>
          </a:prstGeom>
          <a:noFill/>
        </p:spPr>
        <p:txBody>
          <a:bodyPr wrap="none" rtlCol="0">
            <a:spAutoFit/>
          </a:bodyPr>
          <a:lstStyle/>
          <a:p>
            <a:r>
              <a:rPr lang="en-US" dirty="0">
                <a:solidFill>
                  <a:schemeClr val="tx1">
                    <a:lumMod val="75000"/>
                    <a:lumOff val="25000"/>
                  </a:schemeClr>
                </a:solidFill>
              </a:rPr>
              <a:t> </a:t>
            </a:r>
          </a:p>
          <a:p>
            <a:r>
              <a:rPr lang="en-US" dirty="0">
                <a:solidFill>
                  <a:schemeClr val="tx1">
                    <a:lumMod val="75000"/>
                    <a:lumOff val="25000"/>
                  </a:schemeClr>
                </a:solidFill>
              </a:rPr>
              <a:t>Reaching</a:t>
            </a:r>
          </a:p>
          <a:p>
            <a:r>
              <a:rPr lang="en-US" dirty="0">
                <a:solidFill>
                  <a:schemeClr val="tx1">
                    <a:lumMod val="75000"/>
                    <a:lumOff val="25000"/>
                  </a:schemeClr>
                </a:solidFill>
              </a:rPr>
              <a:t>Target</a:t>
            </a:r>
          </a:p>
        </p:txBody>
      </p:sp>
      <p:sp>
        <p:nvSpPr>
          <p:cNvPr id="86" name="Flowchart: Process 85">
            <a:extLst>
              <a:ext uri="{FF2B5EF4-FFF2-40B4-BE49-F238E27FC236}">
                <a16:creationId xmlns:a16="http://schemas.microsoft.com/office/drawing/2014/main" id="{FE430227-BA3C-4188-B8A7-5093DE4286C6}"/>
              </a:ext>
            </a:extLst>
          </p:cNvPr>
          <p:cNvSpPr/>
          <p:nvPr/>
        </p:nvSpPr>
        <p:spPr>
          <a:xfrm>
            <a:off x="7397301" y="5518814"/>
            <a:ext cx="1307691" cy="11110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Pick Up Module</a:t>
            </a:r>
          </a:p>
        </p:txBody>
      </p:sp>
      <p:sp>
        <p:nvSpPr>
          <p:cNvPr id="87" name="Flowchart: Process 86">
            <a:extLst>
              <a:ext uri="{FF2B5EF4-FFF2-40B4-BE49-F238E27FC236}">
                <a16:creationId xmlns:a16="http://schemas.microsoft.com/office/drawing/2014/main" id="{60596BFC-6B84-4C34-9F04-1AE148E63873}"/>
              </a:ext>
            </a:extLst>
          </p:cNvPr>
          <p:cNvSpPr/>
          <p:nvPr/>
        </p:nvSpPr>
        <p:spPr>
          <a:xfrm>
            <a:off x="3704797" y="5518814"/>
            <a:ext cx="1307691" cy="11110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Insert Module</a:t>
            </a:r>
          </a:p>
        </p:txBody>
      </p:sp>
      <p:sp>
        <p:nvSpPr>
          <p:cNvPr id="88" name="Flowchart: Decision 87">
            <a:extLst>
              <a:ext uri="{FF2B5EF4-FFF2-40B4-BE49-F238E27FC236}">
                <a16:creationId xmlns:a16="http://schemas.microsoft.com/office/drawing/2014/main" id="{3B11C144-98D5-42D9-AAE2-FF4A32DAFC56}"/>
              </a:ext>
            </a:extLst>
          </p:cNvPr>
          <p:cNvSpPr/>
          <p:nvPr/>
        </p:nvSpPr>
        <p:spPr>
          <a:xfrm>
            <a:off x="4378799" y="4686395"/>
            <a:ext cx="3460955" cy="91307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Detect Module/Server?</a:t>
            </a:r>
          </a:p>
        </p:txBody>
      </p:sp>
      <p:cxnSp>
        <p:nvCxnSpPr>
          <p:cNvPr id="93" name="Straight Arrow Connector 92">
            <a:extLst>
              <a:ext uri="{FF2B5EF4-FFF2-40B4-BE49-F238E27FC236}">
                <a16:creationId xmlns:a16="http://schemas.microsoft.com/office/drawing/2014/main" id="{92D4D741-7D94-44B7-AA2B-2438FCAE4A48}"/>
              </a:ext>
            </a:extLst>
          </p:cNvPr>
          <p:cNvCxnSpPr>
            <a:stCxn id="28" idx="2"/>
            <a:endCxn id="88" idx="0"/>
          </p:cNvCxnSpPr>
          <p:nvPr/>
        </p:nvCxnSpPr>
        <p:spPr>
          <a:xfrm>
            <a:off x="4482116" y="4408201"/>
            <a:ext cx="1627161" cy="278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04852C44-3C28-4AC3-A852-C0A4B251F274}"/>
              </a:ext>
            </a:extLst>
          </p:cNvPr>
          <p:cNvCxnSpPr>
            <a:stCxn id="88" idx="2"/>
            <a:endCxn id="87" idx="3"/>
          </p:cNvCxnSpPr>
          <p:nvPr/>
        </p:nvCxnSpPr>
        <p:spPr>
          <a:xfrm flipH="1">
            <a:off x="5012488" y="5599471"/>
            <a:ext cx="1096789" cy="474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85E73749-8D6D-4710-95E0-E8189ABC5A00}"/>
              </a:ext>
            </a:extLst>
          </p:cNvPr>
          <p:cNvCxnSpPr>
            <a:stCxn id="88" idx="2"/>
            <a:endCxn id="86" idx="1"/>
          </p:cNvCxnSpPr>
          <p:nvPr/>
        </p:nvCxnSpPr>
        <p:spPr>
          <a:xfrm>
            <a:off x="6109277" y="5599471"/>
            <a:ext cx="1288024" cy="474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BB30C8DF-9FCA-440A-B4EF-CF0CA0A2645F}"/>
              </a:ext>
            </a:extLst>
          </p:cNvPr>
          <p:cNvSpPr txBox="1"/>
          <p:nvPr/>
        </p:nvSpPr>
        <p:spPr>
          <a:xfrm>
            <a:off x="6445295" y="5986774"/>
            <a:ext cx="941283" cy="369332"/>
          </a:xfrm>
          <a:prstGeom prst="rect">
            <a:avLst/>
          </a:prstGeom>
          <a:noFill/>
        </p:spPr>
        <p:txBody>
          <a:bodyPr wrap="none" rtlCol="0">
            <a:spAutoFit/>
          </a:bodyPr>
          <a:lstStyle/>
          <a:p>
            <a:r>
              <a:rPr lang="en-US" dirty="0">
                <a:solidFill>
                  <a:schemeClr val="tx1">
                    <a:lumMod val="75000"/>
                    <a:lumOff val="25000"/>
                  </a:schemeClr>
                </a:solidFill>
              </a:rPr>
              <a:t>Module</a:t>
            </a:r>
          </a:p>
        </p:txBody>
      </p:sp>
      <p:sp>
        <p:nvSpPr>
          <p:cNvPr id="113" name="TextBox 112">
            <a:extLst>
              <a:ext uri="{FF2B5EF4-FFF2-40B4-BE49-F238E27FC236}">
                <a16:creationId xmlns:a16="http://schemas.microsoft.com/office/drawing/2014/main" id="{1DF6AE21-2AE1-4E03-A538-B7D4BA822616}"/>
              </a:ext>
            </a:extLst>
          </p:cNvPr>
          <p:cNvSpPr txBox="1"/>
          <p:nvPr/>
        </p:nvSpPr>
        <p:spPr>
          <a:xfrm>
            <a:off x="5135961" y="5980535"/>
            <a:ext cx="864339" cy="369332"/>
          </a:xfrm>
          <a:prstGeom prst="rect">
            <a:avLst/>
          </a:prstGeom>
          <a:noFill/>
        </p:spPr>
        <p:txBody>
          <a:bodyPr wrap="none" rtlCol="0">
            <a:spAutoFit/>
          </a:bodyPr>
          <a:lstStyle/>
          <a:p>
            <a:r>
              <a:rPr lang="en-US" dirty="0">
                <a:solidFill>
                  <a:schemeClr val="tx1">
                    <a:lumMod val="75000"/>
                    <a:lumOff val="25000"/>
                  </a:schemeClr>
                </a:solidFill>
              </a:rPr>
              <a:t>Server</a:t>
            </a:r>
          </a:p>
        </p:txBody>
      </p:sp>
    </p:spTree>
    <p:extLst>
      <p:ext uri="{BB962C8B-B14F-4D97-AF65-F5344CB8AC3E}">
        <p14:creationId xmlns:p14="http://schemas.microsoft.com/office/powerpoint/2010/main" val="16822966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TOFOOTER" val="No"/>
</p:tagLst>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173F7E"/>
      </a:accent1>
      <a:accent2>
        <a:srgbClr val="F58220"/>
      </a:accent2>
      <a:accent3>
        <a:srgbClr val="404040"/>
      </a:accent3>
      <a:accent4>
        <a:srgbClr val="33BBBC"/>
      </a:accent4>
      <a:accent5>
        <a:srgbClr val="7F7F7F"/>
      </a:accent5>
      <a:accent6>
        <a:srgbClr val="FFFFFF"/>
      </a:accent6>
      <a:hlink>
        <a:srgbClr val="173F7E"/>
      </a:hlink>
      <a:folHlink>
        <a:srgbClr val="7F7F7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Theme1" id="{91B66467-7EFC-4B58-A0EB-3450E8B960CD}" vid="{B85C76FD-7EC2-4663-96A4-3E9E85EF7C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4963</TotalTime>
  <Words>508</Words>
  <Application>Microsoft Office PowerPoint</Application>
  <PresentationFormat>On-screen Show (4:3)</PresentationFormat>
  <Paragraphs>85</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Theme1</vt:lpstr>
      <vt:lpstr>Autonomous testing board loader</vt:lpstr>
      <vt:lpstr>Introduction and Business Case</vt:lpstr>
      <vt:lpstr>Objective and Requirements</vt:lpstr>
      <vt:lpstr>Implementation Plan - Design</vt:lpstr>
      <vt:lpstr>Implementation Plan - Design</vt:lpstr>
      <vt:lpstr>Localization</vt:lpstr>
      <vt:lpstr>Design</vt:lpstr>
      <vt:lpstr>Robotic Architecture</vt:lpstr>
      <vt:lpstr>Robotic Flow Process</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Xingkang</dc:creator>
  <cp:lastModifiedBy>Boon Ping Ong (boonping)</cp:lastModifiedBy>
  <cp:revision>344</cp:revision>
  <cp:lastPrinted>2015-02-25T07:22:35Z</cp:lastPrinted>
  <dcterms:created xsi:type="dcterms:W3CDTF">2014-12-11T07:55:35Z</dcterms:created>
  <dcterms:modified xsi:type="dcterms:W3CDTF">2020-08-19T15:02:28Z</dcterms:modified>
</cp:coreProperties>
</file>