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2" r:id="rId9"/>
    <p:sldId id="278" r:id="rId10"/>
    <p:sldId id="279" r:id="rId11"/>
    <p:sldId id="264" r:id="rId12"/>
    <p:sldId id="265" r:id="rId13"/>
    <p:sldId id="274"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0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2D13-D3BF-4E13-B80C-116875609E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EEDA7E-A62B-4F39-AB68-9571504C2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3F8C44D-023D-4ED6-8259-7E17B73F4EEC}"/>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474A722C-81C3-480D-8040-A9A3382C05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FF80518-8D89-496B-9122-25904E409614}"/>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146818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13D2-9341-4A30-9EB1-1DF74E0CFA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0EEF24A-2D8B-437B-AABE-B66B6AD6A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5950F1-503A-405E-BCCA-2FB11A11B44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0CBFD179-732A-4273-A054-A27E659E86A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ACCB035-7CF7-4B00-B923-8F9763AA4E2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2693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D7B2E-29F2-4FB7-80CA-631E3A6B2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B411D7-5579-44A7-9813-4F1198301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BA3F132-5358-41A8-8315-3887B0E703B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55BE70C2-AF32-48F8-B32A-69142A1A0EB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B25781-E4FE-482E-9B8B-8D24D92401F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9258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628-43DD-4085-A64D-3D2EB375097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EF2F6B4-CEAD-474C-8C51-92513B648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EDF0C-FEC2-41AC-8FF2-BE20BADCE728}"/>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F793A8CD-4083-4811-B147-B9E095955AE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A94C393-2C09-4542-BB44-920CFEE355FB}"/>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8262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497D-87A9-4C78-9FF2-11855E06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99FFD45-0535-47DA-812B-8D8BCA119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7D1782-5A40-4712-948B-833E8FF894FB}"/>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E05BDBFD-60EB-4693-B9D8-19FFEC55E6F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6D5D10E-BDE6-458D-A082-C5EC9C6F14B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399217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5716-422D-4483-B06F-A489F0DE9FB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87FC353-35AB-49D0-B7D3-F524BBA0D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9D49F6-D898-4FBB-842E-1370DDB5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A67F4BD-1D02-4473-929D-9C80B139955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25055C8-7653-4813-B60D-00FCEC0BEF5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C528C6-DF4A-4F73-A9AB-7E52A04674CE}"/>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988500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FE0-DF45-40DE-BE4E-C9D73423DAF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189E43-1DB7-4022-9ACD-91ADF9277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D1E2D-F523-42FE-B53A-738B164AC1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6E1205D-9B3E-41DF-B883-DAC036C8F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50F2F-ED35-449C-8212-E2B4028BC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2C025AF9-6384-41D2-A489-589F95B4129E}"/>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8" name="Footer Placeholder 7">
            <a:extLst>
              <a:ext uri="{FF2B5EF4-FFF2-40B4-BE49-F238E27FC236}">
                <a16:creationId xmlns:a16="http://schemas.microsoft.com/office/drawing/2014/main" id="{01437CA2-3A6A-414E-9501-76EDCF324F8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422ADCD-BC38-4ED7-B5E1-9B6587E7D3B3}"/>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3528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825-57DE-4B6F-ABCA-12B05356E38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B2AF8F-9315-4441-B690-A5652712D5D6}"/>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4" name="Footer Placeholder 3">
            <a:extLst>
              <a:ext uri="{FF2B5EF4-FFF2-40B4-BE49-F238E27FC236}">
                <a16:creationId xmlns:a16="http://schemas.microsoft.com/office/drawing/2014/main" id="{131DF7BD-B2E4-4A81-A93F-BA246377F424}"/>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D0F7143-84EF-46FF-88C1-412F13BD8900}"/>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97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654E-9A4C-4C8E-9956-031362B7F73D}"/>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3" name="Footer Placeholder 2">
            <a:extLst>
              <a:ext uri="{FF2B5EF4-FFF2-40B4-BE49-F238E27FC236}">
                <a16:creationId xmlns:a16="http://schemas.microsoft.com/office/drawing/2014/main" id="{61645828-0C18-4248-81CD-DD14749BB9F1}"/>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B36BBEC-8944-4D2D-9615-8F4D0C42739C}"/>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07156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DE1B-68CE-45A1-8A3A-BAE9BA944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00741AA-1203-43E3-B079-F85F534CF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C0FFE2E-1AB7-4985-8989-2C9607850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05F04-972E-4275-AB87-FC8A3A64FE6A}"/>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3A75C6D5-AE6C-4B1D-BAC7-7108E05EA27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21B9BE6-DC7D-444E-A6A3-F9DC9075167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47850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E2EA-091F-4766-B074-5BCEEE66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0218AEE-3AEF-48CC-8E6D-BC5FABBCA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1BE869-DCF2-4369-8AD3-98C604494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AD541-06E5-4442-9A3A-EA700FAE3674}"/>
              </a:ext>
            </a:extLst>
          </p:cNvPr>
          <p:cNvSpPr>
            <a:spLocks noGrp="1"/>
          </p:cNvSpPr>
          <p:nvPr>
            <p:ph type="dt" sz="half" idx="10"/>
          </p:nvPr>
        </p:nvSpPr>
        <p:spPr/>
        <p:txBody>
          <a:bodyPr/>
          <a:lstStyle/>
          <a:p>
            <a:fld id="{3F68993F-B377-4B59-854C-7C6111A1BFA1}" type="datetimeFigureOut">
              <a:rPr lang="en-MY" smtClean="0"/>
              <a:t>8/9/2019</a:t>
            </a:fld>
            <a:endParaRPr lang="en-MY"/>
          </a:p>
        </p:txBody>
      </p:sp>
      <p:sp>
        <p:nvSpPr>
          <p:cNvPr id="6" name="Footer Placeholder 5">
            <a:extLst>
              <a:ext uri="{FF2B5EF4-FFF2-40B4-BE49-F238E27FC236}">
                <a16:creationId xmlns:a16="http://schemas.microsoft.com/office/drawing/2014/main" id="{C82C2967-9A23-435F-AF9D-1AC73D49F5D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B51482D-1CC9-4139-A5DF-41A11B9BBDC5}"/>
              </a:ext>
            </a:extLst>
          </p:cNvPr>
          <p:cNvSpPr>
            <a:spLocks noGrp="1"/>
          </p:cNvSpPr>
          <p:nvPr>
            <p:ph type="sldNum" sz="quarter" idx="12"/>
          </p:nvPr>
        </p:nvSpPr>
        <p:spPr/>
        <p:txBody>
          <a:bodyPr/>
          <a:lstStyle/>
          <a:p>
            <a:fld id="{44FC513B-204B-4BD8-85EA-DF5DB656BB43}" type="slidenum">
              <a:rPr lang="en-MY" smtClean="0"/>
              <a:t>‹#›</a:t>
            </a:fld>
            <a:endParaRPr lang="en-MY"/>
          </a:p>
        </p:txBody>
      </p:sp>
    </p:spTree>
    <p:extLst>
      <p:ext uri="{BB962C8B-B14F-4D97-AF65-F5344CB8AC3E}">
        <p14:creationId xmlns:p14="http://schemas.microsoft.com/office/powerpoint/2010/main" val="210766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87851-E46C-4813-BD5C-E09137A43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C486605-8BE8-4DAC-9D4E-BFFC5AA2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FBB82CE-539F-4CC7-BBDA-75F1E9A3D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8993F-B377-4B59-854C-7C6111A1BFA1}" type="datetimeFigureOut">
              <a:rPr lang="en-MY" smtClean="0"/>
              <a:t>8/9/2019</a:t>
            </a:fld>
            <a:endParaRPr lang="en-MY"/>
          </a:p>
        </p:txBody>
      </p:sp>
      <p:sp>
        <p:nvSpPr>
          <p:cNvPr id="5" name="Footer Placeholder 4">
            <a:extLst>
              <a:ext uri="{FF2B5EF4-FFF2-40B4-BE49-F238E27FC236}">
                <a16:creationId xmlns:a16="http://schemas.microsoft.com/office/drawing/2014/main" id="{DC49E81A-E948-4280-ACDA-FA785BBDB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05B38E8-1CBD-493C-BF3D-35EF6081E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513B-204B-4BD8-85EA-DF5DB656BB43}" type="slidenum">
              <a:rPr lang="en-MY" smtClean="0"/>
              <a:t>‹#›</a:t>
            </a:fld>
            <a:endParaRPr lang="en-MY"/>
          </a:p>
        </p:txBody>
      </p:sp>
    </p:spTree>
    <p:extLst>
      <p:ext uri="{BB962C8B-B14F-4D97-AF65-F5344CB8AC3E}">
        <p14:creationId xmlns:p14="http://schemas.microsoft.com/office/powerpoint/2010/main" val="54865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B5BCA04D-68D0-49E3-8F3B-AE78A8B6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95" y="743"/>
            <a:ext cx="10250010" cy="6857257"/>
          </a:xfrm>
          <a:prstGeom prst="rect">
            <a:avLst/>
          </a:prstGeom>
        </p:spPr>
      </p:pic>
      <p:sp>
        <p:nvSpPr>
          <p:cNvPr id="8" name="Rectangle 7">
            <a:extLst>
              <a:ext uri="{FF2B5EF4-FFF2-40B4-BE49-F238E27FC236}">
                <a16:creationId xmlns:a16="http://schemas.microsoft.com/office/drawing/2014/main" id="{ABDD9A13-DB5A-448D-A45F-FC6523BF7C4D}"/>
              </a:ext>
            </a:extLst>
          </p:cNvPr>
          <p:cNvSpPr/>
          <p:nvPr/>
        </p:nvSpPr>
        <p:spPr>
          <a:xfrm>
            <a:off x="0" y="0"/>
            <a:ext cx="12192000" cy="6857257"/>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38A21DB-C284-42DC-901C-3A54DC2552B1}"/>
              </a:ext>
            </a:extLst>
          </p:cNvPr>
          <p:cNvSpPr>
            <a:spLocks noGrp="1"/>
          </p:cNvSpPr>
          <p:nvPr>
            <p:ph type="ctrTitle"/>
          </p:nvPr>
        </p:nvSpPr>
        <p:spPr>
          <a:effectLst>
            <a:glow rad="228600">
              <a:schemeClr val="accent1">
                <a:satMod val="175000"/>
                <a:alpha val="40000"/>
              </a:schemeClr>
            </a:glow>
          </a:effectLst>
        </p:spPr>
        <p:txBody>
          <a:bodyPr>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Design and Application  of Hybrid Classification System on Memory IC Testing</a:t>
            </a:r>
          </a:p>
        </p:txBody>
      </p:sp>
      <p:sp>
        <p:nvSpPr>
          <p:cNvPr id="9" name="TextBox 8">
            <a:extLst>
              <a:ext uri="{FF2B5EF4-FFF2-40B4-BE49-F238E27FC236}">
                <a16:creationId xmlns:a16="http://schemas.microsoft.com/office/drawing/2014/main" id="{D71B6A19-3CB8-47D7-B364-2A5564592B56}"/>
              </a:ext>
            </a:extLst>
          </p:cNvPr>
          <p:cNvSpPr txBox="1"/>
          <p:nvPr/>
        </p:nvSpPr>
        <p:spPr>
          <a:xfrm>
            <a:off x="6096000" y="4419600"/>
            <a:ext cx="404812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Ong  </a:t>
            </a:r>
            <a:r>
              <a:rPr lang="en-US" sz="2400"/>
              <a:t>Boon Ping</a:t>
            </a:r>
            <a:endParaRPr lang="en-US" sz="2400" dirty="0"/>
          </a:p>
          <a:p>
            <a:r>
              <a:rPr lang="en-US" sz="2400" dirty="0"/>
              <a:t>Tan Chin Gee</a:t>
            </a:r>
          </a:p>
          <a:p>
            <a:r>
              <a:rPr lang="en-US" sz="2400" dirty="0"/>
              <a:t>Han </a:t>
            </a:r>
            <a:r>
              <a:rPr lang="en-US" sz="2400" dirty="0" err="1"/>
              <a:t>Dongchou</a:t>
            </a:r>
            <a:r>
              <a:rPr lang="en-US" sz="2400" dirty="0"/>
              <a:t> Francis</a:t>
            </a:r>
            <a:endParaRPr lang="en-SG" sz="2400" dirty="0"/>
          </a:p>
        </p:txBody>
      </p:sp>
    </p:spTree>
    <p:extLst>
      <p:ext uri="{BB962C8B-B14F-4D97-AF65-F5344CB8AC3E}">
        <p14:creationId xmlns:p14="http://schemas.microsoft.com/office/powerpoint/2010/main" val="292891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08312"/>
            <a:ext cx="6345819" cy="5078313"/>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200" dirty="0">
                <a:solidFill>
                  <a:schemeClr val="bg1"/>
                </a:solidFill>
                <a:latin typeface="Helvetica" panose="020B0604020202020204" pitchFamily="34" charset="0"/>
              </a:rPr>
              <a:t>Performance - Multi-labels Confusion Matrices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Performance – Classification Report </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845302" y="1716778"/>
            <a:ext cx="5286375" cy="5078313"/>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lvl="0"/>
            <a:r>
              <a:rPr lang="en-US" altLang="en-US" sz="1200" u="sng" dirty="0">
                <a:solidFill>
                  <a:schemeClr val="bg1"/>
                </a:solidFill>
                <a:latin typeface="Helvetica" panose="020B0604020202020204" pitchFamily="34" charset="0"/>
              </a:rPr>
              <a:t>Bayesian Hyperparameters Optimization</a:t>
            </a:r>
          </a:p>
          <a:p>
            <a:pPr lvl="0"/>
            <a:endParaRPr lang="en-US" altLang="en-US" sz="1200" dirty="0">
              <a:solidFill>
                <a:schemeClr val="bg1"/>
              </a:solidFill>
              <a:latin typeface="Helvetica" panose="020B0604020202020204" pitchFamily="34" charset="0"/>
            </a:endParaRPr>
          </a:p>
          <a:p>
            <a:pPr lvl="0"/>
            <a:r>
              <a:rPr lang="en-US" altLang="en-US" sz="1200" dirty="0">
                <a:solidFill>
                  <a:schemeClr val="bg1"/>
                </a:solidFill>
                <a:latin typeface="Helvetica" panose="020B0604020202020204" pitchFamily="34" charset="0"/>
              </a:rPr>
              <a:t>The best accuracy was obtained by setting the hyperparameter values to:</a:t>
            </a:r>
          </a:p>
          <a:p>
            <a:pPr lvl="0"/>
            <a:endParaRPr lang="en-US" altLang="en-US" sz="1200" dirty="0">
              <a:solidFill>
                <a:schemeClr val="bg1"/>
              </a:solidFill>
              <a:latin typeface="Helvetica" panose="020B0604020202020204" pitchFamily="34" charset="0"/>
            </a:endParaRP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Activation = </a:t>
            </a:r>
            <a:r>
              <a:rPr lang="en-US" altLang="en-US" sz="1200" b="1" dirty="0" err="1">
                <a:solidFill>
                  <a:schemeClr val="bg1"/>
                </a:solidFill>
                <a:latin typeface="Helvetica" panose="020B0604020202020204" pitchFamily="34" charset="0"/>
              </a:rPr>
              <a:t>relu</a:t>
            </a:r>
            <a:endParaRPr lang="en-US" altLang="en-US" sz="1200" b="1" dirty="0">
              <a:solidFill>
                <a:schemeClr val="bg1"/>
              </a:solidFill>
              <a:latin typeface="Helvetica" panose="020B0604020202020204" pitchFamily="34" charset="0"/>
            </a:endParaRP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Alpha = 5.09</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Neurons = 9</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Learning rate = constant</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Initial = 0.52</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Exponent = 0.48</a:t>
            </a:r>
          </a:p>
          <a:p>
            <a:pPr marL="342900" lvl="0" indent="-342900">
              <a:lnSpc>
                <a:spcPct val="100000"/>
              </a:lnSpc>
              <a:buFont typeface="+mj-lt"/>
              <a:buAutoNum type="arabicPeriod"/>
            </a:pPr>
            <a:r>
              <a:rPr lang="en-US" altLang="en-US" sz="1200" b="1" dirty="0">
                <a:solidFill>
                  <a:schemeClr val="bg1"/>
                </a:solidFill>
                <a:latin typeface="Helvetica" panose="020B0604020202020204" pitchFamily="34" charset="0"/>
              </a:rPr>
              <a:t>Solver = </a:t>
            </a:r>
            <a:r>
              <a:rPr lang="en-US" altLang="en-US" sz="1200" b="1" dirty="0" err="1">
                <a:solidFill>
                  <a:schemeClr val="bg1"/>
                </a:solidFill>
                <a:latin typeface="Helvetica" panose="020B0604020202020204" pitchFamily="34" charset="0"/>
              </a:rPr>
              <a:t>lbfgs</a:t>
            </a:r>
            <a:endParaRPr lang="en-US" altLang="en-US" sz="1200" b="1" dirty="0">
              <a:solidFill>
                <a:schemeClr val="bg1"/>
              </a:solidFill>
              <a:latin typeface="Helvetica" panose="020B0604020202020204" pitchFamily="34" charset="0"/>
            </a:endParaRP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Feature Importance</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eli5 packages to determine feature importance through observing how randomizing the value of a feature affects accuracy. A feature that is important to the prediction of the model will cause accuracy to drop if its value is randomizes.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The three most important features are:</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Amplifier 1</a:t>
            </a: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Column Short Type 2</a:t>
            </a:r>
          </a:p>
          <a:p>
            <a:pPr marL="228600" indent="-228600" eaLnBrk="0" fontAlgn="base" hangingPunct="0">
              <a:spcBef>
                <a:spcPct val="0"/>
              </a:spcBef>
              <a:spcAft>
                <a:spcPct val="0"/>
              </a:spcAft>
              <a:buAutoNum type="arabicPeriod"/>
            </a:pPr>
            <a:r>
              <a:rPr lang="en-SG" sz="1200" b="1" dirty="0">
                <a:solidFill>
                  <a:schemeClr val="bg1"/>
                </a:solidFill>
                <a:latin typeface="Helvetica" panose="020B0604020202020204" pitchFamily="34" charset="0"/>
              </a:rPr>
              <a:t>Column Short Type 3</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endParaRPr lang="en-SG" sz="1200" dirty="0">
              <a:solidFill>
                <a:schemeClr val="bg1"/>
              </a:solidFill>
              <a:latin typeface="Helvetica" panose="020B0604020202020204" pitchFamily="34" charset="0"/>
            </a:endParaRP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Results:</a:t>
            </a:r>
          </a:p>
        </p:txBody>
      </p:sp>
      <p:graphicFrame>
        <p:nvGraphicFramePr>
          <p:cNvPr id="10" name="Table 10">
            <a:extLst>
              <a:ext uri="{FF2B5EF4-FFF2-40B4-BE49-F238E27FC236}">
                <a16:creationId xmlns:a16="http://schemas.microsoft.com/office/drawing/2014/main" id="{EF1C027F-A46A-4398-8A24-8D22DD82D085}"/>
              </a:ext>
            </a:extLst>
          </p:cNvPr>
          <p:cNvGraphicFramePr>
            <a:graphicFrameLocks noGrp="1"/>
          </p:cNvGraphicFramePr>
          <p:nvPr/>
        </p:nvGraphicFramePr>
        <p:xfrm>
          <a:off x="393700" y="1996396"/>
          <a:ext cx="6140450" cy="150876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593069223"/>
                    </a:ext>
                  </a:extLst>
                </a:gridCol>
                <a:gridCol w="770770">
                  <a:extLst>
                    <a:ext uri="{9D8B030D-6E8A-4147-A177-3AD203B41FA5}">
                      <a16:colId xmlns:a16="http://schemas.microsoft.com/office/drawing/2014/main" val="4133044928"/>
                    </a:ext>
                  </a:extLst>
                </a:gridCol>
                <a:gridCol w="768350">
                  <a:extLst>
                    <a:ext uri="{9D8B030D-6E8A-4147-A177-3AD203B41FA5}">
                      <a16:colId xmlns:a16="http://schemas.microsoft.com/office/drawing/2014/main" val="4272454390"/>
                    </a:ext>
                  </a:extLst>
                </a:gridCol>
                <a:gridCol w="208280">
                  <a:extLst>
                    <a:ext uri="{9D8B030D-6E8A-4147-A177-3AD203B41FA5}">
                      <a16:colId xmlns:a16="http://schemas.microsoft.com/office/drawing/2014/main" val="2309257333"/>
                    </a:ext>
                  </a:extLst>
                </a:gridCol>
                <a:gridCol w="985520">
                  <a:extLst>
                    <a:ext uri="{9D8B030D-6E8A-4147-A177-3AD203B41FA5}">
                      <a16:colId xmlns:a16="http://schemas.microsoft.com/office/drawing/2014/main" val="3045139948"/>
                    </a:ext>
                  </a:extLst>
                </a:gridCol>
                <a:gridCol w="812800">
                  <a:extLst>
                    <a:ext uri="{9D8B030D-6E8A-4147-A177-3AD203B41FA5}">
                      <a16:colId xmlns:a16="http://schemas.microsoft.com/office/drawing/2014/main" val="1293728356"/>
                    </a:ext>
                  </a:extLst>
                </a:gridCol>
                <a:gridCol w="208280">
                  <a:extLst>
                    <a:ext uri="{9D8B030D-6E8A-4147-A177-3AD203B41FA5}">
                      <a16:colId xmlns:a16="http://schemas.microsoft.com/office/drawing/2014/main" val="2358541111"/>
                    </a:ext>
                  </a:extLst>
                </a:gridCol>
                <a:gridCol w="756920">
                  <a:extLst>
                    <a:ext uri="{9D8B030D-6E8A-4147-A177-3AD203B41FA5}">
                      <a16:colId xmlns:a16="http://schemas.microsoft.com/office/drawing/2014/main" val="604818839"/>
                    </a:ext>
                  </a:extLst>
                </a:gridCol>
                <a:gridCol w="848480">
                  <a:extLst>
                    <a:ext uri="{9D8B030D-6E8A-4147-A177-3AD203B41FA5}">
                      <a16:colId xmlns:a16="http://schemas.microsoft.com/office/drawing/2014/main" val="2381923010"/>
                    </a:ext>
                  </a:extLst>
                </a:gridCol>
              </a:tblGrid>
              <a:tr h="143554">
                <a:tc>
                  <a:txBody>
                    <a:bodyPr/>
                    <a:lstStyle/>
                    <a:p>
                      <a:endParaRPr lang="en-SG" sz="1100" dirty="0"/>
                    </a:p>
                  </a:txBody>
                  <a:tcPr>
                    <a:solidFill>
                      <a:schemeClr val="tx1"/>
                    </a:solidFill>
                  </a:tcPr>
                </a:tc>
                <a:tc gridSpan="2">
                  <a:txBody>
                    <a:bodyPr/>
                    <a:lstStyle/>
                    <a:p>
                      <a:pPr algn="ctr"/>
                      <a:r>
                        <a:rPr lang="en-SG" sz="1000" dirty="0"/>
                        <a:t>SB</a:t>
                      </a:r>
                    </a:p>
                  </a:txBody>
                  <a:tcPr/>
                </a:tc>
                <a:tc hMerge="1">
                  <a:txBody>
                    <a:bodyPr/>
                    <a:lstStyle/>
                    <a:p>
                      <a:endParaRPr lang="en-SG" dirty="0"/>
                    </a:p>
                  </a:txBody>
                  <a:tcPr/>
                </a:tc>
                <a:tc>
                  <a:txBody>
                    <a:bodyPr/>
                    <a:lstStyle/>
                    <a:p>
                      <a:pPr algn="ctr"/>
                      <a:endParaRPr lang="en-SG" sz="1000" dirty="0"/>
                    </a:p>
                  </a:txBody>
                  <a:tcPr/>
                </a:tc>
                <a:tc gridSpan="2">
                  <a:txBody>
                    <a:bodyPr/>
                    <a:lstStyle/>
                    <a:p>
                      <a:pPr algn="ctr"/>
                      <a:r>
                        <a:rPr lang="en-SG" sz="1000" dirty="0"/>
                        <a:t>ROW</a:t>
                      </a:r>
                    </a:p>
                  </a:txBody>
                  <a:tcPr/>
                </a:tc>
                <a:tc hMerge="1">
                  <a:txBody>
                    <a:bodyPr/>
                    <a:lstStyle/>
                    <a:p>
                      <a:endParaRPr lang="en-SG" dirty="0"/>
                    </a:p>
                  </a:txBody>
                  <a:tcPr/>
                </a:tc>
                <a:tc>
                  <a:txBody>
                    <a:bodyPr/>
                    <a:lstStyle/>
                    <a:p>
                      <a:pPr algn="ctr"/>
                      <a:endParaRPr lang="en-SG" sz="1000"/>
                    </a:p>
                  </a:txBody>
                  <a:tcPr/>
                </a:tc>
                <a:tc gridSpan="2">
                  <a:txBody>
                    <a:bodyPr/>
                    <a:lstStyle/>
                    <a:p>
                      <a:pPr algn="ctr"/>
                      <a:r>
                        <a:rPr lang="en-SG" sz="1000" dirty="0"/>
                        <a:t>COL</a:t>
                      </a:r>
                    </a:p>
                  </a:txBody>
                  <a:tcPr/>
                </a:tc>
                <a:tc hMerge="1">
                  <a:txBody>
                    <a:bodyPr/>
                    <a:lstStyle/>
                    <a:p>
                      <a:endParaRPr lang="en-SG" dirty="0"/>
                    </a:p>
                  </a:txBody>
                  <a:tcPr/>
                </a:tc>
                <a:extLst>
                  <a:ext uri="{0D108BD9-81ED-4DB2-BD59-A6C34878D82A}">
                    <a16:rowId xmlns:a16="http://schemas.microsoft.com/office/drawing/2014/main" val="1085460300"/>
                  </a:ext>
                </a:extLst>
              </a:tr>
              <a:tr h="370840">
                <a:tc>
                  <a:txBody>
                    <a:bodyPr/>
                    <a:lstStyle/>
                    <a:p>
                      <a:endParaRPr lang="en-SG" sz="1100" dirty="0"/>
                    </a:p>
                  </a:txBody>
                  <a:tcPr>
                    <a:solidFill>
                      <a:schemeClr val="tx1"/>
                    </a:solidFill>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tc>
                  <a:txBody>
                    <a:bodyPr/>
                    <a:lstStyle/>
                    <a:p>
                      <a:pPr algn="ctr"/>
                      <a:endParaRPr lang="en-SG" sz="1000" dirty="0"/>
                    </a:p>
                  </a:txBody>
                  <a:tcPr/>
                </a:tc>
                <a:tc>
                  <a:txBody>
                    <a:bodyPr/>
                    <a:lstStyle/>
                    <a:p>
                      <a:pPr algn="ctr"/>
                      <a:r>
                        <a:rPr lang="en-SG" sz="1000" dirty="0"/>
                        <a:t>Predicted Negative</a:t>
                      </a:r>
                    </a:p>
                  </a:txBody>
                  <a:tcPr/>
                </a:tc>
                <a:tc>
                  <a:txBody>
                    <a:bodyPr/>
                    <a:lstStyle/>
                    <a:p>
                      <a:pPr algn="ctr"/>
                      <a:r>
                        <a:rPr lang="en-SG" sz="1000" dirty="0"/>
                        <a:t>Predicted Positive</a:t>
                      </a:r>
                    </a:p>
                  </a:txBody>
                  <a:tcPr/>
                </a:tc>
                <a:extLst>
                  <a:ext uri="{0D108BD9-81ED-4DB2-BD59-A6C34878D82A}">
                    <a16:rowId xmlns:a16="http://schemas.microsoft.com/office/drawing/2014/main" val="3682369187"/>
                  </a:ext>
                </a:extLst>
              </a:tr>
              <a:tr h="370840">
                <a:tc>
                  <a:txBody>
                    <a:bodyPr/>
                    <a:lstStyle/>
                    <a:p>
                      <a:r>
                        <a:rPr lang="en-SG" sz="1100" dirty="0"/>
                        <a:t>Actual Negative</a:t>
                      </a:r>
                    </a:p>
                  </a:txBody>
                  <a:tcPr/>
                </a:tc>
                <a:tc>
                  <a:txBody>
                    <a:bodyPr/>
                    <a:lstStyle/>
                    <a:p>
                      <a:pPr algn="ctr"/>
                      <a:r>
                        <a:rPr lang="en-SG" sz="1100" b="1" dirty="0"/>
                        <a:t>141</a:t>
                      </a:r>
                    </a:p>
                  </a:txBody>
                  <a:tcPr/>
                </a:tc>
                <a:tc>
                  <a:txBody>
                    <a:bodyPr/>
                    <a:lstStyle/>
                    <a:p>
                      <a:pPr algn="ctr"/>
                      <a:r>
                        <a:rPr lang="en-SG" sz="1100" dirty="0"/>
                        <a:t>255</a:t>
                      </a:r>
                    </a:p>
                  </a:txBody>
                  <a:tcPr/>
                </a:tc>
                <a:tc>
                  <a:txBody>
                    <a:bodyPr/>
                    <a:lstStyle/>
                    <a:p>
                      <a:pPr algn="ctr"/>
                      <a:endParaRPr lang="en-SG" sz="1100" dirty="0"/>
                    </a:p>
                  </a:txBody>
                  <a:tcPr/>
                </a:tc>
                <a:tc>
                  <a:txBody>
                    <a:bodyPr/>
                    <a:lstStyle/>
                    <a:p>
                      <a:pPr algn="ctr"/>
                      <a:r>
                        <a:rPr lang="en-SG" sz="1100" b="1" dirty="0"/>
                        <a:t>775</a:t>
                      </a:r>
                    </a:p>
                  </a:txBody>
                  <a:tcPr/>
                </a:tc>
                <a:tc>
                  <a:txBody>
                    <a:bodyPr/>
                    <a:lstStyle/>
                    <a:p>
                      <a:pPr algn="ctr"/>
                      <a:r>
                        <a:rPr lang="en-SG" sz="1100" dirty="0"/>
                        <a:t>16</a:t>
                      </a:r>
                    </a:p>
                  </a:txBody>
                  <a:tcPr/>
                </a:tc>
                <a:tc>
                  <a:txBody>
                    <a:bodyPr/>
                    <a:lstStyle/>
                    <a:p>
                      <a:pPr algn="ctr"/>
                      <a:endParaRPr lang="en-SG" sz="1100" dirty="0"/>
                    </a:p>
                  </a:txBody>
                  <a:tcPr/>
                </a:tc>
                <a:tc>
                  <a:txBody>
                    <a:bodyPr/>
                    <a:lstStyle/>
                    <a:p>
                      <a:pPr algn="ctr"/>
                      <a:r>
                        <a:rPr lang="en-SG" sz="1100" b="1" dirty="0"/>
                        <a:t>595</a:t>
                      </a:r>
                    </a:p>
                  </a:txBody>
                  <a:tcPr/>
                </a:tc>
                <a:tc>
                  <a:txBody>
                    <a:bodyPr/>
                    <a:lstStyle/>
                    <a:p>
                      <a:pPr algn="ctr"/>
                      <a:r>
                        <a:rPr lang="en-SG" sz="1100" dirty="0"/>
                        <a:t>42</a:t>
                      </a:r>
                    </a:p>
                  </a:txBody>
                  <a:tcPr/>
                </a:tc>
                <a:extLst>
                  <a:ext uri="{0D108BD9-81ED-4DB2-BD59-A6C34878D82A}">
                    <a16:rowId xmlns:a16="http://schemas.microsoft.com/office/drawing/2014/main" val="4140346401"/>
                  </a:ext>
                </a:extLst>
              </a:tr>
              <a:tr h="370840">
                <a:tc>
                  <a:txBody>
                    <a:bodyPr/>
                    <a:lstStyle/>
                    <a:p>
                      <a:r>
                        <a:rPr lang="en-SG" sz="1100" dirty="0"/>
                        <a:t>Actual Positive</a:t>
                      </a:r>
                    </a:p>
                  </a:txBody>
                  <a:tcPr/>
                </a:tc>
                <a:tc>
                  <a:txBody>
                    <a:bodyPr/>
                    <a:lstStyle/>
                    <a:p>
                      <a:pPr algn="ctr"/>
                      <a:r>
                        <a:rPr lang="en-SG" sz="1100" dirty="0"/>
                        <a:t>0</a:t>
                      </a:r>
                    </a:p>
                  </a:txBody>
                  <a:tcPr/>
                </a:tc>
                <a:tc>
                  <a:txBody>
                    <a:bodyPr/>
                    <a:lstStyle/>
                    <a:p>
                      <a:pPr algn="ctr"/>
                      <a:r>
                        <a:rPr lang="en-SG" sz="1100" b="1" dirty="0"/>
                        <a:t>635</a:t>
                      </a:r>
                    </a:p>
                  </a:txBody>
                  <a:tcPr/>
                </a:tc>
                <a:tc>
                  <a:txBody>
                    <a:bodyPr/>
                    <a:lstStyle/>
                    <a:p>
                      <a:pPr algn="ctr"/>
                      <a:endParaRPr lang="en-SG" sz="1100" dirty="0"/>
                    </a:p>
                  </a:txBody>
                  <a:tcPr/>
                </a:tc>
                <a:tc>
                  <a:txBody>
                    <a:bodyPr/>
                    <a:lstStyle/>
                    <a:p>
                      <a:pPr algn="ctr"/>
                      <a:r>
                        <a:rPr lang="en-SG" sz="1100" dirty="0"/>
                        <a:t>102</a:t>
                      </a:r>
                    </a:p>
                  </a:txBody>
                  <a:tcPr/>
                </a:tc>
                <a:tc>
                  <a:txBody>
                    <a:bodyPr/>
                    <a:lstStyle/>
                    <a:p>
                      <a:pPr algn="ctr"/>
                      <a:r>
                        <a:rPr lang="en-SG" sz="1100" b="1" dirty="0"/>
                        <a:t>138</a:t>
                      </a:r>
                    </a:p>
                  </a:txBody>
                  <a:tcPr/>
                </a:tc>
                <a:tc>
                  <a:txBody>
                    <a:bodyPr/>
                    <a:lstStyle/>
                    <a:p>
                      <a:pPr algn="ctr"/>
                      <a:endParaRPr lang="en-SG" sz="1100" dirty="0"/>
                    </a:p>
                  </a:txBody>
                  <a:tcPr/>
                </a:tc>
                <a:tc>
                  <a:txBody>
                    <a:bodyPr/>
                    <a:lstStyle/>
                    <a:p>
                      <a:pPr algn="ctr"/>
                      <a:r>
                        <a:rPr lang="en-SG" sz="1100" dirty="0"/>
                        <a:t>23</a:t>
                      </a:r>
                    </a:p>
                  </a:txBody>
                  <a:tcPr/>
                </a:tc>
                <a:tc>
                  <a:txBody>
                    <a:bodyPr/>
                    <a:lstStyle/>
                    <a:p>
                      <a:pPr algn="ctr"/>
                      <a:r>
                        <a:rPr lang="en-SG" sz="1100" b="1" dirty="0"/>
                        <a:t>371</a:t>
                      </a:r>
                    </a:p>
                  </a:txBody>
                  <a:tcPr/>
                </a:tc>
                <a:extLst>
                  <a:ext uri="{0D108BD9-81ED-4DB2-BD59-A6C34878D82A}">
                    <a16:rowId xmlns:a16="http://schemas.microsoft.com/office/drawing/2014/main" val="1751802566"/>
                  </a:ext>
                </a:extLst>
              </a:tr>
            </a:tbl>
          </a:graphicData>
        </a:graphic>
      </p:graphicFrame>
      <p:graphicFrame>
        <p:nvGraphicFramePr>
          <p:cNvPr id="12" name="Table 12">
            <a:extLst>
              <a:ext uri="{FF2B5EF4-FFF2-40B4-BE49-F238E27FC236}">
                <a16:creationId xmlns:a16="http://schemas.microsoft.com/office/drawing/2014/main" id="{CA636CD4-9465-473A-BB4C-A8AB468CA84F}"/>
              </a:ext>
            </a:extLst>
          </p:cNvPr>
          <p:cNvGraphicFramePr>
            <a:graphicFrameLocks noGrp="1"/>
          </p:cNvGraphicFramePr>
          <p:nvPr/>
        </p:nvGraphicFramePr>
        <p:xfrm>
          <a:off x="393700" y="4006105"/>
          <a:ext cx="3669203" cy="2057400"/>
        </p:xfrm>
        <a:graphic>
          <a:graphicData uri="http://schemas.openxmlformats.org/drawingml/2006/table">
            <a:tbl>
              <a:tblPr firstRow="1" bandRow="1">
                <a:tableStyleId>{5C22544A-7EE6-4342-B048-85BDC9FD1C3A}</a:tableStyleId>
              </a:tblPr>
              <a:tblGrid>
                <a:gridCol w="921386">
                  <a:extLst>
                    <a:ext uri="{9D8B030D-6E8A-4147-A177-3AD203B41FA5}">
                      <a16:colId xmlns:a16="http://schemas.microsoft.com/office/drawing/2014/main" val="2215555604"/>
                    </a:ext>
                  </a:extLst>
                </a:gridCol>
                <a:gridCol w="711200">
                  <a:extLst>
                    <a:ext uri="{9D8B030D-6E8A-4147-A177-3AD203B41FA5}">
                      <a16:colId xmlns:a16="http://schemas.microsoft.com/office/drawing/2014/main" val="506274005"/>
                    </a:ext>
                  </a:extLst>
                </a:gridCol>
                <a:gridCol w="590550">
                  <a:extLst>
                    <a:ext uri="{9D8B030D-6E8A-4147-A177-3AD203B41FA5}">
                      <a16:colId xmlns:a16="http://schemas.microsoft.com/office/drawing/2014/main" val="2972343727"/>
                    </a:ext>
                  </a:extLst>
                </a:gridCol>
                <a:gridCol w="635000">
                  <a:extLst>
                    <a:ext uri="{9D8B030D-6E8A-4147-A177-3AD203B41FA5}">
                      <a16:colId xmlns:a16="http://schemas.microsoft.com/office/drawing/2014/main" val="1102546851"/>
                    </a:ext>
                  </a:extLst>
                </a:gridCol>
                <a:gridCol w="811067">
                  <a:extLst>
                    <a:ext uri="{9D8B030D-6E8A-4147-A177-3AD203B41FA5}">
                      <a16:colId xmlns:a16="http://schemas.microsoft.com/office/drawing/2014/main" val="1791058531"/>
                    </a:ext>
                  </a:extLst>
                </a:gridCol>
              </a:tblGrid>
              <a:tr h="177656">
                <a:tc>
                  <a:txBody>
                    <a:bodyPr/>
                    <a:lstStyle/>
                    <a:p>
                      <a:endParaRPr lang="en-SG" sz="1000" dirty="0"/>
                    </a:p>
                  </a:txBody>
                  <a:tcPr/>
                </a:tc>
                <a:tc>
                  <a:txBody>
                    <a:bodyPr/>
                    <a:lstStyle/>
                    <a:p>
                      <a:pPr algn="ctr"/>
                      <a:r>
                        <a:rPr lang="en-SG" sz="1000" dirty="0"/>
                        <a:t>Precision</a:t>
                      </a:r>
                    </a:p>
                  </a:txBody>
                  <a:tcPr/>
                </a:tc>
                <a:tc>
                  <a:txBody>
                    <a:bodyPr/>
                    <a:lstStyle/>
                    <a:p>
                      <a:pPr algn="ctr"/>
                      <a:r>
                        <a:rPr lang="en-SG" sz="1000" dirty="0"/>
                        <a:t>Recall</a:t>
                      </a:r>
                    </a:p>
                  </a:txBody>
                  <a:tcPr/>
                </a:tc>
                <a:tc>
                  <a:txBody>
                    <a:bodyPr/>
                    <a:lstStyle/>
                    <a:p>
                      <a:pPr algn="ctr"/>
                      <a:r>
                        <a:rPr lang="en-SG" sz="1000" dirty="0"/>
                        <a:t>F1-score</a:t>
                      </a:r>
                    </a:p>
                  </a:txBody>
                  <a:tcPr/>
                </a:tc>
                <a:tc>
                  <a:txBody>
                    <a:bodyPr/>
                    <a:lstStyle/>
                    <a:p>
                      <a:pPr algn="ctr"/>
                      <a:r>
                        <a:rPr lang="en-SG" sz="1000" dirty="0"/>
                        <a:t>Support</a:t>
                      </a:r>
                    </a:p>
                  </a:txBody>
                  <a:tcPr/>
                </a:tc>
                <a:extLst>
                  <a:ext uri="{0D108BD9-81ED-4DB2-BD59-A6C34878D82A}">
                    <a16:rowId xmlns:a16="http://schemas.microsoft.com/office/drawing/2014/main" val="2775416824"/>
                  </a:ext>
                </a:extLst>
              </a:tr>
              <a:tr h="0">
                <a:tc>
                  <a:txBody>
                    <a:bodyPr/>
                    <a:lstStyle/>
                    <a:p>
                      <a:r>
                        <a:rPr lang="en-SG" sz="1000" dirty="0"/>
                        <a:t>SB</a:t>
                      </a:r>
                    </a:p>
                  </a:txBody>
                  <a:tcPr/>
                </a:tc>
                <a:tc>
                  <a:txBody>
                    <a:bodyPr/>
                    <a:lstStyle/>
                    <a:p>
                      <a:pPr algn="ctr"/>
                      <a:r>
                        <a:rPr lang="en-SG" sz="1100" dirty="0"/>
                        <a:t>0.71</a:t>
                      </a:r>
                    </a:p>
                  </a:txBody>
                  <a:tcPr/>
                </a:tc>
                <a:tc>
                  <a:txBody>
                    <a:bodyPr/>
                    <a:lstStyle/>
                    <a:p>
                      <a:pPr algn="ctr"/>
                      <a:r>
                        <a:rPr lang="en-SG" sz="1100" dirty="0"/>
                        <a:t>1.00</a:t>
                      </a:r>
                    </a:p>
                  </a:txBody>
                  <a:tcPr/>
                </a:tc>
                <a:tc>
                  <a:txBody>
                    <a:bodyPr/>
                    <a:lstStyle/>
                    <a:p>
                      <a:pPr algn="ctr"/>
                      <a:r>
                        <a:rPr lang="en-SG" sz="1100" dirty="0"/>
                        <a:t>0.83</a:t>
                      </a:r>
                    </a:p>
                  </a:txBody>
                  <a:tcPr/>
                </a:tc>
                <a:tc>
                  <a:txBody>
                    <a:bodyPr/>
                    <a:lstStyle/>
                    <a:p>
                      <a:pPr algn="ctr"/>
                      <a:r>
                        <a:rPr lang="en-SG" sz="1100" dirty="0"/>
                        <a:t>635</a:t>
                      </a:r>
                    </a:p>
                  </a:txBody>
                  <a:tcPr/>
                </a:tc>
                <a:extLst>
                  <a:ext uri="{0D108BD9-81ED-4DB2-BD59-A6C34878D82A}">
                    <a16:rowId xmlns:a16="http://schemas.microsoft.com/office/drawing/2014/main" val="1433973747"/>
                  </a:ext>
                </a:extLst>
              </a:tr>
              <a:tr h="206164">
                <a:tc>
                  <a:txBody>
                    <a:bodyPr/>
                    <a:lstStyle/>
                    <a:p>
                      <a:r>
                        <a:rPr lang="en-SG" sz="1000" dirty="0"/>
                        <a:t>ROW</a:t>
                      </a:r>
                    </a:p>
                  </a:txBody>
                  <a:tcPr/>
                </a:tc>
                <a:tc>
                  <a:txBody>
                    <a:bodyPr/>
                    <a:lstStyle/>
                    <a:p>
                      <a:pPr algn="ctr"/>
                      <a:r>
                        <a:rPr lang="en-SG" sz="1100" dirty="0"/>
                        <a:t>0.90</a:t>
                      </a:r>
                    </a:p>
                  </a:txBody>
                  <a:tcPr/>
                </a:tc>
                <a:tc>
                  <a:txBody>
                    <a:bodyPr/>
                    <a:lstStyle/>
                    <a:p>
                      <a:pPr algn="ctr"/>
                      <a:r>
                        <a:rPr lang="en-SG" sz="1100" dirty="0"/>
                        <a:t>0.57</a:t>
                      </a:r>
                    </a:p>
                  </a:txBody>
                  <a:tcPr/>
                </a:tc>
                <a:tc>
                  <a:txBody>
                    <a:bodyPr/>
                    <a:lstStyle/>
                    <a:p>
                      <a:pPr algn="ctr"/>
                      <a:r>
                        <a:rPr lang="en-SG" sz="1100" dirty="0"/>
                        <a:t>0.70</a:t>
                      </a:r>
                    </a:p>
                  </a:txBody>
                  <a:tcPr/>
                </a:tc>
                <a:tc>
                  <a:txBody>
                    <a:bodyPr/>
                    <a:lstStyle/>
                    <a:p>
                      <a:pPr algn="ctr"/>
                      <a:r>
                        <a:rPr lang="en-SG" sz="1100" dirty="0"/>
                        <a:t>240</a:t>
                      </a:r>
                    </a:p>
                  </a:txBody>
                  <a:tcPr/>
                </a:tc>
                <a:extLst>
                  <a:ext uri="{0D108BD9-81ED-4DB2-BD59-A6C34878D82A}">
                    <a16:rowId xmlns:a16="http://schemas.microsoft.com/office/drawing/2014/main" val="4090710273"/>
                  </a:ext>
                </a:extLst>
              </a:tr>
              <a:tr h="162984">
                <a:tc>
                  <a:txBody>
                    <a:bodyPr/>
                    <a:lstStyle/>
                    <a:p>
                      <a:r>
                        <a:rPr lang="en-SG" sz="1000" dirty="0"/>
                        <a:t>COL</a:t>
                      </a:r>
                    </a:p>
                  </a:txBody>
                  <a:tcPr/>
                </a:tc>
                <a:tc>
                  <a:txBody>
                    <a:bodyPr/>
                    <a:lstStyle/>
                    <a:p>
                      <a:pPr algn="ctr"/>
                      <a:r>
                        <a:rPr lang="en-SG" sz="1100" dirty="0"/>
                        <a:t>0.90</a:t>
                      </a:r>
                    </a:p>
                  </a:txBody>
                  <a:tcPr/>
                </a:tc>
                <a:tc>
                  <a:txBody>
                    <a:bodyPr/>
                    <a:lstStyle/>
                    <a:p>
                      <a:pPr algn="ctr"/>
                      <a:r>
                        <a:rPr lang="en-SG" sz="1100" dirty="0"/>
                        <a:t>0.94</a:t>
                      </a:r>
                    </a:p>
                  </a:txBody>
                  <a:tcPr/>
                </a:tc>
                <a:tc>
                  <a:txBody>
                    <a:bodyPr/>
                    <a:lstStyle/>
                    <a:p>
                      <a:pPr algn="ctr"/>
                      <a:r>
                        <a:rPr lang="en-SG" sz="1100" dirty="0"/>
                        <a:t>0.92</a:t>
                      </a:r>
                    </a:p>
                  </a:txBody>
                  <a:tcPr/>
                </a:tc>
                <a:tc>
                  <a:txBody>
                    <a:bodyPr/>
                    <a:lstStyle/>
                    <a:p>
                      <a:pPr algn="ctr"/>
                      <a:r>
                        <a:rPr lang="en-SG" sz="1100" dirty="0"/>
                        <a:t>394</a:t>
                      </a:r>
                    </a:p>
                  </a:txBody>
                  <a:tcPr/>
                </a:tc>
                <a:extLst>
                  <a:ext uri="{0D108BD9-81ED-4DB2-BD59-A6C34878D82A}">
                    <a16:rowId xmlns:a16="http://schemas.microsoft.com/office/drawing/2014/main" val="134738055"/>
                  </a:ext>
                </a:extLst>
              </a:tr>
              <a:tr h="0">
                <a:tc>
                  <a:txBody>
                    <a:bodyPr/>
                    <a:lstStyle/>
                    <a:p>
                      <a:r>
                        <a:rPr lang="en-SG" sz="1000" dirty="0"/>
                        <a:t>Micro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0.90</a:t>
                      </a:r>
                    </a:p>
                  </a:txBody>
                  <a:tcPr/>
                </a:tc>
                <a:tc>
                  <a:txBody>
                    <a:bodyPr/>
                    <a:lstStyle/>
                    <a:p>
                      <a:pPr algn="ctr"/>
                      <a:r>
                        <a:rPr lang="en-SG" sz="1100" dirty="0"/>
                        <a:t>0.84</a:t>
                      </a:r>
                    </a:p>
                  </a:txBody>
                  <a:tcPr/>
                </a:tc>
                <a:tc>
                  <a:txBody>
                    <a:bodyPr/>
                    <a:lstStyle/>
                    <a:p>
                      <a:pPr algn="ctr"/>
                      <a:r>
                        <a:rPr lang="en-SG" sz="1100" dirty="0"/>
                        <a:t>1269</a:t>
                      </a:r>
                    </a:p>
                  </a:txBody>
                  <a:tcPr/>
                </a:tc>
                <a:extLst>
                  <a:ext uri="{0D108BD9-81ED-4DB2-BD59-A6C34878D82A}">
                    <a16:rowId xmlns:a16="http://schemas.microsoft.com/office/drawing/2014/main" val="81339615"/>
                  </a:ext>
                </a:extLst>
              </a:tr>
              <a:tr h="159174">
                <a:tc>
                  <a:txBody>
                    <a:bodyPr/>
                    <a:lstStyle/>
                    <a:p>
                      <a:r>
                        <a:rPr lang="en-SG" sz="1000" dirty="0"/>
                        <a:t>Macro </a:t>
                      </a:r>
                      <a:r>
                        <a:rPr lang="en-SG" sz="1000" dirty="0" err="1"/>
                        <a:t>avg</a:t>
                      </a:r>
                      <a:endParaRPr lang="en-SG" sz="1000" dirty="0"/>
                    </a:p>
                  </a:txBody>
                  <a:tcPr/>
                </a:tc>
                <a:tc>
                  <a:txBody>
                    <a:bodyPr/>
                    <a:lstStyle/>
                    <a:p>
                      <a:pPr algn="ctr"/>
                      <a:r>
                        <a:rPr lang="en-SG" sz="1100" dirty="0"/>
                        <a:t>0.84</a:t>
                      </a:r>
                    </a:p>
                  </a:txBody>
                  <a:tcPr/>
                </a:tc>
                <a:tc>
                  <a:txBody>
                    <a:bodyPr/>
                    <a:lstStyle/>
                    <a:p>
                      <a:pPr algn="ctr"/>
                      <a:r>
                        <a:rPr lang="en-SG" sz="1100" dirty="0"/>
                        <a:t>0.84</a:t>
                      </a:r>
                    </a:p>
                  </a:txBody>
                  <a:tcPr/>
                </a:tc>
                <a:tc>
                  <a:txBody>
                    <a:bodyPr/>
                    <a:lstStyle/>
                    <a:p>
                      <a:pPr algn="ctr"/>
                      <a:r>
                        <a:rPr lang="en-SG" sz="1100" dirty="0"/>
                        <a:t>0.82</a:t>
                      </a:r>
                    </a:p>
                  </a:txBody>
                  <a:tcPr/>
                </a:tc>
                <a:tc>
                  <a:txBody>
                    <a:bodyPr/>
                    <a:lstStyle/>
                    <a:p>
                      <a:pPr algn="ctr"/>
                      <a:r>
                        <a:rPr lang="en-SG" sz="1100" dirty="0"/>
                        <a:t>1269</a:t>
                      </a:r>
                    </a:p>
                  </a:txBody>
                  <a:tcPr/>
                </a:tc>
                <a:extLst>
                  <a:ext uri="{0D108BD9-81ED-4DB2-BD59-A6C34878D82A}">
                    <a16:rowId xmlns:a16="http://schemas.microsoft.com/office/drawing/2014/main" val="413735822"/>
                  </a:ext>
                </a:extLst>
              </a:tr>
              <a:tr h="0">
                <a:tc>
                  <a:txBody>
                    <a:bodyPr/>
                    <a:lstStyle/>
                    <a:p>
                      <a:r>
                        <a:rPr lang="en-SG" sz="1000" dirty="0"/>
                        <a:t>Weighted </a:t>
                      </a:r>
                      <a:r>
                        <a:rPr lang="en-SG" sz="1000" dirty="0" err="1"/>
                        <a:t>avg</a:t>
                      </a:r>
                      <a:endParaRPr lang="en-SG" sz="1000" dirty="0"/>
                    </a:p>
                  </a:txBody>
                  <a:tcPr/>
                </a:tc>
                <a:tc>
                  <a:txBody>
                    <a:bodyPr/>
                    <a:lstStyle/>
                    <a:p>
                      <a:pPr algn="ctr"/>
                      <a:r>
                        <a:rPr lang="en-SG" sz="1100" dirty="0"/>
                        <a:t>0.81</a:t>
                      </a:r>
                    </a:p>
                  </a:txBody>
                  <a:tcPr/>
                </a:tc>
                <a:tc>
                  <a:txBody>
                    <a:bodyPr/>
                    <a:lstStyle/>
                    <a:p>
                      <a:pPr algn="ctr"/>
                      <a:r>
                        <a:rPr lang="en-SG" sz="1100" dirty="0"/>
                        <a:t>0.90</a:t>
                      </a:r>
                    </a:p>
                  </a:txBody>
                  <a:tcPr/>
                </a:tc>
                <a:tc>
                  <a:txBody>
                    <a:bodyPr/>
                    <a:lstStyle/>
                    <a:p>
                      <a:pPr algn="ctr"/>
                      <a:r>
                        <a:rPr lang="en-SG" sz="1100" dirty="0"/>
                        <a:t>0.83</a:t>
                      </a:r>
                    </a:p>
                  </a:txBody>
                  <a:tcPr/>
                </a:tc>
                <a:tc>
                  <a:txBody>
                    <a:bodyPr/>
                    <a:lstStyle/>
                    <a:p>
                      <a:pPr algn="ctr"/>
                      <a:r>
                        <a:rPr lang="en-SG" sz="1100" dirty="0"/>
                        <a:t>1269</a:t>
                      </a:r>
                    </a:p>
                  </a:txBody>
                  <a:tcPr/>
                </a:tc>
                <a:extLst>
                  <a:ext uri="{0D108BD9-81ED-4DB2-BD59-A6C34878D82A}">
                    <a16:rowId xmlns:a16="http://schemas.microsoft.com/office/drawing/2014/main" val="3887720005"/>
                  </a:ext>
                </a:extLst>
              </a:tr>
              <a:tr h="0">
                <a:tc>
                  <a:txBody>
                    <a:bodyPr/>
                    <a:lstStyle/>
                    <a:p>
                      <a:r>
                        <a:rPr lang="en-SG" sz="1000" dirty="0"/>
                        <a:t>Samples </a:t>
                      </a:r>
                      <a:r>
                        <a:rPr lang="en-SG" sz="1000" dirty="0" err="1"/>
                        <a:t>avg</a:t>
                      </a:r>
                      <a:endParaRPr lang="en-SG" sz="1000" dirty="0"/>
                    </a:p>
                  </a:txBody>
                  <a:tcPr/>
                </a:tc>
                <a:tc>
                  <a:txBody>
                    <a:bodyPr/>
                    <a:lstStyle/>
                    <a:p>
                      <a:pPr algn="ctr"/>
                      <a:r>
                        <a:rPr lang="en-SG" sz="1100" dirty="0"/>
                        <a:t>0.79</a:t>
                      </a:r>
                    </a:p>
                  </a:txBody>
                  <a:tcPr/>
                </a:tc>
                <a:tc>
                  <a:txBody>
                    <a:bodyPr/>
                    <a:lstStyle/>
                    <a:p>
                      <a:pPr algn="ctr"/>
                      <a:r>
                        <a:rPr lang="en-SG" sz="1100" dirty="0"/>
                        <a:t>0.84</a:t>
                      </a:r>
                    </a:p>
                  </a:txBody>
                  <a:tcPr/>
                </a:tc>
                <a:tc>
                  <a:txBody>
                    <a:bodyPr/>
                    <a:lstStyle/>
                    <a:p>
                      <a:pPr algn="ctr"/>
                      <a:r>
                        <a:rPr lang="en-SG" sz="1100" dirty="0"/>
                        <a:t>0.80</a:t>
                      </a:r>
                    </a:p>
                  </a:txBody>
                  <a:tcPr/>
                </a:tc>
                <a:tc>
                  <a:txBody>
                    <a:bodyPr/>
                    <a:lstStyle/>
                    <a:p>
                      <a:pPr algn="ctr"/>
                      <a:r>
                        <a:rPr lang="en-SG" sz="1100" dirty="0"/>
                        <a:t>1269</a:t>
                      </a:r>
                    </a:p>
                  </a:txBody>
                  <a:tcPr/>
                </a:tc>
                <a:extLst>
                  <a:ext uri="{0D108BD9-81ED-4DB2-BD59-A6C34878D82A}">
                    <a16:rowId xmlns:a16="http://schemas.microsoft.com/office/drawing/2014/main" val="2646191725"/>
                  </a:ext>
                </a:extLst>
              </a:tr>
            </a:tbl>
          </a:graphicData>
        </a:graphic>
      </p:graphicFrame>
    </p:spTree>
    <p:extLst>
      <p:ext uri="{BB962C8B-B14F-4D97-AF65-F5344CB8AC3E}">
        <p14:creationId xmlns:p14="http://schemas.microsoft.com/office/powerpoint/2010/main" val="72534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EC007BFE-3385-4ECE-B7B6-883009AC5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7" name="Rectangle 6">
            <a:extLst>
              <a:ext uri="{FF2B5EF4-FFF2-40B4-BE49-F238E27FC236}">
                <a16:creationId xmlns:a16="http://schemas.microsoft.com/office/drawing/2014/main" id="{44494409-FEDA-4FB7-80A9-979D9081E05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43E748B-76B2-434B-9472-021BBA36AC54}"/>
              </a:ext>
            </a:extLst>
          </p:cNvPr>
          <p:cNvSpPr>
            <a:spLocks noGrp="1"/>
          </p:cNvSpPr>
          <p:nvPr>
            <p:ph type="title"/>
          </p:nvPr>
        </p:nvSpPr>
        <p:spPr>
          <a:xfrm>
            <a:off x="838200" y="365126"/>
            <a:ext cx="10515600" cy="73025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SVM</a:t>
            </a:r>
          </a:p>
        </p:txBody>
      </p:sp>
      <p:sp>
        <p:nvSpPr>
          <p:cNvPr id="4" name="Rectangle 1">
            <a:extLst>
              <a:ext uri="{FF2B5EF4-FFF2-40B4-BE49-F238E27FC236}">
                <a16:creationId xmlns:a16="http://schemas.microsoft.com/office/drawing/2014/main" id="{2F7B7C67-B8F9-406C-81F4-69EA2094F8F4}"/>
              </a:ext>
            </a:extLst>
          </p:cNvPr>
          <p:cNvSpPr>
            <a:spLocks noGrp="1" noChangeArrowheads="1"/>
          </p:cNvSpPr>
          <p:nvPr>
            <p:ph idx="1"/>
          </p:nvPr>
        </p:nvSpPr>
        <p:spPr bwMode="auto">
          <a:xfrm>
            <a:off x="914399" y="2470025"/>
            <a:ext cx="5372099" cy="3539430"/>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400" b="0" i="0" u="none" strike="noStrike" cap="none" normalizeH="0" baseline="0" dirty="0">
                <a:ln>
                  <a:noFill/>
                </a:ln>
                <a:solidFill>
                  <a:schemeClr val="bg1"/>
                </a:solidFill>
                <a:effectLst/>
                <a:latin typeface="Helvetica" panose="020B0604020202020204" pitchFamily="34" charset="0"/>
              </a:rPr>
              <a:t>For SVM, we are using the </a:t>
            </a:r>
            <a:r>
              <a:rPr lang="en-US" altLang="en-US" sz="1400" dirty="0">
                <a:solidFill>
                  <a:schemeClr val="bg1"/>
                </a:solidFill>
                <a:latin typeface="Helvetica" panose="020B0604020202020204" pitchFamily="34" charset="0"/>
              </a:rPr>
              <a:t>Radial Basis Function (RBF)</a:t>
            </a:r>
            <a:r>
              <a:rPr kumimoji="0" lang="en-US" altLang="en-US" sz="1400" b="0" i="0" u="none" strike="noStrike" cap="none" normalizeH="0" baseline="0" dirty="0">
                <a:ln>
                  <a:noFill/>
                </a:ln>
                <a:solidFill>
                  <a:schemeClr val="bg1"/>
                </a:solidFill>
                <a:effectLst/>
                <a:latin typeface="Helvetica" panose="020B0604020202020204" pitchFamily="34" charset="0"/>
              </a:rPr>
              <a:t> kernel. Two parameters have some levels of effect on the results, and they are the gamma and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a:t>
            </a:r>
            <a:r>
              <a:rPr lang="en-US" altLang="en-US" sz="1400" dirty="0">
                <a:solidFill>
                  <a:schemeClr val="bg1"/>
                </a:solidFill>
                <a:latin typeface="Helvetica" panose="020B0604020202020204" pitchFamily="34" charset="0"/>
              </a:rPr>
              <a:t>gamma </a:t>
            </a:r>
            <a:r>
              <a:rPr kumimoji="0" lang="en-US" altLang="en-US" sz="1400" b="0" i="0" u="none" strike="noStrike" cap="none" normalizeH="0" baseline="0" dirty="0">
                <a:ln>
                  <a:noFill/>
                </a:ln>
                <a:solidFill>
                  <a:schemeClr val="bg1"/>
                </a:solidFill>
                <a:effectLst/>
                <a:latin typeface="Helvetica" panose="020B0604020202020204" pitchFamily="34" charset="0"/>
              </a:rPr>
              <a:t>parameter defines how far the influence of a single training example reaches, with low values meaning ‘far’ and high values meaning ‘close’. The gamma can be seen as the inverse of the radius of influence of samples selected by the model as support vectors.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The C parameter trades off correct classification of training examples against maximization of the decision function’s margin. Larger values of C means that a smaller margin will be accepted. A lower C gives a larger margin. This would mean a simpler decision function, but it erodes training accuracy. Hence C is like a regularization parameter in the SVM.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Helvetica" panose="020B0604020202020204" pitchFamily="34" charset="0"/>
              </a:rPr>
              <a:t>In the program, it is established the optimal C is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Helvetica" panose="020B0604020202020204" pitchFamily="34" charset="0"/>
              </a:rPr>
              <a:t>It is found that gamma doesn’t have much effect, and it is left at 5.</a:t>
            </a:r>
            <a:endParaRPr kumimoji="0" lang="en-US" altLang="en-US" sz="1400" b="0" i="0" u="none" strike="noStrike" cap="none" normalizeH="0" baseline="0" dirty="0">
              <a:ln>
                <a:noFill/>
              </a:ln>
              <a:solidFill>
                <a:schemeClr val="bg1"/>
              </a:solidFill>
              <a:effectLst/>
            </a:endParaRPr>
          </a:p>
        </p:txBody>
      </p:sp>
      <p:sp>
        <p:nvSpPr>
          <p:cNvPr id="5" name="Rectangle 4">
            <a:extLst>
              <a:ext uri="{FF2B5EF4-FFF2-40B4-BE49-F238E27FC236}">
                <a16:creationId xmlns:a16="http://schemas.microsoft.com/office/drawing/2014/main" id="{CDA66506-0DF5-470F-ADA6-D34620EFDB29}"/>
              </a:ext>
            </a:extLst>
          </p:cNvPr>
          <p:cNvSpPr/>
          <p:nvPr/>
        </p:nvSpPr>
        <p:spPr>
          <a:xfrm>
            <a:off x="6438902" y="2467735"/>
            <a:ext cx="5286375" cy="323165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dirty="0">
                <a:solidFill>
                  <a:schemeClr val="bg1"/>
                </a:solidFill>
                <a:latin typeface="Helvetica" panose="020B0604020202020204" pitchFamily="34" charset="0"/>
              </a:rPr>
              <a:t>from </a:t>
            </a:r>
            <a:r>
              <a:rPr lang="en-SG" sz="1200" dirty="0" err="1">
                <a:solidFill>
                  <a:schemeClr val="bg1"/>
                </a:solidFill>
                <a:latin typeface="Helvetica" panose="020B0604020202020204" pitchFamily="34" charset="0"/>
              </a:rPr>
              <a:t>sklearn.svm</a:t>
            </a:r>
            <a:r>
              <a:rPr lang="en-SG" sz="1200" dirty="0">
                <a:solidFill>
                  <a:schemeClr val="bg1"/>
                </a:solidFill>
                <a:latin typeface="Helvetica" panose="020B0604020202020204" pitchFamily="34" charset="0"/>
              </a:rPr>
              <a:t> import SVC</a:t>
            </a:r>
          </a:p>
          <a:p>
            <a:pPr eaLnBrk="0" fontAlgn="base" hangingPunct="0">
              <a:spcBef>
                <a:spcPct val="0"/>
              </a:spcBef>
              <a:spcAft>
                <a:spcPct val="0"/>
              </a:spcAft>
            </a:pPr>
            <a:r>
              <a:rPr lang="en-SG" sz="1200" dirty="0">
                <a:solidFill>
                  <a:schemeClr val="bg1"/>
                </a:solidFill>
                <a:latin typeface="Helvetica" panose="020B0604020202020204" pitchFamily="34" charset="0"/>
              </a:rPr>
              <a:t>from </a:t>
            </a:r>
            <a:r>
              <a:rPr lang="en-SG" sz="1200" dirty="0" err="1">
                <a:solidFill>
                  <a:schemeClr val="bg1"/>
                </a:solidFill>
                <a:latin typeface="Helvetica" panose="020B0604020202020204" pitchFamily="34" charset="0"/>
              </a:rPr>
              <a:t>sklearn.multiclass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OneVsRestClassifier</a:t>
            </a: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for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in range(1,10,1):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OneVsRestClassifier</a:t>
            </a:r>
            <a:r>
              <a:rPr lang="en-SG" sz="1200" dirty="0">
                <a:solidFill>
                  <a:schemeClr val="bg1"/>
                </a:solidFill>
                <a:latin typeface="Helvetica" panose="020B0604020202020204" pitchFamily="34" charset="0"/>
              </a:rPr>
              <a:t>( SVC(kernel="</a:t>
            </a:r>
            <a:r>
              <a:rPr lang="en-SG" sz="1200" dirty="0" err="1">
                <a:solidFill>
                  <a:schemeClr val="bg1"/>
                </a:solidFill>
                <a:latin typeface="Helvetica" panose="020B0604020202020204" pitchFamily="34" charset="0"/>
              </a:rPr>
              <a:t>rbf</a:t>
            </a:r>
            <a:r>
              <a:rPr lang="en-SG" sz="1200" dirty="0">
                <a:solidFill>
                  <a:schemeClr val="bg1"/>
                </a:solidFill>
                <a:latin typeface="Helvetica" panose="020B0604020202020204" pitchFamily="34" charset="0"/>
              </a:rPr>
              <a:t>", 	gamma='</a:t>
            </a:r>
            <a:r>
              <a:rPr lang="en-SG" sz="1200" dirty="0" err="1">
                <a:solidFill>
                  <a:schemeClr val="bg1"/>
                </a:solidFill>
                <a:latin typeface="Helvetica" panose="020B0604020202020204" pitchFamily="34" charset="0"/>
              </a:rPr>
              <a:t>auto_deprecated</a:t>
            </a:r>
            <a:r>
              <a:rPr lang="en-SG" sz="1200" dirty="0">
                <a:solidFill>
                  <a:schemeClr val="bg1"/>
                </a:solidFill>
                <a:latin typeface="Helvetica" panose="020B0604020202020204" pitchFamily="34" charset="0"/>
              </a:rPr>
              <a:t>', C=</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svm.fit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predictions = </a:t>
            </a:r>
            <a:r>
              <a:rPr lang="en-SG" sz="1200" dirty="0" err="1">
                <a:solidFill>
                  <a:schemeClr val="bg1"/>
                </a:solidFill>
                <a:latin typeface="Helvetica" panose="020B0604020202020204" pitchFamily="34" charset="0"/>
              </a:rPr>
              <a:t>svm.predict</a:t>
            </a:r>
            <a:r>
              <a:rPr lang="en-SG" sz="1200" dirty="0">
                <a:solidFill>
                  <a:schemeClr val="bg1"/>
                </a:solidFill>
                <a:latin typeface="Helvetica" panose="020B0604020202020204" pitchFamily="34" charset="0"/>
              </a:rPr>
              <a:t>(X_test1)</a:t>
            </a:r>
          </a:p>
          <a:p>
            <a:pPr eaLnBrk="0" fontAlgn="base" hangingPunct="0">
              <a:spcBef>
                <a:spcPct val="0"/>
              </a:spcBef>
              <a:spcAft>
                <a:spcPct val="0"/>
              </a:spcAft>
            </a:pP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svm_pred</a:t>
            </a:r>
            <a:r>
              <a:rPr lang="en-SG" sz="1200" dirty="0">
                <a:solidFill>
                  <a:schemeClr val="bg1"/>
                </a:solidFill>
                <a:latin typeface="Helvetica" panose="020B0604020202020204" pitchFamily="34" charset="0"/>
              </a:rPr>
              <a:t>=predictions</a:t>
            </a:r>
          </a:p>
          <a:p>
            <a:pPr eaLnBrk="0" fontAlgn="base" hangingPunct="0">
              <a:spcBef>
                <a:spcPct val="0"/>
              </a:spcBef>
              <a:spcAft>
                <a:spcPct val="0"/>
              </a:spcAft>
            </a:pPr>
            <a:r>
              <a:rPr lang="en-SG" sz="1200" dirty="0">
                <a:solidFill>
                  <a:schemeClr val="bg1"/>
                </a:solidFill>
                <a:latin typeface="Helvetica" panose="020B0604020202020204" pitchFamily="34" charset="0"/>
              </a:rPr>
              <a:t>    from </a:t>
            </a:r>
            <a:r>
              <a:rPr lang="en-SG" sz="1200" dirty="0" err="1">
                <a:solidFill>
                  <a:schemeClr val="bg1"/>
                </a:solidFill>
                <a:latin typeface="Helvetica" panose="020B0604020202020204" pitchFamily="34" charset="0"/>
              </a:rPr>
              <a:t>sklearn.metrics</a:t>
            </a:r>
            <a:r>
              <a:rPr lang="en-SG" sz="1200" dirty="0">
                <a:solidFill>
                  <a:schemeClr val="bg1"/>
                </a:solidFill>
                <a:latin typeface="Helvetica" panose="020B0604020202020204" pitchFamily="34" charset="0"/>
              </a:rPr>
              <a:t> import </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confusion_matrix</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print("C= ", </a:t>
            </a:r>
            <a:r>
              <a:rPr lang="en-SG" sz="1200" dirty="0" err="1">
                <a:solidFill>
                  <a:schemeClr val="bg1"/>
                </a:solidFill>
                <a:latin typeface="Helvetica" panose="020B0604020202020204" pitchFamily="34" charset="0"/>
              </a:rPr>
              <a:t>C_val</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multilabel_confusion_matrix</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r>
              <a:rPr lang="en-SG" sz="1200" dirty="0" err="1">
                <a:solidFill>
                  <a:schemeClr val="bg1"/>
                </a:solidFill>
                <a:latin typeface="Helvetica" panose="020B0604020202020204" pitchFamily="34" charset="0"/>
              </a:rPr>
              <a:t>classification_report</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y_test,predictions</a:t>
            </a: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training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a:t>
            </a:r>
            <a:r>
              <a:rPr lang="en-SG" sz="1200" dirty="0" err="1">
                <a:solidFill>
                  <a:schemeClr val="bg1"/>
                </a:solidFill>
                <a:latin typeface="Helvetica" panose="020B0604020202020204" pitchFamily="34" charset="0"/>
              </a:rPr>
              <a:t>X_train</a:t>
            </a:r>
            <a:r>
              <a:rPr lang="en-SG" sz="1200" dirty="0">
                <a:solidFill>
                  <a:schemeClr val="bg1"/>
                </a:solidFill>
                <a:latin typeface="Helvetica" panose="020B0604020202020204" pitchFamily="34" charset="0"/>
              </a:rPr>
              <a:t>, </a:t>
            </a:r>
            <a:r>
              <a:rPr lang="en-SG" sz="1200" dirty="0" err="1">
                <a:solidFill>
                  <a:schemeClr val="bg1"/>
                </a:solidFill>
                <a:latin typeface="Helvetica" panose="020B0604020202020204" pitchFamily="34" charset="0"/>
              </a:rPr>
              <a:t>y_train</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print("Accuracy on test set: {:.3f}".format(</a:t>
            </a:r>
            <a:r>
              <a:rPr lang="en-SG" sz="1200" dirty="0" err="1">
                <a:solidFill>
                  <a:schemeClr val="bg1"/>
                </a:solidFill>
                <a:latin typeface="Helvetica" panose="020B0604020202020204" pitchFamily="34" charset="0"/>
              </a:rPr>
              <a:t>svm.score</a:t>
            </a:r>
            <a:r>
              <a:rPr lang="en-SG" sz="1200" dirty="0">
                <a:solidFill>
                  <a:schemeClr val="bg1"/>
                </a:solidFill>
                <a:latin typeface="Helvetica" panose="020B0604020202020204" pitchFamily="34" charset="0"/>
              </a:rPr>
              <a:t>(X_test1, </a:t>
            </a:r>
            <a:r>
              <a:rPr lang="en-SG" sz="1200" dirty="0" err="1">
                <a:solidFill>
                  <a:schemeClr val="bg1"/>
                </a:solidFill>
                <a:latin typeface="Helvetica" panose="020B0604020202020204" pitchFamily="34" charset="0"/>
              </a:rPr>
              <a:t>y_test</a:t>
            </a:r>
            <a:r>
              <a:rPr lang="en-SG" sz="1200" dirty="0">
                <a:solidFill>
                  <a:schemeClr val="bg1"/>
                </a:solidFill>
                <a:latin typeface="Helvetica" panose="020B0604020202020204" pitchFamily="34" charset="0"/>
              </a:rPr>
              <a:t>)))</a:t>
            </a:r>
          </a:p>
          <a:p>
            <a:pPr eaLnBrk="0" fontAlgn="base" hangingPunct="0">
              <a:spcBef>
                <a:spcPct val="0"/>
              </a:spcBef>
              <a:spcAft>
                <a:spcPct val="0"/>
              </a:spcAft>
            </a:pPr>
            <a:r>
              <a:rPr lang="en-SG" sz="1200" dirty="0">
                <a:solidFill>
                  <a:schemeClr val="bg1"/>
                </a:solidFill>
                <a:latin typeface="Helvetica" panose="020B0604020202020204" pitchFamily="34" charset="0"/>
              </a:rPr>
              <a:t>    print("============================================")</a:t>
            </a:r>
          </a:p>
          <a:p>
            <a:pPr eaLnBrk="0" fontAlgn="base" hangingPunct="0">
              <a:spcBef>
                <a:spcPct val="0"/>
              </a:spcBef>
              <a:spcAft>
                <a:spcPct val="0"/>
              </a:spcAft>
            </a:pPr>
            <a:r>
              <a:rPr lang="en-SG" sz="1200" dirty="0">
                <a:solidFill>
                  <a:schemeClr val="bg1"/>
                </a:solidFill>
                <a:latin typeface="Helvetica" panose="020B0604020202020204" pitchFamily="34" charset="0"/>
              </a:rPr>
              <a:t>    </a:t>
            </a:r>
          </a:p>
          <a:p>
            <a:pPr eaLnBrk="0" fontAlgn="base" hangingPunct="0">
              <a:spcBef>
                <a:spcPct val="0"/>
              </a:spcBef>
              <a:spcAft>
                <a:spcPct val="0"/>
              </a:spcAft>
            </a:pPr>
            <a:r>
              <a:rPr lang="en-SG" sz="1200" dirty="0">
                <a:solidFill>
                  <a:schemeClr val="bg1"/>
                </a:solidFill>
                <a:latin typeface="Helvetica" panose="020B0604020202020204" pitchFamily="34" charset="0"/>
              </a:rPr>
              <a:t>#optimal C = 4</a:t>
            </a:r>
          </a:p>
        </p:txBody>
      </p:sp>
      <p:sp>
        <p:nvSpPr>
          <p:cNvPr id="8" name="Rectangle 7">
            <a:extLst>
              <a:ext uri="{FF2B5EF4-FFF2-40B4-BE49-F238E27FC236}">
                <a16:creationId xmlns:a16="http://schemas.microsoft.com/office/drawing/2014/main" id="{745339A3-FFC4-4D0F-A478-1EB02099831B}"/>
              </a:ext>
            </a:extLst>
          </p:cNvPr>
          <p:cNvSpPr/>
          <p:nvPr/>
        </p:nvSpPr>
        <p:spPr>
          <a:xfrm>
            <a:off x="6438903" y="2033245"/>
            <a:ext cx="528637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The program:</a:t>
            </a:r>
          </a:p>
        </p:txBody>
      </p:sp>
      <p:sp>
        <p:nvSpPr>
          <p:cNvPr id="9" name="Rectangle 8">
            <a:extLst>
              <a:ext uri="{FF2B5EF4-FFF2-40B4-BE49-F238E27FC236}">
                <a16:creationId xmlns:a16="http://schemas.microsoft.com/office/drawing/2014/main" id="{DB4D20C0-ACC8-4F40-BFEC-1D8798CCB0B7}"/>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1579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14C5D02-6ACD-48B7-A9E4-F2706FD2C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047083B-6D63-443A-9511-FF85F79F810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6A01785-4D10-42A9-B60C-56F870385F9C}"/>
              </a:ext>
            </a:extLst>
          </p:cNvPr>
          <p:cNvSpPr>
            <a:spLocks noGrp="1"/>
          </p:cNvSpPr>
          <p:nvPr>
            <p:ph type="title"/>
          </p:nvPr>
        </p:nvSpPr>
        <p:spPr>
          <a:xfrm>
            <a:off x="838200" y="365126"/>
            <a:ext cx="10515600" cy="6921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Competitive agent</a:t>
            </a:r>
          </a:p>
        </p:txBody>
      </p:sp>
      <p:sp>
        <p:nvSpPr>
          <p:cNvPr id="3" name="Content Placeholder 2">
            <a:extLst>
              <a:ext uri="{FF2B5EF4-FFF2-40B4-BE49-F238E27FC236}">
                <a16:creationId xmlns:a16="http://schemas.microsoft.com/office/drawing/2014/main" id="{82B49688-3B72-49BF-978E-DA8CFE309684}"/>
              </a:ext>
            </a:extLst>
          </p:cNvPr>
          <p:cNvSpPr>
            <a:spLocks noGrp="1"/>
          </p:cNvSpPr>
          <p:nvPr>
            <p:ph idx="1"/>
          </p:nvPr>
        </p:nvSpPr>
        <p:spPr>
          <a:xfrm>
            <a:off x="838200" y="2400299"/>
            <a:ext cx="10515600" cy="3776663"/>
          </a:xfrm>
        </p:spPr>
        <p:txBody>
          <a:bodyPr/>
          <a:lstStyle/>
          <a:p>
            <a:r>
              <a:rPr lang="en-MY" dirty="0">
                <a:solidFill>
                  <a:schemeClr val="bg1"/>
                </a:solidFill>
              </a:rPr>
              <a:t>The Competitive Agent gives a score to each technique, namely, Decision Tree, MLP, SVM based on feature correlation and accuracy.</a:t>
            </a:r>
          </a:p>
          <a:p>
            <a:r>
              <a:rPr lang="en-MY" dirty="0">
                <a:solidFill>
                  <a:schemeClr val="bg1"/>
                </a:solidFill>
              </a:rPr>
              <a:t>Based on the Confusion Matrices, the total False Positive for ROW, COL and SB will determine the need for retraining.</a:t>
            </a:r>
          </a:p>
          <a:p>
            <a:r>
              <a:rPr lang="en-MY" dirty="0">
                <a:solidFill>
                  <a:schemeClr val="bg1"/>
                </a:solidFill>
              </a:rPr>
              <a:t>In terms of Retraining:</a:t>
            </a:r>
          </a:p>
          <a:p>
            <a:pPr lvl="1"/>
            <a:r>
              <a:rPr lang="en-MY" dirty="0">
                <a:solidFill>
                  <a:schemeClr val="bg1"/>
                </a:solidFill>
              </a:rPr>
              <a:t>For Random Forest, it will repeat with added number of trees</a:t>
            </a:r>
          </a:p>
          <a:p>
            <a:pPr lvl="1"/>
            <a:r>
              <a:rPr lang="en-MY" dirty="0">
                <a:solidFill>
                  <a:schemeClr val="bg1"/>
                </a:solidFill>
              </a:rPr>
              <a:t>For MLP and SVM, it will repeat with bagging (#estimator = 10)</a:t>
            </a:r>
          </a:p>
        </p:txBody>
      </p:sp>
    </p:spTree>
    <p:extLst>
      <p:ext uri="{BB962C8B-B14F-4D97-AF65-F5344CB8AC3E}">
        <p14:creationId xmlns:p14="http://schemas.microsoft.com/office/powerpoint/2010/main" val="403585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Best Solution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196515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702FC32-7567-4EB2-8306-584CB66E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0AFE58BD-2371-4238-AA7B-C0B0B4D75F1B}"/>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ACB9225-9FB1-4E19-91C0-80E0191B637E}"/>
              </a:ext>
            </a:extLst>
          </p:cNvPr>
          <p:cNvSpPr>
            <a:spLocks noGrp="1"/>
          </p:cNvSpPr>
          <p:nvPr>
            <p:ph type="title"/>
          </p:nvPr>
        </p:nvSpPr>
        <p:spPr>
          <a:xfrm>
            <a:off x="838200" y="365126"/>
            <a:ext cx="10515600" cy="6731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Conclusion</a:t>
            </a:r>
          </a:p>
        </p:txBody>
      </p:sp>
      <p:sp>
        <p:nvSpPr>
          <p:cNvPr id="3" name="Content Placeholder 2">
            <a:extLst>
              <a:ext uri="{FF2B5EF4-FFF2-40B4-BE49-F238E27FC236}">
                <a16:creationId xmlns:a16="http://schemas.microsoft.com/office/drawing/2014/main" id="{C2D4340B-BE97-4508-A5BE-6B7063C5E7CD}"/>
              </a:ext>
            </a:extLst>
          </p:cNvPr>
          <p:cNvSpPr>
            <a:spLocks noGrp="1"/>
          </p:cNvSpPr>
          <p:nvPr>
            <p:ph idx="1"/>
          </p:nvPr>
        </p:nvSpPr>
        <p:spPr>
          <a:xfrm>
            <a:off x="838200" y="2190749"/>
            <a:ext cx="10515600" cy="3986213"/>
          </a:xfrm>
        </p:spPr>
        <p:txBody>
          <a:bodyPr/>
          <a:lstStyle/>
          <a:p>
            <a:r>
              <a:rPr lang="en-MY" dirty="0">
                <a:solidFill>
                  <a:schemeClr val="bg1"/>
                </a:solidFill>
              </a:rPr>
              <a:t>The Competitive Agent will choose the technique with best Total Score. The detail related to the chosen technique will be displayed.</a:t>
            </a:r>
          </a:p>
          <a:p>
            <a:r>
              <a:rPr lang="en-MY" dirty="0">
                <a:solidFill>
                  <a:schemeClr val="bg1"/>
                </a:solidFill>
              </a:rPr>
              <a:t>The Total Score= Feature Correlation Score + Accuracy Score – Mis-Classification Penalty</a:t>
            </a:r>
          </a:p>
        </p:txBody>
      </p:sp>
    </p:spTree>
    <p:extLst>
      <p:ext uri="{BB962C8B-B14F-4D97-AF65-F5344CB8AC3E}">
        <p14:creationId xmlns:p14="http://schemas.microsoft.com/office/powerpoint/2010/main" val="98452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12BA052D-8D1F-4FD0-B4AE-CA2A2DFC4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2" name="Title 1">
            <a:extLst>
              <a:ext uri="{FF2B5EF4-FFF2-40B4-BE49-F238E27FC236}">
                <a16:creationId xmlns:a16="http://schemas.microsoft.com/office/drawing/2014/main" id="{C116A3B5-71AC-4E08-B4F8-F6FE09D554CD}"/>
              </a:ext>
            </a:extLst>
          </p:cNvPr>
          <p:cNvSpPr>
            <a:spLocks noGrp="1"/>
          </p:cNvSpPr>
          <p:nvPr>
            <p:ph type="title"/>
          </p:nvPr>
        </p:nvSpPr>
        <p:spPr>
          <a:xfrm>
            <a:off x="838200" y="365126"/>
            <a:ext cx="10515600" cy="780208"/>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Description of Problem</a:t>
            </a:r>
          </a:p>
        </p:txBody>
      </p:sp>
      <p:sp>
        <p:nvSpPr>
          <p:cNvPr id="4" name="Rectangle 3">
            <a:extLst>
              <a:ext uri="{FF2B5EF4-FFF2-40B4-BE49-F238E27FC236}">
                <a16:creationId xmlns:a16="http://schemas.microsoft.com/office/drawing/2014/main" id="{B11E1630-8842-443F-92B5-94F7FA07E26E}"/>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17B56742-2897-4689-AB24-6DBF2458BA53}"/>
              </a:ext>
            </a:extLst>
          </p:cNvPr>
          <p:cNvSpPr>
            <a:spLocks noGrp="1"/>
          </p:cNvSpPr>
          <p:nvPr>
            <p:ph idx="1"/>
          </p:nvPr>
        </p:nvSpPr>
        <p:spPr>
          <a:xfrm>
            <a:off x="838200" y="1825625"/>
            <a:ext cx="10515600" cy="4351338"/>
          </a:xfrm>
        </p:spPr>
        <p:txBody>
          <a:bodyPr>
            <a:normAutofit lnSpcReduction="10000"/>
          </a:bodyPr>
          <a:lstStyle/>
          <a:p>
            <a:r>
              <a:rPr lang="en-MY" dirty="0">
                <a:solidFill>
                  <a:schemeClr val="bg1"/>
                </a:solidFill>
              </a:rPr>
              <a:t>This Program is for the testing of Single Semiconductor Memory Chip</a:t>
            </a:r>
          </a:p>
          <a:p>
            <a:r>
              <a:rPr lang="en-MY" dirty="0">
                <a:solidFill>
                  <a:schemeClr val="bg1"/>
                </a:solidFill>
              </a:rPr>
              <a:t>In Memory Chip testing, a number of electronic tests are conducted using the programmable automatic electronic tester.</a:t>
            </a:r>
          </a:p>
          <a:p>
            <a:r>
              <a:rPr lang="en-MY" dirty="0">
                <a:solidFill>
                  <a:schemeClr val="bg1"/>
                </a:solidFill>
              </a:rPr>
              <a:t>Electronic testing is used not only to sort out chip failures, its results can also be used to find out the locations of failure inside the array. This will then help to identify the root cause of the failures. For example, the source of the failure could be due to the lithography process prior to the chip testing.</a:t>
            </a:r>
          </a:p>
          <a:p>
            <a:r>
              <a:rPr lang="en-MY" dirty="0">
                <a:solidFill>
                  <a:schemeClr val="bg1"/>
                </a:solidFill>
              </a:rPr>
              <a:t>A DRAM chip uses row and column to indicate the array cell position. Hence, it is important to understand whether the failures is coming from the row, column, or individual cell (or combination).</a:t>
            </a:r>
          </a:p>
        </p:txBody>
      </p:sp>
    </p:spTree>
    <p:extLst>
      <p:ext uri="{BB962C8B-B14F-4D97-AF65-F5344CB8AC3E}">
        <p14:creationId xmlns:p14="http://schemas.microsoft.com/office/powerpoint/2010/main" val="56366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A2CFC64F-0C97-44CB-B18C-F1B04977A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8352069-EFF3-45AE-BD4D-E9849ACF0DD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E8B7899-F4D0-4CEF-9CB2-264E7A56CAF4}"/>
              </a:ext>
            </a:extLst>
          </p:cNvPr>
          <p:cNvSpPr>
            <a:spLocks noGrp="1"/>
          </p:cNvSpPr>
          <p:nvPr>
            <p:ph type="title"/>
          </p:nvPr>
        </p:nvSpPr>
        <p:spPr>
          <a:xfrm>
            <a:off x="838200" y="365126"/>
            <a:ext cx="10515600" cy="65405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Complications</a:t>
            </a:r>
          </a:p>
        </p:txBody>
      </p:sp>
      <p:sp>
        <p:nvSpPr>
          <p:cNvPr id="3" name="Content Placeholder 2">
            <a:extLst>
              <a:ext uri="{FF2B5EF4-FFF2-40B4-BE49-F238E27FC236}">
                <a16:creationId xmlns:a16="http://schemas.microsoft.com/office/drawing/2014/main" id="{1E86082E-9D64-4002-B080-9AD8697E145C}"/>
              </a:ext>
            </a:extLst>
          </p:cNvPr>
          <p:cNvSpPr>
            <a:spLocks noGrp="1"/>
          </p:cNvSpPr>
          <p:nvPr>
            <p:ph idx="1"/>
          </p:nvPr>
        </p:nvSpPr>
        <p:spPr/>
        <p:txBody>
          <a:bodyPr/>
          <a:lstStyle/>
          <a:p>
            <a:r>
              <a:rPr lang="en-MY" dirty="0">
                <a:solidFill>
                  <a:schemeClr val="bg1"/>
                </a:solidFill>
              </a:rPr>
              <a:t>Auto-test results can be affected by noise which can affect accuracy.</a:t>
            </a:r>
          </a:p>
          <a:p>
            <a:r>
              <a:rPr lang="en-MY" dirty="0">
                <a:solidFill>
                  <a:schemeClr val="bg1"/>
                </a:solidFill>
              </a:rPr>
              <a:t>As part of yield enhancement, the focus is to probe for single bit (SB), row (ROW) and column (COL) failures inside the DRAM chips. The failures may happen as a combination. SB failure is attributed to one memory cell; ROW can be due to Word Line Input failures, COL can be due to Sense Amplifier failures.</a:t>
            </a:r>
          </a:p>
          <a:p>
            <a:r>
              <a:rPr lang="en-MY" dirty="0">
                <a:solidFill>
                  <a:schemeClr val="bg1"/>
                </a:solidFill>
              </a:rPr>
              <a:t>Hence, it is hard to predict the nature of failures and currently, most of the verifications are done via manual inspection (after the chip is de-capsuled).</a:t>
            </a:r>
          </a:p>
        </p:txBody>
      </p:sp>
    </p:spTree>
    <p:extLst>
      <p:ext uri="{BB962C8B-B14F-4D97-AF65-F5344CB8AC3E}">
        <p14:creationId xmlns:p14="http://schemas.microsoft.com/office/powerpoint/2010/main" val="40972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06C28F8-7F2A-498F-9B0A-5118F6472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9102B053-F46C-4FB4-A4C0-B5B46B53F153}"/>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71D137C-EB60-469F-AB28-10117D429231}"/>
              </a:ext>
            </a:extLst>
          </p:cNvPr>
          <p:cNvSpPr>
            <a:spLocks noGrp="1"/>
          </p:cNvSpPr>
          <p:nvPr>
            <p:ph type="title"/>
          </p:nvPr>
        </p:nvSpPr>
        <p:spPr>
          <a:xfrm>
            <a:off x="838200" y="365125"/>
            <a:ext cx="10515600" cy="644525"/>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Proposed Solution</a:t>
            </a:r>
          </a:p>
        </p:txBody>
      </p:sp>
      <p:sp>
        <p:nvSpPr>
          <p:cNvPr id="3" name="Content Placeholder 2">
            <a:extLst>
              <a:ext uri="{FF2B5EF4-FFF2-40B4-BE49-F238E27FC236}">
                <a16:creationId xmlns:a16="http://schemas.microsoft.com/office/drawing/2014/main" id="{33C6EBFC-3F80-43DD-A80B-BB1215486F63}"/>
              </a:ext>
            </a:extLst>
          </p:cNvPr>
          <p:cNvSpPr>
            <a:spLocks noGrp="1"/>
          </p:cNvSpPr>
          <p:nvPr>
            <p:ph idx="1"/>
          </p:nvPr>
        </p:nvSpPr>
        <p:spPr/>
        <p:txBody>
          <a:bodyPr>
            <a:normAutofit/>
          </a:bodyPr>
          <a:lstStyle/>
          <a:p>
            <a:r>
              <a:rPr lang="en-MY" dirty="0">
                <a:solidFill>
                  <a:schemeClr val="bg1"/>
                </a:solidFill>
              </a:rPr>
              <a:t>A Data Set comprising chip testing data from 58 tests (58 features) and inspected failing mechanisms (3 classes, namely SB, COL, ROW) has been gathered.</a:t>
            </a:r>
          </a:p>
          <a:p>
            <a:r>
              <a:rPr lang="en-MY" dirty="0">
                <a:solidFill>
                  <a:schemeClr val="bg1"/>
                </a:solidFill>
              </a:rPr>
              <a:t>A Hybrid Classification Model is built with a capability to select the best solution presented by three techniques, namely Decision-Tree, Multi-layer Perceptron and SVM. </a:t>
            </a:r>
          </a:p>
          <a:p>
            <a:r>
              <a:rPr lang="en-MY" dirty="0">
                <a:solidFill>
                  <a:schemeClr val="bg1"/>
                </a:solidFill>
              </a:rPr>
              <a:t>The Competitive Agent in the model compares the accuracy, feature-to-class correlation and assigns penalty for severe </a:t>
            </a:r>
            <a:r>
              <a:rPr lang="en-MY" dirty="0" err="1">
                <a:solidFill>
                  <a:schemeClr val="bg1"/>
                </a:solidFill>
              </a:rPr>
              <a:t>mis</a:t>
            </a:r>
            <a:r>
              <a:rPr lang="en-MY" dirty="0">
                <a:solidFill>
                  <a:schemeClr val="bg1"/>
                </a:solidFill>
              </a:rPr>
              <a:t>-classification according to the Confusion Matrix results.</a:t>
            </a:r>
          </a:p>
        </p:txBody>
      </p:sp>
    </p:spTree>
    <p:extLst>
      <p:ext uri="{BB962C8B-B14F-4D97-AF65-F5344CB8AC3E}">
        <p14:creationId xmlns:p14="http://schemas.microsoft.com/office/powerpoint/2010/main" val="121159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351D26D5-C225-4D02-9A1A-3734DCB0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8C72F02A-EACB-4FDA-8B6F-7C90CC228920}"/>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593C09-FC00-4550-B366-4C0B23731A0A}"/>
              </a:ext>
            </a:extLst>
          </p:cNvPr>
          <p:cNvSpPr>
            <a:spLocks noGrp="1"/>
          </p:cNvSpPr>
          <p:nvPr>
            <p:ph type="title"/>
          </p:nvPr>
        </p:nvSpPr>
        <p:spPr>
          <a:xfrm>
            <a:off x="838200" y="365126"/>
            <a:ext cx="10515600" cy="596899"/>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Overall Design</a:t>
            </a:r>
          </a:p>
        </p:txBody>
      </p:sp>
      <p:sp>
        <p:nvSpPr>
          <p:cNvPr id="3" name="Content Placeholder 2">
            <a:extLst>
              <a:ext uri="{FF2B5EF4-FFF2-40B4-BE49-F238E27FC236}">
                <a16:creationId xmlns:a16="http://schemas.microsoft.com/office/drawing/2014/main" id="{98A8F0B0-6EC8-4B6D-9327-1BCDF5F72112}"/>
              </a:ext>
            </a:extLst>
          </p:cNvPr>
          <p:cNvSpPr>
            <a:spLocks noGrp="1"/>
          </p:cNvSpPr>
          <p:nvPr>
            <p:ph idx="1"/>
          </p:nvPr>
        </p:nvSpPr>
        <p:spPr>
          <a:xfrm>
            <a:off x="669235" y="2192406"/>
            <a:ext cx="4916557" cy="3795713"/>
          </a:xfrm>
        </p:spPr>
        <p:txBody>
          <a:bodyPr>
            <a:normAutofit fontScale="92500" lnSpcReduction="20000"/>
          </a:bodyPr>
          <a:lstStyle/>
          <a:p>
            <a:r>
              <a:rPr lang="en-MY" dirty="0">
                <a:solidFill>
                  <a:schemeClr val="bg1"/>
                </a:solidFill>
              </a:rPr>
              <a:t>The Hybrid Classification Model employs three techniques, namely the  Decision Tree, MLP, and SVM.</a:t>
            </a:r>
          </a:p>
          <a:p>
            <a:r>
              <a:rPr lang="en-MY" dirty="0">
                <a:solidFill>
                  <a:schemeClr val="bg1"/>
                </a:solidFill>
              </a:rPr>
              <a:t>Random Forest is deployed as an Ensemble technique to improve the performance of the Decision Tree.</a:t>
            </a:r>
          </a:p>
          <a:p>
            <a:r>
              <a:rPr lang="en-MY" dirty="0">
                <a:solidFill>
                  <a:schemeClr val="bg1"/>
                </a:solidFill>
              </a:rPr>
              <a:t>The solutions from all techniques finally go through the Competitive Agent so that the optimal solution is selected.</a:t>
            </a:r>
          </a:p>
        </p:txBody>
      </p:sp>
      <p:sp>
        <p:nvSpPr>
          <p:cNvPr id="6" name="Rectangle 5"/>
          <p:cNvSpPr/>
          <p:nvPr/>
        </p:nvSpPr>
        <p:spPr>
          <a:xfrm>
            <a:off x="7285384"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Random Forest</a:t>
            </a:r>
          </a:p>
        </p:txBody>
      </p:sp>
      <p:sp>
        <p:nvSpPr>
          <p:cNvPr id="7" name="Rectangle 6"/>
          <p:cNvSpPr/>
          <p:nvPr/>
        </p:nvSpPr>
        <p:spPr>
          <a:xfrm>
            <a:off x="8769628"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SVM</a:t>
            </a:r>
          </a:p>
        </p:txBody>
      </p:sp>
      <p:sp>
        <p:nvSpPr>
          <p:cNvPr id="8" name="Rectangle 7"/>
          <p:cNvSpPr/>
          <p:nvPr/>
        </p:nvSpPr>
        <p:spPr>
          <a:xfrm>
            <a:off x="10223430" y="2355574"/>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MLP</a:t>
            </a:r>
          </a:p>
        </p:txBody>
      </p:sp>
      <p:sp>
        <p:nvSpPr>
          <p:cNvPr id="9" name="Rectangle 8"/>
          <p:cNvSpPr/>
          <p:nvPr/>
        </p:nvSpPr>
        <p:spPr>
          <a:xfrm>
            <a:off x="8769628" y="4090262"/>
            <a:ext cx="1321904" cy="7156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Competitive Agent</a:t>
            </a:r>
          </a:p>
        </p:txBody>
      </p:sp>
      <p:cxnSp>
        <p:nvCxnSpPr>
          <p:cNvPr id="11" name="Elbow Connector 10"/>
          <p:cNvCxnSpPr>
            <a:stCxn id="6" idx="2"/>
            <a:endCxn id="9" idx="0"/>
          </p:cNvCxnSpPr>
          <p:nvPr/>
        </p:nvCxnSpPr>
        <p:spPr>
          <a:xfrm rot="16200000" flipH="1">
            <a:off x="8178923" y="2838604"/>
            <a:ext cx="1019071" cy="148424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2"/>
          </p:cNvCxnSpPr>
          <p:nvPr/>
        </p:nvCxnSpPr>
        <p:spPr>
          <a:xfrm rot="5400000">
            <a:off x="8915920" y="3575603"/>
            <a:ext cx="1019072" cy="10249"/>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9" idx="0"/>
          </p:cNvCxnSpPr>
          <p:nvPr/>
        </p:nvCxnSpPr>
        <p:spPr>
          <a:xfrm rot="5400000">
            <a:off x="9647946" y="2853825"/>
            <a:ext cx="1019071" cy="145380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3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FE1CF3CB-8C08-47F7-98B3-5E0310627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5205794E-3A29-4CAF-845F-7245F3D85AFD}"/>
              </a:ext>
            </a:extLst>
          </p:cNvPr>
          <p:cNvSpPr/>
          <p:nvPr/>
        </p:nvSpPr>
        <p:spPr>
          <a:xfrm>
            <a:off x="9524"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6A71BEB6-F353-4E7C-9F98-575AEC0DC1A1}"/>
              </a:ext>
            </a:extLst>
          </p:cNvPr>
          <p:cNvSpPr>
            <a:spLocks noGrp="1"/>
          </p:cNvSpPr>
          <p:nvPr>
            <p:ph type="title"/>
          </p:nvPr>
        </p:nvSpPr>
        <p:spPr>
          <a:xfrm>
            <a:off x="838200" y="365126"/>
            <a:ext cx="10515600" cy="596900"/>
          </a:xfrm>
        </p:spPr>
        <p:txBody>
          <a:bodyPr vert="horz" lIns="91440" tIns="45720" rIns="91440" bIns="45720" rtlCol="0" anchor="b">
            <a:normAutofit fontScale="90000"/>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a:t>
            </a:r>
          </a:p>
        </p:txBody>
      </p:sp>
      <p:sp>
        <p:nvSpPr>
          <p:cNvPr id="3" name="Content Placeholder 2">
            <a:extLst>
              <a:ext uri="{FF2B5EF4-FFF2-40B4-BE49-F238E27FC236}">
                <a16:creationId xmlns:a16="http://schemas.microsoft.com/office/drawing/2014/main" id="{E60BDF08-05F1-4A85-8B8C-0FA7E143E475}"/>
              </a:ext>
            </a:extLst>
          </p:cNvPr>
          <p:cNvSpPr>
            <a:spLocks noGrp="1"/>
          </p:cNvSpPr>
          <p:nvPr>
            <p:ph idx="1"/>
          </p:nvPr>
        </p:nvSpPr>
        <p:spPr/>
        <p:txBody>
          <a:bodyPr/>
          <a:lstStyle/>
          <a:p>
            <a:r>
              <a:rPr lang="en-MY" dirty="0">
                <a:solidFill>
                  <a:schemeClr val="bg1"/>
                </a:solidFill>
              </a:rPr>
              <a:t>The input data is in CSV format. </a:t>
            </a:r>
          </a:p>
          <a:p>
            <a:r>
              <a:rPr lang="en-MY" dirty="0">
                <a:solidFill>
                  <a:schemeClr val="bg1"/>
                </a:solidFill>
              </a:rPr>
              <a:t>“1” represents test positive and “0” as test negative.</a:t>
            </a:r>
          </a:p>
          <a:p>
            <a:r>
              <a:rPr lang="en-MY" dirty="0">
                <a:solidFill>
                  <a:schemeClr val="bg1"/>
                </a:solidFill>
              </a:rPr>
              <a:t>ID is dropped at the beginning.</a:t>
            </a:r>
          </a:p>
          <a:p>
            <a:r>
              <a:rPr lang="en-MY" dirty="0">
                <a:solidFill>
                  <a:schemeClr val="bg1"/>
                </a:solidFill>
              </a:rPr>
              <a:t>“SB”,”ROW”,”COL” are inspection results. Other than these columns, 	the rest are automated test results.</a:t>
            </a:r>
          </a:p>
          <a:p>
            <a:r>
              <a:rPr lang="en-MY" dirty="0">
                <a:solidFill>
                  <a:schemeClr val="bg1"/>
                </a:solidFill>
              </a:rPr>
              <a:t>Test and Train split are in ratio of 2:1.</a:t>
            </a:r>
          </a:p>
          <a:p>
            <a:r>
              <a:rPr lang="en-MY" dirty="0">
                <a:solidFill>
                  <a:schemeClr val="bg1"/>
                </a:solidFill>
              </a:rPr>
              <a:t>The output classes are formed from the 3 columns from raw data, namely, SB, COL, ROW.</a:t>
            </a:r>
          </a:p>
        </p:txBody>
      </p:sp>
    </p:spTree>
    <p:extLst>
      <p:ext uri="{BB962C8B-B14F-4D97-AF65-F5344CB8AC3E}">
        <p14:creationId xmlns:p14="http://schemas.microsoft.com/office/powerpoint/2010/main" val="78426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B71297FA-A4FC-41D5-8C39-B2C637763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6" name="Rectangle 5">
            <a:extLst>
              <a:ext uri="{FF2B5EF4-FFF2-40B4-BE49-F238E27FC236}">
                <a16:creationId xmlns:a16="http://schemas.microsoft.com/office/drawing/2014/main" id="{A2BA482D-C545-4876-A360-3E8267ECCCBA}"/>
              </a:ext>
            </a:extLst>
          </p:cNvPr>
          <p:cNvSpPr/>
          <p:nvPr/>
        </p:nvSpPr>
        <p:spPr>
          <a:xfrm>
            <a:off x="-1" y="1543050"/>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860C878C-6FBB-4633-A95B-DC5630A09947}"/>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Data Set – Pre-Process</a:t>
            </a:r>
          </a:p>
        </p:txBody>
      </p:sp>
      <p:sp>
        <p:nvSpPr>
          <p:cNvPr id="3" name="Content Placeholder 2">
            <a:extLst>
              <a:ext uri="{FF2B5EF4-FFF2-40B4-BE49-F238E27FC236}">
                <a16:creationId xmlns:a16="http://schemas.microsoft.com/office/drawing/2014/main" id="{98A6A550-C037-4F06-A314-772B64FCFCA7}"/>
              </a:ext>
            </a:extLst>
          </p:cNvPr>
          <p:cNvSpPr>
            <a:spLocks noGrp="1"/>
          </p:cNvSpPr>
          <p:nvPr>
            <p:ph idx="1"/>
          </p:nvPr>
        </p:nvSpPr>
        <p:spPr/>
        <p:txBody>
          <a:bodyPr/>
          <a:lstStyle/>
          <a:p>
            <a:pPr marL="0" indent="0">
              <a:buNone/>
            </a:pPr>
            <a:r>
              <a:rPr lang="en-MY" dirty="0">
                <a:solidFill>
                  <a:schemeClr val="bg1"/>
                </a:solidFill>
              </a:rPr>
              <a:t>We performed pre-processing on the following:</a:t>
            </a:r>
          </a:p>
          <a:p>
            <a:pPr lvl="1"/>
            <a:r>
              <a:rPr lang="en-MY" dirty="0">
                <a:solidFill>
                  <a:schemeClr val="bg1"/>
                </a:solidFill>
              </a:rPr>
              <a:t>Unique Column – ID is removed</a:t>
            </a:r>
          </a:p>
          <a:p>
            <a:pPr lvl="1"/>
            <a:r>
              <a:rPr lang="en-MY" dirty="0">
                <a:solidFill>
                  <a:schemeClr val="bg1"/>
                </a:solidFill>
              </a:rPr>
              <a:t>3 Features – Gallop1, Gallop5, Row-Shift7 removed because there is no variance in the values for the 3 features</a:t>
            </a:r>
          </a:p>
          <a:p>
            <a:pPr lvl="1"/>
            <a:endParaRPr lang="en-MY" dirty="0">
              <a:solidFill>
                <a:schemeClr val="bg1"/>
              </a:solidFill>
            </a:endParaRPr>
          </a:p>
          <a:p>
            <a:pPr lvl="1"/>
            <a:endParaRPr lang="en-MY" dirty="0">
              <a:solidFill>
                <a:schemeClr val="bg1"/>
              </a:solidFill>
            </a:endParaRPr>
          </a:p>
          <a:p>
            <a:pPr lvl="1"/>
            <a:endParaRPr lang="en-MY" dirty="0">
              <a:solidFill>
                <a:schemeClr val="bg1"/>
              </a:solidFill>
            </a:endParaRPr>
          </a:p>
        </p:txBody>
      </p:sp>
    </p:spTree>
    <p:extLst>
      <p:ext uri="{BB962C8B-B14F-4D97-AF65-F5344CB8AC3E}">
        <p14:creationId xmlns:p14="http://schemas.microsoft.com/office/powerpoint/2010/main" val="11620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2C3A26B0-2A81-46DF-A4C5-CB2B977A8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B94AA572-982E-4242-8C52-415AA0D6D041}"/>
              </a:ext>
            </a:extLst>
          </p:cNvPr>
          <p:cNvSpPr/>
          <p:nvPr/>
        </p:nvSpPr>
        <p:spPr>
          <a:xfrm>
            <a:off x="0" y="1743076"/>
            <a:ext cx="12192000" cy="5314205"/>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37581641-69D8-4A88-B3E8-9EF6D13175B9}"/>
              </a:ext>
            </a:extLst>
          </p:cNvPr>
          <p:cNvSpPr>
            <a:spLocks noGrp="1"/>
          </p:cNvSpPr>
          <p:nvPr>
            <p:ph type="title"/>
          </p:nvPr>
        </p:nvSpPr>
        <p:spPr>
          <a:xfrm>
            <a:off x="838200" y="365125"/>
            <a:ext cx="10515600" cy="701675"/>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Decision Tree</a:t>
            </a:r>
          </a:p>
        </p:txBody>
      </p:sp>
      <p:sp>
        <p:nvSpPr>
          <p:cNvPr id="6" name="Rectangle 5">
            <a:extLst>
              <a:ext uri="{FF2B5EF4-FFF2-40B4-BE49-F238E27FC236}">
                <a16:creationId xmlns:a16="http://schemas.microsoft.com/office/drawing/2014/main" id="{0E9195A7-922D-4C5C-91B3-3BDF2B7CD7CA}"/>
              </a:ext>
            </a:extLst>
          </p:cNvPr>
          <p:cNvSpPr/>
          <p:nvPr/>
        </p:nvSpPr>
        <p:spPr>
          <a:xfrm>
            <a:off x="914399" y="20332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
        <p:nvSpPr>
          <p:cNvPr id="7" name="Rectangle 1">
            <a:extLst>
              <a:ext uri="{FF2B5EF4-FFF2-40B4-BE49-F238E27FC236}">
                <a16:creationId xmlns:a16="http://schemas.microsoft.com/office/drawing/2014/main" id="{AF707C7A-7FC9-450C-8104-85D61F9F75EC}"/>
              </a:ext>
            </a:extLst>
          </p:cNvPr>
          <p:cNvSpPr txBox="1">
            <a:spLocks noChangeArrowheads="1"/>
          </p:cNvSpPr>
          <p:nvPr/>
        </p:nvSpPr>
        <p:spPr bwMode="auto">
          <a:xfrm>
            <a:off x="914399" y="2496064"/>
            <a:ext cx="5372099" cy="18651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r>
              <a:rPr lang="en-US" altLang="en-US" sz="1600" dirty="0">
                <a:solidFill>
                  <a:schemeClr val="bg1"/>
                </a:solidFill>
                <a:latin typeface="Helvetica" panose="020B0604020202020204" pitchFamily="34" charset="0"/>
              </a:rPr>
              <a:t>For DT, we are using the </a:t>
            </a:r>
            <a:r>
              <a:rPr lang="en-US" altLang="en-US" sz="1600" dirty="0" err="1">
                <a:solidFill>
                  <a:schemeClr val="bg1"/>
                </a:solidFill>
                <a:latin typeface="Helvetica" panose="020B0604020202020204" pitchFamily="34" charset="0"/>
              </a:rPr>
              <a:t>DecisionTreeClassifier</a:t>
            </a:r>
            <a:r>
              <a:rPr lang="en-US" altLang="en-US" sz="1600" dirty="0">
                <a:solidFill>
                  <a:schemeClr val="bg1"/>
                </a:solidFill>
                <a:latin typeface="Helvetica" panose="020B0604020202020204" pitchFamily="34" charset="0"/>
              </a:rPr>
              <a:t> to perform multi classification on the data set</a:t>
            </a:r>
            <a:r>
              <a:rPr lang="en-MY" sz="1600" dirty="0">
                <a:solidFill>
                  <a:schemeClr val="bg1"/>
                </a:solidFill>
              </a:rPr>
              <a:t>. </a:t>
            </a:r>
          </a:p>
          <a:p>
            <a:r>
              <a:rPr lang="en-MY" sz="1600" dirty="0">
                <a:solidFill>
                  <a:schemeClr val="bg1"/>
                </a:solidFill>
              </a:rPr>
              <a:t>Two parameters are tuned for optimal performance – Best Depth and Best Impurity Decrease. See codes on the right.</a:t>
            </a:r>
          </a:p>
          <a:p>
            <a:r>
              <a:rPr lang="en-MY" sz="1600" dirty="0">
                <a:solidFill>
                  <a:schemeClr val="bg1"/>
                </a:solidFill>
              </a:rPr>
              <a:t>Fine tuning is then done again on impurity decrease and </a:t>
            </a:r>
            <a:r>
              <a:rPr lang="en-MY" sz="1600" dirty="0" err="1">
                <a:solidFill>
                  <a:schemeClr val="bg1"/>
                </a:solidFill>
              </a:rPr>
              <a:t>min_weight_fraction_leaf</a:t>
            </a:r>
            <a:r>
              <a:rPr lang="en-MY" sz="1600" dirty="0">
                <a:solidFill>
                  <a:schemeClr val="bg1"/>
                </a:solidFill>
              </a:rPr>
              <a:t> based on accuracy.</a:t>
            </a:r>
          </a:p>
          <a:p>
            <a:r>
              <a:rPr lang="en-MY" sz="1600" dirty="0">
                <a:solidFill>
                  <a:schemeClr val="bg1"/>
                </a:solidFill>
              </a:rPr>
              <a:t>The model is then passed to the Competitive agent.</a:t>
            </a:r>
          </a:p>
        </p:txBody>
      </p:sp>
      <p:sp>
        <p:nvSpPr>
          <p:cNvPr id="10" name="Rectangle 1">
            <a:extLst>
              <a:ext uri="{FF2B5EF4-FFF2-40B4-BE49-F238E27FC236}">
                <a16:creationId xmlns:a16="http://schemas.microsoft.com/office/drawing/2014/main" id="{811A93B4-A441-450A-A189-0C7844FA597E}"/>
              </a:ext>
            </a:extLst>
          </p:cNvPr>
          <p:cNvSpPr txBox="1">
            <a:spLocks noChangeArrowheads="1"/>
          </p:cNvSpPr>
          <p:nvPr/>
        </p:nvSpPr>
        <p:spPr bwMode="auto">
          <a:xfrm>
            <a:off x="6596061" y="2460779"/>
            <a:ext cx="5372099" cy="18928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DEPTH in range(20,40,1):</a:t>
            </a: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 	</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DEPTH,random_state</a:t>
            </a:r>
            <a:r>
              <a:rPr lang="en-US" altLang="en-US" sz="1000" dirty="0">
                <a:solidFill>
                  <a:schemeClr val="bg1"/>
                </a:solidFill>
                <a:latin typeface="Helvetica" panose="020B0604020202020204" pitchFamily="34" charset="0"/>
              </a:rPr>
              <a:t>=0, 	</a:t>
            </a:r>
            <a:r>
              <a:rPr lang="en-US" altLang="en-US" sz="1000" dirty="0" err="1">
                <a:solidFill>
                  <a:schemeClr val="bg1"/>
                </a:solidFill>
                <a:latin typeface="Helvetica" panose="020B0604020202020204" pitchFamily="34" charset="0"/>
              </a:rPr>
              <a:t>min_impurity_decrease</a:t>
            </a:r>
            <a:r>
              <a:rPr lang="en-US" altLang="en-US" sz="1000" dirty="0">
                <a:solidFill>
                  <a:schemeClr val="bg1"/>
                </a:solidFill>
                <a:latin typeface="Helvetica" panose="020B0604020202020204" pitchFamily="34" charset="0"/>
              </a:rPr>
              <a:t>=0.0001,min_weight_fraction_leaf=0.001)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DEPTH,dt.score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=DEPTH</a:t>
            </a:r>
          </a:p>
          <a:p>
            <a:pPr marL="0" indent="0">
              <a:buNone/>
            </a:pPr>
            <a:r>
              <a:rPr lang="en-US" altLang="en-US" sz="1000" dirty="0">
                <a:solidFill>
                  <a:schemeClr val="bg1"/>
                </a:solidFill>
                <a:latin typeface="Helvetica" panose="020B0604020202020204" pitchFamily="34" charset="0"/>
              </a:rPr>
              <a:t>        #prints for tuning the DEPTH - Best DEPTH = 29</a:t>
            </a:r>
          </a:p>
          <a:p>
            <a:pPr marL="0" indent="0">
              <a:buNone/>
            </a:pPr>
            <a:r>
              <a:rPr lang="en-US" altLang="en-US" sz="1000" dirty="0">
                <a:solidFill>
                  <a:schemeClr val="bg1"/>
                </a:solidFill>
                <a:latin typeface="Helvetica" panose="020B0604020202020204" pitchFamily="34" charset="0"/>
              </a:rPr>
              <a:t>        print("DEPTH = ", DEPTH)</a:t>
            </a:r>
            <a:endParaRPr lang="en-MY" sz="1000" dirty="0">
              <a:solidFill>
                <a:schemeClr val="bg1"/>
              </a:solidFill>
            </a:endParaRPr>
          </a:p>
        </p:txBody>
      </p:sp>
      <p:sp>
        <p:nvSpPr>
          <p:cNvPr id="16" name="Rectangle 15">
            <a:extLst>
              <a:ext uri="{FF2B5EF4-FFF2-40B4-BE49-F238E27FC236}">
                <a16:creationId xmlns:a16="http://schemas.microsoft.com/office/drawing/2014/main" id="{001D1E1A-80A0-4FB2-A38F-66437649D2B4}"/>
              </a:ext>
            </a:extLst>
          </p:cNvPr>
          <p:cNvSpPr/>
          <p:nvPr/>
        </p:nvSpPr>
        <p:spPr>
          <a:xfrm>
            <a:off x="6591299" y="2031115"/>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Depth:</a:t>
            </a:r>
          </a:p>
        </p:txBody>
      </p:sp>
      <p:sp>
        <p:nvSpPr>
          <p:cNvPr id="17" name="Rectangle 16">
            <a:extLst>
              <a:ext uri="{FF2B5EF4-FFF2-40B4-BE49-F238E27FC236}">
                <a16:creationId xmlns:a16="http://schemas.microsoft.com/office/drawing/2014/main" id="{C9088006-CF2C-4ED0-9953-028DDB9B032E}"/>
              </a:ext>
            </a:extLst>
          </p:cNvPr>
          <p:cNvSpPr/>
          <p:nvPr/>
        </p:nvSpPr>
        <p:spPr>
          <a:xfrm>
            <a:off x="6591299" y="4591730"/>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Code for finding the Best Impurity Decrease:</a:t>
            </a:r>
          </a:p>
        </p:txBody>
      </p:sp>
      <p:sp>
        <p:nvSpPr>
          <p:cNvPr id="18" name="Rectangle 1">
            <a:extLst>
              <a:ext uri="{FF2B5EF4-FFF2-40B4-BE49-F238E27FC236}">
                <a16:creationId xmlns:a16="http://schemas.microsoft.com/office/drawing/2014/main" id="{1A36B913-85F2-4531-9538-C51A50CD8601}"/>
              </a:ext>
            </a:extLst>
          </p:cNvPr>
          <p:cNvSpPr txBox="1">
            <a:spLocks noChangeArrowheads="1"/>
          </p:cNvSpPr>
          <p:nvPr/>
        </p:nvSpPr>
        <p:spPr bwMode="auto">
          <a:xfrm>
            <a:off x="6600825" y="4948371"/>
            <a:ext cx="5372099" cy="1754326"/>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buNone/>
            </a:pPr>
            <a:r>
              <a:rPr lang="en-US" altLang="en-US" sz="1000" dirty="0">
                <a:solidFill>
                  <a:schemeClr val="bg1"/>
                </a:solidFill>
                <a:latin typeface="Helvetica" panose="020B0604020202020204" pitchFamily="34" charset="0"/>
              </a:rPr>
              <a:t>for </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 in range(5,20,1):</a:t>
            </a:r>
          </a:p>
          <a:p>
            <a:pPr marL="0" indent="0">
              <a:buNone/>
            </a:pP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dt = </a:t>
            </a:r>
            <a:r>
              <a:rPr lang="en-US" altLang="en-US" sz="1000" dirty="0" err="1">
                <a:solidFill>
                  <a:schemeClr val="bg1"/>
                </a:solidFill>
                <a:latin typeface="Helvetica" panose="020B0604020202020204" pitchFamily="34" charset="0"/>
              </a:rPr>
              <a:t>DecisionTreeClassifier</a:t>
            </a:r>
            <a:r>
              <a:rPr lang="en-US" altLang="en-US" sz="1000" dirty="0">
                <a:solidFill>
                  <a:schemeClr val="bg1"/>
                </a:solidFill>
                <a:latin typeface="Helvetica" panose="020B0604020202020204" pitchFamily="34" charset="0"/>
              </a:rPr>
              <a:t>(criterion='entropy',</a:t>
            </a:r>
            <a:r>
              <a:rPr lang="en-US" altLang="en-US" sz="1000" dirty="0" err="1">
                <a:solidFill>
                  <a:schemeClr val="bg1"/>
                </a:solidFill>
                <a:latin typeface="Helvetica" panose="020B0604020202020204" pitchFamily="34" charset="0"/>
              </a:rPr>
              <a:t>max_depth</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best_depth</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random_state</a:t>
            </a:r>
            <a:r>
              <a:rPr lang="en-US" altLang="en-US" sz="1000" dirty="0">
                <a:solidFill>
                  <a:schemeClr val="bg1"/>
                </a:solidFill>
                <a:latin typeface="Helvetica" panose="020B0604020202020204" pitchFamily="34" charset="0"/>
              </a:rPr>
              <a:t>=0,min_impurity_decrease=</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 	</a:t>
            </a:r>
            <a:r>
              <a:rPr lang="en-US" altLang="en-US" sz="1000" dirty="0" err="1">
                <a:solidFill>
                  <a:schemeClr val="bg1"/>
                </a:solidFill>
                <a:latin typeface="Helvetica" panose="020B0604020202020204" pitchFamily="34" charset="0"/>
              </a:rPr>
              <a:t>min_weight_fraction_leaf</a:t>
            </a:r>
            <a:r>
              <a:rPr lang="en-US" altLang="en-US" sz="1000" dirty="0">
                <a:solidFill>
                  <a:schemeClr val="bg1"/>
                </a:solidFill>
                <a:latin typeface="Helvetica" panose="020B0604020202020204" pitchFamily="34" charset="0"/>
              </a:rPr>
              <a:t>=0.001)</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dt.fit</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X_train</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y_train</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post_pruning</a:t>
            </a:r>
            <a:endParaRPr lang="en-US" altLang="en-US" sz="1000" dirty="0">
              <a:solidFill>
                <a:schemeClr val="bg1"/>
              </a:solidFill>
              <a:latin typeface="Helvetica" panose="020B0604020202020204" pitchFamily="34" charset="0"/>
            </a:endParaRP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prune_duplicate_leaves</a:t>
            </a:r>
            <a:r>
              <a:rPr lang="en-US" altLang="en-US" sz="1000" dirty="0">
                <a:solidFill>
                  <a:schemeClr val="bg1"/>
                </a:solidFill>
                <a:latin typeface="Helvetica" panose="020B0604020202020204" pitchFamily="34" charset="0"/>
              </a:rPr>
              <a:t>(dt)</a:t>
            </a:r>
          </a:p>
          <a:p>
            <a:pPr marL="0" indent="0">
              <a:buNone/>
            </a:pPr>
            <a:r>
              <a:rPr lang="en-US" altLang="en-US" sz="1000" dirty="0">
                <a:solidFill>
                  <a:schemeClr val="bg1"/>
                </a:solidFill>
                <a:latin typeface="Helvetica" panose="020B0604020202020204" pitchFamily="34" charset="0"/>
              </a:rPr>
              <a:t>    print(</a:t>
            </a:r>
            <a:r>
              <a:rPr lang="en-US" altLang="en-US" sz="1000" dirty="0" err="1">
                <a:solidFill>
                  <a:schemeClr val="bg1"/>
                </a:solidFill>
                <a:latin typeface="Helvetica" panose="020B0604020202020204" pitchFamily="34" charset="0"/>
              </a:rPr>
              <a:t>best_depth,impurity_decrease,dt.score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if </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)&gt;</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 </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max_accuracy</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dt.score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X_test</a:t>
            </a: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y_test</a:t>
            </a:r>
            <a:r>
              <a:rPr lang="en-US" altLang="en-US" sz="1000" dirty="0">
                <a:solidFill>
                  <a:schemeClr val="bg1"/>
                </a:solidFill>
                <a:latin typeface="Helvetica" panose="020B0604020202020204" pitchFamily="34" charset="0"/>
              </a:rPr>
              <a:t>)</a:t>
            </a:r>
          </a:p>
          <a:p>
            <a:pPr marL="0" indent="0">
              <a:buNone/>
            </a:pPr>
            <a:r>
              <a:rPr lang="en-US" altLang="en-US" sz="1000" dirty="0">
                <a:solidFill>
                  <a:schemeClr val="bg1"/>
                </a:solidFill>
                <a:latin typeface="Helvetica" panose="020B0604020202020204" pitchFamily="34" charset="0"/>
              </a:rPr>
              <a:t>        </a:t>
            </a:r>
            <a:r>
              <a:rPr lang="en-US" altLang="en-US" sz="1000" dirty="0" err="1">
                <a:solidFill>
                  <a:schemeClr val="bg1"/>
                </a:solidFill>
                <a:latin typeface="Helvetica" panose="020B0604020202020204" pitchFamily="34" charset="0"/>
              </a:rPr>
              <a:t>best_impurity_decrease</a:t>
            </a:r>
            <a:r>
              <a:rPr lang="en-US" altLang="en-US" sz="1000" dirty="0">
                <a:solidFill>
                  <a:schemeClr val="bg1"/>
                </a:solidFill>
                <a:latin typeface="Helvetica" panose="020B0604020202020204" pitchFamily="34" charset="0"/>
              </a:rPr>
              <a:t>=</a:t>
            </a:r>
            <a:r>
              <a:rPr lang="en-US" altLang="en-US" sz="1000" dirty="0" err="1">
                <a:solidFill>
                  <a:schemeClr val="bg1"/>
                </a:solidFill>
                <a:latin typeface="Helvetica" panose="020B0604020202020204" pitchFamily="34" charset="0"/>
              </a:rPr>
              <a:t>impurity_decrease</a:t>
            </a:r>
            <a:r>
              <a:rPr lang="en-US" altLang="en-US" sz="1000" dirty="0">
                <a:solidFill>
                  <a:schemeClr val="bg1"/>
                </a:solidFill>
                <a:latin typeface="Helvetica" panose="020B0604020202020204" pitchFamily="34" charset="0"/>
              </a:rPr>
              <a:t>*0.00001</a:t>
            </a:r>
            <a:endParaRPr lang="en-MY" sz="1000" dirty="0">
              <a:solidFill>
                <a:schemeClr val="bg1"/>
              </a:solidFill>
            </a:endParaRPr>
          </a:p>
        </p:txBody>
      </p:sp>
    </p:spTree>
    <p:extLst>
      <p:ext uri="{BB962C8B-B14F-4D97-AF65-F5344CB8AC3E}">
        <p14:creationId xmlns:p14="http://schemas.microsoft.com/office/powerpoint/2010/main" val="13053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651F9D4D-6882-4455-9E65-223219D0D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257"/>
          </a:xfrm>
          <a:prstGeom prst="rect">
            <a:avLst/>
          </a:prstGeom>
        </p:spPr>
      </p:pic>
      <p:sp>
        <p:nvSpPr>
          <p:cNvPr id="5" name="Rectangle 4">
            <a:extLst>
              <a:ext uri="{FF2B5EF4-FFF2-40B4-BE49-F238E27FC236}">
                <a16:creationId xmlns:a16="http://schemas.microsoft.com/office/drawing/2014/main" id="{60ABF227-8357-4554-B33D-E77B48FD940F}"/>
              </a:ext>
            </a:extLst>
          </p:cNvPr>
          <p:cNvSpPr/>
          <p:nvPr/>
        </p:nvSpPr>
        <p:spPr>
          <a:xfrm>
            <a:off x="0" y="1343277"/>
            <a:ext cx="12192000" cy="5914029"/>
          </a:xfrm>
          <a:prstGeom prst="rect">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8C26910A-C36D-4EF4-BDE3-138143DC6188}"/>
              </a:ext>
            </a:extLst>
          </p:cNvPr>
          <p:cNvSpPr>
            <a:spLocks noGrp="1"/>
          </p:cNvSpPr>
          <p:nvPr>
            <p:ph type="title"/>
          </p:nvPr>
        </p:nvSpPr>
        <p:spPr>
          <a:xfrm>
            <a:off x="838200" y="365126"/>
            <a:ext cx="10515600" cy="863600"/>
          </a:xfrm>
        </p:spPr>
        <p:txBody>
          <a:bodyPr vert="horz" lIns="91440" tIns="45720" rIns="91440" bIns="45720" rtlCol="0" anchor="b">
            <a:normAutofit/>
          </a:bodyPr>
          <a:lstStyle/>
          <a:p>
            <a:r>
              <a:rPr lang="en-MY" dirty="0">
                <a:ln w="0">
                  <a:solidFill>
                    <a:srgbClr val="0070C0"/>
                  </a:solidFill>
                </a:ln>
                <a:solidFill>
                  <a:schemeClr val="bg1"/>
                </a:solidFill>
                <a:effectLst>
                  <a:glow rad="139700">
                    <a:schemeClr val="accent5">
                      <a:lumMod val="50000"/>
                      <a:alpha val="40000"/>
                    </a:schemeClr>
                  </a:glow>
                  <a:outerShdw blurRad="38100" dist="25400" dir="5400000" algn="ctr" rotWithShape="0">
                    <a:srgbClr val="6E747A">
                      <a:alpha val="43000"/>
                    </a:srgbClr>
                  </a:outerShdw>
                </a:effectLst>
              </a:rPr>
              <a:t>MLP</a:t>
            </a:r>
          </a:p>
        </p:txBody>
      </p:sp>
      <p:sp>
        <p:nvSpPr>
          <p:cNvPr id="6" name="Rectangle 1">
            <a:extLst>
              <a:ext uri="{FF2B5EF4-FFF2-40B4-BE49-F238E27FC236}">
                <a16:creationId xmlns:a16="http://schemas.microsoft.com/office/drawing/2014/main" id="{BE2D6AD4-9300-4CA5-B34B-15A785887BEE}"/>
              </a:ext>
            </a:extLst>
          </p:cNvPr>
          <p:cNvSpPr>
            <a:spLocks noGrp="1" noChangeArrowheads="1"/>
          </p:cNvSpPr>
          <p:nvPr>
            <p:ph idx="1"/>
          </p:nvPr>
        </p:nvSpPr>
        <p:spPr bwMode="auto">
          <a:xfrm>
            <a:off x="308981" y="1788427"/>
            <a:ext cx="5372099" cy="4708981"/>
          </a:xfrm>
          <a:prstGeom prst="rect">
            <a:avLst/>
          </a:prstGeom>
          <a:solidFill>
            <a:schemeClr val="accent1">
              <a:lumMod val="50000"/>
              <a:alpha val="3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kumimoji="0" lang="en-US" altLang="en-US" sz="1200" b="0" i="0" u="sng" strike="noStrike" cap="none" normalizeH="0" baseline="0" dirty="0">
                <a:ln>
                  <a:noFill/>
                </a:ln>
                <a:solidFill>
                  <a:schemeClr val="bg1"/>
                </a:solidFill>
                <a:effectLst/>
                <a:latin typeface="Helvetica" panose="020B0604020202020204" pitchFamily="34" charset="0"/>
              </a:rPr>
              <a:t>Bayesian Hyperparameters Optimization</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For MLP, we are tuning seven parameters: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function for the hidden layer (Activation)</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L2 penalty (Alpha)</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Number of neurons in the 1</a:t>
            </a:r>
            <a:r>
              <a:rPr lang="en-US" altLang="en-US" sz="1200" baseline="30000" dirty="0">
                <a:solidFill>
                  <a:schemeClr val="bg1"/>
                </a:solidFill>
                <a:latin typeface="Helvetica" panose="020B0604020202020204" pitchFamily="34" charset="0"/>
              </a:rPr>
              <a:t>st</a:t>
            </a:r>
            <a:r>
              <a:rPr lang="en-US" altLang="en-US" sz="1200" dirty="0">
                <a:solidFill>
                  <a:schemeClr val="bg1"/>
                </a:solidFill>
                <a:latin typeface="Helvetica" panose="020B0604020202020204" pitchFamily="34" charset="0"/>
              </a:rPr>
              <a:t> hidden layer (Neurons)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schedule for weight updates (Learning rate)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learning rate (Initial)</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for inverse scaling learning rate (Exponent)</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for weight optimization (Solver)</a:t>
            </a:r>
          </a:p>
          <a:p>
            <a:pPr marL="342900" lvl="0" indent="-342900">
              <a:lnSpc>
                <a:spcPct val="100000"/>
              </a:lnSpc>
              <a:buFont typeface="+mj-lt"/>
              <a:buAutoNum type="arabicPeriod"/>
            </a:pPr>
            <a:endParaRPr lang="en-US" altLang="en-US" sz="1200" dirty="0">
              <a:solidFill>
                <a:schemeClr val="bg1"/>
              </a:solidFill>
              <a:latin typeface="Helvetica" panose="020B0604020202020204" pitchFamily="34" charset="0"/>
            </a:endParaRPr>
          </a:p>
          <a:p>
            <a:pPr marL="0" lvl="0" indent="0">
              <a:lnSpc>
                <a:spcPct val="100000"/>
              </a:lnSpc>
              <a:buNone/>
            </a:pPr>
            <a:r>
              <a:rPr kumimoji="0" lang="en-US" altLang="en-US" sz="1200" b="0" i="0" u="none" strike="noStrike" cap="none" normalizeH="0" baseline="0" dirty="0">
                <a:ln>
                  <a:noFill/>
                </a:ln>
                <a:solidFill>
                  <a:schemeClr val="bg1"/>
                </a:solidFill>
                <a:effectLst/>
                <a:latin typeface="Helvetica" panose="020B0604020202020204" pitchFamily="34" charset="0"/>
              </a:rPr>
              <a:t>We used an informed search technique to search through the state space of these seven parameters. This technique utilizes a Bayesian approach of progressively updating its beliefs on the best hyperparameter combination. We implemented the technique using the </a:t>
            </a:r>
            <a:r>
              <a:rPr lang="en-US" altLang="en-US" sz="1200" dirty="0" err="1">
                <a:solidFill>
                  <a:schemeClr val="bg1"/>
                </a:solidFill>
                <a:latin typeface="Helvetica" panose="020B0604020202020204" pitchFamily="34" charset="0"/>
              </a:rPr>
              <a:t>H</a:t>
            </a:r>
            <a:r>
              <a:rPr kumimoji="0" lang="en-US" altLang="en-US" sz="1200" b="0" i="0" u="none" strike="noStrike" cap="none" normalizeH="0" baseline="0" dirty="0" err="1">
                <a:ln>
                  <a:noFill/>
                </a:ln>
                <a:solidFill>
                  <a:schemeClr val="bg1"/>
                </a:solidFill>
                <a:effectLst/>
                <a:latin typeface="Helvetica" panose="020B0604020202020204" pitchFamily="34" charset="0"/>
              </a:rPr>
              <a:t>yperopt</a:t>
            </a:r>
            <a:r>
              <a:rPr kumimoji="0" lang="en-US" altLang="en-US" sz="1200" b="0" i="0" u="none" strike="noStrike" cap="none" normalizeH="0" baseline="0" dirty="0">
                <a:ln>
                  <a:noFill/>
                </a:ln>
                <a:solidFill>
                  <a:schemeClr val="bg1"/>
                </a:solidFill>
                <a:effectLst/>
                <a:latin typeface="Helvetica" panose="020B0604020202020204" pitchFamily="34" charset="0"/>
              </a:rPr>
              <a:t> package.</a:t>
            </a:r>
          </a:p>
          <a:p>
            <a:pPr marL="0" lvl="0" indent="0">
              <a:lnSpc>
                <a:spcPct val="100000"/>
              </a:lnSpc>
              <a:buNone/>
            </a:pPr>
            <a:endParaRPr lang="en-US" altLang="en-US" sz="1200" dirty="0">
              <a:solidFill>
                <a:schemeClr val="bg1"/>
              </a:solidFill>
              <a:latin typeface="Helvetica" panose="020B0604020202020204" pitchFamily="34" charset="0"/>
            </a:endParaRPr>
          </a:p>
          <a:p>
            <a:pPr marL="0" lvl="0" indent="0">
              <a:lnSpc>
                <a:spcPct val="100000"/>
              </a:lnSpc>
              <a:buNone/>
            </a:pPr>
            <a:r>
              <a:rPr lang="en-US" altLang="en-US" sz="1200" dirty="0">
                <a:solidFill>
                  <a:schemeClr val="bg1"/>
                </a:solidFill>
                <a:latin typeface="Helvetica" panose="020B0604020202020204" pitchFamily="34" charset="0"/>
              </a:rPr>
              <a:t>The state space for each of the seven parameter:</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Activation: logistic, tanh, </a:t>
            </a:r>
            <a:r>
              <a:rPr lang="en-US" altLang="en-US" sz="1200" dirty="0" err="1">
                <a:solidFill>
                  <a:schemeClr val="bg1"/>
                </a:solidFill>
                <a:latin typeface="Helvetica" panose="020B0604020202020204" pitchFamily="34" charset="0"/>
              </a:rPr>
              <a:t>relu</a:t>
            </a:r>
            <a:r>
              <a:rPr lang="en-US" altLang="en-US" sz="1200" dirty="0">
                <a:solidFill>
                  <a:schemeClr val="bg1"/>
                </a:solidFill>
                <a:latin typeface="Helvetica" panose="020B0604020202020204" pitchFamily="34" charset="0"/>
              </a:rPr>
              <a:t>, identity</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Alpha: float between 0.001 to 1000</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Neurons: integer between 1 to 55 (i.e., number of features)</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Learning rate: constant, </a:t>
            </a:r>
            <a:r>
              <a:rPr lang="en-US" altLang="en-US" sz="1200" dirty="0" err="1">
                <a:solidFill>
                  <a:schemeClr val="bg1"/>
                </a:solidFill>
                <a:latin typeface="Helvetica" panose="020B0604020202020204" pitchFamily="34" charset="0"/>
              </a:rPr>
              <a:t>invscaling</a:t>
            </a:r>
            <a:r>
              <a:rPr lang="en-US" altLang="en-US" sz="1200" dirty="0">
                <a:solidFill>
                  <a:schemeClr val="bg1"/>
                </a:solidFill>
                <a:latin typeface="Helvetica" panose="020B0604020202020204" pitchFamily="34" charset="0"/>
              </a:rPr>
              <a:t>, adaptive</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Initial: float between 0.001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Exponent: float between 0.01 to 0.99</a:t>
            </a:r>
          </a:p>
          <a:p>
            <a:pPr marL="342900" lvl="0" indent="-342900">
              <a:lnSpc>
                <a:spcPct val="100000"/>
              </a:lnSpc>
              <a:buFont typeface="+mj-lt"/>
              <a:buAutoNum type="arabicPeriod"/>
            </a:pPr>
            <a:r>
              <a:rPr lang="en-US" altLang="en-US" sz="1200" dirty="0">
                <a:solidFill>
                  <a:schemeClr val="bg1"/>
                </a:solidFill>
                <a:latin typeface="Helvetica" panose="020B0604020202020204" pitchFamily="34" charset="0"/>
              </a:rPr>
              <a:t>Solver: </a:t>
            </a:r>
            <a:r>
              <a:rPr lang="en-US" altLang="en-US" sz="1200" dirty="0" err="1">
                <a:solidFill>
                  <a:schemeClr val="bg1"/>
                </a:solidFill>
                <a:latin typeface="Helvetica" panose="020B0604020202020204" pitchFamily="34" charset="0"/>
              </a:rPr>
              <a:t>lbfgs</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sgd</a:t>
            </a:r>
            <a:r>
              <a:rPr lang="en-US" altLang="en-US" sz="1200" dirty="0">
                <a:solidFill>
                  <a:schemeClr val="bg1"/>
                </a:solidFill>
                <a:latin typeface="Helvetica" panose="020B0604020202020204" pitchFamily="34" charset="0"/>
              </a:rPr>
              <a:t>, </a:t>
            </a:r>
            <a:r>
              <a:rPr lang="en-US" altLang="en-US" sz="1200" dirty="0" err="1">
                <a:solidFill>
                  <a:schemeClr val="bg1"/>
                </a:solidFill>
                <a:latin typeface="Helvetica" panose="020B0604020202020204" pitchFamily="34" charset="0"/>
              </a:rPr>
              <a:t>adam</a:t>
            </a:r>
            <a:endParaRPr lang="en-US" altLang="en-US" sz="1200" dirty="0">
              <a:solidFill>
                <a:schemeClr val="bg1"/>
              </a:solidFill>
              <a:latin typeface="Helvetica" panose="020B0604020202020204" pitchFamily="34" charset="0"/>
            </a:endParaRPr>
          </a:p>
          <a:p>
            <a:pPr marL="0" lvl="0" indent="0">
              <a:lnSpc>
                <a:spcPct val="100000"/>
              </a:lnSpc>
              <a:buNone/>
            </a:pPr>
            <a:endParaRPr lang="en-US" altLang="en-US" sz="1200" dirty="0">
              <a:solidFill>
                <a:schemeClr val="bg1"/>
              </a:solidFill>
              <a:latin typeface="Helvetica" panose="020B0604020202020204" pitchFamily="34" charset="0"/>
            </a:endParaRPr>
          </a:p>
        </p:txBody>
      </p:sp>
      <p:sp>
        <p:nvSpPr>
          <p:cNvPr id="7" name="Rectangle 6">
            <a:extLst>
              <a:ext uri="{FF2B5EF4-FFF2-40B4-BE49-F238E27FC236}">
                <a16:creationId xmlns:a16="http://schemas.microsoft.com/office/drawing/2014/main" id="{6EEF5444-D4AB-4A7C-8E77-3CB5F6927FDF}"/>
              </a:ext>
            </a:extLst>
          </p:cNvPr>
          <p:cNvSpPr/>
          <p:nvPr/>
        </p:nvSpPr>
        <p:spPr>
          <a:xfrm>
            <a:off x="6438902" y="1791191"/>
            <a:ext cx="5286375" cy="4154984"/>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200" u="sng" dirty="0">
                <a:solidFill>
                  <a:schemeClr val="bg1"/>
                </a:solidFill>
                <a:latin typeface="Helvetica" panose="020B0604020202020204" pitchFamily="34" charset="0"/>
              </a:rPr>
              <a:t>ADDITIONAL EXPERIMENTS</a:t>
            </a:r>
          </a:p>
          <a:p>
            <a:pPr eaLnBrk="0" fontAlgn="base" hangingPunct="0">
              <a:spcBef>
                <a:spcPct val="0"/>
              </a:spcBef>
              <a:spcAft>
                <a:spcPct val="0"/>
              </a:spcAft>
            </a:pPr>
            <a:endParaRPr lang="en-SG" sz="1200" u="sng"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1. Does adding a 2</a:t>
            </a:r>
            <a:r>
              <a:rPr lang="en-SG" sz="1200" u="sng" baseline="30000" dirty="0">
                <a:solidFill>
                  <a:schemeClr val="bg1"/>
                </a:solidFill>
                <a:latin typeface="Helvetica" panose="020B0604020202020204" pitchFamily="34" charset="0"/>
              </a:rPr>
              <a:t>nd</a:t>
            </a:r>
            <a:r>
              <a:rPr lang="en-SG" sz="1200" u="sng" dirty="0">
                <a:solidFill>
                  <a:schemeClr val="bg1"/>
                </a:solidFill>
                <a:latin typeface="Helvetica" panose="020B0604020202020204" pitchFamily="34" charset="0"/>
              </a:rPr>
              <a:t> layer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a randomized grid search to search through the state space of all 3025 combinations of 55 neurons in 1</a:t>
            </a:r>
            <a:r>
              <a:rPr lang="en-SG" sz="1200" baseline="30000" dirty="0">
                <a:solidFill>
                  <a:schemeClr val="bg1"/>
                </a:solidFill>
                <a:latin typeface="Helvetica" panose="020B0604020202020204" pitchFamily="34" charset="0"/>
              </a:rPr>
              <a:t>st</a:t>
            </a:r>
            <a:r>
              <a:rPr lang="en-SG" sz="1200" dirty="0">
                <a:solidFill>
                  <a:schemeClr val="bg1"/>
                </a:solidFill>
                <a:latin typeface="Helvetica" panose="020B0604020202020204" pitchFamily="34" charset="0"/>
              </a:rPr>
              <a:t> and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layers. If 1% of these combinations i.e., 30 gives the best accuracy, we only need to run 425 searches to guarantee at least 99% of obtaining one of the 30 best combinations.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adding a 2</a:t>
            </a:r>
            <a:r>
              <a:rPr lang="en-SG" sz="1200" baseline="30000" dirty="0">
                <a:solidFill>
                  <a:schemeClr val="bg1"/>
                </a:solidFill>
                <a:latin typeface="Helvetica" panose="020B0604020202020204" pitchFamily="34" charset="0"/>
              </a:rPr>
              <a:t>nd</a:t>
            </a:r>
            <a:r>
              <a:rPr lang="en-SG" sz="1200" dirty="0">
                <a:solidFill>
                  <a:schemeClr val="bg1"/>
                </a:solidFill>
                <a:latin typeface="Helvetica" panose="020B0604020202020204" pitchFamily="34" charset="0"/>
              </a:rPr>
              <a:t> layer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Note: We commented out these codes in the submitted documents because of the long training time required to run the codes</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u="sng" dirty="0">
                <a:solidFill>
                  <a:schemeClr val="bg1"/>
                </a:solidFill>
                <a:latin typeface="Helvetica" panose="020B0604020202020204" pitchFamily="34" charset="0"/>
              </a:rPr>
              <a:t>2. Does combining a few estimators to form an ensemble estimator increase accuracy?</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used the </a:t>
            </a:r>
            <a:r>
              <a:rPr lang="en-SG" sz="1200" dirty="0" err="1">
                <a:solidFill>
                  <a:schemeClr val="bg1"/>
                </a:solidFill>
                <a:latin typeface="Helvetica" panose="020B0604020202020204" pitchFamily="34" charset="0"/>
              </a:rPr>
              <a:t>scikit</a:t>
            </a:r>
            <a:r>
              <a:rPr lang="en-SG" sz="1200" dirty="0">
                <a:solidFill>
                  <a:schemeClr val="bg1"/>
                </a:solidFill>
                <a:latin typeface="Helvetica" panose="020B0604020202020204" pitchFamily="34" charset="0"/>
              </a:rPr>
              <a:t>-learn function </a:t>
            </a:r>
            <a:r>
              <a:rPr lang="en-SG" sz="1200" dirty="0" err="1">
                <a:solidFill>
                  <a:schemeClr val="bg1"/>
                </a:solidFill>
                <a:latin typeface="Helvetica" panose="020B0604020202020204" pitchFamily="34" charset="0"/>
              </a:rPr>
              <a:t>VotingClassifer</a:t>
            </a:r>
            <a:r>
              <a:rPr lang="en-SG" sz="1200" dirty="0">
                <a:solidFill>
                  <a:schemeClr val="bg1"/>
                </a:solidFill>
                <a:latin typeface="Helvetica" panose="020B0604020202020204" pitchFamily="34" charset="0"/>
              </a:rPr>
              <a:t> to combine the top five MLP classifiers into an ensemble estimator.</a:t>
            </a:r>
          </a:p>
          <a:p>
            <a:pPr eaLnBrk="0" fontAlgn="base" hangingPunct="0">
              <a:spcBef>
                <a:spcPct val="0"/>
              </a:spcBef>
              <a:spcAft>
                <a:spcPct val="0"/>
              </a:spcAft>
            </a:pPr>
            <a:endParaRPr lang="en-SG" sz="1200" dirty="0">
              <a:solidFill>
                <a:schemeClr val="bg1"/>
              </a:solidFill>
              <a:latin typeface="Helvetica" panose="020B0604020202020204" pitchFamily="34" charset="0"/>
            </a:endParaRPr>
          </a:p>
          <a:p>
            <a:pPr eaLnBrk="0" fontAlgn="base" hangingPunct="0">
              <a:spcBef>
                <a:spcPct val="0"/>
              </a:spcBef>
              <a:spcAft>
                <a:spcPct val="0"/>
              </a:spcAft>
            </a:pPr>
            <a:r>
              <a:rPr lang="en-SG" sz="1200" dirty="0">
                <a:solidFill>
                  <a:schemeClr val="bg1"/>
                </a:solidFill>
                <a:latin typeface="Helvetica" panose="020B0604020202020204" pitchFamily="34" charset="0"/>
              </a:rPr>
              <a:t>We found that the ensemble estimator </a:t>
            </a:r>
            <a:r>
              <a:rPr lang="en-SG" sz="1200" b="1" u="sng" dirty="0">
                <a:solidFill>
                  <a:schemeClr val="bg1"/>
                </a:solidFill>
                <a:latin typeface="Helvetica" panose="020B0604020202020204" pitchFamily="34" charset="0"/>
              </a:rPr>
              <a:t>didn’t increase model accuracy</a:t>
            </a:r>
            <a:r>
              <a:rPr lang="en-SG" sz="1200" dirty="0">
                <a:solidFill>
                  <a:schemeClr val="bg1"/>
                </a:solidFill>
                <a:latin typeface="Helvetica" panose="020B0604020202020204" pitchFamily="34" charset="0"/>
              </a:rPr>
              <a:t>.</a:t>
            </a:r>
          </a:p>
        </p:txBody>
      </p:sp>
      <p:sp>
        <p:nvSpPr>
          <p:cNvPr id="9" name="Rectangle 8">
            <a:extLst>
              <a:ext uri="{FF2B5EF4-FFF2-40B4-BE49-F238E27FC236}">
                <a16:creationId xmlns:a16="http://schemas.microsoft.com/office/drawing/2014/main" id="{B8F9F418-251E-4B47-BD8D-5CC731ED4D5C}"/>
              </a:ext>
            </a:extLst>
          </p:cNvPr>
          <p:cNvSpPr/>
          <p:nvPr/>
        </p:nvSpPr>
        <p:spPr>
          <a:xfrm>
            <a:off x="320039" y="1385544"/>
            <a:ext cx="5381625" cy="307777"/>
          </a:xfrm>
          <a:prstGeom prst="rect">
            <a:avLst/>
          </a:prstGeom>
          <a:solidFill>
            <a:schemeClr val="accent1">
              <a:lumMod val="50000"/>
              <a:alpha val="30000"/>
            </a:schemeClr>
          </a:solidFill>
          <a:ln>
            <a:noFill/>
          </a:ln>
          <a:effec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pPr>
            <a:r>
              <a:rPr lang="en-SG" sz="1400" b="1" dirty="0">
                <a:solidFill>
                  <a:srgbClr val="FFFF00"/>
                </a:solidFill>
                <a:latin typeface="Helvetica" panose="020B0604020202020204" pitchFamily="34" charset="0"/>
              </a:rPr>
              <a:t>Analysis:</a:t>
            </a:r>
          </a:p>
        </p:txBody>
      </p:sp>
    </p:spTree>
    <p:extLst>
      <p:ext uri="{BB962C8B-B14F-4D97-AF65-F5344CB8AC3E}">
        <p14:creationId xmlns:p14="http://schemas.microsoft.com/office/powerpoint/2010/main" val="416226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2802</TotalTime>
  <Words>1529</Words>
  <Application>Microsoft Office PowerPoint</Application>
  <PresentationFormat>Widescreen</PresentationFormat>
  <Paragraphs>251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vt:lpstr>
      <vt:lpstr>Office Theme</vt:lpstr>
      <vt:lpstr>Design and Application  of Hybrid Classification System on Memory IC Testing</vt:lpstr>
      <vt:lpstr>Description of Problem</vt:lpstr>
      <vt:lpstr>Complications</vt:lpstr>
      <vt:lpstr>Proposed Solution</vt:lpstr>
      <vt:lpstr>Overall Design</vt:lpstr>
      <vt:lpstr>Data Set </vt:lpstr>
      <vt:lpstr>Data Set – Pre-Process</vt:lpstr>
      <vt:lpstr>Decision Tree</vt:lpstr>
      <vt:lpstr>MLP</vt:lpstr>
      <vt:lpstr>MLP</vt:lpstr>
      <vt:lpstr>SVM</vt:lpstr>
      <vt:lpstr>Competitive agent</vt:lpstr>
      <vt:lpstr>Best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Application  of Hybrid Classification System on Memory IC Testing</dc:title>
  <dc:creator>Boon Ping Ong</dc:creator>
  <cp:lastModifiedBy>Jacky Tan</cp:lastModifiedBy>
  <cp:revision>70</cp:revision>
  <dcterms:created xsi:type="dcterms:W3CDTF">2019-07-27T09:14:44Z</dcterms:created>
  <dcterms:modified xsi:type="dcterms:W3CDTF">2019-09-08T09:15:04Z</dcterms:modified>
</cp:coreProperties>
</file>