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62" r:id="rId9"/>
    <p:sldId id="278" r:id="rId10"/>
    <p:sldId id="281" r:id="rId11"/>
    <p:sldId id="264" r:id="rId12"/>
    <p:sldId id="280" r:id="rId13"/>
    <p:sldId id="265" r:id="rId14"/>
    <p:sldId id="274"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2D13-D3BF-4E13-B80C-116875609E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25EEDA7E-A62B-4F39-AB68-9571504C2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93F8C44D-023D-4ED6-8259-7E17B73F4EEC}"/>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474A722C-81C3-480D-8040-A9A3382C054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FF80518-8D89-496B-9122-25904E409614}"/>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1468187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13D2-9341-4A30-9EB1-1DF74E0CFA48}"/>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50EEF24A-2D8B-437B-AABE-B66B6AD6A8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85950F1-503A-405E-BCCA-2FB11A11B44A}"/>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0CBFD179-732A-4273-A054-A27E659E86A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ACCB035-7CF7-4B00-B923-8F9763AA4E2E}"/>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326932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BD7B2E-29F2-4FB7-80CA-631E3A6B2E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18B411D7-5579-44A7-9813-4F1198301D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BA3F132-5358-41A8-8315-3887B0E703BD}"/>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55BE70C2-AF32-48F8-B32A-69142A1A0EB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5B25781-E4FE-482E-9B8B-8D24D92401F3}"/>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99258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A628-43DD-4085-A64D-3D2EB375097A}"/>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1EF2F6B4-CEAD-474C-8C51-92513B648F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1FEDF0C-FEC2-41AC-8FF2-BE20BADCE728}"/>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F793A8CD-4083-4811-B147-B9E095955AE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A94C393-2C09-4542-BB44-920CFEE355FB}"/>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182626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497D-87A9-4C78-9FF2-11855E0675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C99FFD45-0535-47DA-812B-8D8BCA119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7D1782-5A40-4712-948B-833E8FF894FB}"/>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E05BDBFD-60EB-4693-B9D8-19FFEC55E6F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6D5D10E-BDE6-458D-A082-C5EC9C6F14B0}"/>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3992178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D5716-422D-4483-B06F-A489F0DE9FB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287FC353-35AB-49D0-B7D3-F524BBA0DE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919D49F6-D898-4FBB-842E-1370DDB565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FA67F4BD-1D02-4473-929D-9C80B1399556}"/>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6" name="Footer Placeholder 5">
            <a:extLst>
              <a:ext uri="{FF2B5EF4-FFF2-40B4-BE49-F238E27FC236}">
                <a16:creationId xmlns:a16="http://schemas.microsoft.com/office/drawing/2014/main" id="{C25055C8-7653-4813-B60D-00FCEC0BEF5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EC528C6-DF4A-4F73-A9AB-7E52A04674CE}"/>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988500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CFE0-DF45-40DE-BE4E-C9D73423DAF2}"/>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83189E43-1DB7-4022-9ACD-91ADF9277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6D1E2D-F523-42FE-B53A-738B164AC1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96E1205D-9B3E-41DF-B883-DAC036C8FA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D50F2F-ED35-449C-8212-E2B4028BCC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2C025AF9-6384-41D2-A489-589F95B4129E}"/>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8" name="Footer Placeholder 7">
            <a:extLst>
              <a:ext uri="{FF2B5EF4-FFF2-40B4-BE49-F238E27FC236}">
                <a16:creationId xmlns:a16="http://schemas.microsoft.com/office/drawing/2014/main" id="{01437CA2-3A6A-414E-9501-76EDCF324F81}"/>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7422ADCD-BC38-4ED7-B5E1-9B6587E7D3B3}"/>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03528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6825-57DE-4B6F-ABCA-12B05356E386}"/>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E7B2AF8F-9315-4441-B690-A5652712D5D6}"/>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4" name="Footer Placeholder 3">
            <a:extLst>
              <a:ext uri="{FF2B5EF4-FFF2-40B4-BE49-F238E27FC236}">
                <a16:creationId xmlns:a16="http://schemas.microsoft.com/office/drawing/2014/main" id="{131DF7BD-B2E4-4A81-A93F-BA246377F424}"/>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6D0F7143-84EF-46FF-88C1-412F13BD8900}"/>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10797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1654E-9A4C-4C8E-9956-031362B7F73D}"/>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3" name="Footer Placeholder 2">
            <a:extLst>
              <a:ext uri="{FF2B5EF4-FFF2-40B4-BE49-F238E27FC236}">
                <a16:creationId xmlns:a16="http://schemas.microsoft.com/office/drawing/2014/main" id="{61645828-0C18-4248-81CD-DD14749BB9F1}"/>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FB36BBEC-8944-4D2D-9615-8F4D0C42739C}"/>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07156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DE1B-68CE-45A1-8A3A-BAE9BA944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00741AA-1203-43E3-B079-F85F534CF3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7C0FFE2E-1AB7-4985-8989-2C9607850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05F04-972E-4275-AB87-FC8A3A64FE6A}"/>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6" name="Footer Placeholder 5">
            <a:extLst>
              <a:ext uri="{FF2B5EF4-FFF2-40B4-BE49-F238E27FC236}">
                <a16:creationId xmlns:a16="http://schemas.microsoft.com/office/drawing/2014/main" id="{3A75C6D5-AE6C-4B1D-BAC7-7108E05EA27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21B9BE6-DC7D-444E-A6A3-F9DC90751675}"/>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478500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E2EA-091F-4766-B074-5BCEEE661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C0218AEE-3AEF-48CC-8E6D-BC5FABBCA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131BE869-DCF2-4369-8AD3-98C604494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AAD541-06E5-4442-9A3A-EA700FAE3674}"/>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6" name="Footer Placeholder 5">
            <a:extLst>
              <a:ext uri="{FF2B5EF4-FFF2-40B4-BE49-F238E27FC236}">
                <a16:creationId xmlns:a16="http://schemas.microsoft.com/office/drawing/2014/main" id="{C82C2967-9A23-435F-AF9D-1AC73D49F5D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4B51482D-1CC9-4139-A5DF-41A11B9BBDC5}"/>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10766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887851-E46C-4813-BD5C-E09137A438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1C486605-8BE8-4DAC-9D4E-BFFC5AA26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FBB82CE-539F-4CC7-BBDA-75F1E9A3D9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DC49E81A-E948-4280-ACDA-FA785BBDB7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E05B38E8-1CBD-493C-BF3D-35EF6081EB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C513B-204B-4BD8-85EA-DF5DB656BB43}" type="slidenum">
              <a:rPr lang="en-MY" smtClean="0"/>
              <a:t>‹#›</a:t>
            </a:fld>
            <a:endParaRPr lang="en-MY"/>
          </a:p>
        </p:txBody>
      </p:sp>
    </p:spTree>
    <p:extLst>
      <p:ext uri="{BB962C8B-B14F-4D97-AF65-F5344CB8AC3E}">
        <p14:creationId xmlns:p14="http://schemas.microsoft.com/office/powerpoint/2010/main" val="548654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ircuit board&#10;&#10;Description automatically generated">
            <a:extLst>
              <a:ext uri="{FF2B5EF4-FFF2-40B4-BE49-F238E27FC236}">
                <a16:creationId xmlns:a16="http://schemas.microsoft.com/office/drawing/2014/main" id="{B5BCA04D-68D0-49E3-8F3B-AE78A8B6D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995" y="743"/>
            <a:ext cx="10250010" cy="6857257"/>
          </a:xfrm>
          <a:prstGeom prst="rect">
            <a:avLst/>
          </a:prstGeom>
        </p:spPr>
      </p:pic>
      <p:sp>
        <p:nvSpPr>
          <p:cNvPr id="8" name="Rectangle 7">
            <a:extLst>
              <a:ext uri="{FF2B5EF4-FFF2-40B4-BE49-F238E27FC236}">
                <a16:creationId xmlns:a16="http://schemas.microsoft.com/office/drawing/2014/main" id="{ABDD9A13-DB5A-448D-A45F-FC6523BF7C4D}"/>
              </a:ext>
            </a:extLst>
          </p:cNvPr>
          <p:cNvSpPr/>
          <p:nvPr/>
        </p:nvSpPr>
        <p:spPr>
          <a:xfrm>
            <a:off x="0" y="0"/>
            <a:ext cx="12192000" cy="6857257"/>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738A21DB-C284-42DC-901C-3A54DC2552B1}"/>
              </a:ext>
            </a:extLst>
          </p:cNvPr>
          <p:cNvSpPr>
            <a:spLocks noGrp="1"/>
          </p:cNvSpPr>
          <p:nvPr>
            <p:ph type="ctrTitle"/>
          </p:nvPr>
        </p:nvSpPr>
        <p:spPr>
          <a:effectLst>
            <a:glow rad="228600">
              <a:schemeClr val="accent1">
                <a:satMod val="175000"/>
                <a:alpha val="40000"/>
              </a:schemeClr>
            </a:glow>
          </a:effectLst>
        </p:spPr>
        <p:txBody>
          <a:bodyPr>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Design and Application  of Hybrid Classification System on Memory IC Testing</a:t>
            </a:r>
          </a:p>
        </p:txBody>
      </p:sp>
      <p:sp>
        <p:nvSpPr>
          <p:cNvPr id="9" name="TextBox 8">
            <a:extLst>
              <a:ext uri="{FF2B5EF4-FFF2-40B4-BE49-F238E27FC236}">
                <a16:creationId xmlns:a16="http://schemas.microsoft.com/office/drawing/2014/main" id="{D71B6A19-3CB8-47D7-B364-2A5564592B56}"/>
              </a:ext>
            </a:extLst>
          </p:cNvPr>
          <p:cNvSpPr txBox="1"/>
          <p:nvPr/>
        </p:nvSpPr>
        <p:spPr>
          <a:xfrm>
            <a:off x="6096000" y="4419600"/>
            <a:ext cx="4048125"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t>Ong  </a:t>
            </a:r>
            <a:r>
              <a:rPr lang="en-US" sz="2400"/>
              <a:t>Boon Ping</a:t>
            </a:r>
            <a:endParaRPr lang="en-US" sz="2400" dirty="0"/>
          </a:p>
          <a:p>
            <a:r>
              <a:rPr lang="en-US" sz="2400" dirty="0"/>
              <a:t>Tan Chin Gee</a:t>
            </a:r>
          </a:p>
          <a:p>
            <a:r>
              <a:rPr lang="en-US" sz="2400" dirty="0"/>
              <a:t>Han </a:t>
            </a:r>
            <a:r>
              <a:rPr lang="en-US" sz="2400" dirty="0" err="1"/>
              <a:t>Dongchou</a:t>
            </a:r>
            <a:r>
              <a:rPr lang="en-US" sz="2400" dirty="0"/>
              <a:t> Francis</a:t>
            </a:r>
            <a:endParaRPr lang="en-SG" sz="2400" dirty="0"/>
          </a:p>
        </p:txBody>
      </p:sp>
    </p:spTree>
    <p:extLst>
      <p:ext uri="{BB962C8B-B14F-4D97-AF65-F5344CB8AC3E}">
        <p14:creationId xmlns:p14="http://schemas.microsoft.com/office/powerpoint/2010/main" val="292891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651F9D4D-6882-4455-9E65-223219D0D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60ABF227-8357-4554-B33D-E77B48FD940F}"/>
              </a:ext>
            </a:extLst>
          </p:cNvPr>
          <p:cNvSpPr/>
          <p:nvPr/>
        </p:nvSpPr>
        <p:spPr>
          <a:xfrm>
            <a:off x="0" y="1343277"/>
            <a:ext cx="12192000" cy="5914029"/>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26910A-C36D-4EF4-BDE3-138143DC6188}"/>
              </a:ext>
            </a:extLst>
          </p:cNvPr>
          <p:cNvSpPr>
            <a:spLocks noGrp="1"/>
          </p:cNvSpPr>
          <p:nvPr>
            <p:ph type="title"/>
          </p:nvPr>
        </p:nvSpPr>
        <p:spPr>
          <a:xfrm>
            <a:off x="838200" y="365126"/>
            <a:ext cx="10515600" cy="863600"/>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MLP</a:t>
            </a:r>
          </a:p>
        </p:txBody>
      </p:sp>
      <p:sp>
        <p:nvSpPr>
          <p:cNvPr id="6" name="Rectangle 1">
            <a:extLst>
              <a:ext uri="{FF2B5EF4-FFF2-40B4-BE49-F238E27FC236}">
                <a16:creationId xmlns:a16="http://schemas.microsoft.com/office/drawing/2014/main" id="{BE2D6AD4-9300-4CA5-B34B-15A785887BEE}"/>
              </a:ext>
            </a:extLst>
          </p:cNvPr>
          <p:cNvSpPr>
            <a:spLocks noGrp="1" noChangeArrowheads="1"/>
          </p:cNvSpPr>
          <p:nvPr>
            <p:ph idx="1"/>
          </p:nvPr>
        </p:nvSpPr>
        <p:spPr bwMode="auto">
          <a:xfrm>
            <a:off x="308981" y="1708312"/>
            <a:ext cx="6345819" cy="5078313"/>
          </a:xfrm>
          <a:prstGeom prst="rect">
            <a:avLst/>
          </a:prstGeom>
          <a:solidFill>
            <a:schemeClr val="accent1">
              <a:lumMod val="50000"/>
              <a:alpha val="3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en-US" sz="1200" dirty="0">
                <a:solidFill>
                  <a:schemeClr val="bg1"/>
                </a:solidFill>
                <a:latin typeface="Helvetica" panose="020B0604020202020204" pitchFamily="34" charset="0"/>
              </a:rPr>
              <a:t>Performance - Multi-labels Confusion Matrices </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r>
              <a:rPr lang="en-US" altLang="en-US" sz="1200" dirty="0">
                <a:solidFill>
                  <a:schemeClr val="bg1"/>
                </a:solidFill>
                <a:latin typeface="Helvetica" panose="020B0604020202020204" pitchFamily="34" charset="0"/>
              </a:rPr>
              <a:t>Performance – Classification Report </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p:txBody>
      </p:sp>
      <p:sp>
        <p:nvSpPr>
          <p:cNvPr id="7" name="Rectangle 6">
            <a:extLst>
              <a:ext uri="{FF2B5EF4-FFF2-40B4-BE49-F238E27FC236}">
                <a16:creationId xmlns:a16="http://schemas.microsoft.com/office/drawing/2014/main" id="{6EEF5444-D4AB-4A7C-8E77-3CB5F6927FDF}"/>
              </a:ext>
            </a:extLst>
          </p:cNvPr>
          <p:cNvSpPr/>
          <p:nvPr/>
        </p:nvSpPr>
        <p:spPr>
          <a:xfrm>
            <a:off x="6845302" y="1716778"/>
            <a:ext cx="5286375" cy="5078313"/>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sng" strike="noStrike" kern="1200" cap="none" spc="0" normalizeH="0" baseline="0" noProof="0" dirty="0">
                <a:ln>
                  <a:noFill/>
                </a:ln>
                <a:solidFill>
                  <a:prstClr val="white"/>
                </a:solidFill>
                <a:effectLst/>
                <a:uLnTx/>
                <a:uFillTx/>
                <a:latin typeface="Helvetica" panose="020B0604020202020204" pitchFamily="34" charset="0"/>
                <a:ea typeface="+mn-ea"/>
                <a:cs typeface="+mn-cs"/>
              </a:rPr>
              <a:t>Bayesian Hyperparameters Optimization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The best accuracy </a:t>
            </a:r>
            <a:r>
              <a:rPr kumimoji="0" lang="en-US" altLang="en-US" sz="1400" b="0" i="0" u="none" strike="noStrike" kern="1200" cap="none" spc="0" normalizeH="0" baseline="0" noProof="0" dirty="0">
                <a:ln>
                  <a:noFill/>
                </a:ln>
                <a:solidFill>
                  <a:srgbClr val="FFFF00"/>
                </a:solidFill>
                <a:effectLst/>
                <a:uLnTx/>
                <a:uFillTx/>
                <a:latin typeface="Helvetica" panose="020B0604020202020204" pitchFamily="34" charset="0"/>
                <a:ea typeface="+mn-ea"/>
                <a:cs typeface="+mn-cs"/>
              </a:rPr>
              <a:t>(0.95) </a:t>
            </a:r>
            <a:r>
              <a:rPr kumimoji="0" lang="en-US" altLang="en-US"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was obtained by setting the hyperparameter values to: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Activation = </a:t>
            </a:r>
            <a:r>
              <a:rPr kumimoji="0" lang="en-US" altLang="en-US" sz="1200" b="1" i="0" u="none" strike="noStrike" kern="1200" cap="none" spc="0" normalizeH="0" baseline="0" noProof="0" dirty="0" err="1">
                <a:ln>
                  <a:noFill/>
                </a:ln>
                <a:solidFill>
                  <a:prstClr val="white"/>
                </a:solidFill>
                <a:effectLst/>
                <a:uLnTx/>
                <a:uFillTx/>
                <a:latin typeface="Helvetica" panose="020B0604020202020204" pitchFamily="34" charset="0"/>
                <a:ea typeface="+mn-ea"/>
                <a:cs typeface="+mn-cs"/>
              </a:rPr>
              <a:t>relu</a:t>
            </a:r>
            <a:endPar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Alpha = 5.09</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Neurons = 9</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Learning rate = constant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Initial = 0.52</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Exponent = 0.48</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Solver = </a:t>
            </a:r>
            <a:r>
              <a:rPr kumimoji="0" lang="en-US" altLang="en-US" sz="1200" b="1" i="0" u="none" strike="noStrike" kern="1200" cap="none" spc="0" normalizeH="0" baseline="0" noProof="0" dirty="0" err="1">
                <a:ln>
                  <a:noFill/>
                </a:ln>
                <a:solidFill>
                  <a:prstClr val="white"/>
                </a:solidFill>
                <a:effectLst/>
                <a:uLnTx/>
                <a:uFillTx/>
                <a:latin typeface="Helvetica" panose="020B0604020202020204" pitchFamily="34" charset="0"/>
                <a:ea typeface="+mn-ea"/>
                <a:cs typeface="+mn-cs"/>
              </a:rPr>
              <a:t>lbfgs</a:t>
            </a:r>
            <a:endParaRPr kumimoji="0" lang="en-US" altLang="en-US"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sng"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200" b="0" i="0" u="sng" strike="noStrike" kern="1200" cap="none" spc="0" normalizeH="0" baseline="0" noProof="0" dirty="0">
                <a:ln>
                  <a:noFill/>
                </a:ln>
                <a:solidFill>
                  <a:prstClr val="white"/>
                </a:solidFill>
                <a:effectLst/>
                <a:uLnTx/>
                <a:uFillTx/>
                <a:latin typeface="Helvetica" panose="020B0604020202020204" pitchFamily="34" charset="0"/>
                <a:ea typeface="+mn-ea"/>
                <a:cs typeface="+mn-cs"/>
              </a:rPr>
              <a:t>Feature Importance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sng"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We used the eli5 packages to determine feature importance through observing how randomizing the value of a feature affects accuracy. A feature that is important to the prediction of the model will cause accuracy to drop if its value is randomizes.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The three most important features are: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228600" marR="0" lvl="0" indent="-228600" algn="l" defTabSz="914400" rtl="0" eaLnBrk="0" fontAlgn="base" latinLnBrk="0" hangingPunct="0">
              <a:lnSpc>
                <a:spcPct val="100000"/>
              </a:lnSpc>
              <a:spcBef>
                <a:spcPct val="0"/>
              </a:spcBef>
              <a:spcAft>
                <a:spcPct val="0"/>
              </a:spcAft>
              <a:buClrTx/>
              <a:buSzTx/>
              <a:buFontTx/>
              <a:buAutoNum type="arabicPeriod"/>
              <a:tabLst/>
              <a:defRPr/>
            </a:pPr>
            <a:r>
              <a:rPr kumimoji="0" lang="en-SG"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Amplifier 1</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defRPr/>
            </a:pPr>
            <a:r>
              <a:rPr kumimoji="0" lang="en-SG"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Column Short Type 2</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defRPr/>
            </a:pPr>
            <a:r>
              <a:rPr kumimoji="0" lang="en-SG" sz="1200" b="1"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Column Short Type 3</a:t>
            </a:r>
            <a:endPar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p:txBody>
      </p:sp>
      <p:sp>
        <p:nvSpPr>
          <p:cNvPr id="9" name="Rectangle 8">
            <a:extLst>
              <a:ext uri="{FF2B5EF4-FFF2-40B4-BE49-F238E27FC236}">
                <a16:creationId xmlns:a16="http://schemas.microsoft.com/office/drawing/2014/main" id="{B8F9F418-251E-4B47-BD8D-5CC731ED4D5C}"/>
              </a:ext>
            </a:extLst>
          </p:cNvPr>
          <p:cNvSpPr/>
          <p:nvPr/>
        </p:nvSpPr>
        <p:spPr>
          <a:xfrm>
            <a:off x="320039" y="1385544"/>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400" b="1" i="0" u="none" strike="noStrike" kern="1200" cap="none" spc="0" normalizeH="0" baseline="0" noProof="0" dirty="0">
                <a:ln>
                  <a:noFill/>
                </a:ln>
                <a:solidFill>
                  <a:srgbClr val="FFFF00"/>
                </a:solidFill>
                <a:effectLst/>
                <a:uLnTx/>
                <a:uFillTx/>
                <a:latin typeface="Helvetica" panose="020B0604020202020204" pitchFamily="34" charset="0"/>
                <a:ea typeface="+mn-ea"/>
                <a:cs typeface="+mn-cs"/>
              </a:rPr>
              <a:t>Results:</a:t>
            </a:r>
          </a:p>
        </p:txBody>
      </p:sp>
      <p:graphicFrame>
        <p:nvGraphicFramePr>
          <p:cNvPr id="10" name="Table 10">
            <a:extLst>
              <a:ext uri="{FF2B5EF4-FFF2-40B4-BE49-F238E27FC236}">
                <a16:creationId xmlns:a16="http://schemas.microsoft.com/office/drawing/2014/main" id="{EF1C027F-A46A-4398-8A24-8D22DD82D085}"/>
              </a:ext>
            </a:extLst>
          </p:cNvPr>
          <p:cNvGraphicFramePr>
            <a:graphicFrameLocks noGrp="1"/>
          </p:cNvGraphicFramePr>
          <p:nvPr/>
        </p:nvGraphicFramePr>
        <p:xfrm>
          <a:off x="393700" y="1996396"/>
          <a:ext cx="6140450" cy="1508760"/>
        </p:xfrm>
        <a:graphic>
          <a:graphicData uri="http://schemas.openxmlformats.org/drawingml/2006/table">
            <a:tbl>
              <a:tblPr firstRow="1" bandRow="1">
                <a:tableStyleId>{5C22544A-7EE6-4342-B048-85BDC9FD1C3A}</a:tableStyleId>
              </a:tblPr>
              <a:tblGrid>
                <a:gridCol w="781050">
                  <a:extLst>
                    <a:ext uri="{9D8B030D-6E8A-4147-A177-3AD203B41FA5}">
                      <a16:colId xmlns:a16="http://schemas.microsoft.com/office/drawing/2014/main" val="593069223"/>
                    </a:ext>
                  </a:extLst>
                </a:gridCol>
                <a:gridCol w="770770">
                  <a:extLst>
                    <a:ext uri="{9D8B030D-6E8A-4147-A177-3AD203B41FA5}">
                      <a16:colId xmlns:a16="http://schemas.microsoft.com/office/drawing/2014/main" val="4133044928"/>
                    </a:ext>
                  </a:extLst>
                </a:gridCol>
                <a:gridCol w="768350">
                  <a:extLst>
                    <a:ext uri="{9D8B030D-6E8A-4147-A177-3AD203B41FA5}">
                      <a16:colId xmlns:a16="http://schemas.microsoft.com/office/drawing/2014/main" val="4272454390"/>
                    </a:ext>
                  </a:extLst>
                </a:gridCol>
                <a:gridCol w="208280">
                  <a:extLst>
                    <a:ext uri="{9D8B030D-6E8A-4147-A177-3AD203B41FA5}">
                      <a16:colId xmlns:a16="http://schemas.microsoft.com/office/drawing/2014/main" val="2309257333"/>
                    </a:ext>
                  </a:extLst>
                </a:gridCol>
                <a:gridCol w="985520">
                  <a:extLst>
                    <a:ext uri="{9D8B030D-6E8A-4147-A177-3AD203B41FA5}">
                      <a16:colId xmlns:a16="http://schemas.microsoft.com/office/drawing/2014/main" val="3045139948"/>
                    </a:ext>
                  </a:extLst>
                </a:gridCol>
                <a:gridCol w="812800">
                  <a:extLst>
                    <a:ext uri="{9D8B030D-6E8A-4147-A177-3AD203B41FA5}">
                      <a16:colId xmlns:a16="http://schemas.microsoft.com/office/drawing/2014/main" val="1293728356"/>
                    </a:ext>
                  </a:extLst>
                </a:gridCol>
                <a:gridCol w="208280">
                  <a:extLst>
                    <a:ext uri="{9D8B030D-6E8A-4147-A177-3AD203B41FA5}">
                      <a16:colId xmlns:a16="http://schemas.microsoft.com/office/drawing/2014/main" val="2358541111"/>
                    </a:ext>
                  </a:extLst>
                </a:gridCol>
                <a:gridCol w="756920">
                  <a:extLst>
                    <a:ext uri="{9D8B030D-6E8A-4147-A177-3AD203B41FA5}">
                      <a16:colId xmlns:a16="http://schemas.microsoft.com/office/drawing/2014/main" val="604818839"/>
                    </a:ext>
                  </a:extLst>
                </a:gridCol>
                <a:gridCol w="848480">
                  <a:extLst>
                    <a:ext uri="{9D8B030D-6E8A-4147-A177-3AD203B41FA5}">
                      <a16:colId xmlns:a16="http://schemas.microsoft.com/office/drawing/2014/main" val="2381923010"/>
                    </a:ext>
                  </a:extLst>
                </a:gridCol>
              </a:tblGrid>
              <a:tr h="143554">
                <a:tc>
                  <a:txBody>
                    <a:bodyPr/>
                    <a:lstStyle/>
                    <a:p>
                      <a:endParaRPr lang="en-SG" sz="1100" dirty="0"/>
                    </a:p>
                  </a:txBody>
                  <a:tcPr>
                    <a:solidFill>
                      <a:schemeClr val="tx1"/>
                    </a:solidFill>
                  </a:tcPr>
                </a:tc>
                <a:tc gridSpan="2">
                  <a:txBody>
                    <a:bodyPr/>
                    <a:lstStyle/>
                    <a:p>
                      <a:pPr algn="ctr"/>
                      <a:r>
                        <a:rPr lang="en-SG" sz="1000" dirty="0"/>
                        <a:t>SB</a:t>
                      </a:r>
                    </a:p>
                  </a:txBody>
                  <a:tcPr/>
                </a:tc>
                <a:tc hMerge="1">
                  <a:txBody>
                    <a:bodyPr/>
                    <a:lstStyle/>
                    <a:p>
                      <a:endParaRPr lang="en-SG" dirty="0"/>
                    </a:p>
                  </a:txBody>
                  <a:tcPr/>
                </a:tc>
                <a:tc>
                  <a:txBody>
                    <a:bodyPr/>
                    <a:lstStyle/>
                    <a:p>
                      <a:pPr algn="ctr"/>
                      <a:endParaRPr lang="en-SG" sz="1000" dirty="0"/>
                    </a:p>
                  </a:txBody>
                  <a:tcPr/>
                </a:tc>
                <a:tc gridSpan="2">
                  <a:txBody>
                    <a:bodyPr/>
                    <a:lstStyle/>
                    <a:p>
                      <a:pPr algn="ctr"/>
                      <a:r>
                        <a:rPr lang="en-SG" sz="1000" dirty="0"/>
                        <a:t>ROW</a:t>
                      </a:r>
                    </a:p>
                  </a:txBody>
                  <a:tcPr/>
                </a:tc>
                <a:tc hMerge="1">
                  <a:txBody>
                    <a:bodyPr/>
                    <a:lstStyle/>
                    <a:p>
                      <a:endParaRPr lang="en-SG" dirty="0"/>
                    </a:p>
                  </a:txBody>
                  <a:tcPr/>
                </a:tc>
                <a:tc>
                  <a:txBody>
                    <a:bodyPr/>
                    <a:lstStyle/>
                    <a:p>
                      <a:pPr algn="ctr"/>
                      <a:endParaRPr lang="en-SG" sz="1000"/>
                    </a:p>
                  </a:txBody>
                  <a:tcPr/>
                </a:tc>
                <a:tc gridSpan="2">
                  <a:txBody>
                    <a:bodyPr/>
                    <a:lstStyle/>
                    <a:p>
                      <a:pPr algn="ctr"/>
                      <a:r>
                        <a:rPr lang="en-SG" sz="1000" dirty="0"/>
                        <a:t>COL</a:t>
                      </a:r>
                    </a:p>
                  </a:txBody>
                  <a:tcPr/>
                </a:tc>
                <a:tc hMerge="1">
                  <a:txBody>
                    <a:bodyPr/>
                    <a:lstStyle/>
                    <a:p>
                      <a:endParaRPr lang="en-SG" dirty="0"/>
                    </a:p>
                  </a:txBody>
                  <a:tcPr/>
                </a:tc>
                <a:extLst>
                  <a:ext uri="{0D108BD9-81ED-4DB2-BD59-A6C34878D82A}">
                    <a16:rowId xmlns:a16="http://schemas.microsoft.com/office/drawing/2014/main" val="1085460300"/>
                  </a:ext>
                </a:extLst>
              </a:tr>
              <a:tr h="370840">
                <a:tc>
                  <a:txBody>
                    <a:bodyPr/>
                    <a:lstStyle/>
                    <a:p>
                      <a:endParaRPr lang="en-SG" sz="1100" dirty="0"/>
                    </a:p>
                  </a:txBody>
                  <a:tcPr>
                    <a:solidFill>
                      <a:schemeClr val="tx1"/>
                    </a:solidFill>
                  </a:tcPr>
                </a:tc>
                <a:tc>
                  <a:txBody>
                    <a:bodyPr/>
                    <a:lstStyle/>
                    <a:p>
                      <a:pPr algn="ctr"/>
                      <a:r>
                        <a:rPr lang="en-SG" sz="1000" dirty="0"/>
                        <a:t>Predicted Negative</a:t>
                      </a:r>
                    </a:p>
                  </a:txBody>
                  <a:tcPr/>
                </a:tc>
                <a:tc>
                  <a:txBody>
                    <a:bodyPr/>
                    <a:lstStyle/>
                    <a:p>
                      <a:pPr algn="ctr"/>
                      <a:r>
                        <a:rPr lang="en-SG" sz="1000" dirty="0"/>
                        <a:t>Predicted Positive</a:t>
                      </a:r>
                    </a:p>
                  </a:txBody>
                  <a:tcPr/>
                </a:tc>
                <a:tc>
                  <a:txBody>
                    <a:bodyPr/>
                    <a:lstStyle/>
                    <a:p>
                      <a:pPr algn="ctr"/>
                      <a:endParaRPr lang="en-SG" sz="1000" dirty="0"/>
                    </a:p>
                  </a:txBody>
                  <a:tcPr/>
                </a:tc>
                <a:tc>
                  <a:txBody>
                    <a:bodyPr/>
                    <a:lstStyle/>
                    <a:p>
                      <a:pPr algn="ctr"/>
                      <a:r>
                        <a:rPr lang="en-SG" sz="1000" dirty="0"/>
                        <a:t>Predicted Negative</a:t>
                      </a:r>
                    </a:p>
                  </a:txBody>
                  <a:tcPr/>
                </a:tc>
                <a:tc>
                  <a:txBody>
                    <a:bodyPr/>
                    <a:lstStyle/>
                    <a:p>
                      <a:pPr algn="ctr"/>
                      <a:r>
                        <a:rPr lang="en-SG" sz="1000" dirty="0"/>
                        <a:t>Predicted Positive</a:t>
                      </a:r>
                    </a:p>
                  </a:txBody>
                  <a:tcPr/>
                </a:tc>
                <a:tc>
                  <a:txBody>
                    <a:bodyPr/>
                    <a:lstStyle/>
                    <a:p>
                      <a:pPr algn="ctr"/>
                      <a:endParaRPr lang="en-SG" sz="1000" dirty="0"/>
                    </a:p>
                  </a:txBody>
                  <a:tcPr/>
                </a:tc>
                <a:tc>
                  <a:txBody>
                    <a:bodyPr/>
                    <a:lstStyle/>
                    <a:p>
                      <a:pPr algn="ctr"/>
                      <a:r>
                        <a:rPr lang="en-SG" sz="1000" dirty="0"/>
                        <a:t>Predicted Negative</a:t>
                      </a:r>
                    </a:p>
                  </a:txBody>
                  <a:tcPr/>
                </a:tc>
                <a:tc>
                  <a:txBody>
                    <a:bodyPr/>
                    <a:lstStyle/>
                    <a:p>
                      <a:pPr algn="ctr"/>
                      <a:r>
                        <a:rPr lang="en-SG" sz="1000" dirty="0"/>
                        <a:t>Predicted Positive</a:t>
                      </a:r>
                    </a:p>
                  </a:txBody>
                  <a:tcPr/>
                </a:tc>
                <a:extLst>
                  <a:ext uri="{0D108BD9-81ED-4DB2-BD59-A6C34878D82A}">
                    <a16:rowId xmlns:a16="http://schemas.microsoft.com/office/drawing/2014/main" val="3682369187"/>
                  </a:ext>
                </a:extLst>
              </a:tr>
              <a:tr h="370840">
                <a:tc>
                  <a:txBody>
                    <a:bodyPr/>
                    <a:lstStyle/>
                    <a:p>
                      <a:r>
                        <a:rPr lang="en-SG" sz="1100" dirty="0"/>
                        <a:t>Actual Negative</a:t>
                      </a:r>
                    </a:p>
                  </a:txBody>
                  <a:tcPr/>
                </a:tc>
                <a:tc>
                  <a:txBody>
                    <a:bodyPr/>
                    <a:lstStyle/>
                    <a:p>
                      <a:pPr algn="ctr"/>
                      <a:r>
                        <a:rPr lang="en-SG" sz="1100" b="1" dirty="0"/>
                        <a:t>141</a:t>
                      </a:r>
                    </a:p>
                  </a:txBody>
                  <a:tcPr/>
                </a:tc>
                <a:tc>
                  <a:txBody>
                    <a:bodyPr/>
                    <a:lstStyle/>
                    <a:p>
                      <a:pPr algn="ctr"/>
                      <a:r>
                        <a:rPr lang="en-SG" sz="1100" dirty="0"/>
                        <a:t>255</a:t>
                      </a:r>
                    </a:p>
                  </a:txBody>
                  <a:tcPr/>
                </a:tc>
                <a:tc>
                  <a:txBody>
                    <a:bodyPr/>
                    <a:lstStyle/>
                    <a:p>
                      <a:pPr algn="ctr"/>
                      <a:endParaRPr lang="en-SG" sz="1100" dirty="0"/>
                    </a:p>
                  </a:txBody>
                  <a:tcPr/>
                </a:tc>
                <a:tc>
                  <a:txBody>
                    <a:bodyPr/>
                    <a:lstStyle/>
                    <a:p>
                      <a:pPr algn="ctr"/>
                      <a:r>
                        <a:rPr lang="en-SG" sz="1100" b="1" dirty="0"/>
                        <a:t>775</a:t>
                      </a:r>
                    </a:p>
                  </a:txBody>
                  <a:tcPr/>
                </a:tc>
                <a:tc>
                  <a:txBody>
                    <a:bodyPr/>
                    <a:lstStyle/>
                    <a:p>
                      <a:pPr algn="ctr"/>
                      <a:r>
                        <a:rPr lang="en-SG" sz="1100" dirty="0"/>
                        <a:t>16</a:t>
                      </a:r>
                    </a:p>
                  </a:txBody>
                  <a:tcPr/>
                </a:tc>
                <a:tc>
                  <a:txBody>
                    <a:bodyPr/>
                    <a:lstStyle/>
                    <a:p>
                      <a:pPr algn="ctr"/>
                      <a:endParaRPr lang="en-SG" sz="1100" dirty="0"/>
                    </a:p>
                  </a:txBody>
                  <a:tcPr/>
                </a:tc>
                <a:tc>
                  <a:txBody>
                    <a:bodyPr/>
                    <a:lstStyle/>
                    <a:p>
                      <a:pPr algn="ctr"/>
                      <a:r>
                        <a:rPr lang="en-SG" sz="1100" b="1" dirty="0"/>
                        <a:t>595</a:t>
                      </a:r>
                    </a:p>
                  </a:txBody>
                  <a:tcPr/>
                </a:tc>
                <a:tc>
                  <a:txBody>
                    <a:bodyPr/>
                    <a:lstStyle/>
                    <a:p>
                      <a:pPr algn="ctr"/>
                      <a:r>
                        <a:rPr lang="en-SG" sz="1100" dirty="0"/>
                        <a:t>42</a:t>
                      </a:r>
                    </a:p>
                  </a:txBody>
                  <a:tcPr/>
                </a:tc>
                <a:extLst>
                  <a:ext uri="{0D108BD9-81ED-4DB2-BD59-A6C34878D82A}">
                    <a16:rowId xmlns:a16="http://schemas.microsoft.com/office/drawing/2014/main" val="4140346401"/>
                  </a:ext>
                </a:extLst>
              </a:tr>
              <a:tr h="370840">
                <a:tc>
                  <a:txBody>
                    <a:bodyPr/>
                    <a:lstStyle/>
                    <a:p>
                      <a:r>
                        <a:rPr lang="en-SG" sz="1100" dirty="0"/>
                        <a:t>Actual Positive</a:t>
                      </a:r>
                    </a:p>
                  </a:txBody>
                  <a:tcPr/>
                </a:tc>
                <a:tc>
                  <a:txBody>
                    <a:bodyPr/>
                    <a:lstStyle/>
                    <a:p>
                      <a:pPr algn="ctr"/>
                      <a:r>
                        <a:rPr lang="en-SG" sz="1100" dirty="0"/>
                        <a:t>0</a:t>
                      </a:r>
                    </a:p>
                  </a:txBody>
                  <a:tcPr/>
                </a:tc>
                <a:tc>
                  <a:txBody>
                    <a:bodyPr/>
                    <a:lstStyle/>
                    <a:p>
                      <a:pPr algn="ctr"/>
                      <a:r>
                        <a:rPr lang="en-SG" sz="1100" b="1" dirty="0"/>
                        <a:t>635</a:t>
                      </a:r>
                    </a:p>
                  </a:txBody>
                  <a:tcPr/>
                </a:tc>
                <a:tc>
                  <a:txBody>
                    <a:bodyPr/>
                    <a:lstStyle/>
                    <a:p>
                      <a:pPr algn="ctr"/>
                      <a:endParaRPr lang="en-SG" sz="1100" dirty="0"/>
                    </a:p>
                  </a:txBody>
                  <a:tcPr/>
                </a:tc>
                <a:tc>
                  <a:txBody>
                    <a:bodyPr/>
                    <a:lstStyle/>
                    <a:p>
                      <a:pPr algn="ctr"/>
                      <a:r>
                        <a:rPr lang="en-SG" sz="1100" dirty="0"/>
                        <a:t>102</a:t>
                      </a:r>
                    </a:p>
                  </a:txBody>
                  <a:tcPr/>
                </a:tc>
                <a:tc>
                  <a:txBody>
                    <a:bodyPr/>
                    <a:lstStyle/>
                    <a:p>
                      <a:pPr algn="ctr"/>
                      <a:r>
                        <a:rPr lang="en-SG" sz="1100" b="1" dirty="0"/>
                        <a:t>138</a:t>
                      </a:r>
                    </a:p>
                  </a:txBody>
                  <a:tcPr/>
                </a:tc>
                <a:tc>
                  <a:txBody>
                    <a:bodyPr/>
                    <a:lstStyle/>
                    <a:p>
                      <a:pPr algn="ctr"/>
                      <a:endParaRPr lang="en-SG" sz="1100" dirty="0"/>
                    </a:p>
                  </a:txBody>
                  <a:tcPr/>
                </a:tc>
                <a:tc>
                  <a:txBody>
                    <a:bodyPr/>
                    <a:lstStyle/>
                    <a:p>
                      <a:pPr algn="ctr"/>
                      <a:r>
                        <a:rPr lang="en-SG" sz="1100" dirty="0"/>
                        <a:t>23</a:t>
                      </a:r>
                    </a:p>
                  </a:txBody>
                  <a:tcPr/>
                </a:tc>
                <a:tc>
                  <a:txBody>
                    <a:bodyPr/>
                    <a:lstStyle/>
                    <a:p>
                      <a:pPr algn="ctr"/>
                      <a:r>
                        <a:rPr lang="en-SG" sz="1100" b="1" dirty="0"/>
                        <a:t>371</a:t>
                      </a:r>
                    </a:p>
                  </a:txBody>
                  <a:tcPr/>
                </a:tc>
                <a:extLst>
                  <a:ext uri="{0D108BD9-81ED-4DB2-BD59-A6C34878D82A}">
                    <a16:rowId xmlns:a16="http://schemas.microsoft.com/office/drawing/2014/main" val="1751802566"/>
                  </a:ext>
                </a:extLst>
              </a:tr>
            </a:tbl>
          </a:graphicData>
        </a:graphic>
      </p:graphicFrame>
      <p:graphicFrame>
        <p:nvGraphicFramePr>
          <p:cNvPr id="12" name="Table 12">
            <a:extLst>
              <a:ext uri="{FF2B5EF4-FFF2-40B4-BE49-F238E27FC236}">
                <a16:creationId xmlns:a16="http://schemas.microsoft.com/office/drawing/2014/main" id="{CA636CD4-9465-473A-BB4C-A8AB468CA84F}"/>
              </a:ext>
            </a:extLst>
          </p:cNvPr>
          <p:cNvGraphicFramePr>
            <a:graphicFrameLocks noGrp="1"/>
          </p:cNvGraphicFramePr>
          <p:nvPr/>
        </p:nvGraphicFramePr>
        <p:xfrm>
          <a:off x="393700" y="4006105"/>
          <a:ext cx="3669203" cy="2057400"/>
        </p:xfrm>
        <a:graphic>
          <a:graphicData uri="http://schemas.openxmlformats.org/drawingml/2006/table">
            <a:tbl>
              <a:tblPr firstRow="1" bandRow="1">
                <a:tableStyleId>{5C22544A-7EE6-4342-B048-85BDC9FD1C3A}</a:tableStyleId>
              </a:tblPr>
              <a:tblGrid>
                <a:gridCol w="921386">
                  <a:extLst>
                    <a:ext uri="{9D8B030D-6E8A-4147-A177-3AD203B41FA5}">
                      <a16:colId xmlns:a16="http://schemas.microsoft.com/office/drawing/2014/main" val="2215555604"/>
                    </a:ext>
                  </a:extLst>
                </a:gridCol>
                <a:gridCol w="711200">
                  <a:extLst>
                    <a:ext uri="{9D8B030D-6E8A-4147-A177-3AD203B41FA5}">
                      <a16:colId xmlns:a16="http://schemas.microsoft.com/office/drawing/2014/main" val="506274005"/>
                    </a:ext>
                  </a:extLst>
                </a:gridCol>
                <a:gridCol w="590550">
                  <a:extLst>
                    <a:ext uri="{9D8B030D-6E8A-4147-A177-3AD203B41FA5}">
                      <a16:colId xmlns:a16="http://schemas.microsoft.com/office/drawing/2014/main" val="2972343727"/>
                    </a:ext>
                  </a:extLst>
                </a:gridCol>
                <a:gridCol w="635000">
                  <a:extLst>
                    <a:ext uri="{9D8B030D-6E8A-4147-A177-3AD203B41FA5}">
                      <a16:colId xmlns:a16="http://schemas.microsoft.com/office/drawing/2014/main" val="1102546851"/>
                    </a:ext>
                  </a:extLst>
                </a:gridCol>
                <a:gridCol w="811067">
                  <a:extLst>
                    <a:ext uri="{9D8B030D-6E8A-4147-A177-3AD203B41FA5}">
                      <a16:colId xmlns:a16="http://schemas.microsoft.com/office/drawing/2014/main" val="1791058531"/>
                    </a:ext>
                  </a:extLst>
                </a:gridCol>
              </a:tblGrid>
              <a:tr h="177656">
                <a:tc>
                  <a:txBody>
                    <a:bodyPr/>
                    <a:lstStyle/>
                    <a:p>
                      <a:endParaRPr lang="en-SG" sz="1000" dirty="0"/>
                    </a:p>
                  </a:txBody>
                  <a:tcPr/>
                </a:tc>
                <a:tc>
                  <a:txBody>
                    <a:bodyPr/>
                    <a:lstStyle/>
                    <a:p>
                      <a:pPr algn="ctr"/>
                      <a:r>
                        <a:rPr lang="en-SG" sz="1000" dirty="0"/>
                        <a:t>Precision</a:t>
                      </a:r>
                    </a:p>
                  </a:txBody>
                  <a:tcPr/>
                </a:tc>
                <a:tc>
                  <a:txBody>
                    <a:bodyPr/>
                    <a:lstStyle/>
                    <a:p>
                      <a:pPr algn="ctr"/>
                      <a:r>
                        <a:rPr lang="en-SG" sz="1000" dirty="0"/>
                        <a:t>Recall</a:t>
                      </a:r>
                    </a:p>
                  </a:txBody>
                  <a:tcPr/>
                </a:tc>
                <a:tc>
                  <a:txBody>
                    <a:bodyPr/>
                    <a:lstStyle/>
                    <a:p>
                      <a:pPr algn="ctr"/>
                      <a:r>
                        <a:rPr lang="en-SG" sz="1000" dirty="0"/>
                        <a:t>F1-score</a:t>
                      </a:r>
                    </a:p>
                  </a:txBody>
                  <a:tcPr/>
                </a:tc>
                <a:tc>
                  <a:txBody>
                    <a:bodyPr/>
                    <a:lstStyle/>
                    <a:p>
                      <a:pPr algn="ctr"/>
                      <a:r>
                        <a:rPr lang="en-SG" sz="1000" dirty="0"/>
                        <a:t>Support</a:t>
                      </a:r>
                    </a:p>
                  </a:txBody>
                  <a:tcPr/>
                </a:tc>
                <a:extLst>
                  <a:ext uri="{0D108BD9-81ED-4DB2-BD59-A6C34878D82A}">
                    <a16:rowId xmlns:a16="http://schemas.microsoft.com/office/drawing/2014/main" val="2775416824"/>
                  </a:ext>
                </a:extLst>
              </a:tr>
              <a:tr h="0">
                <a:tc>
                  <a:txBody>
                    <a:bodyPr/>
                    <a:lstStyle/>
                    <a:p>
                      <a:r>
                        <a:rPr lang="en-SG" sz="1000" dirty="0"/>
                        <a:t>SB</a:t>
                      </a:r>
                    </a:p>
                  </a:txBody>
                  <a:tcPr/>
                </a:tc>
                <a:tc>
                  <a:txBody>
                    <a:bodyPr/>
                    <a:lstStyle/>
                    <a:p>
                      <a:pPr algn="ctr"/>
                      <a:r>
                        <a:rPr lang="en-SG" sz="1100" dirty="0"/>
                        <a:t>0.71</a:t>
                      </a:r>
                    </a:p>
                  </a:txBody>
                  <a:tcPr/>
                </a:tc>
                <a:tc>
                  <a:txBody>
                    <a:bodyPr/>
                    <a:lstStyle/>
                    <a:p>
                      <a:pPr algn="ctr"/>
                      <a:r>
                        <a:rPr lang="en-SG" sz="1100" dirty="0"/>
                        <a:t>1.00</a:t>
                      </a:r>
                    </a:p>
                  </a:txBody>
                  <a:tcPr/>
                </a:tc>
                <a:tc>
                  <a:txBody>
                    <a:bodyPr/>
                    <a:lstStyle/>
                    <a:p>
                      <a:pPr algn="ctr"/>
                      <a:r>
                        <a:rPr lang="en-SG" sz="1100" dirty="0"/>
                        <a:t>0.83</a:t>
                      </a:r>
                    </a:p>
                  </a:txBody>
                  <a:tcPr/>
                </a:tc>
                <a:tc>
                  <a:txBody>
                    <a:bodyPr/>
                    <a:lstStyle/>
                    <a:p>
                      <a:pPr algn="ctr"/>
                      <a:r>
                        <a:rPr lang="en-SG" sz="1100" dirty="0"/>
                        <a:t>635</a:t>
                      </a:r>
                    </a:p>
                  </a:txBody>
                  <a:tcPr/>
                </a:tc>
                <a:extLst>
                  <a:ext uri="{0D108BD9-81ED-4DB2-BD59-A6C34878D82A}">
                    <a16:rowId xmlns:a16="http://schemas.microsoft.com/office/drawing/2014/main" val="1433973747"/>
                  </a:ext>
                </a:extLst>
              </a:tr>
              <a:tr h="206164">
                <a:tc>
                  <a:txBody>
                    <a:bodyPr/>
                    <a:lstStyle/>
                    <a:p>
                      <a:r>
                        <a:rPr lang="en-SG" sz="1000" dirty="0"/>
                        <a:t>ROW</a:t>
                      </a:r>
                    </a:p>
                  </a:txBody>
                  <a:tcPr/>
                </a:tc>
                <a:tc>
                  <a:txBody>
                    <a:bodyPr/>
                    <a:lstStyle/>
                    <a:p>
                      <a:pPr algn="ctr"/>
                      <a:r>
                        <a:rPr lang="en-SG" sz="1100" dirty="0"/>
                        <a:t>0.90</a:t>
                      </a:r>
                    </a:p>
                  </a:txBody>
                  <a:tcPr/>
                </a:tc>
                <a:tc>
                  <a:txBody>
                    <a:bodyPr/>
                    <a:lstStyle/>
                    <a:p>
                      <a:pPr algn="ctr"/>
                      <a:r>
                        <a:rPr lang="en-SG" sz="1100" dirty="0"/>
                        <a:t>0.57</a:t>
                      </a:r>
                    </a:p>
                  </a:txBody>
                  <a:tcPr/>
                </a:tc>
                <a:tc>
                  <a:txBody>
                    <a:bodyPr/>
                    <a:lstStyle/>
                    <a:p>
                      <a:pPr algn="ctr"/>
                      <a:r>
                        <a:rPr lang="en-SG" sz="1100" dirty="0"/>
                        <a:t>0.70</a:t>
                      </a:r>
                    </a:p>
                  </a:txBody>
                  <a:tcPr/>
                </a:tc>
                <a:tc>
                  <a:txBody>
                    <a:bodyPr/>
                    <a:lstStyle/>
                    <a:p>
                      <a:pPr algn="ctr"/>
                      <a:r>
                        <a:rPr lang="en-SG" sz="1100" dirty="0"/>
                        <a:t>240</a:t>
                      </a:r>
                    </a:p>
                  </a:txBody>
                  <a:tcPr/>
                </a:tc>
                <a:extLst>
                  <a:ext uri="{0D108BD9-81ED-4DB2-BD59-A6C34878D82A}">
                    <a16:rowId xmlns:a16="http://schemas.microsoft.com/office/drawing/2014/main" val="4090710273"/>
                  </a:ext>
                </a:extLst>
              </a:tr>
              <a:tr h="162984">
                <a:tc>
                  <a:txBody>
                    <a:bodyPr/>
                    <a:lstStyle/>
                    <a:p>
                      <a:r>
                        <a:rPr lang="en-SG" sz="1000" dirty="0"/>
                        <a:t>COL</a:t>
                      </a:r>
                    </a:p>
                  </a:txBody>
                  <a:tcPr/>
                </a:tc>
                <a:tc>
                  <a:txBody>
                    <a:bodyPr/>
                    <a:lstStyle/>
                    <a:p>
                      <a:pPr algn="ctr"/>
                      <a:r>
                        <a:rPr lang="en-SG" sz="1100" dirty="0"/>
                        <a:t>0.90</a:t>
                      </a:r>
                    </a:p>
                  </a:txBody>
                  <a:tcPr/>
                </a:tc>
                <a:tc>
                  <a:txBody>
                    <a:bodyPr/>
                    <a:lstStyle/>
                    <a:p>
                      <a:pPr algn="ctr"/>
                      <a:r>
                        <a:rPr lang="en-SG" sz="1100" dirty="0"/>
                        <a:t>0.94</a:t>
                      </a:r>
                    </a:p>
                  </a:txBody>
                  <a:tcPr/>
                </a:tc>
                <a:tc>
                  <a:txBody>
                    <a:bodyPr/>
                    <a:lstStyle/>
                    <a:p>
                      <a:pPr algn="ctr"/>
                      <a:r>
                        <a:rPr lang="en-SG" sz="1100" dirty="0"/>
                        <a:t>0.92</a:t>
                      </a:r>
                    </a:p>
                  </a:txBody>
                  <a:tcPr/>
                </a:tc>
                <a:tc>
                  <a:txBody>
                    <a:bodyPr/>
                    <a:lstStyle/>
                    <a:p>
                      <a:pPr algn="ctr"/>
                      <a:r>
                        <a:rPr lang="en-SG" sz="1100" dirty="0"/>
                        <a:t>394</a:t>
                      </a:r>
                    </a:p>
                  </a:txBody>
                  <a:tcPr/>
                </a:tc>
                <a:extLst>
                  <a:ext uri="{0D108BD9-81ED-4DB2-BD59-A6C34878D82A}">
                    <a16:rowId xmlns:a16="http://schemas.microsoft.com/office/drawing/2014/main" val="134738055"/>
                  </a:ext>
                </a:extLst>
              </a:tr>
              <a:tr h="0">
                <a:tc>
                  <a:txBody>
                    <a:bodyPr/>
                    <a:lstStyle/>
                    <a:p>
                      <a:r>
                        <a:rPr lang="en-SG" sz="1000" dirty="0"/>
                        <a:t>Micro </a:t>
                      </a:r>
                      <a:r>
                        <a:rPr lang="en-SG" sz="1000" dirty="0" err="1"/>
                        <a:t>avg</a:t>
                      </a:r>
                      <a:endParaRPr lang="en-SG" sz="1000" dirty="0"/>
                    </a:p>
                  </a:txBody>
                  <a:tcPr/>
                </a:tc>
                <a:tc>
                  <a:txBody>
                    <a:bodyPr/>
                    <a:lstStyle/>
                    <a:p>
                      <a:pPr algn="ctr"/>
                      <a:r>
                        <a:rPr lang="en-SG" sz="1100" dirty="0"/>
                        <a:t>0.79</a:t>
                      </a:r>
                    </a:p>
                  </a:txBody>
                  <a:tcPr/>
                </a:tc>
                <a:tc>
                  <a:txBody>
                    <a:bodyPr/>
                    <a:lstStyle/>
                    <a:p>
                      <a:pPr algn="ctr"/>
                      <a:r>
                        <a:rPr lang="en-SG" sz="1100" dirty="0"/>
                        <a:t>0.90</a:t>
                      </a:r>
                    </a:p>
                  </a:txBody>
                  <a:tcPr/>
                </a:tc>
                <a:tc>
                  <a:txBody>
                    <a:bodyPr/>
                    <a:lstStyle/>
                    <a:p>
                      <a:pPr algn="ctr"/>
                      <a:r>
                        <a:rPr lang="en-SG" sz="1100" dirty="0"/>
                        <a:t>0.84</a:t>
                      </a:r>
                    </a:p>
                  </a:txBody>
                  <a:tcPr/>
                </a:tc>
                <a:tc>
                  <a:txBody>
                    <a:bodyPr/>
                    <a:lstStyle/>
                    <a:p>
                      <a:pPr algn="ctr"/>
                      <a:r>
                        <a:rPr lang="en-SG" sz="1100" dirty="0"/>
                        <a:t>1269</a:t>
                      </a:r>
                    </a:p>
                  </a:txBody>
                  <a:tcPr/>
                </a:tc>
                <a:extLst>
                  <a:ext uri="{0D108BD9-81ED-4DB2-BD59-A6C34878D82A}">
                    <a16:rowId xmlns:a16="http://schemas.microsoft.com/office/drawing/2014/main" val="81339615"/>
                  </a:ext>
                </a:extLst>
              </a:tr>
              <a:tr h="159174">
                <a:tc>
                  <a:txBody>
                    <a:bodyPr/>
                    <a:lstStyle/>
                    <a:p>
                      <a:r>
                        <a:rPr lang="en-SG" sz="1000" dirty="0"/>
                        <a:t>Macro </a:t>
                      </a:r>
                      <a:r>
                        <a:rPr lang="en-SG" sz="1000" dirty="0" err="1"/>
                        <a:t>avg</a:t>
                      </a:r>
                      <a:endParaRPr lang="en-SG" sz="1000" dirty="0"/>
                    </a:p>
                  </a:txBody>
                  <a:tcPr/>
                </a:tc>
                <a:tc>
                  <a:txBody>
                    <a:bodyPr/>
                    <a:lstStyle/>
                    <a:p>
                      <a:pPr algn="ctr"/>
                      <a:r>
                        <a:rPr lang="en-SG" sz="1100" dirty="0"/>
                        <a:t>0.84</a:t>
                      </a:r>
                    </a:p>
                  </a:txBody>
                  <a:tcPr/>
                </a:tc>
                <a:tc>
                  <a:txBody>
                    <a:bodyPr/>
                    <a:lstStyle/>
                    <a:p>
                      <a:pPr algn="ctr"/>
                      <a:r>
                        <a:rPr lang="en-SG" sz="1100" dirty="0"/>
                        <a:t>0.84</a:t>
                      </a:r>
                    </a:p>
                  </a:txBody>
                  <a:tcPr/>
                </a:tc>
                <a:tc>
                  <a:txBody>
                    <a:bodyPr/>
                    <a:lstStyle/>
                    <a:p>
                      <a:pPr algn="ctr"/>
                      <a:r>
                        <a:rPr lang="en-SG" sz="1100" dirty="0"/>
                        <a:t>0.82</a:t>
                      </a:r>
                    </a:p>
                  </a:txBody>
                  <a:tcPr/>
                </a:tc>
                <a:tc>
                  <a:txBody>
                    <a:bodyPr/>
                    <a:lstStyle/>
                    <a:p>
                      <a:pPr algn="ctr"/>
                      <a:r>
                        <a:rPr lang="en-SG" sz="1100" dirty="0"/>
                        <a:t>1269</a:t>
                      </a:r>
                    </a:p>
                  </a:txBody>
                  <a:tcPr/>
                </a:tc>
                <a:extLst>
                  <a:ext uri="{0D108BD9-81ED-4DB2-BD59-A6C34878D82A}">
                    <a16:rowId xmlns:a16="http://schemas.microsoft.com/office/drawing/2014/main" val="413735822"/>
                  </a:ext>
                </a:extLst>
              </a:tr>
              <a:tr h="0">
                <a:tc>
                  <a:txBody>
                    <a:bodyPr/>
                    <a:lstStyle/>
                    <a:p>
                      <a:r>
                        <a:rPr lang="en-SG" sz="1000" dirty="0"/>
                        <a:t>Weighted </a:t>
                      </a:r>
                      <a:r>
                        <a:rPr lang="en-SG" sz="1000" dirty="0" err="1"/>
                        <a:t>avg</a:t>
                      </a:r>
                      <a:endParaRPr lang="en-SG" sz="1000" dirty="0"/>
                    </a:p>
                  </a:txBody>
                  <a:tcPr/>
                </a:tc>
                <a:tc>
                  <a:txBody>
                    <a:bodyPr/>
                    <a:lstStyle/>
                    <a:p>
                      <a:pPr algn="ctr"/>
                      <a:r>
                        <a:rPr lang="en-SG" sz="1100" dirty="0"/>
                        <a:t>0.81</a:t>
                      </a:r>
                    </a:p>
                  </a:txBody>
                  <a:tcPr/>
                </a:tc>
                <a:tc>
                  <a:txBody>
                    <a:bodyPr/>
                    <a:lstStyle/>
                    <a:p>
                      <a:pPr algn="ctr"/>
                      <a:r>
                        <a:rPr lang="en-SG" sz="1100" dirty="0"/>
                        <a:t>0.90</a:t>
                      </a:r>
                    </a:p>
                  </a:txBody>
                  <a:tcPr/>
                </a:tc>
                <a:tc>
                  <a:txBody>
                    <a:bodyPr/>
                    <a:lstStyle/>
                    <a:p>
                      <a:pPr algn="ctr"/>
                      <a:r>
                        <a:rPr lang="en-SG" sz="1100" dirty="0"/>
                        <a:t>0.83</a:t>
                      </a:r>
                    </a:p>
                  </a:txBody>
                  <a:tcPr/>
                </a:tc>
                <a:tc>
                  <a:txBody>
                    <a:bodyPr/>
                    <a:lstStyle/>
                    <a:p>
                      <a:pPr algn="ctr"/>
                      <a:r>
                        <a:rPr lang="en-SG" sz="1100" dirty="0"/>
                        <a:t>1269</a:t>
                      </a:r>
                    </a:p>
                  </a:txBody>
                  <a:tcPr/>
                </a:tc>
                <a:extLst>
                  <a:ext uri="{0D108BD9-81ED-4DB2-BD59-A6C34878D82A}">
                    <a16:rowId xmlns:a16="http://schemas.microsoft.com/office/drawing/2014/main" val="3887720005"/>
                  </a:ext>
                </a:extLst>
              </a:tr>
              <a:tr h="0">
                <a:tc>
                  <a:txBody>
                    <a:bodyPr/>
                    <a:lstStyle/>
                    <a:p>
                      <a:r>
                        <a:rPr lang="en-SG" sz="1000" dirty="0"/>
                        <a:t>Samples </a:t>
                      </a:r>
                      <a:r>
                        <a:rPr lang="en-SG" sz="1000" dirty="0" err="1"/>
                        <a:t>avg</a:t>
                      </a:r>
                      <a:endParaRPr lang="en-SG" sz="1000" dirty="0"/>
                    </a:p>
                  </a:txBody>
                  <a:tcPr/>
                </a:tc>
                <a:tc>
                  <a:txBody>
                    <a:bodyPr/>
                    <a:lstStyle/>
                    <a:p>
                      <a:pPr algn="ctr"/>
                      <a:r>
                        <a:rPr lang="en-SG" sz="1100" dirty="0"/>
                        <a:t>0.79</a:t>
                      </a:r>
                    </a:p>
                  </a:txBody>
                  <a:tcPr/>
                </a:tc>
                <a:tc>
                  <a:txBody>
                    <a:bodyPr/>
                    <a:lstStyle/>
                    <a:p>
                      <a:pPr algn="ctr"/>
                      <a:r>
                        <a:rPr lang="en-SG" sz="1100" dirty="0"/>
                        <a:t>0.84</a:t>
                      </a:r>
                    </a:p>
                  </a:txBody>
                  <a:tcPr/>
                </a:tc>
                <a:tc>
                  <a:txBody>
                    <a:bodyPr/>
                    <a:lstStyle/>
                    <a:p>
                      <a:pPr algn="ctr"/>
                      <a:r>
                        <a:rPr lang="en-SG" sz="1100" dirty="0"/>
                        <a:t>0.80</a:t>
                      </a:r>
                    </a:p>
                  </a:txBody>
                  <a:tcPr/>
                </a:tc>
                <a:tc>
                  <a:txBody>
                    <a:bodyPr/>
                    <a:lstStyle/>
                    <a:p>
                      <a:pPr algn="ctr"/>
                      <a:r>
                        <a:rPr lang="en-SG" sz="1100" dirty="0"/>
                        <a:t>1269</a:t>
                      </a:r>
                    </a:p>
                  </a:txBody>
                  <a:tcPr/>
                </a:tc>
                <a:extLst>
                  <a:ext uri="{0D108BD9-81ED-4DB2-BD59-A6C34878D82A}">
                    <a16:rowId xmlns:a16="http://schemas.microsoft.com/office/drawing/2014/main" val="2646191725"/>
                  </a:ext>
                </a:extLst>
              </a:tr>
            </a:tbl>
          </a:graphicData>
        </a:graphic>
      </p:graphicFrame>
    </p:spTree>
    <p:extLst>
      <p:ext uri="{BB962C8B-B14F-4D97-AF65-F5344CB8AC3E}">
        <p14:creationId xmlns:p14="http://schemas.microsoft.com/office/powerpoint/2010/main" val="1408665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indoor&#10;&#10;Description automatically generated">
            <a:extLst>
              <a:ext uri="{FF2B5EF4-FFF2-40B4-BE49-F238E27FC236}">
                <a16:creationId xmlns:a16="http://schemas.microsoft.com/office/drawing/2014/main" id="{EC007BFE-3385-4ECE-B7B6-883009AC5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7" name="Rectangle 6">
            <a:extLst>
              <a:ext uri="{FF2B5EF4-FFF2-40B4-BE49-F238E27FC236}">
                <a16:creationId xmlns:a16="http://schemas.microsoft.com/office/drawing/2014/main" id="{44494409-FEDA-4FB7-80A9-979D9081E05D}"/>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943E748B-76B2-434B-9472-021BBA36AC54}"/>
              </a:ext>
            </a:extLst>
          </p:cNvPr>
          <p:cNvSpPr>
            <a:spLocks noGrp="1"/>
          </p:cNvSpPr>
          <p:nvPr>
            <p:ph type="title"/>
          </p:nvPr>
        </p:nvSpPr>
        <p:spPr>
          <a:xfrm>
            <a:off x="838200" y="365126"/>
            <a:ext cx="10515600" cy="730250"/>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SVM</a:t>
            </a:r>
          </a:p>
        </p:txBody>
      </p:sp>
      <p:sp>
        <p:nvSpPr>
          <p:cNvPr id="4" name="Rectangle 1">
            <a:extLst>
              <a:ext uri="{FF2B5EF4-FFF2-40B4-BE49-F238E27FC236}">
                <a16:creationId xmlns:a16="http://schemas.microsoft.com/office/drawing/2014/main" id="{2F7B7C67-B8F9-406C-81F4-69EA2094F8F4}"/>
              </a:ext>
            </a:extLst>
          </p:cNvPr>
          <p:cNvSpPr>
            <a:spLocks noGrp="1" noChangeArrowheads="1"/>
          </p:cNvSpPr>
          <p:nvPr>
            <p:ph idx="1"/>
          </p:nvPr>
        </p:nvSpPr>
        <p:spPr bwMode="auto">
          <a:xfrm>
            <a:off x="457199" y="2428978"/>
            <a:ext cx="5372099" cy="3754874"/>
          </a:xfrm>
          <a:prstGeom prst="rect">
            <a:avLst/>
          </a:prstGeom>
          <a:solidFill>
            <a:schemeClr val="accent1">
              <a:lumMod val="50000"/>
              <a:alpha val="3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kumimoji="0" lang="en-US" altLang="en-US" sz="1400" b="0" i="0" u="none" strike="noStrike" cap="none" normalizeH="0" baseline="0" dirty="0">
                <a:ln>
                  <a:noFill/>
                </a:ln>
                <a:solidFill>
                  <a:schemeClr val="bg1"/>
                </a:solidFill>
                <a:effectLst/>
                <a:latin typeface="Helvetica" panose="020B0604020202020204" pitchFamily="34" charset="0"/>
              </a:rPr>
              <a:t>For SVM, we are using the </a:t>
            </a:r>
            <a:r>
              <a:rPr lang="en-US" altLang="en-US" sz="1400" dirty="0">
                <a:solidFill>
                  <a:schemeClr val="bg1"/>
                </a:solidFill>
                <a:latin typeface="Helvetica" panose="020B0604020202020204" pitchFamily="34" charset="0"/>
              </a:rPr>
              <a:t>Radial Basis Function (RBF)</a:t>
            </a:r>
            <a:r>
              <a:rPr kumimoji="0" lang="en-US" altLang="en-US" sz="1400" b="0" i="0" u="none" strike="noStrike" cap="none" normalizeH="0" baseline="0" dirty="0">
                <a:ln>
                  <a:noFill/>
                </a:ln>
                <a:solidFill>
                  <a:schemeClr val="bg1"/>
                </a:solidFill>
                <a:effectLst/>
                <a:latin typeface="Helvetica" panose="020B0604020202020204" pitchFamily="34" charset="0"/>
              </a:rPr>
              <a:t> kernel. Two parameters have some levels of effect on the results, and they are the gamma and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Helvetica" panose="020B0604020202020204" pitchFamily="34" charset="0"/>
              </a:rPr>
              <a:t>The </a:t>
            </a:r>
            <a:r>
              <a:rPr lang="en-US" altLang="en-US" sz="1400" dirty="0">
                <a:solidFill>
                  <a:schemeClr val="bg1"/>
                </a:solidFill>
                <a:latin typeface="Helvetica" panose="020B0604020202020204" pitchFamily="34" charset="0"/>
              </a:rPr>
              <a:t>gamma </a:t>
            </a:r>
            <a:r>
              <a:rPr kumimoji="0" lang="en-US" altLang="en-US" sz="1400" b="0" i="0" u="none" strike="noStrike" cap="none" normalizeH="0" baseline="0" dirty="0">
                <a:ln>
                  <a:noFill/>
                </a:ln>
                <a:solidFill>
                  <a:schemeClr val="bg1"/>
                </a:solidFill>
                <a:effectLst/>
                <a:latin typeface="Helvetica" panose="020B0604020202020204" pitchFamily="34" charset="0"/>
              </a:rPr>
              <a:t>parameter defines how far the influence of a single training example reaches, with low values meaning ‘far’ and high values meaning ‘close’. The gamma can be seen as the inverse of the radius of influence of samples selected by the model as support vectors.</a:t>
            </a:r>
            <a:endParaRPr kumimoji="0" lang="en-US" altLang="en-US" sz="1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Helvetica" panose="020B0604020202020204" pitchFamily="34" charset="0"/>
              </a:rPr>
              <a:t>The C parameter trades off correct classification of training examples against maximization of the decision function’s margin. Larger values of C means that a smaller margin will be accepted. A lower C gives a larger margin. This would mean a simpler decision function, but it erodes training accuracy. Hence C is like a regularization parameter in the SVM.</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Helvetica" panose="020B0604020202020204" pitchFamily="34" charset="0"/>
              </a:rPr>
              <a:t>The program runs thru different permutations of gamma and C using nested While and For loops. The optimal values of gamma and C are then established.</a:t>
            </a:r>
            <a:endParaRPr kumimoji="0" lang="en-US" altLang="en-US" sz="1400" b="0" i="0" u="none" strike="noStrike" cap="none" normalizeH="0" baseline="0" dirty="0">
              <a:ln>
                <a:noFill/>
              </a:ln>
              <a:solidFill>
                <a:schemeClr val="bg1"/>
              </a:solidFill>
              <a:effectLst/>
            </a:endParaRPr>
          </a:p>
        </p:txBody>
      </p:sp>
      <p:sp>
        <p:nvSpPr>
          <p:cNvPr id="5" name="Rectangle 4">
            <a:extLst>
              <a:ext uri="{FF2B5EF4-FFF2-40B4-BE49-F238E27FC236}">
                <a16:creationId xmlns:a16="http://schemas.microsoft.com/office/drawing/2014/main" id="{CDA66506-0DF5-470F-ADA6-D34620EFDB29}"/>
              </a:ext>
            </a:extLst>
          </p:cNvPr>
          <p:cNvSpPr/>
          <p:nvPr/>
        </p:nvSpPr>
        <p:spPr>
          <a:xfrm>
            <a:off x="5981700" y="2536700"/>
            <a:ext cx="6057900" cy="3416320"/>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200" dirty="0">
                <a:solidFill>
                  <a:schemeClr val="bg1"/>
                </a:solidFill>
                <a:latin typeface="Helvetica" panose="020B0604020202020204" pitchFamily="34" charset="0"/>
              </a:rPr>
              <a:t>while </a:t>
            </a:r>
            <a:r>
              <a:rPr lang="en-SG" sz="1200" dirty="0" err="1">
                <a:solidFill>
                  <a:schemeClr val="bg1"/>
                </a:solidFill>
                <a:latin typeface="Helvetica" panose="020B0604020202020204" pitchFamily="34" charset="0"/>
              </a:rPr>
              <a:t>gamma_value</a:t>
            </a:r>
            <a:r>
              <a:rPr lang="en-SG" sz="1200" dirty="0">
                <a:solidFill>
                  <a:schemeClr val="bg1"/>
                </a:solidFill>
                <a:latin typeface="Helvetica" panose="020B0604020202020204" pitchFamily="34" charset="0"/>
              </a:rPr>
              <a:t> &lt; 10:</a:t>
            </a:r>
          </a:p>
          <a:p>
            <a:pPr eaLnBrk="0" fontAlgn="base" hangingPunct="0">
              <a:spcBef>
                <a:spcPct val="0"/>
              </a:spcBef>
              <a:spcAft>
                <a:spcPct val="0"/>
              </a:spcAft>
            </a:pPr>
            <a:r>
              <a:rPr lang="en-SG" sz="1200" dirty="0">
                <a:solidFill>
                  <a:schemeClr val="bg1"/>
                </a:solidFill>
                <a:latin typeface="Helvetica" panose="020B0604020202020204" pitchFamily="34" charset="0"/>
              </a:rPr>
              <a:t>    for </a:t>
            </a:r>
            <a:r>
              <a:rPr lang="en-SG" sz="1200" dirty="0" err="1">
                <a:solidFill>
                  <a:schemeClr val="bg1"/>
                </a:solidFill>
                <a:latin typeface="Helvetica" panose="020B0604020202020204" pitchFamily="34" charset="0"/>
              </a:rPr>
              <a:t>C_val</a:t>
            </a:r>
            <a:r>
              <a:rPr lang="en-SG" sz="1200" dirty="0">
                <a:solidFill>
                  <a:schemeClr val="bg1"/>
                </a:solidFill>
                <a:latin typeface="Helvetica" panose="020B0604020202020204" pitchFamily="34" charset="0"/>
              </a:rPr>
              <a:t> in range(1,10,1):</a:t>
            </a: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svm</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OneVsRestClassifier</a:t>
            </a:r>
            <a:r>
              <a:rPr lang="en-SG" sz="1200" dirty="0">
                <a:solidFill>
                  <a:schemeClr val="bg1"/>
                </a:solidFill>
                <a:latin typeface="Helvetica" panose="020B0604020202020204" pitchFamily="34" charset="0"/>
              </a:rPr>
              <a:t>( SVC(kernel="</a:t>
            </a:r>
            <a:r>
              <a:rPr lang="en-SG" sz="1200" dirty="0" err="1">
                <a:solidFill>
                  <a:schemeClr val="bg1"/>
                </a:solidFill>
                <a:latin typeface="Helvetica" panose="020B0604020202020204" pitchFamily="34" charset="0"/>
              </a:rPr>
              <a:t>rbf</a:t>
            </a:r>
            <a:r>
              <a:rPr lang="en-SG" sz="1200" dirty="0">
                <a:solidFill>
                  <a:schemeClr val="bg1"/>
                </a:solidFill>
                <a:latin typeface="Helvetica" panose="020B0604020202020204" pitchFamily="34" charset="0"/>
              </a:rPr>
              <a:t>", gamma=</a:t>
            </a:r>
            <a:r>
              <a:rPr lang="en-SG" sz="1200" dirty="0" err="1">
                <a:solidFill>
                  <a:schemeClr val="bg1"/>
                </a:solidFill>
                <a:latin typeface="Helvetica" panose="020B0604020202020204" pitchFamily="34" charset="0"/>
              </a:rPr>
              <a:t>gamma_value</a:t>
            </a:r>
            <a:r>
              <a:rPr lang="en-SG" sz="1200" dirty="0">
                <a:solidFill>
                  <a:schemeClr val="bg1"/>
                </a:solidFill>
                <a:latin typeface="Helvetica" panose="020B0604020202020204" pitchFamily="34" charset="0"/>
              </a:rPr>
              <a:t>, C=</a:t>
            </a:r>
            <a:r>
              <a:rPr lang="en-SG" sz="1200" dirty="0" err="1">
                <a:solidFill>
                  <a:schemeClr val="bg1"/>
                </a:solidFill>
                <a:latin typeface="Helvetica" panose="020B0604020202020204" pitchFamily="34" charset="0"/>
              </a:rPr>
              <a:t>C_val</a:t>
            </a: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svm.fit</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X_train</a:t>
            </a: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y_train</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predictions = </a:t>
            </a:r>
            <a:r>
              <a:rPr lang="en-SG" sz="1200" dirty="0" err="1">
                <a:solidFill>
                  <a:schemeClr val="bg1"/>
                </a:solidFill>
                <a:latin typeface="Helvetica" panose="020B0604020202020204" pitchFamily="34" charset="0"/>
              </a:rPr>
              <a:t>svm.predict</a:t>
            </a:r>
            <a:r>
              <a:rPr lang="en-SG" sz="1200" dirty="0">
                <a:solidFill>
                  <a:schemeClr val="bg1"/>
                </a:solidFill>
                <a:latin typeface="Helvetica" panose="020B0604020202020204" pitchFamily="34" charset="0"/>
              </a:rPr>
              <a:t>(X_test2)</a:t>
            </a:r>
          </a:p>
          <a:p>
            <a:pPr eaLnBrk="0" fontAlgn="base" hangingPunct="0">
              <a:spcBef>
                <a:spcPct val="0"/>
              </a:spcBef>
              <a:spcAft>
                <a:spcPct val="0"/>
              </a:spcAft>
            </a:pPr>
            <a:r>
              <a:rPr lang="en-SG" sz="1200" dirty="0">
                <a:solidFill>
                  <a:schemeClr val="bg1"/>
                </a:solidFill>
                <a:latin typeface="Helvetica" panose="020B0604020202020204" pitchFamily="34" charset="0"/>
              </a:rPr>
              <a:t>        if </a:t>
            </a:r>
            <a:r>
              <a:rPr lang="en-SG" sz="1200" dirty="0" err="1">
                <a:solidFill>
                  <a:schemeClr val="bg1"/>
                </a:solidFill>
                <a:latin typeface="Helvetica" panose="020B0604020202020204" pitchFamily="34" charset="0"/>
              </a:rPr>
              <a:t>svm.score</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X_train</a:t>
            </a: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y_train</a:t>
            </a:r>
            <a:r>
              <a:rPr lang="en-SG" sz="1200" dirty="0">
                <a:solidFill>
                  <a:schemeClr val="bg1"/>
                </a:solidFill>
                <a:latin typeface="Helvetica" panose="020B0604020202020204" pitchFamily="34" charset="0"/>
              </a:rPr>
              <a:t>) &gt; </a:t>
            </a:r>
            <a:r>
              <a:rPr lang="en-SG" sz="1200" dirty="0" err="1">
                <a:solidFill>
                  <a:schemeClr val="bg1"/>
                </a:solidFill>
                <a:latin typeface="Helvetica" panose="020B0604020202020204" pitchFamily="34" charset="0"/>
              </a:rPr>
              <a:t>max_score</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max_score</a:t>
            </a:r>
            <a:r>
              <a:rPr lang="en-SG" sz="1200" dirty="0">
                <a:solidFill>
                  <a:schemeClr val="bg1"/>
                </a:solidFill>
                <a:latin typeface="Helvetica" panose="020B0604020202020204" pitchFamily="34" charset="0"/>
              </a:rPr>
              <a:t> = </a:t>
            </a:r>
            <a:r>
              <a:rPr lang="en-SG" sz="1200" dirty="0" err="1">
                <a:solidFill>
                  <a:schemeClr val="bg1"/>
                </a:solidFill>
                <a:latin typeface="Helvetica" panose="020B0604020202020204" pitchFamily="34" charset="0"/>
              </a:rPr>
              <a:t>svm.score</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X_train</a:t>
            </a: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y_train</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optimal_C</a:t>
            </a:r>
            <a:r>
              <a:rPr lang="en-SG" sz="1200" dirty="0">
                <a:solidFill>
                  <a:schemeClr val="bg1"/>
                </a:solidFill>
                <a:latin typeface="Helvetica" panose="020B0604020202020204" pitchFamily="34" charset="0"/>
              </a:rPr>
              <a:t> = </a:t>
            </a:r>
            <a:r>
              <a:rPr lang="en-SG" sz="1200" dirty="0" err="1">
                <a:solidFill>
                  <a:schemeClr val="bg1"/>
                </a:solidFill>
                <a:latin typeface="Helvetica" panose="020B0604020202020204" pitchFamily="34" charset="0"/>
              </a:rPr>
              <a:t>C_val</a:t>
            </a: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optimal_gamma</a:t>
            </a:r>
            <a:r>
              <a:rPr lang="en-SG" sz="1200" dirty="0">
                <a:solidFill>
                  <a:schemeClr val="bg1"/>
                </a:solidFill>
                <a:latin typeface="Helvetica" panose="020B0604020202020204" pitchFamily="34" charset="0"/>
              </a:rPr>
              <a:t> = </a:t>
            </a:r>
            <a:r>
              <a:rPr lang="en-SG" sz="1200" dirty="0" err="1">
                <a:solidFill>
                  <a:schemeClr val="bg1"/>
                </a:solidFill>
                <a:latin typeface="Helvetica" panose="020B0604020202020204" pitchFamily="34" charset="0"/>
              </a:rPr>
              <a:t>gamma_value</a:t>
            </a: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        from </a:t>
            </a:r>
            <a:r>
              <a:rPr lang="en-SG" sz="1200" dirty="0" err="1">
                <a:solidFill>
                  <a:schemeClr val="bg1"/>
                </a:solidFill>
                <a:latin typeface="Helvetica" panose="020B0604020202020204" pitchFamily="34" charset="0"/>
              </a:rPr>
              <a:t>sklearn.metrics</a:t>
            </a:r>
            <a:r>
              <a:rPr lang="en-SG" sz="1200" dirty="0">
                <a:solidFill>
                  <a:schemeClr val="bg1"/>
                </a:solidFill>
                <a:latin typeface="Helvetica" panose="020B0604020202020204" pitchFamily="34" charset="0"/>
              </a:rPr>
              <a:t> import </a:t>
            </a:r>
            <a:r>
              <a:rPr lang="en-SG" sz="1200" dirty="0" err="1">
                <a:solidFill>
                  <a:schemeClr val="bg1"/>
                </a:solidFill>
                <a:latin typeface="Helvetica" panose="020B0604020202020204" pitchFamily="34" charset="0"/>
              </a:rPr>
              <a:t>classification_report</a:t>
            </a: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confusion_matrix</a:t>
            </a: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        print("C= ", </a:t>
            </a:r>
            <a:r>
              <a:rPr lang="en-SG" sz="1200" dirty="0" err="1">
                <a:solidFill>
                  <a:schemeClr val="bg1"/>
                </a:solidFill>
                <a:latin typeface="Helvetica" panose="020B0604020202020204" pitchFamily="34" charset="0"/>
              </a:rPr>
              <a:t>C_val</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print("gamma= ", </a:t>
            </a:r>
            <a:r>
              <a:rPr lang="en-SG" sz="1200" dirty="0" err="1">
                <a:solidFill>
                  <a:schemeClr val="bg1"/>
                </a:solidFill>
                <a:latin typeface="Helvetica" panose="020B0604020202020204" pitchFamily="34" charset="0"/>
              </a:rPr>
              <a:t>gamma_value</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print(</a:t>
            </a:r>
            <a:r>
              <a:rPr lang="en-SG" sz="1200" dirty="0" err="1">
                <a:solidFill>
                  <a:schemeClr val="bg1"/>
                </a:solidFill>
                <a:latin typeface="Helvetica" panose="020B0604020202020204" pitchFamily="34" charset="0"/>
              </a:rPr>
              <a:t>multilabel_confusion_matrix</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y_test,predictions</a:t>
            </a: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        print(</a:t>
            </a:r>
            <a:r>
              <a:rPr lang="en-SG" sz="1200" dirty="0" err="1">
                <a:solidFill>
                  <a:schemeClr val="bg1"/>
                </a:solidFill>
                <a:latin typeface="Helvetica" panose="020B0604020202020204" pitchFamily="34" charset="0"/>
              </a:rPr>
              <a:t>classification_report</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y_test,predictions</a:t>
            </a: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        print("Accuracy on training set: {:.3f}".format(</a:t>
            </a:r>
            <a:r>
              <a:rPr lang="en-SG" sz="1200" dirty="0" err="1">
                <a:solidFill>
                  <a:schemeClr val="bg1"/>
                </a:solidFill>
                <a:latin typeface="Helvetica" panose="020B0604020202020204" pitchFamily="34" charset="0"/>
              </a:rPr>
              <a:t>svm.score</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X_train</a:t>
            </a: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y_train</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print("Accuracy on test set: {:.3f}".format(</a:t>
            </a:r>
            <a:r>
              <a:rPr lang="en-SG" sz="1200" dirty="0" err="1">
                <a:solidFill>
                  <a:schemeClr val="bg1"/>
                </a:solidFill>
                <a:latin typeface="Helvetica" panose="020B0604020202020204" pitchFamily="34" charset="0"/>
              </a:rPr>
              <a:t>svm.score</a:t>
            </a:r>
            <a:r>
              <a:rPr lang="en-SG" sz="1200" dirty="0">
                <a:solidFill>
                  <a:schemeClr val="bg1"/>
                </a:solidFill>
                <a:latin typeface="Helvetica" panose="020B0604020202020204" pitchFamily="34" charset="0"/>
              </a:rPr>
              <a:t>(X_test2, </a:t>
            </a:r>
            <a:r>
              <a:rPr lang="en-SG" sz="1200" dirty="0" err="1">
                <a:solidFill>
                  <a:schemeClr val="bg1"/>
                </a:solidFill>
                <a:latin typeface="Helvetica" panose="020B0604020202020204" pitchFamily="34" charset="0"/>
              </a:rPr>
              <a:t>y_test</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print("============================================")</a:t>
            </a: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gamma_value</a:t>
            </a:r>
            <a:r>
              <a:rPr lang="en-SG" sz="1200" dirty="0">
                <a:solidFill>
                  <a:schemeClr val="bg1"/>
                </a:solidFill>
                <a:latin typeface="Helvetica" panose="020B0604020202020204" pitchFamily="34" charset="0"/>
              </a:rPr>
              <a:t> = </a:t>
            </a:r>
            <a:r>
              <a:rPr lang="en-SG" sz="1200" dirty="0" err="1">
                <a:solidFill>
                  <a:schemeClr val="bg1"/>
                </a:solidFill>
                <a:latin typeface="Helvetica" panose="020B0604020202020204" pitchFamily="34" charset="0"/>
              </a:rPr>
              <a:t>gamma_value</a:t>
            </a:r>
            <a:r>
              <a:rPr lang="en-SG" sz="1200" dirty="0">
                <a:solidFill>
                  <a:schemeClr val="bg1"/>
                </a:solidFill>
                <a:latin typeface="Helvetica" panose="020B0604020202020204" pitchFamily="34" charset="0"/>
              </a:rPr>
              <a:t> + 0.01</a:t>
            </a:r>
          </a:p>
        </p:txBody>
      </p:sp>
      <p:sp>
        <p:nvSpPr>
          <p:cNvPr id="8" name="Rectangle 7">
            <a:extLst>
              <a:ext uri="{FF2B5EF4-FFF2-40B4-BE49-F238E27FC236}">
                <a16:creationId xmlns:a16="http://schemas.microsoft.com/office/drawing/2014/main" id="{745339A3-FFC4-4D0F-A478-1EB02099831B}"/>
              </a:ext>
            </a:extLst>
          </p:cNvPr>
          <p:cNvSpPr/>
          <p:nvPr/>
        </p:nvSpPr>
        <p:spPr>
          <a:xfrm>
            <a:off x="5981700" y="2129179"/>
            <a:ext cx="6057900"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The program:</a:t>
            </a:r>
          </a:p>
        </p:txBody>
      </p:sp>
      <p:sp>
        <p:nvSpPr>
          <p:cNvPr id="9" name="Rectangle 8">
            <a:extLst>
              <a:ext uri="{FF2B5EF4-FFF2-40B4-BE49-F238E27FC236}">
                <a16:creationId xmlns:a16="http://schemas.microsoft.com/office/drawing/2014/main" id="{DB4D20C0-ACC8-4F40-BFEC-1D8798CCB0B7}"/>
              </a:ext>
            </a:extLst>
          </p:cNvPr>
          <p:cNvSpPr/>
          <p:nvPr/>
        </p:nvSpPr>
        <p:spPr>
          <a:xfrm>
            <a:off x="447673" y="2129180"/>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Analysis:</a:t>
            </a:r>
          </a:p>
        </p:txBody>
      </p:sp>
    </p:spTree>
    <p:extLst>
      <p:ext uri="{BB962C8B-B14F-4D97-AF65-F5344CB8AC3E}">
        <p14:creationId xmlns:p14="http://schemas.microsoft.com/office/powerpoint/2010/main" val="157998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651F9D4D-6882-4455-9E65-223219D0D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60ABF227-8357-4554-B33D-E77B48FD940F}"/>
              </a:ext>
            </a:extLst>
          </p:cNvPr>
          <p:cNvSpPr/>
          <p:nvPr/>
        </p:nvSpPr>
        <p:spPr>
          <a:xfrm>
            <a:off x="0" y="1343277"/>
            <a:ext cx="12192000" cy="5914029"/>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26910A-C36D-4EF4-BDE3-138143DC6188}"/>
              </a:ext>
            </a:extLst>
          </p:cNvPr>
          <p:cNvSpPr>
            <a:spLocks noGrp="1"/>
          </p:cNvSpPr>
          <p:nvPr>
            <p:ph type="title"/>
          </p:nvPr>
        </p:nvSpPr>
        <p:spPr>
          <a:xfrm>
            <a:off x="838200" y="365126"/>
            <a:ext cx="10515600" cy="863600"/>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SVM</a:t>
            </a:r>
          </a:p>
        </p:txBody>
      </p:sp>
      <p:sp>
        <p:nvSpPr>
          <p:cNvPr id="6" name="Rectangle 1">
            <a:extLst>
              <a:ext uri="{FF2B5EF4-FFF2-40B4-BE49-F238E27FC236}">
                <a16:creationId xmlns:a16="http://schemas.microsoft.com/office/drawing/2014/main" id="{BE2D6AD4-9300-4CA5-B34B-15A785887BEE}"/>
              </a:ext>
            </a:extLst>
          </p:cNvPr>
          <p:cNvSpPr>
            <a:spLocks noGrp="1" noChangeArrowheads="1"/>
          </p:cNvSpPr>
          <p:nvPr>
            <p:ph idx="1"/>
          </p:nvPr>
        </p:nvSpPr>
        <p:spPr bwMode="auto">
          <a:xfrm>
            <a:off x="308981" y="1708312"/>
            <a:ext cx="6345819" cy="5078313"/>
          </a:xfrm>
          <a:prstGeom prst="rect">
            <a:avLst/>
          </a:prstGeom>
          <a:solidFill>
            <a:schemeClr val="accent1">
              <a:lumMod val="50000"/>
              <a:alpha val="3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en-US" sz="1200" dirty="0">
                <a:solidFill>
                  <a:schemeClr val="bg1"/>
                </a:solidFill>
                <a:latin typeface="Helvetica" panose="020B0604020202020204" pitchFamily="34" charset="0"/>
              </a:rPr>
              <a:t>Performance - Multi-labels Confusion Matrices </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r>
              <a:rPr lang="en-US" altLang="en-US" sz="1200" dirty="0">
                <a:solidFill>
                  <a:schemeClr val="bg1"/>
                </a:solidFill>
                <a:latin typeface="Helvetica" panose="020B0604020202020204" pitchFamily="34" charset="0"/>
              </a:rPr>
              <a:t>Performance – Classification Report </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p:txBody>
      </p:sp>
      <p:sp>
        <p:nvSpPr>
          <p:cNvPr id="7" name="Rectangle 6">
            <a:extLst>
              <a:ext uri="{FF2B5EF4-FFF2-40B4-BE49-F238E27FC236}">
                <a16:creationId xmlns:a16="http://schemas.microsoft.com/office/drawing/2014/main" id="{6EEF5444-D4AB-4A7C-8E77-3CB5F6927FDF}"/>
              </a:ext>
            </a:extLst>
          </p:cNvPr>
          <p:cNvSpPr/>
          <p:nvPr/>
        </p:nvSpPr>
        <p:spPr>
          <a:xfrm>
            <a:off x="6739519" y="1673232"/>
            <a:ext cx="5286375" cy="240065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sng" strike="noStrike" kern="1200" cap="none" spc="0" normalizeH="0" baseline="0" noProof="0" dirty="0">
                <a:ln>
                  <a:noFill/>
                </a:ln>
                <a:solidFill>
                  <a:prstClr val="white"/>
                </a:solidFill>
                <a:effectLst/>
                <a:uLnTx/>
                <a:uFillTx/>
                <a:latin typeface="Helvetica" panose="020B0604020202020204" pitchFamily="34" charset="0"/>
                <a:ea typeface="+mn-ea"/>
                <a:cs typeface="+mn-cs"/>
              </a:rPr>
              <a:t>SVM Hyperparameters Optimization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lvl="0"/>
            <a:r>
              <a:rPr kumimoji="0" lang="en-US" altLang="en-US" sz="14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The best </a:t>
            </a:r>
            <a:r>
              <a:rPr lang="en-US" altLang="en-US" sz="1400" dirty="0">
                <a:solidFill>
                  <a:prstClr val="white"/>
                </a:solidFill>
                <a:latin typeface="Helvetica" panose="020B0604020202020204" pitchFamily="34" charset="0"/>
              </a:rPr>
              <a:t>accuracy </a:t>
            </a:r>
            <a:r>
              <a:rPr lang="en-US" altLang="en-US" sz="1400" dirty="0">
                <a:solidFill>
                  <a:srgbClr val="FFFF00"/>
                </a:solidFill>
                <a:latin typeface="Helvetica" panose="020B0604020202020204" pitchFamily="34" charset="0"/>
              </a:rPr>
              <a:t>(0.984 on Training and 0.942 on Test) </a:t>
            </a:r>
            <a:r>
              <a:rPr kumimoji="0" lang="en-US" altLang="en-US" sz="14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rPr>
              <a:t>was achieved and doesn’t improve beyond the following parameter settings: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600" b="1" i="0" u="none" strike="noStrike" kern="1200" cap="none" spc="0" normalizeH="0" baseline="0" noProof="0" dirty="0">
                <a:ln>
                  <a:noFill/>
                </a:ln>
                <a:solidFill>
                  <a:srgbClr val="FFFF00"/>
                </a:solidFill>
                <a:effectLst/>
                <a:uLnTx/>
                <a:uFillTx/>
                <a:latin typeface="Helvetica" panose="020B0604020202020204" pitchFamily="34" charset="0"/>
                <a:ea typeface="+mn-ea"/>
                <a:cs typeface="+mn-cs"/>
              </a:rPr>
              <a:t>C = </a:t>
            </a:r>
            <a:r>
              <a:rPr lang="en-US" altLang="en-US" sz="1600" b="1" dirty="0">
                <a:solidFill>
                  <a:srgbClr val="FFFF00"/>
                </a:solidFill>
                <a:latin typeface="Helvetica" panose="020B0604020202020204" pitchFamily="34" charset="0"/>
              </a:rPr>
              <a:t>4</a:t>
            </a:r>
            <a:endParaRPr kumimoji="0" lang="en-US" altLang="en-US" sz="1600" b="1" i="0" u="none" strike="noStrike" kern="1200" cap="none" spc="0" normalizeH="0" baseline="0" noProof="0" dirty="0">
              <a:ln>
                <a:noFill/>
              </a:ln>
              <a:solidFill>
                <a:srgbClr val="FFFF00"/>
              </a:solidFill>
              <a:effectLst/>
              <a:uLnTx/>
              <a:uFillTx/>
              <a:latin typeface="Helvetica"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1600" b="1" i="0" u="none" strike="noStrike" kern="1200" cap="none" spc="0" normalizeH="0" baseline="0" noProof="0" dirty="0">
                <a:ln>
                  <a:noFill/>
                </a:ln>
                <a:solidFill>
                  <a:srgbClr val="FFFF00"/>
                </a:solidFill>
                <a:effectLst/>
                <a:uLnTx/>
                <a:uFillTx/>
                <a:latin typeface="Helvetica" panose="020B0604020202020204" pitchFamily="34" charset="0"/>
                <a:ea typeface="+mn-ea"/>
                <a:cs typeface="+mn-cs"/>
              </a:rPr>
              <a:t>Gamma = 0.11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sng"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none" strike="noStrike" kern="1200" cap="none" spc="0" normalizeH="0" baseline="0" noProof="0" dirty="0">
              <a:ln>
                <a:noFill/>
              </a:ln>
              <a:solidFill>
                <a:prstClr val="white"/>
              </a:solidFill>
              <a:effectLst/>
              <a:uLnTx/>
              <a:uFillTx/>
              <a:latin typeface="Helvetica" panose="020B0604020202020204" pitchFamily="34" charset="0"/>
              <a:ea typeface="+mn-ea"/>
              <a:cs typeface="+mn-cs"/>
            </a:endParaRPr>
          </a:p>
        </p:txBody>
      </p:sp>
      <p:sp>
        <p:nvSpPr>
          <p:cNvPr id="9" name="Rectangle 8">
            <a:extLst>
              <a:ext uri="{FF2B5EF4-FFF2-40B4-BE49-F238E27FC236}">
                <a16:creationId xmlns:a16="http://schemas.microsoft.com/office/drawing/2014/main" id="{B8F9F418-251E-4B47-BD8D-5CC731ED4D5C}"/>
              </a:ext>
            </a:extLst>
          </p:cNvPr>
          <p:cNvSpPr/>
          <p:nvPr/>
        </p:nvSpPr>
        <p:spPr>
          <a:xfrm>
            <a:off x="320039" y="1385544"/>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400" b="1" i="0" u="none" strike="noStrike" kern="1200" cap="none" spc="0" normalizeH="0" baseline="0" noProof="0" dirty="0">
                <a:ln>
                  <a:noFill/>
                </a:ln>
                <a:solidFill>
                  <a:srgbClr val="FFFF00"/>
                </a:solidFill>
                <a:effectLst/>
                <a:uLnTx/>
                <a:uFillTx/>
                <a:latin typeface="Helvetica" panose="020B0604020202020204" pitchFamily="34" charset="0"/>
                <a:ea typeface="+mn-ea"/>
                <a:cs typeface="+mn-cs"/>
              </a:rPr>
              <a:t>Results:</a:t>
            </a:r>
          </a:p>
        </p:txBody>
      </p:sp>
      <p:graphicFrame>
        <p:nvGraphicFramePr>
          <p:cNvPr id="10" name="Table 10">
            <a:extLst>
              <a:ext uri="{FF2B5EF4-FFF2-40B4-BE49-F238E27FC236}">
                <a16:creationId xmlns:a16="http://schemas.microsoft.com/office/drawing/2014/main" id="{EF1C027F-A46A-4398-8A24-8D22DD82D085}"/>
              </a:ext>
            </a:extLst>
          </p:cNvPr>
          <p:cNvGraphicFramePr>
            <a:graphicFrameLocks noGrp="1"/>
          </p:cNvGraphicFramePr>
          <p:nvPr>
            <p:extLst>
              <p:ext uri="{D42A27DB-BD31-4B8C-83A1-F6EECF244321}">
                <p14:modId xmlns:p14="http://schemas.microsoft.com/office/powerpoint/2010/main" val="2154512969"/>
              </p:ext>
            </p:extLst>
          </p:nvPr>
        </p:nvGraphicFramePr>
        <p:xfrm>
          <a:off x="393700" y="1996396"/>
          <a:ext cx="6140450" cy="1508760"/>
        </p:xfrm>
        <a:graphic>
          <a:graphicData uri="http://schemas.openxmlformats.org/drawingml/2006/table">
            <a:tbl>
              <a:tblPr firstRow="1" bandRow="1">
                <a:tableStyleId>{5C22544A-7EE6-4342-B048-85BDC9FD1C3A}</a:tableStyleId>
              </a:tblPr>
              <a:tblGrid>
                <a:gridCol w="781050">
                  <a:extLst>
                    <a:ext uri="{9D8B030D-6E8A-4147-A177-3AD203B41FA5}">
                      <a16:colId xmlns:a16="http://schemas.microsoft.com/office/drawing/2014/main" val="593069223"/>
                    </a:ext>
                  </a:extLst>
                </a:gridCol>
                <a:gridCol w="770770">
                  <a:extLst>
                    <a:ext uri="{9D8B030D-6E8A-4147-A177-3AD203B41FA5}">
                      <a16:colId xmlns:a16="http://schemas.microsoft.com/office/drawing/2014/main" val="4133044928"/>
                    </a:ext>
                  </a:extLst>
                </a:gridCol>
                <a:gridCol w="768350">
                  <a:extLst>
                    <a:ext uri="{9D8B030D-6E8A-4147-A177-3AD203B41FA5}">
                      <a16:colId xmlns:a16="http://schemas.microsoft.com/office/drawing/2014/main" val="4272454390"/>
                    </a:ext>
                  </a:extLst>
                </a:gridCol>
                <a:gridCol w="208280">
                  <a:extLst>
                    <a:ext uri="{9D8B030D-6E8A-4147-A177-3AD203B41FA5}">
                      <a16:colId xmlns:a16="http://schemas.microsoft.com/office/drawing/2014/main" val="2309257333"/>
                    </a:ext>
                  </a:extLst>
                </a:gridCol>
                <a:gridCol w="985520">
                  <a:extLst>
                    <a:ext uri="{9D8B030D-6E8A-4147-A177-3AD203B41FA5}">
                      <a16:colId xmlns:a16="http://schemas.microsoft.com/office/drawing/2014/main" val="3045139948"/>
                    </a:ext>
                  </a:extLst>
                </a:gridCol>
                <a:gridCol w="812800">
                  <a:extLst>
                    <a:ext uri="{9D8B030D-6E8A-4147-A177-3AD203B41FA5}">
                      <a16:colId xmlns:a16="http://schemas.microsoft.com/office/drawing/2014/main" val="1293728356"/>
                    </a:ext>
                  </a:extLst>
                </a:gridCol>
                <a:gridCol w="208280">
                  <a:extLst>
                    <a:ext uri="{9D8B030D-6E8A-4147-A177-3AD203B41FA5}">
                      <a16:colId xmlns:a16="http://schemas.microsoft.com/office/drawing/2014/main" val="2358541111"/>
                    </a:ext>
                  </a:extLst>
                </a:gridCol>
                <a:gridCol w="756920">
                  <a:extLst>
                    <a:ext uri="{9D8B030D-6E8A-4147-A177-3AD203B41FA5}">
                      <a16:colId xmlns:a16="http://schemas.microsoft.com/office/drawing/2014/main" val="604818839"/>
                    </a:ext>
                  </a:extLst>
                </a:gridCol>
                <a:gridCol w="848480">
                  <a:extLst>
                    <a:ext uri="{9D8B030D-6E8A-4147-A177-3AD203B41FA5}">
                      <a16:colId xmlns:a16="http://schemas.microsoft.com/office/drawing/2014/main" val="2381923010"/>
                    </a:ext>
                  </a:extLst>
                </a:gridCol>
              </a:tblGrid>
              <a:tr h="143554">
                <a:tc>
                  <a:txBody>
                    <a:bodyPr/>
                    <a:lstStyle/>
                    <a:p>
                      <a:endParaRPr lang="en-SG" sz="1100" dirty="0"/>
                    </a:p>
                  </a:txBody>
                  <a:tcPr>
                    <a:solidFill>
                      <a:schemeClr val="tx1"/>
                    </a:solidFill>
                  </a:tcPr>
                </a:tc>
                <a:tc gridSpan="2">
                  <a:txBody>
                    <a:bodyPr/>
                    <a:lstStyle/>
                    <a:p>
                      <a:pPr algn="ctr"/>
                      <a:r>
                        <a:rPr lang="en-SG" sz="1000" dirty="0"/>
                        <a:t>SB</a:t>
                      </a:r>
                    </a:p>
                  </a:txBody>
                  <a:tcPr/>
                </a:tc>
                <a:tc hMerge="1">
                  <a:txBody>
                    <a:bodyPr/>
                    <a:lstStyle/>
                    <a:p>
                      <a:endParaRPr lang="en-SG" dirty="0"/>
                    </a:p>
                  </a:txBody>
                  <a:tcPr/>
                </a:tc>
                <a:tc>
                  <a:txBody>
                    <a:bodyPr/>
                    <a:lstStyle/>
                    <a:p>
                      <a:pPr algn="ctr"/>
                      <a:endParaRPr lang="en-SG" sz="1000" dirty="0"/>
                    </a:p>
                  </a:txBody>
                  <a:tcPr/>
                </a:tc>
                <a:tc gridSpan="2">
                  <a:txBody>
                    <a:bodyPr/>
                    <a:lstStyle/>
                    <a:p>
                      <a:pPr algn="ctr"/>
                      <a:r>
                        <a:rPr lang="en-SG" sz="1000" dirty="0"/>
                        <a:t>ROW</a:t>
                      </a:r>
                    </a:p>
                  </a:txBody>
                  <a:tcPr/>
                </a:tc>
                <a:tc hMerge="1">
                  <a:txBody>
                    <a:bodyPr/>
                    <a:lstStyle/>
                    <a:p>
                      <a:endParaRPr lang="en-SG" dirty="0"/>
                    </a:p>
                  </a:txBody>
                  <a:tcPr/>
                </a:tc>
                <a:tc>
                  <a:txBody>
                    <a:bodyPr/>
                    <a:lstStyle/>
                    <a:p>
                      <a:pPr algn="ctr"/>
                      <a:endParaRPr lang="en-SG" sz="1000"/>
                    </a:p>
                  </a:txBody>
                  <a:tcPr/>
                </a:tc>
                <a:tc gridSpan="2">
                  <a:txBody>
                    <a:bodyPr/>
                    <a:lstStyle/>
                    <a:p>
                      <a:pPr algn="ctr"/>
                      <a:r>
                        <a:rPr lang="en-SG" sz="1000" dirty="0"/>
                        <a:t>COL</a:t>
                      </a:r>
                    </a:p>
                  </a:txBody>
                  <a:tcPr/>
                </a:tc>
                <a:tc hMerge="1">
                  <a:txBody>
                    <a:bodyPr/>
                    <a:lstStyle/>
                    <a:p>
                      <a:endParaRPr lang="en-SG" dirty="0"/>
                    </a:p>
                  </a:txBody>
                  <a:tcPr/>
                </a:tc>
                <a:extLst>
                  <a:ext uri="{0D108BD9-81ED-4DB2-BD59-A6C34878D82A}">
                    <a16:rowId xmlns:a16="http://schemas.microsoft.com/office/drawing/2014/main" val="1085460300"/>
                  </a:ext>
                </a:extLst>
              </a:tr>
              <a:tr h="370840">
                <a:tc>
                  <a:txBody>
                    <a:bodyPr/>
                    <a:lstStyle/>
                    <a:p>
                      <a:endParaRPr lang="en-SG" sz="1100" dirty="0"/>
                    </a:p>
                  </a:txBody>
                  <a:tcPr>
                    <a:solidFill>
                      <a:schemeClr val="tx1"/>
                    </a:solidFill>
                  </a:tcPr>
                </a:tc>
                <a:tc>
                  <a:txBody>
                    <a:bodyPr/>
                    <a:lstStyle/>
                    <a:p>
                      <a:pPr algn="ctr"/>
                      <a:r>
                        <a:rPr lang="en-SG" sz="1000" dirty="0"/>
                        <a:t>Predicted Negative</a:t>
                      </a:r>
                    </a:p>
                  </a:txBody>
                  <a:tcPr/>
                </a:tc>
                <a:tc>
                  <a:txBody>
                    <a:bodyPr/>
                    <a:lstStyle/>
                    <a:p>
                      <a:pPr algn="ctr"/>
                      <a:r>
                        <a:rPr lang="en-SG" sz="1000" dirty="0"/>
                        <a:t>Predicted Positive</a:t>
                      </a:r>
                    </a:p>
                  </a:txBody>
                  <a:tcPr/>
                </a:tc>
                <a:tc>
                  <a:txBody>
                    <a:bodyPr/>
                    <a:lstStyle/>
                    <a:p>
                      <a:pPr algn="ctr"/>
                      <a:endParaRPr lang="en-SG" sz="1000" dirty="0"/>
                    </a:p>
                  </a:txBody>
                  <a:tcPr/>
                </a:tc>
                <a:tc>
                  <a:txBody>
                    <a:bodyPr/>
                    <a:lstStyle/>
                    <a:p>
                      <a:pPr algn="ctr"/>
                      <a:r>
                        <a:rPr lang="en-SG" sz="1000" dirty="0"/>
                        <a:t>Predicted Negative</a:t>
                      </a:r>
                    </a:p>
                  </a:txBody>
                  <a:tcPr/>
                </a:tc>
                <a:tc>
                  <a:txBody>
                    <a:bodyPr/>
                    <a:lstStyle/>
                    <a:p>
                      <a:pPr algn="ctr"/>
                      <a:r>
                        <a:rPr lang="en-SG" sz="1000" dirty="0"/>
                        <a:t>Predicted Positive</a:t>
                      </a:r>
                    </a:p>
                  </a:txBody>
                  <a:tcPr/>
                </a:tc>
                <a:tc>
                  <a:txBody>
                    <a:bodyPr/>
                    <a:lstStyle/>
                    <a:p>
                      <a:pPr algn="ctr"/>
                      <a:endParaRPr lang="en-SG" sz="1000" dirty="0"/>
                    </a:p>
                  </a:txBody>
                  <a:tcPr/>
                </a:tc>
                <a:tc>
                  <a:txBody>
                    <a:bodyPr/>
                    <a:lstStyle/>
                    <a:p>
                      <a:pPr algn="ctr"/>
                      <a:r>
                        <a:rPr lang="en-SG" sz="1000" dirty="0"/>
                        <a:t>Predicted Negative</a:t>
                      </a:r>
                    </a:p>
                  </a:txBody>
                  <a:tcPr/>
                </a:tc>
                <a:tc>
                  <a:txBody>
                    <a:bodyPr/>
                    <a:lstStyle/>
                    <a:p>
                      <a:pPr algn="ctr"/>
                      <a:r>
                        <a:rPr lang="en-SG" sz="1000" dirty="0"/>
                        <a:t>Predicted Positive</a:t>
                      </a:r>
                    </a:p>
                  </a:txBody>
                  <a:tcPr/>
                </a:tc>
                <a:extLst>
                  <a:ext uri="{0D108BD9-81ED-4DB2-BD59-A6C34878D82A}">
                    <a16:rowId xmlns:a16="http://schemas.microsoft.com/office/drawing/2014/main" val="3682369187"/>
                  </a:ext>
                </a:extLst>
              </a:tr>
              <a:tr h="370840">
                <a:tc>
                  <a:txBody>
                    <a:bodyPr/>
                    <a:lstStyle/>
                    <a:p>
                      <a:r>
                        <a:rPr lang="en-SG" sz="1100" dirty="0"/>
                        <a:t>Actual Negative</a:t>
                      </a:r>
                    </a:p>
                  </a:txBody>
                  <a:tcPr/>
                </a:tc>
                <a:tc>
                  <a:txBody>
                    <a:bodyPr/>
                    <a:lstStyle/>
                    <a:p>
                      <a:pPr algn="ctr"/>
                      <a:r>
                        <a:rPr lang="en-SG" sz="1100" b="1" dirty="0"/>
                        <a:t>382</a:t>
                      </a:r>
                    </a:p>
                  </a:txBody>
                  <a:tcPr/>
                </a:tc>
                <a:tc>
                  <a:txBody>
                    <a:bodyPr/>
                    <a:lstStyle/>
                    <a:p>
                      <a:pPr algn="ctr"/>
                      <a:r>
                        <a:rPr lang="en-SG" sz="1100" dirty="0"/>
                        <a:t>14</a:t>
                      </a:r>
                    </a:p>
                  </a:txBody>
                  <a:tcPr/>
                </a:tc>
                <a:tc>
                  <a:txBody>
                    <a:bodyPr/>
                    <a:lstStyle/>
                    <a:p>
                      <a:pPr algn="ctr"/>
                      <a:endParaRPr lang="en-SG" sz="1100" dirty="0"/>
                    </a:p>
                  </a:txBody>
                  <a:tcPr/>
                </a:tc>
                <a:tc>
                  <a:txBody>
                    <a:bodyPr/>
                    <a:lstStyle/>
                    <a:p>
                      <a:pPr algn="ctr"/>
                      <a:r>
                        <a:rPr lang="en-SG" sz="1100" b="1" dirty="0"/>
                        <a:t>617</a:t>
                      </a:r>
                    </a:p>
                  </a:txBody>
                  <a:tcPr/>
                </a:tc>
                <a:tc>
                  <a:txBody>
                    <a:bodyPr/>
                    <a:lstStyle/>
                    <a:p>
                      <a:pPr algn="ctr"/>
                      <a:r>
                        <a:rPr lang="en-SG" sz="1100" dirty="0"/>
                        <a:t>20</a:t>
                      </a:r>
                    </a:p>
                  </a:txBody>
                  <a:tcPr/>
                </a:tc>
                <a:tc>
                  <a:txBody>
                    <a:bodyPr/>
                    <a:lstStyle/>
                    <a:p>
                      <a:pPr algn="ctr"/>
                      <a:endParaRPr lang="en-SG" sz="1100" dirty="0"/>
                    </a:p>
                  </a:txBody>
                  <a:tcPr/>
                </a:tc>
                <a:tc>
                  <a:txBody>
                    <a:bodyPr/>
                    <a:lstStyle/>
                    <a:p>
                      <a:pPr algn="ctr"/>
                      <a:r>
                        <a:rPr lang="en-SG" sz="1100" b="1" dirty="0"/>
                        <a:t>773</a:t>
                      </a:r>
                    </a:p>
                  </a:txBody>
                  <a:tcPr/>
                </a:tc>
                <a:tc>
                  <a:txBody>
                    <a:bodyPr/>
                    <a:lstStyle/>
                    <a:p>
                      <a:pPr algn="ctr"/>
                      <a:r>
                        <a:rPr lang="en-SG" sz="1100" dirty="0"/>
                        <a:t>18</a:t>
                      </a:r>
                    </a:p>
                  </a:txBody>
                  <a:tcPr/>
                </a:tc>
                <a:extLst>
                  <a:ext uri="{0D108BD9-81ED-4DB2-BD59-A6C34878D82A}">
                    <a16:rowId xmlns:a16="http://schemas.microsoft.com/office/drawing/2014/main" val="4140346401"/>
                  </a:ext>
                </a:extLst>
              </a:tr>
              <a:tr h="370840">
                <a:tc>
                  <a:txBody>
                    <a:bodyPr/>
                    <a:lstStyle/>
                    <a:p>
                      <a:r>
                        <a:rPr lang="en-SG" sz="1100" dirty="0"/>
                        <a:t>Actual Positive</a:t>
                      </a:r>
                    </a:p>
                  </a:txBody>
                  <a:tcPr/>
                </a:tc>
                <a:tc>
                  <a:txBody>
                    <a:bodyPr/>
                    <a:lstStyle/>
                    <a:p>
                      <a:pPr algn="ctr"/>
                      <a:r>
                        <a:rPr lang="en-SG" sz="1100" dirty="0"/>
                        <a:t>0</a:t>
                      </a:r>
                    </a:p>
                  </a:txBody>
                  <a:tcPr/>
                </a:tc>
                <a:tc>
                  <a:txBody>
                    <a:bodyPr/>
                    <a:lstStyle/>
                    <a:p>
                      <a:pPr algn="ctr"/>
                      <a:r>
                        <a:rPr lang="en-SG" sz="1100" b="1" dirty="0"/>
                        <a:t>635</a:t>
                      </a:r>
                    </a:p>
                  </a:txBody>
                  <a:tcPr/>
                </a:tc>
                <a:tc>
                  <a:txBody>
                    <a:bodyPr/>
                    <a:lstStyle/>
                    <a:p>
                      <a:pPr algn="ctr"/>
                      <a:endParaRPr lang="en-SG" sz="1100" dirty="0"/>
                    </a:p>
                  </a:txBody>
                  <a:tcPr/>
                </a:tc>
                <a:tc>
                  <a:txBody>
                    <a:bodyPr/>
                    <a:lstStyle/>
                    <a:p>
                      <a:pPr algn="ctr"/>
                      <a:r>
                        <a:rPr lang="en-SG" sz="1100" dirty="0"/>
                        <a:t>5</a:t>
                      </a:r>
                    </a:p>
                  </a:txBody>
                  <a:tcPr/>
                </a:tc>
                <a:tc>
                  <a:txBody>
                    <a:bodyPr/>
                    <a:lstStyle/>
                    <a:p>
                      <a:pPr algn="ctr"/>
                      <a:r>
                        <a:rPr lang="en-SG" sz="1100" b="1" dirty="0"/>
                        <a:t>389</a:t>
                      </a:r>
                    </a:p>
                  </a:txBody>
                  <a:tcPr/>
                </a:tc>
                <a:tc>
                  <a:txBody>
                    <a:bodyPr/>
                    <a:lstStyle/>
                    <a:p>
                      <a:pPr algn="ctr"/>
                      <a:endParaRPr lang="en-SG" sz="1100" dirty="0"/>
                    </a:p>
                  </a:txBody>
                  <a:tcPr/>
                </a:tc>
                <a:tc>
                  <a:txBody>
                    <a:bodyPr/>
                    <a:lstStyle/>
                    <a:p>
                      <a:pPr algn="ctr"/>
                      <a:r>
                        <a:rPr lang="en-SG" sz="1100" dirty="0"/>
                        <a:t>13</a:t>
                      </a:r>
                    </a:p>
                  </a:txBody>
                  <a:tcPr/>
                </a:tc>
                <a:tc>
                  <a:txBody>
                    <a:bodyPr/>
                    <a:lstStyle/>
                    <a:p>
                      <a:pPr algn="ctr"/>
                      <a:r>
                        <a:rPr lang="en-SG" sz="1100" b="1" dirty="0"/>
                        <a:t>227</a:t>
                      </a:r>
                    </a:p>
                  </a:txBody>
                  <a:tcPr/>
                </a:tc>
                <a:extLst>
                  <a:ext uri="{0D108BD9-81ED-4DB2-BD59-A6C34878D82A}">
                    <a16:rowId xmlns:a16="http://schemas.microsoft.com/office/drawing/2014/main" val="1751802566"/>
                  </a:ext>
                </a:extLst>
              </a:tr>
            </a:tbl>
          </a:graphicData>
        </a:graphic>
      </p:graphicFrame>
      <p:graphicFrame>
        <p:nvGraphicFramePr>
          <p:cNvPr id="12" name="Table 12">
            <a:extLst>
              <a:ext uri="{FF2B5EF4-FFF2-40B4-BE49-F238E27FC236}">
                <a16:creationId xmlns:a16="http://schemas.microsoft.com/office/drawing/2014/main" id="{CA636CD4-9465-473A-BB4C-A8AB468CA84F}"/>
              </a:ext>
            </a:extLst>
          </p:cNvPr>
          <p:cNvGraphicFramePr>
            <a:graphicFrameLocks noGrp="1"/>
          </p:cNvGraphicFramePr>
          <p:nvPr>
            <p:extLst>
              <p:ext uri="{D42A27DB-BD31-4B8C-83A1-F6EECF244321}">
                <p14:modId xmlns:p14="http://schemas.microsoft.com/office/powerpoint/2010/main" val="1288223597"/>
              </p:ext>
            </p:extLst>
          </p:nvPr>
        </p:nvGraphicFramePr>
        <p:xfrm>
          <a:off x="393700" y="4006105"/>
          <a:ext cx="3669203" cy="2057400"/>
        </p:xfrm>
        <a:graphic>
          <a:graphicData uri="http://schemas.openxmlformats.org/drawingml/2006/table">
            <a:tbl>
              <a:tblPr firstRow="1" bandRow="1">
                <a:tableStyleId>{5C22544A-7EE6-4342-B048-85BDC9FD1C3A}</a:tableStyleId>
              </a:tblPr>
              <a:tblGrid>
                <a:gridCol w="921386">
                  <a:extLst>
                    <a:ext uri="{9D8B030D-6E8A-4147-A177-3AD203B41FA5}">
                      <a16:colId xmlns:a16="http://schemas.microsoft.com/office/drawing/2014/main" val="2215555604"/>
                    </a:ext>
                  </a:extLst>
                </a:gridCol>
                <a:gridCol w="711200">
                  <a:extLst>
                    <a:ext uri="{9D8B030D-6E8A-4147-A177-3AD203B41FA5}">
                      <a16:colId xmlns:a16="http://schemas.microsoft.com/office/drawing/2014/main" val="506274005"/>
                    </a:ext>
                  </a:extLst>
                </a:gridCol>
                <a:gridCol w="590550">
                  <a:extLst>
                    <a:ext uri="{9D8B030D-6E8A-4147-A177-3AD203B41FA5}">
                      <a16:colId xmlns:a16="http://schemas.microsoft.com/office/drawing/2014/main" val="2972343727"/>
                    </a:ext>
                  </a:extLst>
                </a:gridCol>
                <a:gridCol w="635000">
                  <a:extLst>
                    <a:ext uri="{9D8B030D-6E8A-4147-A177-3AD203B41FA5}">
                      <a16:colId xmlns:a16="http://schemas.microsoft.com/office/drawing/2014/main" val="1102546851"/>
                    </a:ext>
                  </a:extLst>
                </a:gridCol>
                <a:gridCol w="811067">
                  <a:extLst>
                    <a:ext uri="{9D8B030D-6E8A-4147-A177-3AD203B41FA5}">
                      <a16:colId xmlns:a16="http://schemas.microsoft.com/office/drawing/2014/main" val="1791058531"/>
                    </a:ext>
                  </a:extLst>
                </a:gridCol>
              </a:tblGrid>
              <a:tr h="177656">
                <a:tc>
                  <a:txBody>
                    <a:bodyPr/>
                    <a:lstStyle/>
                    <a:p>
                      <a:endParaRPr lang="en-SG" sz="1000" dirty="0"/>
                    </a:p>
                  </a:txBody>
                  <a:tcPr/>
                </a:tc>
                <a:tc>
                  <a:txBody>
                    <a:bodyPr/>
                    <a:lstStyle/>
                    <a:p>
                      <a:pPr algn="ctr"/>
                      <a:r>
                        <a:rPr lang="en-SG" sz="1000" dirty="0"/>
                        <a:t>Precision</a:t>
                      </a:r>
                    </a:p>
                  </a:txBody>
                  <a:tcPr/>
                </a:tc>
                <a:tc>
                  <a:txBody>
                    <a:bodyPr/>
                    <a:lstStyle/>
                    <a:p>
                      <a:pPr algn="ctr"/>
                      <a:r>
                        <a:rPr lang="en-SG" sz="1000" dirty="0"/>
                        <a:t>Recall</a:t>
                      </a:r>
                    </a:p>
                  </a:txBody>
                  <a:tcPr/>
                </a:tc>
                <a:tc>
                  <a:txBody>
                    <a:bodyPr/>
                    <a:lstStyle/>
                    <a:p>
                      <a:pPr algn="ctr"/>
                      <a:r>
                        <a:rPr lang="en-SG" sz="1000" dirty="0"/>
                        <a:t>F1-score</a:t>
                      </a:r>
                    </a:p>
                  </a:txBody>
                  <a:tcPr/>
                </a:tc>
                <a:tc>
                  <a:txBody>
                    <a:bodyPr/>
                    <a:lstStyle/>
                    <a:p>
                      <a:pPr algn="ctr"/>
                      <a:r>
                        <a:rPr lang="en-SG" sz="1000" dirty="0"/>
                        <a:t>Support</a:t>
                      </a:r>
                    </a:p>
                  </a:txBody>
                  <a:tcPr/>
                </a:tc>
                <a:extLst>
                  <a:ext uri="{0D108BD9-81ED-4DB2-BD59-A6C34878D82A}">
                    <a16:rowId xmlns:a16="http://schemas.microsoft.com/office/drawing/2014/main" val="2775416824"/>
                  </a:ext>
                </a:extLst>
              </a:tr>
              <a:tr h="0">
                <a:tc>
                  <a:txBody>
                    <a:bodyPr/>
                    <a:lstStyle/>
                    <a:p>
                      <a:r>
                        <a:rPr lang="en-SG" sz="1000" dirty="0"/>
                        <a:t>SB</a:t>
                      </a:r>
                    </a:p>
                  </a:txBody>
                  <a:tcPr/>
                </a:tc>
                <a:tc>
                  <a:txBody>
                    <a:bodyPr/>
                    <a:lstStyle/>
                    <a:p>
                      <a:pPr algn="ctr"/>
                      <a:r>
                        <a:rPr lang="en-SG" sz="1100" dirty="0"/>
                        <a:t>0.98</a:t>
                      </a:r>
                    </a:p>
                  </a:txBody>
                  <a:tcPr/>
                </a:tc>
                <a:tc>
                  <a:txBody>
                    <a:bodyPr/>
                    <a:lstStyle/>
                    <a:p>
                      <a:pPr algn="ctr"/>
                      <a:r>
                        <a:rPr lang="en-SG" sz="1100" dirty="0"/>
                        <a:t>1.00</a:t>
                      </a:r>
                    </a:p>
                  </a:txBody>
                  <a:tcPr/>
                </a:tc>
                <a:tc>
                  <a:txBody>
                    <a:bodyPr/>
                    <a:lstStyle/>
                    <a:p>
                      <a:pPr algn="ctr"/>
                      <a:r>
                        <a:rPr lang="en-SG" sz="1100" dirty="0"/>
                        <a:t>0.99</a:t>
                      </a:r>
                    </a:p>
                  </a:txBody>
                  <a:tcPr/>
                </a:tc>
                <a:tc>
                  <a:txBody>
                    <a:bodyPr/>
                    <a:lstStyle/>
                    <a:p>
                      <a:pPr algn="ctr"/>
                      <a:r>
                        <a:rPr lang="en-SG" sz="1100" dirty="0"/>
                        <a:t>635</a:t>
                      </a:r>
                    </a:p>
                  </a:txBody>
                  <a:tcPr/>
                </a:tc>
                <a:extLst>
                  <a:ext uri="{0D108BD9-81ED-4DB2-BD59-A6C34878D82A}">
                    <a16:rowId xmlns:a16="http://schemas.microsoft.com/office/drawing/2014/main" val="1433973747"/>
                  </a:ext>
                </a:extLst>
              </a:tr>
              <a:tr h="206164">
                <a:tc>
                  <a:txBody>
                    <a:bodyPr/>
                    <a:lstStyle/>
                    <a:p>
                      <a:r>
                        <a:rPr lang="en-SG" sz="1000" dirty="0"/>
                        <a:t>ROW</a:t>
                      </a:r>
                    </a:p>
                  </a:txBody>
                  <a:tcPr/>
                </a:tc>
                <a:tc>
                  <a:txBody>
                    <a:bodyPr/>
                    <a:lstStyle/>
                    <a:p>
                      <a:pPr algn="ctr"/>
                      <a:r>
                        <a:rPr lang="en-SG" sz="1100" dirty="0"/>
                        <a:t>0.95</a:t>
                      </a:r>
                    </a:p>
                  </a:txBody>
                  <a:tcPr/>
                </a:tc>
                <a:tc>
                  <a:txBody>
                    <a:bodyPr/>
                    <a:lstStyle/>
                    <a:p>
                      <a:pPr algn="ctr"/>
                      <a:r>
                        <a:rPr lang="en-SG" sz="1100" dirty="0"/>
                        <a:t>0.99</a:t>
                      </a:r>
                    </a:p>
                  </a:txBody>
                  <a:tcPr/>
                </a:tc>
                <a:tc>
                  <a:txBody>
                    <a:bodyPr/>
                    <a:lstStyle/>
                    <a:p>
                      <a:pPr algn="ctr"/>
                      <a:r>
                        <a:rPr lang="en-SG" sz="1100" dirty="0"/>
                        <a:t>0.97</a:t>
                      </a:r>
                    </a:p>
                  </a:txBody>
                  <a:tcPr/>
                </a:tc>
                <a:tc>
                  <a:txBody>
                    <a:bodyPr/>
                    <a:lstStyle/>
                    <a:p>
                      <a:pPr algn="ctr"/>
                      <a:r>
                        <a:rPr lang="en-SG" sz="1100" dirty="0"/>
                        <a:t>394</a:t>
                      </a:r>
                    </a:p>
                  </a:txBody>
                  <a:tcPr/>
                </a:tc>
                <a:extLst>
                  <a:ext uri="{0D108BD9-81ED-4DB2-BD59-A6C34878D82A}">
                    <a16:rowId xmlns:a16="http://schemas.microsoft.com/office/drawing/2014/main" val="4090710273"/>
                  </a:ext>
                </a:extLst>
              </a:tr>
              <a:tr h="162984">
                <a:tc>
                  <a:txBody>
                    <a:bodyPr/>
                    <a:lstStyle/>
                    <a:p>
                      <a:r>
                        <a:rPr lang="en-SG" sz="1000" dirty="0"/>
                        <a:t>COL</a:t>
                      </a:r>
                    </a:p>
                  </a:txBody>
                  <a:tcPr/>
                </a:tc>
                <a:tc>
                  <a:txBody>
                    <a:bodyPr/>
                    <a:lstStyle/>
                    <a:p>
                      <a:pPr algn="ctr"/>
                      <a:r>
                        <a:rPr lang="en-SG" sz="1100" dirty="0"/>
                        <a:t>0.93</a:t>
                      </a:r>
                    </a:p>
                  </a:txBody>
                  <a:tcPr/>
                </a:tc>
                <a:tc>
                  <a:txBody>
                    <a:bodyPr/>
                    <a:lstStyle/>
                    <a:p>
                      <a:pPr algn="ctr"/>
                      <a:r>
                        <a:rPr lang="en-SG" sz="1100" dirty="0"/>
                        <a:t>0.95</a:t>
                      </a:r>
                    </a:p>
                  </a:txBody>
                  <a:tcPr/>
                </a:tc>
                <a:tc>
                  <a:txBody>
                    <a:bodyPr/>
                    <a:lstStyle/>
                    <a:p>
                      <a:pPr algn="ctr"/>
                      <a:r>
                        <a:rPr lang="en-SG" sz="1100" dirty="0"/>
                        <a:t>0.94</a:t>
                      </a:r>
                    </a:p>
                  </a:txBody>
                  <a:tcPr/>
                </a:tc>
                <a:tc>
                  <a:txBody>
                    <a:bodyPr/>
                    <a:lstStyle/>
                    <a:p>
                      <a:pPr algn="ctr"/>
                      <a:r>
                        <a:rPr lang="en-SG" sz="1100" dirty="0"/>
                        <a:t>240</a:t>
                      </a:r>
                    </a:p>
                  </a:txBody>
                  <a:tcPr/>
                </a:tc>
                <a:extLst>
                  <a:ext uri="{0D108BD9-81ED-4DB2-BD59-A6C34878D82A}">
                    <a16:rowId xmlns:a16="http://schemas.microsoft.com/office/drawing/2014/main" val="134738055"/>
                  </a:ext>
                </a:extLst>
              </a:tr>
              <a:tr h="0">
                <a:tc>
                  <a:txBody>
                    <a:bodyPr/>
                    <a:lstStyle/>
                    <a:p>
                      <a:r>
                        <a:rPr lang="en-SG" sz="1000" dirty="0"/>
                        <a:t>Micro </a:t>
                      </a:r>
                      <a:r>
                        <a:rPr lang="en-SG" sz="1000" dirty="0" err="1"/>
                        <a:t>avg</a:t>
                      </a:r>
                      <a:endParaRPr lang="en-SG" sz="1000" dirty="0"/>
                    </a:p>
                  </a:txBody>
                  <a:tcPr/>
                </a:tc>
                <a:tc>
                  <a:txBody>
                    <a:bodyPr/>
                    <a:lstStyle/>
                    <a:p>
                      <a:pPr algn="ctr"/>
                      <a:r>
                        <a:rPr lang="en-SG" sz="1100" dirty="0"/>
                        <a:t>0.96</a:t>
                      </a:r>
                    </a:p>
                  </a:txBody>
                  <a:tcPr/>
                </a:tc>
                <a:tc>
                  <a:txBody>
                    <a:bodyPr/>
                    <a:lstStyle/>
                    <a:p>
                      <a:pPr algn="ctr"/>
                      <a:r>
                        <a:rPr lang="en-SG" sz="1100" dirty="0"/>
                        <a:t>0.99</a:t>
                      </a:r>
                    </a:p>
                  </a:txBody>
                  <a:tcPr/>
                </a:tc>
                <a:tc>
                  <a:txBody>
                    <a:bodyPr/>
                    <a:lstStyle/>
                    <a:p>
                      <a:pPr algn="ctr"/>
                      <a:r>
                        <a:rPr lang="en-SG" sz="1100" dirty="0"/>
                        <a:t>0.97</a:t>
                      </a:r>
                    </a:p>
                  </a:txBody>
                  <a:tcPr/>
                </a:tc>
                <a:tc>
                  <a:txBody>
                    <a:bodyPr/>
                    <a:lstStyle/>
                    <a:p>
                      <a:pPr algn="ctr"/>
                      <a:r>
                        <a:rPr lang="en-SG" sz="1100" dirty="0"/>
                        <a:t>1269</a:t>
                      </a:r>
                    </a:p>
                  </a:txBody>
                  <a:tcPr/>
                </a:tc>
                <a:extLst>
                  <a:ext uri="{0D108BD9-81ED-4DB2-BD59-A6C34878D82A}">
                    <a16:rowId xmlns:a16="http://schemas.microsoft.com/office/drawing/2014/main" val="81339615"/>
                  </a:ext>
                </a:extLst>
              </a:tr>
              <a:tr h="159174">
                <a:tc>
                  <a:txBody>
                    <a:bodyPr/>
                    <a:lstStyle/>
                    <a:p>
                      <a:r>
                        <a:rPr lang="en-SG" sz="1000" dirty="0"/>
                        <a:t>Macro </a:t>
                      </a:r>
                      <a:r>
                        <a:rPr lang="en-SG" sz="1000" dirty="0" err="1"/>
                        <a:t>avg</a:t>
                      </a:r>
                      <a:endParaRPr lang="en-SG" sz="1000" dirty="0"/>
                    </a:p>
                  </a:txBody>
                  <a:tcPr/>
                </a:tc>
                <a:tc>
                  <a:txBody>
                    <a:bodyPr/>
                    <a:lstStyle/>
                    <a:p>
                      <a:pPr algn="ctr"/>
                      <a:r>
                        <a:rPr lang="en-SG" sz="1100" dirty="0"/>
                        <a:t>0.95</a:t>
                      </a:r>
                    </a:p>
                  </a:txBody>
                  <a:tcPr/>
                </a:tc>
                <a:tc>
                  <a:txBody>
                    <a:bodyPr/>
                    <a:lstStyle/>
                    <a:p>
                      <a:pPr algn="ctr"/>
                      <a:r>
                        <a:rPr lang="en-SG" sz="1100" dirty="0"/>
                        <a:t>0.98</a:t>
                      </a:r>
                    </a:p>
                  </a:txBody>
                  <a:tcPr/>
                </a:tc>
                <a:tc>
                  <a:txBody>
                    <a:bodyPr/>
                    <a:lstStyle/>
                    <a:p>
                      <a:pPr algn="ctr"/>
                      <a:r>
                        <a:rPr lang="en-SG" sz="1100" dirty="0"/>
                        <a:t>0.96</a:t>
                      </a:r>
                    </a:p>
                  </a:txBody>
                  <a:tcPr/>
                </a:tc>
                <a:tc>
                  <a:txBody>
                    <a:bodyPr/>
                    <a:lstStyle/>
                    <a:p>
                      <a:pPr algn="ctr"/>
                      <a:r>
                        <a:rPr lang="en-SG" sz="1100" dirty="0"/>
                        <a:t>1269</a:t>
                      </a:r>
                    </a:p>
                  </a:txBody>
                  <a:tcPr/>
                </a:tc>
                <a:extLst>
                  <a:ext uri="{0D108BD9-81ED-4DB2-BD59-A6C34878D82A}">
                    <a16:rowId xmlns:a16="http://schemas.microsoft.com/office/drawing/2014/main" val="413735822"/>
                  </a:ext>
                </a:extLst>
              </a:tr>
              <a:tr h="0">
                <a:tc>
                  <a:txBody>
                    <a:bodyPr/>
                    <a:lstStyle/>
                    <a:p>
                      <a:r>
                        <a:rPr lang="en-SG" sz="1000" dirty="0"/>
                        <a:t>Weighted </a:t>
                      </a:r>
                      <a:r>
                        <a:rPr lang="en-SG" sz="1000" dirty="0" err="1"/>
                        <a:t>avg</a:t>
                      </a:r>
                      <a:endParaRPr lang="en-SG" sz="1000" dirty="0"/>
                    </a:p>
                  </a:txBody>
                  <a:tcPr/>
                </a:tc>
                <a:tc>
                  <a:txBody>
                    <a:bodyPr/>
                    <a:lstStyle/>
                    <a:p>
                      <a:pPr algn="ctr"/>
                      <a:r>
                        <a:rPr lang="en-SG" sz="1100" dirty="0"/>
                        <a:t>0.96</a:t>
                      </a:r>
                    </a:p>
                  </a:txBody>
                  <a:tcPr/>
                </a:tc>
                <a:tc>
                  <a:txBody>
                    <a:bodyPr/>
                    <a:lstStyle/>
                    <a:p>
                      <a:pPr algn="ctr"/>
                      <a:r>
                        <a:rPr lang="en-SG" sz="1100" dirty="0"/>
                        <a:t>0.99</a:t>
                      </a:r>
                    </a:p>
                  </a:txBody>
                  <a:tcPr/>
                </a:tc>
                <a:tc>
                  <a:txBody>
                    <a:bodyPr/>
                    <a:lstStyle/>
                    <a:p>
                      <a:pPr algn="ctr"/>
                      <a:r>
                        <a:rPr lang="en-SG" sz="1100" dirty="0"/>
                        <a:t>0.97</a:t>
                      </a:r>
                    </a:p>
                  </a:txBody>
                  <a:tcPr/>
                </a:tc>
                <a:tc>
                  <a:txBody>
                    <a:bodyPr/>
                    <a:lstStyle/>
                    <a:p>
                      <a:pPr algn="ctr"/>
                      <a:r>
                        <a:rPr lang="en-SG" sz="1100" dirty="0"/>
                        <a:t>1269</a:t>
                      </a:r>
                    </a:p>
                  </a:txBody>
                  <a:tcPr/>
                </a:tc>
                <a:extLst>
                  <a:ext uri="{0D108BD9-81ED-4DB2-BD59-A6C34878D82A}">
                    <a16:rowId xmlns:a16="http://schemas.microsoft.com/office/drawing/2014/main" val="3887720005"/>
                  </a:ext>
                </a:extLst>
              </a:tr>
              <a:tr h="0">
                <a:tc>
                  <a:txBody>
                    <a:bodyPr/>
                    <a:lstStyle/>
                    <a:p>
                      <a:r>
                        <a:rPr lang="en-SG" sz="1000" dirty="0"/>
                        <a:t>Samples </a:t>
                      </a:r>
                      <a:r>
                        <a:rPr lang="en-SG" sz="1000" dirty="0" err="1"/>
                        <a:t>avg</a:t>
                      </a:r>
                      <a:endParaRPr lang="en-SG" sz="1000" dirty="0"/>
                    </a:p>
                  </a:txBody>
                  <a:tcPr/>
                </a:tc>
                <a:tc>
                  <a:txBody>
                    <a:bodyPr/>
                    <a:lstStyle/>
                    <a:p>
                      <a:pPr algn="ctr"/>
                      <a:r>
                        <a:rPr lang="en-SG" sz="1100" dirty="0"/>
                        <a:t>0.93</a:t>
                      </a:r>
                    </a:p>
                  </a:txBody>
                  <a:tcPr/>
                </a:tc>
                <a:tc>
                  <a:txBody>
                    <a:bodyPr/>
                    <a:lstStyle/>
                    <a:p>
                      <a:pPr algn="ctr"/>
                      <a:r>
                        <a:rPr lang="en-SG" sz="1100" dirty="0"/>
                        <a:t>0.94</a:t>
                      </a:r>
                    </a:p>
                  </a:txBody>
                  <a:tcPr/>
                </a:tc>
                <a:tc>
                  <a:txBody>
                    <a:bodyPr/>
                    <a:lstStyle/>
                    <a:p>
                      <a:pPr algn="ctr"/>
                      <a:r>
                        <a:rPr lang="en-SG" sz="1100" dirty="0"/>
                        <a:t>0.93</a:t>
                      </a:r>
                    </a:p>
                  </a:txBody>
                  <a:tcPr/>
                </a:tc>
                <a:tc>
                  <a:txBody>
                    <a:bodyPr/>
                    <a:lstStyle/>
                    <a:p>
                      <a:pPr algn="ctr"/>
                      <a:r>
                        <a:rPr lang="en-SG" sz="1100" dirty="0"/>
                        <a:t>1269</a:t>
                      </a:r>
                    </a:p>
                  </a:txBody>
                  <a:tcPr/>
                </a:tc>
                <a:extLst>
                  <a:ext uri="{0D108BD9-81ED-4DB2-BD59-A6C34878D82A}">
                    <a16:rowId xmlns:a16="http://schemas.microsoft.com/office/drawing/2014/main" val="2646191725"/>
                  </a:ext>
                </a:extLst>
              </a:tr>
            </a:tbl>
          </a:graphicData>
        </a:graphic>
      </p:graphicFrame>
    </p:spTree>
    <p:extLst>
      <p:ext uri="{BB962C8B-B14F-4D97-AF65-F5344CB8AC3E}">
        <p14:creationId xmlns:p14="http://schemas.microsoft.com/office/powerpoint/2010/main" val="3111088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614C5D02-6ACD-48B7-A9E4-F2706FD2C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9047083B-6D63-443A-9511-FF85F79F810D}"/>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66A01785-4D10-42A9-B60C-56F870385F9C}"/>
              </a:ext>
            </a:extLst>
          </p:cNvPr>
          <p:cNvSpPr>
            <a:spLocks noGrp="1"/>
          </p:cNvSpPr>
          <p:nvPr>
            <p:ph type="title"/>
          </p:nvPr>
        </p:nvSpPr>
        <p:spPr>
          <a:xfrm>
            <a:off x="838200" y="365126"/>
            <a:ext cx="10515600" cy="69215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Competitive agent</a:t>
            </a:r>
          </a:p>
        </p:txBody>
      </p:sp>
      <p:sp>
        <p:nvSpPr>
          <p:cNvPr id="3" name="Content Placeholder 2">
            <a:extLst>
              <a:ext uri="{FF2B5EF4-FFF2-40B4-BE49-F238E27FC236}">
                <a16:creationId xmlns:a16="http://schemas.microsoft.com/office/drawing/2014/main" id="{82B49688-3B72-49BF-978E-DA8CFE309684}"/>
              </a:ext>
            </a:extLst>
          </p:cNvPr>
          <p:cNvSpPr>
            <a:spLocks noGrp="1"/>
          </p:cNvSpPr>
          <p:nvPr>
            <p:ph idx="1"/>
          </p:nvPr>
        </p:nvSpPr>
        <p:spPr>
          <a:xfrm>
            <a:off x="838200" y="2400299"/>
            <a:ext cx="10515600" cy="3776663"/>
          </a:xfrm>
        </p:spPr>
        <p:txBody>
          <a:bodyPr/>
          <a:lstStyle/>
          <a:p>
            <a:r>
              <a:rPr lang="en-MY" dirty="0">
                <a:solidFill>
                  <a:schemeClr val="bg1"/>
                </a:solidFill>
              </a:rPr>
              <a:t>The Competitive Agent gives a score to each technique, namely, Decision Tree, MLP, SVM based on feature correlation and accuracy.</a:t>
            </a:r>
          </a:p>
          <a:p>
            <a:r>
              <a:rPr lang="en-MY" dirty="0">
                <a:solidFill>
                  <a:schemeClr val="bg1"/>
                </a:solidFill>
              </a:rPr>
              <a:t>Based on the Confusion Matrices, the total False Positive for ROW, COL and SB will determine the need for retraining.</a:t>
            </a:r>
          </a:p>
          <a:p>
            <a:r>
              <a:rPr lang="en-MY" dirty="0">
                <a:solidFill>
                  <a:schemeClr val="bg1"/>
                </a:solidFill>
              </a:rPr>
              <a:t>In terms of Retraining:</a:t>
            </a:r>
          </a:p>
          <a:p>
            <a:pPr lvl="1"/>
            <a:r>
              <a:rPr lang="en-MY" dirty="0">
                <a:solidFill>
                  <a:schemeClr val="bg1"/>
                </a:solidFill>
              </a:rPr>
              <a:t>For Random Forest, it will repeat with added number of trees</a:t>
            </a:r>
          </a:p>
          <a:p>
            <a:pPr lvl="1"/>
            <a:r>
              <a:rPr lang="en-MY" dirty="0">
                <a:solidFill>
                  <a:schemeClr val="bg1"/>
                </a:solidFill>
              </a:rPr>
              <a:t>For MLP and SVM, it will repeat with bagging (#estimator = 10)</a:t>
            </a:r>
          </a:p>
        </p:txBody>
      </p:sp>
    </p:spTree>
    <p:extLst>
      <p:ext uri="{BB962C8B-B14F-4D97-AF65-F5344CB8AC3E}">
        <p14:creationId xmlns:p14="http://schemas.microsoft.com/office/powerpoint/2010/main" val="403585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3702FC32-7567-4EB2-8306-584CB66E5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0AFE58BD-2371-4238-AA7B-C0B0B4D75F1B}"/>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8ACB9225-9FB1-4E19-91C0-80E0191B637E}"/>
              </a:ext>
            </a:extLst>
          </p:cNvPr>
          <p:cNvSpPr>
            <a:spLocks noGrp="1"/>
          </p:cNvSpPr>
          <p:nvPr>
            <p:ph type="title"/>
          </p:nvPr>
        </p:nvSpPr>
        <p:spPr>
          <a:xfrm>
            <a:off x="838200" y="365126"/>
            <a:ext cx="10515600" cy="67310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Best Solution</a:t>
            </a:r>
          </a:p>
        </p:txBody>
      </p:sp>
      <p:sp>
        <p:nvSpPr>
          <p:cNvPr id="3" name="Content Placeholder 2">
            <a:extLst>
              <a:ext uri="{FF2B5EF4-FFF2-40B4-BE49-F238E27FC236}">
                <a16:creationId xmlns:a16="http://schemas.microsoft.com/office/drawing/2014/main" id="{C2D4340B-BE97-4508-A5BE-6B7063C5E7CD}"/>
              </a:ext>
            </a:extLst>
          </p:cNvPr>
          <p:cNvSpPr>
            <a:spLocks noGrp="1"/>
          </p:cNvSpPr>
          <p:nvPr>
            <p:ph idx="1"/>
          </p:nvPr>
        </p:nvSpPr>
        <p:spPr>
          <a:xfrm>
            <a:off x="838200" y="2190749"/>
            <a:ext cx="10515600" cy="3986213"/>
          </a:xfrm>
        </p:spPr>
        <p:txBody>
          <a:bodyPr/>
          <a:lstStyle/>
          <a:p>
            <a:r>
              <a:rPr lang="en-MY" dirty="0">
                <a:solidFill>
                  <a:schemeClr val="bg1"/>
                </a:solidFill>
              </a:rPr>
              <a:t>The Competitive Agent will choose the technique with best Total Score. The detail related to the chosen technique will be displayed.</a:t>
            </a:r>
          </a:p>
          <a:p>
            <a:r>
              <a:rPr lang="en-MY" dirty="0">
                <a:solidFill>
                  <a:schemeClr val="bg1"/>
                </a:solidFill>
              </a:rPr>
              <a:t>The Total Score= Feature Correlation Score + Accuracy Score – Mis-Classification Penalty</a:t>
            </a:r>
          </a:p>
        </p:txBody>
      </p:sp>
    </p:spTree>
    <p:extLst>
      <p:ext uri="{BB962C8B-B14F-4D97-AF65-F5344CB8AC3E}">
        <p14:creationId xmlns:p14="http://schemas.microsoft.com/office/powerpoint/2010/main" val="1965157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3702FC32-7567-4EB2-8306-584CB66E5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0AFE58BD-2371-4238-AA7B-C0B0B4D75F1B}"/>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8ACB9225-9FB1-4E19-91C0-80E0191B637E}"/>
              </a:ext>
            </a:extLst>
          </p:cNvPr>
          <p:cNvSpPr>
            <a:spLocks noGrp="1"/>
          </p:cNvSpPr>
          <p:nvPr>
            <p:ph type="title"/>
          </p:nvPr>
        </p:nvSpPr>
        <p:spPr>
          <a:xfrm>
            <a:off x="838200" y="365126"/>
            <a:ext cx="10515600" cy="67310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Conclusion</a:t>
            </a:r>
          </a:p>
        </p:txBody>
      </p:sp>
      <p:sp>
        <p:nvSpPr>
          <p:cNvPr id="3" name="Content Placeholder 2">
            <a:extLst>
              <a:ext uri="{FF2B5EF4-FFF2-40B4-BE49-F238E27FC236}">
                <a16:creationId xmlns:a16="http://schemas.microsoft.com/office/drawing/2014/main" id="{C2D4340B-BE97-4508-A5BE-6B7063C5E7CD}"/>
              </a:ext>
            </a:extLst>
          </p:cNvPr>
          <p:cNvSpPr>
            <a:spLocks noGrp="1"/>
          </p:cNvSpPr>
          <p:nvPr>
            <p:ph idx="1"/>
          </p:nvPr>
        </p:nvSpPr>
        <p:spPr>
          <a:xfrm>
            <a:off x="838200" y="2190749"/>
            <a:ext cx="10515600" cy="3986213"/>
          </a:xfrm>
        </p:spPr>
        <p:txBody>
          <a:bodyPr/>
          <a:lstStyle/>
          <a:p>
            <a:r>
              <a:rPr lang="en-MY" dirty="0">
                <a:solidFill>
                  <a:schemeClr val="bg1"/>
                </a:solidFill>
              </a:rPr>
              <a:t>The Competitive Agent will choose the technique with best Total Score. The detail related to the chosen technique will be displayed.</a:t>
            </a:r>
          </a:p>
          <a:p>
            <a:r>
              <a:rPr lang="en-MY" dirty="0">
                <a:solidFill>
                  <a:schemeClr val="bg1"/>
                </a:solidFill>
              </a:rPr>
              <a:t>The Total Score= Feature Correlation Score + Accuracy Score – Mis-Classification Penalty</a:t>
            </a:r>
          </a:p>
        </p:txBody>
      </p:sp>
    </p:spTree>
    <p:extLst>
      <p:ext uri="{BB962C8B-B14F-4D97-AF65-F5344CB8AC3E}">
        <p14:creationId xmlns:p14="http://schemas.microsoft.com/office/powerpoint/2010/main" val="98452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indoor&#10;&#10;Description automatically generated">
            <a:extLst>
              <a:ext uri="{FF2B5EF4-FFF2-40B4-BE49-F238E27FC236}">
                <a16:creationId xmlns:a16="http://schemas.microsoft.com/office/drawing/2014/main" id="{12BA052D-8D1F-4FD0-B4AE-CA2A2DFC4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2" name="Title 1">
            <a:extLst>
              <a:ext uri="{FF2B5EF4-FFF2-40B4-BE49-F238E27FC236}">
                <a16:creationId xmlns:a16="http://schemas.microsoft.com/office/drawing/2014/main" id="{C116A3B5-71AC-4E08-B4F8-F6FE09D554CD}"/>
              </a:ext>
            </a:extLst>
          </p:cNvPr>
          <p:cNvSpPr>
            <a:spLocks noGrp="1"/>
          </p:cNvSpPr>
          <p:nvPr>
            <p:ph type="title"/>
          </p:nvPr>
        </p:nvSpPr>
        <p:spPr>
          <a:xfrm>
            <a:off x="838200" y="365126"/>
            <a:ext cx="10515600" cy="780208"/>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Description of Problem</a:t>
            </a:r>
          </a:p>
        </p:txBody>
      </p:sp>
      <p:sp>
        <p:nvSpPr>
          <p:cNvPr id="4" name="Rectangle 3">
            <a:extLst>
              <a:ext uri="{FF2B5EF4-FFF2-40B4-BE49-F238E27FC236}">
                <a16:creationId xmlns:a16="http://schemas.microsoft.com/office/drawing/2014/main" id="{B11E1630-8842-443F-92B5-94F7FA07E26E}"/>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Content Placeholder 2">
            <a:extLst>
              <a:ext uri="{FF2B5EF4-FFF2-40B4-BE49-F238E27FC236}">
                <a16:creationId xmlns:a16="http://schemas.microsoft.com/office/drawing/2014/main" id="{17B56742-2897-4689-AB24-6DBF2458BA53}"/>
              </a:ext>
            </a:extLst>
          </p:cNvPr>
          <p:cNvSpPr>
            <a:spLocks noGrp="1"/>
          </p:cNvSpPr>
          <p:nvPr>
            <p:ph idx="1"/>
          </p:nvPr>
        </p:nvSpPr>
        <p:spPr>
          <a:xfrm>
            <a:off x="838200" y="1825625"/>
            <a:ext cx="10515600" cy="4351338"/>
          </a:xfrm>
        </p:spPr>
        <p:txBody>
          <a:bodyPr>
            <a:normAutofit lnSpcReduction="10000"/>
          </a:bodyPr>
          <a:lstStyle/>
          <a:p>
            <a:r>
              <a:rPr lang="en-MY" dirty="0">
                <a:solidFill>
                  <a:schemeClr val="bg1"/>
                </a:solidFill>
              </a:rPr>
              <a:t>This Program is for the testing of Single Semiconductor Memory Chip</a:t>
            </a:r>
          </a:p>
          <a:p>
            <a:r>
              <a:rPr lang="en-MY" dirty="0">
                <a:solidFill>
                  <a:schemeClr val="bg1"/>
                </a:solidFill>
              </a:rPr>
              <a:t>In Memory Chip testing, a number of electronic tests are conducted using the programmable automatic electronic tester.</a:t>
            </a:r>
          </a:p>
          <a:p>
            <a:r>
              <a:rPr lang="en-MY" dirty="0">
                <a:solidFill>
                  <a:schemeClr val="bg1"/>
                </a:solidFill>
              </a:rPr>
              <a:t>Electronic testing is used not only to sort out chip failures, its results can also be used to find out the locations of failure inside the array. This will then help to identify the root cause of the failures. For example, the source of the failure could be due to the lithography process prior to the chip testing.</a:t>
            </a:r>
          </a:p>
          <a:p>
            <a:r>
              <a:rPr lang="en-MY" dirty="0">
                <a:solidFill>
                  <a:schemeClr val="bg1"/>
                </a:solidFill>
              </a:rPr>
              <a:t>A DRAM chip uses row and column to indicate the array cell position. Hence, it is important to understand whether the failures is coming from the row, column, or individual cell (or combination).</a:t>
            </a:r>
          </a:p>
        </p:txBody>
      </p:sp>
    </p:spTree>
    <p:extLst>
      <p:ext uri="{BB962C8B-B14F-4D97-AF65-F5344CB8AC3E}">
        <p14:creationId xmlns:p14="http://schemas.microsoft.com/office/powerpoint/2010/main" val="56366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A2CFC64F-0C97-44CB-B18C-F1B04977A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98352069-EFF3-45AE-BD4D-E9849ACF0DDD}"/>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5E8B7899-F4D0-4CEF-9CB2-264E7A56CAF4}"/>
              </a:ext>
            </a:extLst>
          </p:cNvPr>
          <p:cNvSpPr>
            <a:spLocks noGrp="1"/>
          </p:cNvSpPr>
          <p:nvPr>
            <p:ph type="title"/>
          </p:nvPr>
        </p:nvSpPr>
        <p:spPr>
          <a:xfrm>
            <a:off x="838200" y="365126"/>
            <a:ext cx="10515600" cy="65405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Complications</a:t>
            </a:r>
          </a:p>
        </p:txBody>
      </p:sp>
      <p:sp>
        <p:nvSpPr>
          <p:cNvPr id="3" name="Content Placeholder 2">
            <a:extLst>
              <a:ext uri="{FF2B5EF4-FFF2-40B4-BE49-F238E27FC236}">
                <a16:creationId xmlns:a16="http://schemas.microsoft.com/office/drawing/2014/main" id="{1E86082E-9D64-4002-B080-9AD8697E145C}"/>
              </a:ext>
            </a:extLst>
          </p:cNvPr>
          <p:cNvSpPr>
            <a:spLocks noGrp="1"/>
          </p:cNvSpPr>
          <p:nvPr>
            <p:ph idx="1"/>
          </p:nvPr>
        </p:nvSpPr>
        <p:spPr/>
        <p:txBody>
          <a:bodyPr/>
          <a:lstStyle/>
          <a:p>
            <a:r>
              <a:rPr lang="en-MY" dirty="0">
                <a:solidFill>
                  <a:schemeClr val="bg1"/>
                </a:solidFill>
              </a:rPr>
              <a:t>Auto-test results can be affected by noise which can affect accuracy.</a:t>
            </a:r>
          </a:p>
          <a:p>
            <a:r>
              <a:rPr lang="en-MY" dirty="0">
                <a:solidFill>
                  <a:schemeClr val="bg1"/>
                </a:solidFill>
              </a:rPr>
              <a:t>As part of yield enhancement, the focus is to probe for single bit (SB), row (ROW) and column (COL) failures inside the DRAM chips. The failures may happen as a combination. SB failure is attributed to one memory cell; ROW can be due to Word Line Input failures, COL can be due to Sense Amplifier failures.</a:t>
            </a:r>
          </a:p>
          <a:p>
            <a:r>
              <a:rPr lang="en-MY" dirty="0">
                <a:solidFill>
                  <a:schemeClr val="bg1"/>
                </a:solidFill>
              </a:rPr>
              <a:t>Hence, it is hard to predict the nature of failures and currently, most of the verifications are done via manual inspection (after the chip is de-capsuled).</a:t>
            </a:r>
          </a:p>
        </p:txBody>
      </p:sp>
    </p:spTree>
    <p:extLst>
      <p:ext uri="{BB962C8B-B14F-4D97-AF65-F5344CB8AC3E}">
        <p14:creationId xmlns:p14="http://schemas.microsoft.com/office/powerpoint/2010/main" val="409726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206C28F8-7F2A-498F-9B0A-5118F6472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9102B053-F46C-4FB4-A4C0-B5B46B53F153}"/>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71D137C-EB60-469F-AB28-10117D429231}"/>
              </a:ext>
            </a:extLst>
          </p:cNvPr>
          <p:cNvSpPr>
            <a:spLocks noGrp="1"/>
          </p:cNvSpPr>
          <p:nvPr>
            <p:ph type="title"/>
          </p:nvPr>
        </p:nvSpPr>
        <p:spPr>
          <a:xfrm>
            <a:off x="838200" y="365125"/>
            <a:ext cx="10515600" cy="644525"/>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Proposed Solution</a:t>
            </a:r>
          </a:p>
        </p:txBody>
      </p:sp>
      <p:sp>
        <p:nvSpPr>
          <p:cNvPr id="3" name="Content Placeholder 2">
            <a:extLst>
              <a:ext uri="{FF2B5EF4-FFF2-40B4-BE49-F238E27FC236}">
                <a16:creationId xmlns:a16="http://schemas.microsoft.com/office/drawing/2014/main" id="{33C6EBFC-3F80-43DD-A80B-BB1215486F63}"/>
              </a:ext>
            </a:extLst>
          </p:cNvPr>
          <p:cNvSpPr>
            <a:spLocks noGrp="1"/>
          </p:cNvSpPr>
          <p:nvPr>
            <p:ph idx="1"/>
          </p:nvPr>
        </p:nvSpPr>
        <p:spPr/>
        <p:txBody>
          <a:bodyPr>
            <a:normAutofit/>
          </a:bodyPr>
          <a:lstStyle/>
          <a:p>
            <a:r>
              <a:rPr lang="en-MY" dirty="0">
                <a:solidFill>
                  <a:schemeClr val="bg1"/>
                </a:solidFill>
              </a:rPr>
              <a:t>A Data Set comprising chip testing data from 58 tests (58 features) and inspected failing mechanisms (3 classes, namely SB, COL, ROW) has been gathered.</a:t>
            </a:r>
          </a:p>
          <a:p>
            <a:r>
              <a:rPr lang="en-MY" dirty="0">
                <a:solidFill>
                  <a:schemeClr val="bg1"/>
                </a:solidFill>
              </a:rPr>
              <a:t>A Hybrid Classification Model is built with a capability to select the best solution presented by three techniques, namely Decision-Tree, Multi-layer Perceptron and SVM. </a:t>
            </a:r>
          </a:p>
          <a:p>
            <a:r>
              <a:rPr lang="en-MY" dirty="0">
                <a:solidFill>
                  <a:schemeClr val="bg1"/>
                </a:solidFill>
              </a:rPr>
              <a:t>The Competitive Agent in the model compares the accuracy, feature-to-class correlation and assigns penalty for severe </a:t>
            </a:r>
            <a:r>
              <a:rPr lang="en-MY" dirty="0" err="1">
                <a:solidFill>
                  <a:schemeClr val="bg1"/>
                </a:solidFill>
              </a:rPr>
              <a:t>mis</a:t>
            </a:r>
            <a:r>
              <a:rPr lang="en-MY" dirty="0">
                <a:solidFill>
                  <a:schemeClr val="bg1"/>
                </a:solidFill>
              </a:rPr>
              <a:t>-classification according to the Confusion Matrix results.</a:t>
            </a:r>
          </a:p>
        </p:txBody>
      </p:sp>
    </p:spTree>
    <p:extLst>
      <p:ext uri="{BB962C8B-B14F-4D97-AF65-F5344CB8AC3E}">
        <p14:creationId xmlns:p14="http://schemas.microsoft.com/office/powerpoint/2010/main" val="121159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351D26D5-C225-4D02-9A1A-3734DCB0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8C72F02A-EACB-4FDA-8B6F-7C90CC228920}"/>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BD593C09-FC00-4550-B366-4C0B23731A0A}"/>
              </a:ext>
            </a:extLst>
          </p:cNvPr>
          <p:cNvSpPr>
            <a:spLocks noGrp="1"/>
          </p:cNvSpPr>
          <p:nvPr>
            <p:ph type="title"/>
          </p:nvPr>
        </p:nvSpPr>
        <p:spPr>
          <a:xfrm>
            <a:off x="838200" y="365126"/>
            <a:ext cx="10515600" cy="596899"/>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Overall Design</a:t>
            </a:r>
          </a:p>
        </p:txBody>
      </p:sp>
      <p:sp>
        <p:nvSpPr>
          <p:cNvPr id="3" name="Content Placeholder 2">
            <a:extLst>
              <a:ext uri="{FF2B5EF4-FFF2-40B4-BE49-F238E27FC236}">
                <a16:creationId xmlns:a16="http://schemas.microsoft.com/office/drawing/2014/main" id="{98A8F0B0-6EC8-4B6D-9327-1BCDF5F72112}"/>
              </a:ext>
            </a:extLst>
          </p:cNvPr>
          <p:cNvSpPr>
            <a:spLocks noGrp="1"/>
          </p:cNvSpPr>
          <p:nvPr>
            <p:ph idx="1"/>
          </p:nvPr>
        </p:nvSpPr>
        <p:spPr>
          <a:xfrm>
            <a:off x="669235" y="2192406"/>
            <a:ext cx="4916557" cy="3795713"/>
          </a:xfrm>
        </p:spPr>
        <p:txBody>
          <a:bodyPr>
            <a:normAutofit fontScale="92500" lnSpcReduction="20000"/>
          </a:bodyPr>
          <a:lstStyle/>
          <a:p>
            <a:r>
              <a:rPr lang="en-MY" dirty="0">
                <a:solidFill>
                  <a:schemeClr val="bg1"/>
                </a:solidFill>
              </a:rPr>
              <a:t>The Hybrid Classification Model employs three techniques, namely the  Decision Tree, MLP, and SVM.</a:t>
            </a:r>
          </a:p>
          <a:p>
            <a:r>
              <a:rPr lang="en-MY" dirty="0">
                <a:solidFill>
                  <a:schemeClr val="bg1"/>
                </a:solidFill>
              </a:rPr>
              <a:t>Random Forest is deployed as an Ensemble technique to improve the performance of the Decision Tree.</a:t>
            </a:r>
          </a:p>
          <a:p>
            <a:r>
              <a:rPr lang="en-MY" dirty="0">
                <a:solidFill>
                  <a:schemeClr val="bg1"/>
                </a:solidFill>
              </a:rPr>
              <a:t>The solutions from all techniques finally go through the Competitive Agent so that the optimal solution is selected.</a:t>
            </a:r>
          </a:p>
        </p:txBody>
      </p:sp>
      <p:sp>
        <p:nvSpPr>
          <p:cNvPr id="6" name="Rectangle 5"/>
          <p:cNvSpPr/>
          <p:nvPr/>
        </p:nvSpPr>
        <p:spPr>
          <a:xfrm>
            <a:off x="7285384" y="2355574"/>
            <a:ext cx="1321904" cy="715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Random Forest</a:t>
            </a:r>
          </a:p>
        </p:txBody>
      </p:sp>
      <p:sp>
        <p:nvSpPr>
          <p:cNvPr id="7" name="Rectangle 6"/>
          <p:cNvSpPr/>
          <p:nvPr/>
        </p:nvSpPr>
        <p:spPr>
          <a:xfrm>
            <a:off x="8769628" y="2355574"/>
            <a:ext cx="1321904" cy="715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SVM</a:t>
            </a:r>
          </a:p>
        </p:txBody>
      </p:sp>
      <p:sp>
        <p:nvSpPr>
          <p:cNvPr id="8" name="Rectangle 7"/>
          <p:cNvSpPr/>
          <p:nvPr/>
        </p:nvSpPr>
        <p:spPr>
          <a:xfrm>
            <a:off x="10223430" y="2355574"/>
            <a:ext cx="1321904" cy="715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MLP</a:t>
            </a:r>
          </a:p>
        </p:txBody>
      </p:sp>
      <p:sp>
        <p:nvSpPr>
          <p:cNvPr id="9" name="Rectangle 8"/>
          <p:cNvSpPr/>
          <p:nvPr/>
        </p:nvSpPr>
        <p:spPr>
          <a:xfrm>
            <a:off x="8769628" y="4090262"/>
            <a:ext cx="1321904" cy="715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Competitive Agent</a:t>
            </a:r>
          </a:p>
        </p:txBody>
      </p:sp>
      <p:cxnSp>
        <p:nvCxnSpPr>
          <p:cNvPr id="11" name="Elbow Connector 10"/>
          <p:cNvCxnSpPr>
            <a:stCxn id="6" idx="2"/>
            <a:endCxn id="9" idx="0"/>
          </p:cNvCxnSpPr>
          <p:nvPr/>
        </p:nvCxnSpPr>
        <p:spPr>
          <a:xfrm rot="16200000" flipH="1">
            <a:off x="8178923" y="2838604"/>
            <a:ext cx="1019071" cy="148424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7" idx="2"/>
          </p:cNvCxnSpPr>
          <p:nvPr/>
        </p:nvCxnSpPr>
        <p:spPr>
          <a:xfrm rot="5400000">
            <a:off x="8915920" y="3575603"/>
            <a:ext cx="1019072" cy="10249"/>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8" idx="2"/>
            <a:endCxn id="9" idx="0"/>
          </p:cNvCxnSpPr>
          <p:nvPr/>
        </p:nvCxnSpPr>
        <p:spPr>
          <a:xfrm rot="5400000">
            <a:off x="9647946" y="2853825"/>
            <a:ext cx="1019071" cy="1453802"/>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37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FE1CF3CB-8C08-47F7-98B3-5E0310627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5205794E-3A29-4CAF-845F-7245F3D85AFD}"/>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6A71BEB6-F353-4E7C-9F98-575AEC0DC1A1}"/>
              </a:ext>
            </a:extLst>
          </p:cNvPr>
          <p:cNvSpPr>
            <a:spLocks noGrp="1"/>
          </p:cNvSpPr>
          <p:nvPr>
            <p:ph type="title"/>
          </p:nvPr>
        </p:nvSpPr>
        <p:spPr>
          <a:xfrm>
            <a:off x="838200" y="365126"/>
            <a:ext cx="10515600" cy="59690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Data Set </a:t>
            </a:r>
          </a:p>
        </p:txBody>
      </p:sp>
      <p:sp>
        <p:nvSpPr>
          <p:cNvPr id="3" name="Content Placeholder 2">
            <a:extLst>
              <a:ext uri="{FF2B5EF4-FFF2-40B4-BE49-F238E27FC236}">
                <a16:creationId xmlns:a16="http://schemas.microsoft.com/office/drawing/2014/main" id="{E60BDF08-05F1-4A85-8B8C-0FA7E143E475}"/>
              </a:ext>
            </a:extLst>
          </p:cNvPr>
          <p:cNvSpPr>
            <a:spLocks noGrp="1"/>
          </p:cNvSpPr>
          <p:nvPr>
            <p:ph idx="1"/>
          </p:nvPr>
        </p:nvSpPr>
        <p:spPr/>
        <p:txBody>
          <a:bodyPr/>
          <a:lstStyle/>
          <a:p>
            <a:r>
              <a:rPr lang="en-MY" dirty="0">
                <a:solidFill>
                  <a:schemeClr val="bg1"/>
                </a:solidFill>
              </a:rPr>
              <a:t>The input data is in CSV format. </a:t>
            </a:r>
          </a:p>
          <a:p>
            <a:r>
              <a:rPr lang="en-MY" dirty="0">
                <a:solidFill>
                  <a:schemeClr val="bg1"/>
                </a:solidFill>
              </a:rPr>
              <a:t>“1” represents test positive and “0” as test negative.</a:t>
            </a:r>
          </a:p>
          <a:p>
            <a:r>
              <a:rPr lang="en-MY" dirty="0">
                <a:solidFill>
                  <a:schemeClr val="bg1"/>
                </a:solidFill>
              </a:rPr>
              <a:t>ID is dropped at the beginning.</a:t>
            </a:r>
          </a:p>
          <a:p>
            <a:r>
              <a:rPr lang="en-MY" dirty="0">
                <a:solidFill>
                  <a:schemeClr val="bg1"/>
                </a:solidFill>
              </a:rPr>
              <a:t>“SB”,”ROW”,”COL” are inspection results. Other than these columns, 	the rest are automated test results.</a:t>
            </a:r>
          </a:p>
          <a:p>
            <a:r>
              <a:rPr lang="en-MY" dirty="0">
                <a:solidFill>
                  <a:schemeClr val="bg1"/>
                </a:solidFill>
              </a:rPr>
              <a:t>Test and Train split are in ratio of 2:1.</a:t>
            </a:r>
          </a:p>
          <a:p>
            <a:r>
              <a:rPr lang="en-MY" dirty="0">
                <a:solidFill>
                  <a:schemeClr val="bg1"/>
                </a:solidFill>
              </a:rPr>
              <a:t>The output classes are formed from the 3 columns from raw data, namely, SB, COL, ROW.</a:t>
            </a:r>
          </a:p>
        </p:txBody>
      </p:sp>
    </p:spTree>
    <p:extLst>
      <p:ext uri="{BB962C8B-B14F-4D97-AF65-F5344CB8AC3E}">
        <p14:creationId xmlns:p14="http://schemas.microsoft.com/office/powerpoint/2010/main" val="78426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indoor&#10;&#10;Description automatically generated">
            <a:extLst>
              <a:ext uri="{FF2B5EF4-FFF2-40B4-BE49-F238E27FC236}">
                <a16:creationId xmlns:a16="http://schemas.microsoft.com/office/drawing/2014/main" id="{B71297FA-A4FC-41D5-8C39-B2C637763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6" name="Rectangle 5">
            <a:extLst>
              <a:ext uri="{FF2B5EF4-FFF2-40B4-BE49-F238E27FC236}">
                <a16:creationId xmlns:a16="http://schemas.microsoft.com/office/drawing/2014/main" id="{A2BA482D-C545-4876-A360-3E8267ECCCBA}"/>
              </a:ext>
            </a:extLst>
          </p:cNvPr>
          <p:cNvSpPr/>
          <p:nvPr/>
        </p:nvSpPr>
        <p:spPr>
          <a:xfrm>
            <a:off x="-1"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860C878C-6FBB-4633-A95B-DC5630A09947}"/>
              </a:ext>
            </a:extLst>
          </p:cNvPr>
          <p:cNvSpPr>
            <a:spLocks noGrp="1"/>
          </p:cNvSpPr>
          <p:nvPr>
            <p:ph type="title"/>
          </p:nvPr>
        </p:nvSpPr>
        <p:spPr>
          <a:xfrm>
            <a:off x="838200" y="365125"/>
            <a:ext cx="10515600" cy="701675"/>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Data Set – Pre-Process</a:t>
            </a:r>
          </a:p>
        </p:txBody>
      </p:sp>
      <p:sp>
        <p:nvSpPr>
          <p:cNvPr id="3" name="Content Placeholder 2">
            <a:extLst>
              <a:ext uri="{FF2B5EF4-FFF2-40B4-BE49-F238E27FC236}">
                <a16:creationId xmlns:a16="http://schemas.microsoft.com/office/drawing/2014/main" id="{98A6A550-C037-4F06-A314-772B64FCFCA7}"/>
              </a:ext>
            </a:extLst>
          </p:cNvPr>
          <p:cNvSpPr>
            <a:spLocks noGrp="1"/>
          </p:cNvSpPr>
          <p:nvPr>
            <p:ph idx="1"/>
          </p:nvPr>
        </p:nvSpPr>
        <p:spPr/>
        <p:txBody>
          <a:bodyPr/>
          <a:lstStyle/>
          <a:p>
            <a:pPr marL="0" indent="0">
              <a:buNone/>
            </a:pPr>
            <a:r>
              <a:rPr lang="en-MY" dirty="0">
                <a:solidFill>
                  <a:schemeClr val="bg1"/>
                </a:solidFill>
              </a:rPr>
              <a:t>We performed pre-processing on the following:</a:t>
            </a:r>
          </a:p>
          <a:p>
            <a:pPr lvl="1"/>
            <a:r>
              <a:rPr lang="en-MY" dirty="0">
                <a:solidFill>
                  <a:schemeClr val="bg1"/>
                </a:solidFill>
              </a:rPr>
              <a:t>Unique Column – ID is removed</a:t>
            </a:r>
          </a:p>
          <a:p>
            <a:pPr lvl="1"/>
            <a:r>
              <a:rPr lang="en-MY" dirty="0">
                <a:solidFill>
                  <a:schemeClr val="bg1"/>
                </a:solidFill>
              </a:rPr>
              <a:t>3 Features – Gallop1, Gallop5, Row-Shift7 removed because there is no variance in the values for the 3 features</a:t>
            </a:r>
          </a:p>
          <a:p>
            <a:pPr lvl="1"/>
            <a:endParaRPr lang="en-MY" dirty="0">
              <a:solidFill>
                <a:schemeClr val="bg1"/>
              </a:solidFill>
            </a:endParaRPr>
          </a:p>
          <a:p>
            <a:pPr lvl="1"/>
            <a:endParaRPr lang="en-MY" dirty="0">
              <a:solidFill>
                <a:schemeClr val="bg1"/>
              </a:solidFill>
            </a:endParaRPr>
          </a:p>
          <a:p>
            <a:pPr lvl="1"/>
            <a:endParaRPr lang="en-MY" dirty="0">
              <a:solidFill>
                <a:schemeClr val="bg1"/>
              </a:solidFill>
            </a:endParaRPr>
          </a:p>
        </p:txBody>
      </p:sp>
    </p:spTree>
    <p:extLst>
      <p:ext uri="{BB962C8B-B14F-4D97-AF65-F5344CB8AC3E}">
        <p14:creationId xmlns:p14="http://schemas.microsoft.com/office/powerpoint/2010/main" val="116200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2C3A26B0-2A81-46DF-A4C5-CB2B977A8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B94AA572-982E-4242-8C52-415AA0D6D041}"/>
              </a:ext>
            </a:extLst>
          </p:cNvPr>
          <p:cNvSpPr/>
          <p:nvPr/>
        </p:nvSpPr>
        <p:spPr>
          <a:xfrm>
            <a:off x="0" y="1743076"/>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37581641-69D8-4A88-B3E8-9EF6D13175B9}"/>
              </a:ext>
            </a:extLst>
          </p:cNvPr>
          <p:cNvSpPr>
            <a:spLocks noGrp="1"/>
          </p:cNvSpPr>
          <p:nvPr>
            <p:ph type="title"/>
          </p:nvPr>
        </p:nvSpPr>
        <p:spPr>
          <a:xfrm>
            <a:off x="838200" y="365125"/>
            <a:ext cx="10515600" cy="701675"/>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Decision Tree</a:t>
            </a:r>
          </a:p>
        </p:txBody>
      </p:sp>
      <p:sp>
        <p:nvSpPr>
          <p:cNvPr id="6" name="Rectangle 5">
            <a:extLst>
              <a:ext uri="{FF2B5EF4-FFF2-40B4-BE49-F238E27FC236}">
                <a16:creationId xmlns:a16="http://schemas.microsoft.com/office/drawing/2014/main" id="{0E9195A7-922D-4C5C-91B3-3BDF2B7CD7CA}"/>
              </a:ext>
            </a:extLst>
          </p:cNvPr>
          <p:cNvSpPr/>
          <p:nvPr/>
        </p:nvSpPr>
        <p:spPr>
          <a:xfrm>
            <a:off x="914399" y="2033244"/>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Analysis:</a:t>
            </a:r>
          </a:p>
        </p:txBody>
      </p:sp>
      <p:sp>
        <p:nvSpPr>
          <p:cNvPr id="7" name="Rectangle 1">
            <a:extLst>
              <a:ext uri="{FF2B5EF4-FFF2-40B4-BE49-F238E27FC236}">
                <a16:creationId xmlns:a16="http://schemas.microsoft.com/office/drawing/2014/main" id="{AF707C7A-7FC9-450C-8104-85D61F9F75EC}"/>
              </a:ext>
            </a:extLst>
          </p:cNvPr>
          <p:cNvSpPr txBox="1">
            <a:spLocks noChangeArrowheads="1"/>
          </p:cNvSpPr>
          <p:nvPr/>
        </p:nvSpPr>
        <p:spPr bwMode="auto">
          <a:xfrm>
            <a:off x="914399" y="2496064"/>
            <a:ext cx="5372099" cy="1865126"/>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r>
              <a:rPr lang="en-US" altLang="en-US" sz="1600" dirty="0">
                <a:solidFill>
                  <a:schemeClr val="bg1"/>
                </a:solidFill>
                <a:latin typeface="Helvetica" panose="020B0604020202020204" pitchFamily="34" charset="0"/>
              </a:rPr>
              <a:t>For DT, we are using the </a:t>
            </a:r>
            <a:r>
              <a:rPr lang="en-US" altLang="en-US" sz="1600" dirty="0" err="1">
                <a:solidFill>
                  <a:schemeClr val="bg1"/>
                </a:solidFill>
                <a:latin typeface="Helvetica" panose="020B0604020202020204" pitchFamily="34" charset="0"/>
              </a:rPr>
              <a:t>DecisionTreeClassifier</a:t>
            </a:r>
            <a:r>
              <a:rPr lang="en-US" altLang="en-US" sz="1600" dirty="0">
                <a:solidFill>
                  <a:schemeClr val="bg1"/>
                </a:solidFill>
                <a:latin typeface="Helvetica" panose="020B0604020202020204" pitchFamily="34" charset="0"/>
              </a:rPr>
              <a:t> to perform multi classification on the data set</a:t>
            </a:r>
            <a:r>
              <a:rPr lang="en-MY" sz="1600" dirty="0">
                <a:solidFill>
                  <a:schemeClr val="bg1"/>
                </a:solidFill>
              </a:rPr>
              <a:t>. </a:t>
            </a:r>
          </a:p>
          <a:p>
            <a:r>
              <a:rPr lang="en-MY" sz="1600" dirty="0">
                <a:solidFill>
                  <a:schemeClr val="bg1"/>
                </a:solidFill>
              </a:rPr>
              <a:t>Two parameters are tuned for optimal performance – Best Depth and Best Impurity Decrease. See codes on the right.</a:t>
            </a:r>
          </a:p>
          <a:p>
            <a:r>
              <a:rPr lang="en-MY" sz="1600" dirty="0">
                <a:solidFill>
                  <a:schemeClr val="bg1"/>
                </a:solidFill>
              </a:rPr>
              <a:t>Fine tuning is then done again on impurity decrease and </a:t>
            </a:r>
            <a:r>
              <a:rPr lang="en-MY" sz="1600" dirty="0" err="1">
                <a:solidFill>
                  <a:schemeClr val="bg1"/>
                </a:solidFill>
              </a:rPr>
              <a:t>min_weight_fraction_leaf</a:t>
            </a:r>
            <a:r>
              <a:rPr lang="en-MY" sz="1600" dirty="0">
                <a:solidFill>
                  <a:schemeClr val="bg1"/>
                </a:solidFill>
              </a:rPr>
              <a:t> based on accuracy.</a:t>
            </a:r>
          </a:p>
          <a:p>
            <a:r>
              <a:rPr lang="en-MY" sz="1600" dirty="0">
                <a:solidFill>
                  <a:schemeClr val="bg1"/>
                </a:solidFill>
              </a:rPr>
              <a:t>The model is then passed to the Competitive agent.</a:t>
            </a:r>
          </a:p>
        </p:txBody>
      </p:sp>
      <p:sp>
        <p:nvSpPr>
          <p:cNvPr id="10" name="Rectangle 1">
            <a:extLst>
              <a:ext uri="{FF2B5EF4-FFF2-40B4-BE49-F238E27FC236}">
                <a16:creationId xmlns:a16="http://schemas.microsoft.com/office/drawing/2014/main" id="{811A93B4-A441-450A-A189-0C7844FA597E}"/>
              </a:ext>
            </a:extLst>
          </p:cNvPr>
          <p:cNvSpPr txBox="1">
            <a:spLocks noChangeArrowheads="1"/>
          </p:cNvSpPr>
          <p:nvPr/>
        </p:nvSpPr>
        <p:spPr bwMode="auto">
          <a:xfrm>
            <a:off x="6596061" y="2460779"/>
            <a:ext cx="5372099" cy="1892826"/>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buNone/>
            </a:pPr>
            <a:r>
              <a:rPr lang="en-US" altLang="en-US" sz="1000" dirty="0">
                <a:solidFill>
                  <a:schemeClr val="bg1"/>
                </a:solidFill>
                <a:latin typeface="Helvetica" panose="020B0604020202020204" pitchFamily="34" charset="0"/>
              </a:rPr>
              <a:t>for DEPTH in range(20,40,1):</a:t>
            </a:r>
          </a:p>
          <a:p>
            <a:pPr marL="0" indent="0">
              <a:buNone/>
            </a:pPr>
            <a:r>
              <a:rPr lang="en-US" altLang="en-US" sz="1000" dirty="0">
                <a:solidFill>
                  <a:schemeClr val="bg1"/>
                </a:solidFill>
                <a:latin typeface="Helvetica" panose="020B0604020202020204" pitchFamily="34" charset="0"/>
              </a:rPr>
              <a:t>    dt = </a:t>
            </a:r>
            <a:r>
              <a:rPr lang="en-US" altLang="en-US" sz="1000" dirty="0" err="1">
                <a:solidFill>
                  <a:schemeClr val="bg1"/>
                </a:solidFill>
                <a:latin typeface="Helvetica" panose="020B0604020202020204" pitchFamily="34" charset="0"/>
              </a:rPr>
              <a:t>DecisionTreeClassifier</a:t>
            </a:r>
            <a:r>
              <a:rPr lang="en-US" altLang="en-US" sz="1000" dirty="0">
                <a:solidFill>
                  <a:schemeClr val="bg1"/>
                </a:solidFill>
                <a:latin typeface="Helvetica" panose="020B0604020202020204" pitchFamily="34" charset="0"/>
              </a:rPr>
              <a:t>(criterion='entropy’, 	</a:t>
            </a:r>
            <a:r>
              <a:rPr lang="en-US" altLang="en-US" sz="1000" dirty="0" err="1">
                <a:solidFill>
                  <a:schemeClr val="bg1"/>
                </a:solidFill>
                <a:latin typeface="Helvetica" panose="020B0604020202020204" pitchFamily="34" charset="0"/>
              </a:rPr>
              <a:t>max_depth</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DEPTH,random_state</a:t>
            </a:r>
            <a:r>
              <a:rPr lang="en-US" altLang="en-US" sz="1000" dirty="0">
                <a:solidFill>
                  <a:schemeClr val="bg1"/>
                </a:solidFill>
                <a:latin typeface="Helvetica" panose="020B0604020202020204" pitchFamily="34" charset="0"/>
              </a:rPr>
              <a:t>=0, 	</a:t>
            </a:r>
            <a:r>
              <a:rPr lang="en-US" altLang="en-US" sz="1000" dirty="0" err="1">
                <a:solidFill>
                  <a:schemeClr val="bg1"/>
                </a:solidFill>
                <a:latin typeface="Helvetica" panose="020B0604020202020204" pitchFamily="34" charset="0"/>
              </a:rPr>
              <a:t>min_impurity_decrease</a:t>
            </a:r>
            <a:r>
              <a:rPr lang="en-US" altLang="en-US" sz="1000" dirty="0">
                <a:solidFill>
                  <a:schemeClr val="bg1"/>
                </a:solidFill>
                <a:latin typeface="Helvetica" panose="020B0604020202020204" pitchFamily="34" charset="0"/>
              </a:rPr>
              <a:t>=0.0001,min_weight_fraction_leaf=0.001)</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dt.fit</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X_train</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y_train</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post_pruning</a:t>
            </a:r>
            <a:endParaRPr lang="en-US" altLang="en-US" sz="1000" dirty="0">
              <a:solidFill>
                <a:schemeClr val="bg1"/>
              </a:solidFill>
              <a:latin typeface="Helvetica" panose="020B0604020202020204" pitchFamily="34" charset="0"/>
            </a:endParaRP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prune_duplicate_leaves</a:t>
            </a:r>
            <a:r>
              <a:rPr lang="en-US" altLang="en-US" sz="1000" dirty="0">
                <a:solidFill>
                  <a:schemeClr val="bg1"/>
                </a:solidFill>
                <a:latin typeface="Helvetica" panose="020B0604020202020204" pitchFamily="34" charset="0"/>
              </a:rPr>
              <a:t>(dt)</a:t>
            </a:r>
          </a:p>
          <a:p>
            <a:pPr marL="0" indent="0">
              <a:buNone/>
            </a:pPr>
            <a:r>
              <a:rPr lang="en-US" altLang="en-US" sz="1000" dirty="0">
                <a:solidFill>
                  <a:schemeClr val="bg1"/>
                </a:solidFill>
                <a:latin typeface="Helvetica" panose="020B0604020202020204" pitchFamily="34" charset="0"/>
              </a:rPr>
              <a:t>    print(</a:t>
            </a:r>
            <a:r>
              <a:rPr lang="en-US" altLang="en-US" sz="1000" dirty="0" err="1">
                <a:solidFill>
                  <a:schemeClr val="bg1"/>
                </a:solidFill>
                <a:latin typeface="Helvetica" panose="020B0604020202020204" pitchFamily="34" charset="0"/>
              </a:rPr>
              <a:t>DEPTH,dt.score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if </a:t>
            </a:r>
            <a:r>
              <a:rPr lang="en-US" altLang="en-US" sz="1000" dirty="0" err="1">
                <a:solidFill>
                  <a:schemeClr val="bg1"/>
                </a:solidFill>
                <a:latin typeface="Helvetica" panose="020B0604020202020204" pitchFamily="34" charset="0"/>
              </a:rPr>
              <a:t>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)&gt;</a:t>
            </a:r>
            <a:r>
              <a:rPr lang="en-US" altLang="en-US" sz="1000" dirty="0" err="1">
                <a:solidFill>
                  <a:schemeClr val="bg1"/>
                </a:solidFill>
                <a:latin typeface="Helvetica" panose="020B0604020202020204" pitchFamily="34" charset="0"/>
              </a:rPr>
              <a:t>max_accuracy</a:t>
            </a:r>
            <a:r>
              <a:rPr lang="en-US" altLang="en-US" sz="1000" dirty="0">
                <a:solidFill>
                  <a:schemeClr val="bg1"/>
                </a:solidFill>
                <a:latin typeface="Helvetica" panose="020B0604020202020204" pitchFamily="34" charset="0"/>
              </a:rPr>
              <a:t>: </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max_accuracy</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best_depth</a:t>
            </a:r>
            <a:r>
              <a:rPr lang="en-US" altLang="en-US" sz="1000" dirty="0">
                <a:solidFill>
                  <a:schemeClr val="bg1"/>
                </a:solidFill>
                <a:latin typeface="Helvetica" panose="020B0604020202020204" pitchFamily="34" charset="0"/>
              </a:rPr>
              <a:t>=DEPTH</a:t>
            </a:r>
          </a:p>
          <a:p>
            <a:pPr marL="0" indent="0">
              <a:buNone/>
            </a:pPr>
            <a:r>
              <a:rPr lang="en-US" altLang="en-US" sz="1000" dirty="0">
                <a:solidFill>
                  <a:schemeClr val="bg1"/>
                </a:solidFill>
                <a:latin typeface="Helvetica" panose="020B0604020202020204" pitchFamily="34" charset="0"/>
              </a:rPr>
              <a:t>        #prints for tuning the DEPTH - Best DEPTH = 29</a:t>
            </a:r>
          </a:p>
          <a:p>
            <a:pPr marL="0" indent="0">
              <a:buNone/>
            </a:pPr>
            <a:r>
              <a:rPr lang="en-US" altLang="en-US" sz="1000" dirty="0">
                <a:solidFill>
                  <a:schemeClr val="bg1"/>
                </a:solidFill>
                <a:latin typeface="Helvetica" panose="020B0604020202020204" pitchFamily="34" charset="0"/>
              </a:rPr>
              <a:t>        print("DEPTH = ", DEPTH)</a:t>
            </a:r>
            <a:endParaRPr lang="en-MY" sz="1000" dirty="0">
              <a:solidFill>
                <a:schemeClr val="bg1"/>
              </a:solidFill>
            </a:endParaRPr>
          </a:p>
        </p:txBody>
      </p:sp>
      <p:sp>
        <p:nvSpPr>
          <p:cNvPr id="16" name="Rectangle 15">
            <a:extLst>
              <a:ext uri="{FF2B5EF4-FFF2-40B4-BE49-F238E27FC236}">
                <a16:creationId xmlns:a16="http://schemas.microsoft.com/office/drawing/2014/main" id="{001D1E1A-80A0-4FB2-A38F-66437649D2B4}"/>
              </a:ext>
            </a:extLst>
          </p:cNvPr>
          <p:cNvSpPr/>
          <p:nvPr/>
        </p:nvSpPr>
        <p:spPr>
          <a:xfrm>
            <a:off x="6591299" y="2031115"/>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Code for finding the Best Depth:</a:t>
            </a:r>
          </a:p>
        </p:txBody>
      </p:sp>
      <p:sp>
        <p:nvSpPr>
          <p:cNvPr id="17" name="Rectangle 16">
            <a:extLst>
              <a:ext uri="{FF2B5EF4-FFF2-40B4-BE49-F238E27FC236}">
                <a16:creationId xmlns:a16="http://schemas.microsoft.com/office/drawing/2014/main" id="{C9088006-CF2C-4ED0-9953-028DDB9B032E}"/>
              </a:ext>
            </a:extLst>
          </p:cNvPr>
          <p:cNvSpPr/>
          <p:nvPr/>
        </p:nvSpPr>
        <p:spPr>
          <a:xfrm>
            <a:off x="6591299" y="4591730"/>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Code for finding the Best Impurity Decrease:</a:t>
            </a:r>
          </a:p>
        </p:txBody>
      </p:sp>
      <p:sp>
        <p:nvSpPr>
          <p:cNvPr id="18" name="Rectangle 1">
            <a:extLst>
              <a:ext uri="{FF2B5EF4-FFF2-40B4-BE49-F238E27FC236}">
                <a16:creationId xmlns:a16="http://schemas.microsoft.com/office/drawing/2014/main" id="{1A36B913-85F2-4531-9538-C51A50CD8601}"/>
              </a:ext>
            </a:extLst>
          </p:cNvPr>
          <p:cNvSpPr txBox="1">
            <a:spLocks noChangeArrowheads="1"/>
          </p:cNvSpPr>
          <p:nvPr/>
        </p:nvSpPr>
        <p:spPr bwMode="auto">
          <a:xfrm>
            <a:off x="6600825" y="4948371"/>
            <a:ext cx="5372099" cy="1754326"/>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buNone/>
            </a:pPr>
            <a:r>
              <a:rPr lang="en-US" altLang="en-US" sz="1000" dirty="0">
                <a:solidFill>
                  <a:schemeClr val="bg1"/>
                </a:solidFill>
                <a:latin typeface="Helvetica" panose="020B0604020202020204" pitchFamily="34" charset="0"/>
              </a:rPr>
              <a:t>for </a:t>
            </a:r>
            <a:r>
              <a:rPr lang="en-US" altLang="en-US" sz="1000" dirty="0" err="1">
                <a:solidFill>
                  <a:schemeClr val="bg1"/>
                </a:solidFill>
                <a:latin typeface="Helvetica" panose="020B0604020202020204" pitchFamily="34" charset="0"/>
              </a:rPr>
              <a:t>impurity_decrease</a:t>
            </a:r>
            <a:r>
              <a:rPr lang="en-US" altLang="en-US" sz="1000" dirty="0">
                <a:solidFill>
                  <a:schemeClr val="bg1"/>
                </a:solidFill>
                <a:latin typeface="Helvetica" panose="020B0604020202020204" pitchFamily="34" charset="0"/>
              </a:rPr>
              <a:t> in range(5,20,1):</a:t>
            </a:r>
          </a:p>
          <a:p>
            <a:pPr marL="0" indent="0">
              <a:buNone/>
            </a:pPr>
            <a:endParaRPr lang="en-US" altLang="en-US" sz="1000" dirty="0">
              <a:solidFill>
                <a:schemeClr val="bg1"/>
              </a:solidFill>
              <a:latin typeface="Helvetica" panose="020B0604020202020204" pitchFamily="34" charset="0"/>
            </a:endParaRPr>
          </a:p>
          <a:p>
            <a:pPr marL="0" indent="0">
              <a:buNone/>
            </a:pPr>
            <a:r>
              <a:rPr lang="en-US" altLang="en-US" sz="1000" dirty="0">
                <a:solidFill>
                  <a:schemeClr val="bg1"/>
                </a:solidFill>
                <a:latin typeface="Helvetica" panose="020B0604020202020204" pitchFamily="34" charset="0"/>
              </a:rPr>
              <a:t>    dt = </a:t>
            </a:r>
            <a:r>
              <a:rPr lang="en-US" altLang="en-US" sz="1000" dirty="0" err="1">
                <a:solidFill>
                  <a:schemeClr val="bg1"/>
                </a:solidFill>
                <a:latin typeface="Helvetica" panose="020B0604020202020204" pitchFamily="34" charset="0"/>
              </a:rPr>
              <a:t>DecisionTreeClassifier</a:t>
            </a:r>
            <a:r>
              <a:rPr lang="en-US" altLang="en-US" sz="1000" dirty="0">
                <a:solidFill>
                  <a:schemeClr val="bg1"/>
                </a:solidFill>
                <a:latin typeface="Helvetica" panose="020B0604020202020204" pitchFamily="34" charset="0"/>
              </a:rPr>
              <a:t>(criterion='entropy',</a:t>
            </a:r>
            <a:r>
              <a:rPr lang="en-US" altLang="en-US" sz="1000" dirty="0" err="1">
                <a:solidFill>
                  <a:schemeClr val="bg1"/>
                </a:solidFill>
                <a:latin typeface="Helvetica" panose="020B0604020202020204" pitchFamily="34" charset="0"/>
              </a:rPr>
              <a:t>max_depth</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best_depth</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random_state</a:t>
            </a:r>
            <a:r>
              <a:rPr lang="en-US" altLang="en-US" sz="1000" dirty="0">
                <a:solidFill>
                  <a:schemeClr val="bg1"/>
                </a:solidFill>
                <a:latin typeface="Helvetica" panose="020B0604020202020204" pitchFamily="34" charset="0"/>
              </a:rPr>
              <a:t>=0,min_impurity_decrease=</a:t>
            </a:r>
            <a:r>
              <a:rPr lang="en-US" altLang="en-US" sz="1000" dirty="0" err="1">
                <a:solidFill>
                  <a:schemeClr val="bg1"/>
                </a:solidFill>
                <a:latin typeface="Helvetica" panose="020B0604020202020204" pitchFamily="34" charset="0"/>
              </a:rPr>
              <a:t>impurity_decrease</a:t>
            </a:r>
            <a:r>
              <a:rPr lang="en-US" altLang="en-US" sz="1000" dirty="0">
                <a:solidFill>
                  <a:schemeClr val="bg1"/>
                </a:solidFill>
                <a:latin typeface="Helvetica" panose="020B0604020202020204" pitchFamily="34" charset="0"/>
              </a:rPr>
              <a:t>*0.00001, 	</a:t>
            </a:r>
            <a:r>
              <a:rPr lang="en-US" altLang="en-US" sz="1000" dirty="0" err="1">
                <a:solidFill>
                  <a:schemeClr val="bg1"/>
                </a:solidFill>
                <a:latin typeface="Helvetica" panose="020B0604020202020204" pitchFamily="34" charset="0"/>
              </a:rPr>
              <a:t>min_weight_fraction_leaf</a:t>
            </a:r>
            <a:r>
              <a:rPr lang="en-US" altLang="en-US" sz="1000" dirty="0">
                <a:solidFill>
                  <a:schemeClr val="bg1"/>
                </a:solidFill>
                <a:latin typeface="Helvetica" panose="020B0604020202020204" pitchFamily="34" charset="0"/>
              </a:rPr>
              <a:t>=0.001)</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dt.fit</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X_train</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y_train</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post_pruning</a:t>
            </a:r>
            <a:endParaRPr lang="en-US" altLang="en-US" sz="1000" dirty="0">
              <a:solidFill>
                <a:schemeClr val="bg1"/>
              </a:solidFill>
              <a:latin typeface="Helvetica" panose="020B0604020202020204" pitchFamily="34" charset="0"/>
            </a:endParaRP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prune_duplicate_leaves</a:t>
            </a:r>
            <a:r>
              <a:rPr lang="en-US" altLang="en-US" sz="1000" dirty="0">
                <a:solidFill>
                  <a:schemeClr val="bg1"/>
                </a:solidFill>
                <a:latin typeface="Helvetica" panose="020B0604020202020204" pitchFamily="34" charset="0"/>
              </a:rPr>
              <a:t>(dt)</a:t>
            </a:r>
          </a:p>
          <a:p>
            <a:pPr marL="0" indent="0">
              <a:buNone/>
            </a:pPr>
            <a:r>
              <a:rPr lang="en-US" altLang="en-US" sz="1000" dirty="0">
                <a:solidFill>
                  <a:schemeClr val="bg1"/>
                </a:solidFill>
                <a:latin typeface="Helvetica" panose="020B0604020202020204" pitchFamily="34" charset="0"/>
              </a:rPr>
              <a:t>    print(</a:t>
            </a:r>
            <a:r>
              <a:rPr lang="en-US" altLang="en-US" sz="1000" dirty="0" err="1">
                <a:solidFill>
                  <a:schemeClr val="bg1"/>
                </a:solidFill>
                <a:latin typeface="Helvetica" panose="020B0604020202020204" pitchFamily="34" charset="0"/>
              </a:rPr>
              <a:t>best_depth,impurity_decrease,dt.score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if </a:t>
            </a:r>
            <a:r>
              <a:rPr lang="en-US" altLang="en-US" sz="1000" dirty="0" err="1">
                <a:solidFill>
                  <a:schemeClr val="bg1"/>
                </a:solidFill>
                <a:latin typeface="Helvetica" panose="020B0604020202020204" pitchFamily="34" charset="0"/>
              </a:rPr>
              <a:t>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)&gt;</a:t>
            </a:r>
            <a:r>
              <a:rPr lang="en-US" altLang="en-US" sz="1000" dirty="0" err="1">
                <a:solidFill>
                  <a:schemeClr val="bg1"/>
                </a:solidFill>
                <a:latin typeface="Helvetica" panose="020B0604020202020204" pitchFamily="34" charset="0"/>
              </a:rPr>
              <a:t>max_accuracy</a:t>
            </a:r>
            <a:r>
              <a:rPr lang="en-US" altLang="en-US" sz="1000" dirty="0">
                <a:solidFill>
                  <a:schemeClr val="bg1"/>
                </a:solidFill>
                <a:latin typeface="Helvetica" panose="020B0604020202020204" pitchFamily="34" charset="0"/>
              </a:rPr>
              <a:t>: </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max_accuracy</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best_impurity_decrease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impurity_decrease</a:t>
            </a:r>
            <a:r>
              <a:rPr lang="en-US" altLang="en-US" sz="1000" dirty="0">
                <a:solidFill>
                  <a:schemeClr val="bg1"/>
                </a:solidFill>
                <a:latin typeface="Helvetica" panose="020B0604020202020204" pitchFamily="34" charset="0"/>
              </a:rPr>
              <a:t>*0.00001</a:t>
            </a:r>
            <a:endParaRPr lang="en-MY" sz="1000" dirty="0">
              <a:solidFill>
                <a:schemeClr val="bg1"/>
              </a:solidFill>
            </a:endParaRPr>
          </a:p>
        </p:txBody>
      </p:sp>
    </p:spTree>
    <p:extLst>
      <p:ext uri="{BB962C8B-B14F-4D97-AF65-F5344CB8AC3E}">
        <p14:creationId xmlns:p14="http://schemas.microsoft.com/office/powerpoint/2010/main" val="130533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651F9D4D-6882-4455-9E65-223219D0D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60ABF227-8357-4554-B33D-E77B48FD940F}"/>
              </a:ext>
            </a:extLst>
          </p:cNvPr>
          <p:cNvSpPr/>
          <p:nvPr/>
        </p:nvSpPr>
        <p:spPr>
          <a:xfrm>
            <a:off x="0" y="1343277"/>
            <a:ext cx="12192000" cy="5914029"/>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8C26910A-C36D-4EF4-BDE3-138143DC6188}"/>
              </a:ext>
            </a:extLst>
          </p:cNvPr>
          <p:cNvSpPr>
            <a:spLocks noGrp="1"/>
          </p:cNvSpPr>
          <p:nvPr>
            <p:ph type="title"/>
          </p:nvPr>
        </p:nvSpPr>
        <p:spPr>
          <a:xfrm>
            <a:off x="838200" y="365126"/>
            <a:ext cx="10515600" cy="863600"/>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MLP</a:t>
            </a:r>
          </a:p>
        </p:txBody>
      </p:sp>
      <p:sp>
        <p:nvSpPr>
          <p:cNvPr id="6" name="Rectangle 1">
            <a:extLst>
              <a:ext uri="{FF2B5EF4-FFF2-40B4-BE49-F238E27FC236}">
                <a16:creationId xmlns:a16="http://schemas.microsoft.com/office/drawing/2014/main" id="{BE2D6AD4-9300-4CA5-B34B-15A785887BEE}"/>
              </a:ext>
            </a:extLst>
          </p:cNvPr>
          <p:cNvSpPr>
            <a:spLocks noGrp="1" noChangeArrowheads="1"/>
          </p:cNvSpPr>
          <p:nvPr>
            <p:ph idx="1"/>
          </p:nvPr>
        </p:nvSpPr>
        <p:spPr bwMode="auto">
          <a:xfrm>
            <a:off x="308981" y="1788427"/>
            <a:ext cx="5372099" cy="4708981"/>
          </a:xfrm>
          <a:prstGeom prst="rect">
            <a:avLst/>
          </a:prstGeom>
          <a:solidFill>
            <a:schemeClr val="accent1">
              <a:lumMod val="50000"/>
              <a:alpha val="3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kumimoji="0" lang="en-US" altLang="en-US" sz="1200" b="0" i="0" u="sng" strike="noStrike" cap="none" normalizeH="0" baseline="0" dirty="0">
                <a:ln>
                  <a:noFill/>
                </a:ln>
                <a:solidFill>
                  <a:schemeClr val="bg1"/>
                </a:solidFill>
                <a:effectLst/>
                <a:latin typeface="Helvetica" panose="020B0604020202020204" pitchFamily="34" charset="0"/>
              </a:rPr>
              <a:t>Bayesian Hyperparameters Optimization</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r>
              <a:rPr kumimoji="0" lang="en-US" altLang="en-US" sz="1200" b="0" i="0" u="none" strike="noStrike" cap="none" normalizeH="0" baseline="0" dirty="0">
                <a:ln>
                  <a:noFill/>
                </a:ln>
                <a:solidFill>
                  <a:schemeClr val="bg1"/>
                </a:solidFill>
                <a:effectLst/>
                <a:latin typeface="Helvetica" panose="020B0604020202020204" pitchFamily="34" charset="0"/>
              </a:rPr>
              <a:t>For MLP, we are tuning seven parameters:</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Activation function for the hidden layer (Activation)</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L2 penalty (Alpha)</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Number of neurons in the 1</a:t>
            </a:r>
            <a:r>
              <a:rPr lang="en-US" altLang="en-US" sz="1200" baseline="30000" dirty="0">
                <a:solidFill>
                  <a:schemeClr val="bg1"/>
                </a:solidFill>
                <a:latin typeface="Helvetica" panose="020B0604020202020204" pitchFamily="34" charset="0"/>
              </a:rPr>
              <a:t>st</a:t>
            </a:r>
            <a:r>
              <a:rPr lang="en-US" altLang="en-US" sz="1200" dirty="0">
                <a:solidFill>
                  <a:schemeClr val="bg1"/>
                </a:solidFill>
                <a:latin typeface="Helvetica" panose="020B0604020202020204" pitchFamily="34" charset="0"/>
              </a:rPr>
              <a:t> hidden layer (Neurons)</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Learning rate schedule for weight updates (Learning rate)</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Initial learning rate (Initial)</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Exponent for inverse scaling learning rate (Exponent)</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Solver for weight optimization (Solver)</a:t>
            </a:r>
          </a:p>
          <a:p>
            <a:pPr marL="342900" lvl="0" indent="-342900">
              <a:lnSpc>
                <a:spcPct val="100000"/>
              </a:lnSpc>
              <a:buFont typeface="+mj-lt"/>
              <a:buAutoNum type="arabicPeriod"/>
            </a:pPr>
            <a:endParaRPr lang="en-US" altLang="en-US" sz="1200" dirty="0">
              <a:solidFill>
                <a:schemeClr val="bg1"/>
              </a:solidFill>
              <a:latin typeface="Helvetica" panose="020B0604020202020204" pitchFamily="34" charset="0"/>
            </a:endParaRPr>
          </a:p>
          <a:p>
            <a:pPr marL="0" lvl="0" indent="0">
              <a:lnSpc>
                <a:spcPct val="100000"/>
              </a:lnSpc>
              <a:buNone/>
            </a:pPr>
            <a:r>
              <a:rPr kumimoji="0" lang="en-US" altLang="en-US" sz="1200" b="0" i="0" u="none" strike="noStrike" cap="none" normalizeH="0" baseline="0" dirty="0">
                <a:ln>
                  <a:noFill/>
                </a:ln>
                <a:solidFill>
                  <a:schemeClr val="bg1"/>
                </a:solidFill>
                <a:effectLst/>
                <a:latin typeface="Helvetica" panose="020B0604020202020204" pitchFamily="34" charset="0"/>
              </a:rPr>
              <a:t>We used an informed search technique to search through the state space of these seven parameters. This technique utilizes a Bayesian approach of progressively updating its beliefs on the best hyperparameter combination. We implemented the technique using the </a:t>
            </a:r>
            <a:r>
              <a:rPr lang="en-US" altLang="en-US" sz="1200" dirty="0" err="1">
                <a:solidFill>
                  <a:schemeClr val="bg1"/>
                </a:solidFill>
                <a:latin typeface="Helvetica" panose="020B0604020202020204" pitchFamily="34" charset="0"/>
              </a:rPr>
              <a:t>H</a:t>
            </a:r>
            <a:r>
              <a:rPr kumimoji="0" lang="en-US" altLang="en-US" sz="1200" b="0" i="0" u="none" strike="noStrike" cap="none" normalizeH="0" baseline="0" dirty="0" err="1">
                <a:ln>
                  <a:noFill/>
                </a:ln>
                <a:solidFill>
                  <a:schemeClr val="bg1"/>
                </a:solidFill>
                <a:effectLst/>
                <a:latin typeface="Helvetica" panose="020B0604020202020204" pitchFamily="34" charset="0"/>
              </a:rPr>
              <a:t>yperopt</a:t>
            </a:r>
            <a:r>
              <a:rPr kumimoji="0" lang="en-US" altLang="en-US" sz="1200" b="0" i="0" u="none" strike="noStrike" cap="none" normalizeH="0" baseline="0" dirty="0">
                <a:ln>
                  <a:noFill/>
                </a:ln>
                <a:solidFill>
                  <a:schemeClr val="bg1"/>
                </a:solidFill>
                <a:effectLst/>
                <a:latin typeface="Helvetica" panose="020B0604020202020204" pitchFamily="34" charset="0"/>
              </a:rPr>
              <a:t> package.</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r>
              <a:rPr lang="en-US" altLang="en-US" sz="1200" dirty="0">
                <a:solidFill>
                  <a:schemeClr val="bg1"/>
                </a:solidFill>
                <a:latin typeface="Helvetica" panose="020B0604020202020204" pitchFamily="34" charset="0"/>
              </a:rPr>
              <a:t>The state space for each of the seven parameter:</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Activation: logistic, tanh, </a:t>
            </a:r>
            <a:r>
              <a:rPr lang="en-US" altLang="en-US" sz="1200" dirty="0" err="1">
                <a:solidFill>
                  <a:schemeClr val="bg1"/>
                </a:solidFill>
                <a:latin typeface="Helvetica" panose="020B0604020202020204" pitchFamily="34" charset="0"/>
              </a:rPr>
              <a:t>relu</a:t>
            </a:r>
            <a:r>
              <a:rPr lang="en-US" altLang="en-US" sz="1200" dirty="0">
                <a:solidFill>
                  <a:schemeClr val="bg1"/>
                </a:solidFill>
                <a:latin typeface="Helvetica" panose="020B0604020202020204" pitchFamily="34" charset="0"/>
              </a:rPr>
              <a:t>, identity</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Alpha: float between 0.001 to 1000</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Neurons: integer between 1 to 55 (i.e., number of features)</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Learning rate: constant, </a:t>
            </a:r>
            <a:r>
              <a:rPr lang="en-US" altLang="en-US" sz="1200" dirty="0" err="1">
                <a:solidFill>
                  <a:schemeClr val="bg1"/>
                </a:solidFill>
                <a:latin typeface="Helvetica" panose="020B0604020202020204" pitchFamily="34" charset="0"/>
              </a:rPr>
              <a:t>invscaling</a:t>
            </a:r>
            <a:r>
              <a:rPr lang="en-US" altLang="en-US" sz="1200" dirty="0">
                <a:solidFill>
                  <a:schemeClr val="bg1"/>
                </a:solidFill>
                <a:latin typeface="Helvetica" panose="020B0604020202020204" pitchFamily="34" charset="0"/>
              </a:rPr>
              <a:t>, adaptive</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Initial: float between 0.001 to 0.99</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Exponent: float between 0.01 to 0.99</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Solver: </a:t>
            </a:r>
            <a:r>
              <a:rPr lang="en-US" altLang="en-US" sz="1200" dirty="0" err="1">
                <a:solidFill>
                  <a:schemeClr val="bg1"/>
                </a:solidFill>
                <a:latin typeface="Helvetica" panose="020B0604020202020204" pitchFamily="34" charset="0"/>
              </a:rPr>
              <a:t>lbfgs</a:t>
            </a:r>
            <a:r>
              <a:rPr lang="en-US" altLang="en-US" sz="1200" dirty="0">
                <a:solidFill>
                  <a:schemeClr val="bg1"/>
                </a:solidFill>
                <a:latin typeface="Helvetica" panose="020B0604020202020204" pitchFamily="34" charset="0"/>
              </a:rPr>
              <a:t>, </a:t>
            </a:r>
            <a:r>
              <a:rPr lang="en-US" altLang="en-US" sz="1200" dirty="0" err="1">
                <a:solidFill>
                  <a:schemeClr val="bg1"/>
                </a:solidFill>
                <a:latin typeface="Helvetica" panose="020B0604020202020204" pitchFamily="34" charset="0"/>
              </a:rPr>
              <a:t>sgd</a:t>
            </a:r>
            <a:r>
              <a:rPr lang="en-US" altLang="en-US" sz="1200" dirty="0">
                <a:solidFill>
                  <a:schemeClr val="bg1"/>
                </a:solidFill>
                <a:latin typeface="Helvetica" panose="020B0604020202020204" pitchFamily="34" charset="0"/>
              </a:rPr>
              <a:t>, </a:t>
            </a:r>
            <a:r>
              <a:rPr lang="en-US" altLang="en-US" sz="1200" dirty="0" err="1">
                <a:solidFill>
                  <a:schemeClr val="bg1"/>
                </a:solidFill>
                <a:latin typeface="Helvetica" panose="020B0604020202020204" pitchFamily="34" charset="0"/>
              </a:rPr>
              <a:t>adam</a:t>
            </a: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p:txBody>
      </p:sp>
      <p:sp>
        <p:nvSpPr>
          <p:cNvPr id="7" name="Rectangle 6">
            <a:extLst>
              <a:ext uri="{FF2B5EF4-FFF2-40B4-BE49-F238E27FC236}">
                <a16:creationId xmlns:a16="http://schemas.microsoft.com/office/drawing/2014/main" id="{6EEF5444-D4AB-4A7C-8E77-3CB5F6927FDF}"/>
              </a:ext>
            </a:extLst>
          </p:cNvPr>
          <p:cNvSpPr/>
          <p:nvPr/>
        </p:nvSpPr>
        <p:spPr>
          <a:xfrm>
            <a:off x="6438902" y="1791191"/>
            <a:ext cx="5286375" cy="4154984"/>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200" u="sng" dirty="0">
                <a:solidFill>
                  <a:schemeClr val="bg1"/>
                </a:solidFill>
                <a:latin typeface="Helvetica" panose="020B0604020202020204" pitchFamily="34" charset="0"/>
              </a:rPr>
              <a:t>ADDITIONAL EXPERIMENTS</a:t>
            </a:r>
          </a:p>
          <a:p>
            <a:pPr eaLnBrk="0" fontAlgn="base" hangingPunct="0">
              <a:spcBef>
                <a:spcPct val="0"/>
              </a:spcBef>
              <a:spcAft>
                <a:spcPct val="0"/>
              </a:spcAft>
            </a:pPr>
            <a:endParaRPr lang="en-SG" sz="1200" u="sng" dirty="0">
              <a:solidFill>
                <a:schemeClr val="bg1"/>
              </a:solidFill>
              <a:latin typeface="Helvetica" panose="020B0604020202020204" pitchFamily="34" charset="0"/>
            </a:endParaRPr>
          </a:p>
          <a:p>
            <a:pPr eaLnBrk="0" fontAlgn="base" hangingPunct="0">
              <a:spcBef>
                <a:spcPct val="0"/>
              </a:spcBef>
              <a:spcAft>
                <a:spcPct val="0"/>
              </a:spcAft>
            </a:pPr>
            <a:r>
              <a:rPr lang="en-SG" sz="1200" u="sng" dirty="0">
                <a:solidFill>
                  <a:schemeClr val="bg1"/>
                </a:solidFill>
                <a:latin typeface="Helvetica" panose="020B0604020202020204" pitchFamily="34" charset="0"/>
              </a:rPr>
              <a:t>1. Does adding a 2</a:t>
            </a:r>
            <a:r>
              <a:rPr lang="en-SG" sz="1200" u="sng" baseline="30000" dirty="0">
                <a:solidFill>
                  <a:schemeClr val="bg1"/>
                </a:solidFill>
                <a:latin typeface="Helvetica" panose="020B0604020202020204" pitchFamily="34" charset="0"/>
              </a:rPr>
              <a:t>nd</a:t>
            </a:r>
            <a:r>
              <a:rPr lang="en-SG" sz="1200" u="sng" dirty="0">
                <a:solidFill>
                  <a:schemeClr val="bg1"/>
                </a:solidFill>
                <a:latin typeface="Helvetica" panose="020B0604020202020204" pitchFamily="34" charset="0"/>
              </a:rPr>
              <a:t> layer increase accuracy?</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used a randomized grid search to search through the state space of all 3025 combinations of 55 neurons in 1</a:t>
            </a:r>
            <a:r>
              <a:rPr lang="en-SG" sz="1200" baseline="30000" dirty="0">
                <a:solidFill>
                  <a:schemeClr val="bg1"/>
                </a:solidFill>
                <a:latin typeface="Helvetica" panose="020B0604020202020204" pitchFamily="34" charset="0"/>
              </a:rPr>
              <a:t>st</a:t>
            </a:r>
            <a:r>
              <a:rPr lang="en-SG" sz="1200" dirty="0">
                <a:solidFill>
                  <a:schemeClr val="bg1"/>
                </a:solidFill>
                <a:latin typeface="Helvetica" panose="020B0604020202020204" pitchFamily="34" charset="0"/>
              </a:rPr>
              <a:t> and 2</a:t>
            </a:r>
            <a:r>
              <a:rPr lang="en-SG" sz="1200" baseline="30000" dirty="0">
                <a:solidFill>
                  <a:schemeClr val="bg1"/>
                </a:solidFill>
                <a:latin typeface="Helvetica" panose="020B0604020202020204" pitchFamily="34" charset="0"/>
              </a:rPr>
              <a:t>nd</a:t>
            </a:r>
            <a:r>
              <a:rPr lang="en-SG" sz="1200" dirty="0">
                <a:solidFill>
                  <a:schemeClr val="bg1"/>
                </a:solidFill>
                <a:latin typeface="Helvetica" panose="020B0604020202020204" pitchFamily="34" charset="0"/>
              </a:rPr>
              <a:t> layers. If 1% of these combinations i.e., 30 gives the best accuracy, we only need to run 425 searches to guarantee at least 99% of obtaining one of the 30 best combinations.</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found that adding a 2</a:t>
            </a:r>
            <a:r>
              <a:rPr lang="en-SG" sz="1200" baseline="30000" dirty="0">
                <a:solidFill>
                  <a:schemeClr val="bg1"/>
                </a:solidFill>
                <a:latin typeface="Helvetica" panose="020B0604020202020204" pitchFamily="34" charset="0"/>
              </a:rPr>
              <a:t>nd</a:t>
            </a:r>
            <a:r>
              <a:rPr lang="en-SG" sz="1200" dirty="0">
                <a:solidFill>
                  <a:schemeClr val="bg1"/>
                </a:solidFill>
                <a:latin typeface="Helvetica" panose="020B0604020202020204" pitchFamily="34" charset="0"/>
              </a:rPr>
              <a:t> layer </a:t>
            </a:r>
            <a:r>
              <a:rPr lang="en-SG" sz="1200" b="1" u="sng" dirty="0">
                <a:solidFill>
                  <a:schemeClr val="bg1"/>
                </a:solidFill>
                <a:latin typeface="Helvetica" panose="020B0604020202020204" pitchFamily="34" charset="0"/>
              </a:rPr>
              <a:t>didn’t increase model accuracy</a:t>
            </a:r>
            <a:r>
              <a:rPr lang="en-SG" sz="1200" dirty="0">
                <a:solidFill>
                  <a:schemeClr val="bg1"/>
                </a:solidFill>
                <a:latin typeface="Helvetica" panose="020B0604020202020204" pitchFamily="34" charset="0"/>
              </a:rPr>
              <a:t>.</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Note: We commented out these codes in the submitted documents because of the long training time required to run the codes</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u="sng" dirty="0">
                <a:solidFill>
                  <a:schemeClr val="bg1"/>
                </a:solidFill>
                <a:latin typeface="Helvetica" panose="020B0604020202020204" pitchFamily="34" charset="0"/>
              </a:rPr>
              <a:t>2. Does combining a few estimators to form an ensemble estimator increase accuracy?</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used the </a:t>
            </a:r>
            <a:r>
              <a:rPr lang="en-SG" sz="1200" dirty="0" err="1">
                <a:solidFill>
                  <a:schemeClr val="bg1"/>
                </a:solidFill>
                <a:latin typeface="Helvetica" panose="020B0604020202020204" pitchFamily="34" charset="0"/>
              </a:rPr>
              <a:t>scikit</a:t>
            </a:r>
            <a:r>
              <a:rPr lang="en-SG" sz="1200" dirty="0">
                <a:solidFill>
                  <a:schemeClr val="bg1"/>
                </a:solidFill>
                <a:latin typeface="Helvetica" panose="020B0604020202020204" pitchFamily="34" charset="0"/>
              </a:rPr>
              <a:t>-learn function </a:t>
            </a:r>
            <a:r>
              <a:rPr lang="en-SG" sz="1200" dirty="0" err="1">
                <a:solidFill>
                  <a:schemeClr val="bg1"/>
                </a:solidFill>
                <a:latin typeface="Helvetica" panose="020B0604020202020204" pitchFamily="34" charset="0"/>
              </a:rPr>
              <a:t>VotingClassifer</a:t>
            </a:r>
            <a:r>
              <a:rPr lang="en-SG" sz="1200" dirty="0">
                <a:solidFill>
                  <a:schemeClr val="bg1"/>
                </a:solidFill>
                <a:latin typeface="Helvetica" panose="020B0604020202020204" pitchFamily="34" charset="0"/>
              </a:rPr>
              <a:t> to combine the top five MLP classifiers into an ensemble estimator.</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found that the ensemble estimator </a:t>
            </a:r>
            <a:r>
              <a:rPr lang="en-SG" sz="1200" b="1" u="sng" dirty="0">
                <a:solidFill>
                  <a:schemeClr val="bg1"/>
                </a:solidFill>
                <a:latin typeface="Helvetica" panose="020B0604020202020204" pitchFamily="34" charset="0"/>
              </a:rPr>
              <a:t>didn’t increase model accuracy</a:t>
            </a:r>
            <a:r>
              <a:rPr lang="en-SG" sz="1200" dirty="0">
                <a:solidFill>
                  <a:schemeClr val="bg1"/>
                </a:solidFill>
                <a:latin typeface="Helvetica" panose="020B0604020202020204" pitchFamily="34" charset="0"/>
              </a:rPr>
              <a:t>.</a:t>
            </a:r>
          </a:p>
        </p:txBody>
      </p:sp>
      <p:sp>
        <p:nvSpPr>
          <p:cNvPr id="9" name="Rectangle 8">
            <a:extLst>
              <a:ext uri="{FF2B5EF4-FFF2-40B4-BE49-F238E27FC236}">
                <a16:creationId xmlns:a16="http://schemas.microsoft.com/office/drawing/2014/main" id="{B8F9F418-251E-4B47-BD8D-5CC731ED4D5C}"/>
              </a:ext>
            </a:extLst>
          </p:cNvPr>
          <p:cNvSpPr/>
          <p:nvPr/>
        </p:nvSpPr>
        <p:spPr>
          <a:xfrm>
            <a:off x="320039" y="1385544"/>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Analysis:</a:t>
            </a:r>
          </a:p>
        </p:txBody>
      </p:sp>
    </p:spTree>
    <p:extLst>
      <p:ext uri="{BB962C8B-B14F-4D97-AF65-F5344CB8AC3E}">
        <p14:creationId xmlns:p14="http://schemas.microsoft.com/office/powerpoint/2010/main" val="4162266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2897</TotalTime>
  <Words>1857</Words>
  <Application>Microsoft Office PowerPoint</Application>
  <PresentationFormat>Widescreen</PresentationFormat>
  <Paragraphs>347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Helvetica</vt:lpstr>
      <vt:lpstr>Office Theme</vt:lpstr>
      <vt:lpstr>Design and Application  of Hybrid Classification System on Memory IC Testing</vt:lpstr>
      <vt:lpstr>Description of Problem</vt:lpstr>
      <vt:lpstr>Complications</vt:lpstr>
      <vt:lpstr>Proposed Solution</vt:lpstr>
      <vt:lpstr>Overall Design</vt:lpstr>
      <vt:lpstr>Data Set </vt:lpstr>
      <vt:lpstr>Data Set – Pre-Process</vt:lpstr>
      <vt:lpstr>Decision Tree</vt:lpstr>
      <vt:lpstr>MLP</vt:lpstr>
      <vt:lpstr>MLP</vt:lpstr>
      <vt:lpstr>SVM</vt:lpstr>
      <vt:lpstr>SVM</vt:lpstr>
      <vt:lpstr>Competitive agent</vt:lpstr>
      <vt:lpstr>Best Solution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Application  of Hybrid Classification System on Memory IC Testing</dc:title>
  <dc:creator>Boon Ping Ong</dc:creator>
  <cp:lastModifiedBy>Francis Han</cp:lastModifiedBy>
  <cp:revision>76</cp:revision>
  <dcterms:created xsi:type="dcterms:W3CDTF">2019-07-27T09:14:44Z</dcterms:created>
  <dcterms:modified xsi:type="dcterms:W3CDTF">2019-09-08T10:58:31Z</dcterms:modified>
</cp:coreProperties>
</file>