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1" d="100"/>
          <a:sy n="51" d="100"/>
        </p:scale>
        <p:origin x="9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2D13-D3BF-4E13-B80C-116875609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5EEDA7E-A62B-4F39-AB68-9571504C2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3F8C44D-023D-4ED6-8259-7E17B73F4EEC}"/>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5" name="Footer Placeholder 4">
            <a:extLst>
              <a:ext uri="{FF2B5EF4-FFF2-40B4-BE49-F238E27FC236}">
                <a16:creationId xmlns:a16="http://schemas.microsoft.com/office/drawing/2014/main" id="{474A722C-81C3-480D-8040-A9A3382C054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F80518-8D89-496B-9122-25904E409614}"/>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146818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13D2-9341-4A30-9EB1-1DF74E0CFA4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0EEF24A-2D8B-437B-AABE-B66B6AD6A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85950F1-503A-405E-BCCA-2FB11A11B44A}"/>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5" name="Footer Placeholder 4">
            <a:extLst>
              <a:ext uri="{FF2B5EF4-FFF2-40B4-BE49-F238E27FC236}">
                <a16:creationId xmlns:a16="http://schemas.microsoft.com/office/drawing/2014/main" id="{0CBFD179-732A-4273-A054-A27E659E86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ACCB035-7CF7-4B00-B923-8F9763AA4E2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26932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D7B2E-29F2-4FB7-80CA-631E3A6B2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8B411D7-5579-44A7-9813-4F1198301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BA3F132-5358-41A8-8315-3887B0E703BD}"/>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5" name="Footer Placeholder 4">
            <a:extLst>
              <a:ext uri="{FF2B5EF4-FFF2-40B4-BE49-F238E27FC236}">
                <a16:creationId xmlns:a16="http://schemas.microsoft.com/office/drawing/2014/main" id="{55BE70C2-AF32-48F8-B32A-69142A1A0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5B25781-E4FE-482E-9B8B-8D24D92401F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9258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A628-43DD-4085-A64D-3D2EB375097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EF2F6B4-CEAD-474C-8C51-92513B648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FEDF0C-FEC2-41AC-8FF2-BE20BADCE728}"/>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5" name="Footer Placeholder 4">
            <a:extLst>
              <a:ext uri="{FF2B5EF4-FFF2-40B4-BE49-F238E27FC236}">
                <a16:creationId xmlns:a16="http://schemas.microsoft.com/office/drawing/2014/main" id="{F793A8CD-4083-4811-B147-B9E095955A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94C393-2C09-4542-BB44-920CFEE355FB}"/>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8262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497D-87A9-4C78-9FF2-11855E067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99FFD45-0535-47DA-812B-8D8BCA119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D1782-5A40-4712-948B-833E8FF894FB}"/>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5" name="Footer Placeholder 4">
            <a:extLst>
              <a:ext uri="{FF2B5EF4-FFF2-40B4-BE49-F238E27FC236}">
                <a16:creationId xmlns:a16="http://schemas.microsoft.com/office/drawing/2014/main" id="{E05BDBFD-60EB-4693-B9D8-19FFEC55E6F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6D5D10E-BDE6-458D-A082-C5EC9C6F14B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99217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5716-422D-4483-B06F-A489F0DE9FB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87FC353-35AB-49D0-B7D3-F524BBA0D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19D49F6-D898-4FBB-842E-1370DDB56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A67F4BD-1D02-4473-929D-9C80B1399556}"/>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6" name="Footer Placeholder 5">
            <a:extLst>
              <a:ext uri="{FF2B5EF4-FFF2-40B4-BE49-F238E27FC236}">
                <a16:creationId xmlns:a16="http://schemas.microsoft.com/office/drawing/2014/main" id="{C25055C8-7653-4813-B60D-00FCEC0BEF5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EC528C6-DF4A-4F73-A9AB-7E52A04674C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8850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CFE0-DF45-40DE-BE4E-C9D73423DAF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3189E43-1DB7-4022-9ACD-91ADF9277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D1E2D-F523-42FE-B53A-738B164AC1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6E1205D-9B3E-41DF-B883-DAC036C8F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50F2F-ED35-449C-8212-E2B4028BC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C025AF9-6384-41D2-A489-589F95B4129E}"/>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8" name="Footer Placeholder 7">
            <a:extLst>
              <a:ext uri="{FF2B5EF4-FFF2-40B4-BE49-F238E27FC236}">
                <a16:creationId xmlns:a16="http://schemas.microsoft.com/office/drawing/2014/main" id="{01437CA2-3A6A-414E-9501-76EDCF324F8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422ADCD-BC38-4ED7-B5E1-9B6587E7D3B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3528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825-57DE-4B6F-ABCA-12B05356E38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7B2AF8F-9315-4441-B690-A5652712D5D6}"/>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4" name="Footer Placeholder 3">
            <a:extLst>
              <a:ext uri="{FF2B5EF4-FFF2-40B4-BE49-F238E27FC236}">
                <a16:creationId xmlns:a16="http://schemas.microsoft.com/office/drawing/2014/main" id="{131DF7BD-B2E4-4A81-A93F-BA246377F42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D0F7143-84EF-46FF-88C1-412F13BD890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97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1654E-9A4C-4C8E-9956-031362B7F73D}"/>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3" name="Footer Placeholder 2">
            <a:extLst>
              <a:ext uri="{FF2B5EF4-FFF2-40B4-BE49-F238E27FC236}">
                <a16:creationId xmlns:a16="http://schemas.microsoft.com/office/drawing/2014/main" id="{61645828-0C18-4248-81CD-DD14749BB9F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B36BBEC-8944-4D2D-9615-8F4D0C42739C}"/>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715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DE1B-68CE-45A1-8A3A-BAE9BA944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00741AA-1203-43E3-B079-F85F534CF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C0FFE2E-1AB7-4985-8989-2C9607850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05F04-972E-4275-AB87-FC8A3A64FE6A}"/>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6" name="Footer Placeholder 5">
            <a:extLst>
              <a:ext uri="{FF2B5EF4-FFF2-40B4-BE49-F238E27FC236}">
                <a16:creationId xmlns:a16="http://schemas.microsoft.com/office/drawing/2014/main" id="{3A75C6D5-AE6C-4B1D-BAC7-7108E05EA27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21B9BE6-DC7D-444E-A6A3-F9DC9075167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47850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E2EA-091F-4766-B074-5BCEEE66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0218AEE-3AEF-48CC-8E6D-BC5FABBCA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1BE869-DCF2-4369-8AD3-98C604494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AD541-06E5-4442-9A3A-EA700FAE3674}"/>
              </a:ext>
            </a:extLst>
          </p:cNvPr>
          <p:cNvSpPr>
            <a:spLocks noGrp="1"/>
          </p:cNvSpPr>
          <p:nvPr>
            <p:ph type="dt" sz="half" idx="10"/>
          </p:nvPr>
        </p:nvSpPr>
        <p:spPr/>
        <p:txBody>
          <a:bodyPr/>
          <a:lstStyle/>
          <a:p>
            <a:fld id="{3F68993F-B377-4B59-854C-7C6111A1BFA1}" type="datetimeFigureOut">
              <a:rPr lang="en-MY" smtClean="0"/>
              <a:t>27/7/2019</a:t>
            </a:fld>
            <a:endParaRPr lang="en-MY"/>
          </a:p>
        </p:txBody>
      </p:sp>
      <p:sp>
        <p:nvSpPr>
          <p:cNvPr id="6" name="Footer Placeholder 5">
            <a:extLst>
              <a:ext uri="{FF2B5EF4-FFF2-40B4-BE49-F238E27FC236}">
                <a16:creationId xmlns:a16="http://schemas.microsoft.com/office/drawing/2014/main" id="{C82C2967-9A23-435F-AF9D-1AC73D49F5D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B51482D-1CC9-4139-A5DF-41A11B9BBDC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66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87851-E46C-4813-BD5C-E09137A43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C486605-8BE8-4DAC-9D4E-BFFC5AA2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FBB82CE-539F-4CC7-BBDA-75F1E9A3D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993F-B377-4B59-854C-7C6111A1BFA1}" type="datetimeFigureOut">
              <a:rPr lang="en-MY" smtClean="0"/>
              <a:t>27/7/2019</a:t>
            </a:fld>
            <a:endParaRPr lang="en-MY"/>
          </a:p>
        </p:txBody>
      </p:sp>
      <p:sp>
        <p:nvSpPr>
          <p:cNvPr id="5" name="Footer Placeholder 4">
            <a:extLst>
              <a:ext uri="{FF2B5EF4-FFF2-40B4-BE49-F238E27FC236}">
                <a16:creationId xmlns:a16="http://schemas.microsoft.com/office/drawing/2014/main" id="{DC49E81A-E948-4280-ACDA-FA785BBDB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05B38E8-1CBD-493C-BF3D-35EF6081E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513B-204B-4BD8-85EA-DF5DB656BB43}" type="slidenum">
              <a:rPr lang="en-MY" smtClean="0"/>
              <a:t>‹#›</a:t>
            </a:fld>
            <a:endParaRPr lang="en-MY"/>
          </a:p>
        </p:txBody>
      </p:sp>
    </p:spTree>
    <p:extLst>
      <p:ext uri="{BB962C8B-B14F-4D97-AF65-F5344CB8AC3E}">
        <p14:creationId xmlns:p14="http://schemas.microsoft.com/office/powerpoint/2010/main" val="54865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21DB-C284-42DC-901C-3A54DC2552B1}"/>
              </a:ext>
            </a:extLst>
          </p:cNvPr>
          <p:cNvSpPr>
            <a:spLocks noGrp="1"/>
          </p:cNvSpPr>
          <p:nvPr>
            <p:ph type="ctrTitle"/>
          </p:nvPr>
        </p:nvSpPr>
        <p:spPr/>
        <p:txBody>
          <a:bodyPr>
            <a:normAutofit fontScale="90000"/>
          </a:bodyPr>
          <a:lstStyle/>
          <a:p>
            <a:r>
              <a:rPr lang="en-MY" dirty="0"/>
              <a:t>Design and Application  of Hybrid Classification System on Memory IC Testing</a:t>
            </a:r>
          </a:p>
        </p:txBody>
      </p:sp>
      <p:sp>
        <p:nvSpPr>
          <p:cNvPr id="3" name="Subtitle 2">
            <a:extLst>
              <a:ext uri="{FF2B5EF4-FFF2-40B4-BE49-F238E27FC236}">
                <a16:creationId xmlns:a16="http://schemas.microsoft.com/office/drawing/2014/main" id="{08A75C03-BF7E-4B84-8EFA-7F25C695DA96}"/>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92891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748B-76B2-434B-9472-021BBA36AC54}"/>
              </a:ext>
            </a:extLst>
          </p:cNvPr>
          <p:cNvSpPr>
            <a:spLocks noGrp="1"/>
          </p:cNvSpPr>
          <p:nvPr>
            <p:ph type="title"/>
          </p:nvPr>
        </p:nvSpPr>
        <p:spPr/>
        <p:txBody>
          <a:bodyPr/>
          <a:lstStyle/>
          <a:p>
            <a:r>
              <a:rPr lang="en-MY" dirty="0"/>
              <a:t>SVM</a:t>
            </a:r>
          </a:p>
        </p:txBody>
      </p:sp>
      <p:sp>
        <p:nvSpPr>
          <p:cNvPr id="3" name="Content Placeholder 2">
            <a:extLst>
              <a:ext uri="{FF2B5EF4-FFF2-40B4-BE49-F238E27FC236}">
                <a16:creationId xmlns:a16="http://schemas.microsoft.com/office/drawing/2014/main" id="{C8DE6DAF-3BCF-40C9-9527-5180DD5A8060}"/>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15799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1785-4D10-42A9-B60C-56F870385F9C}"/>
              </a:ext>
            </a:extLst>
          </p:cNvPr>
          <p:cNvSpPr>
            <a:spLocks noGrp="1"/>
          </p:cNvSpPr>
          <p:nvPr>
            <p:ph type="title"/>
          </p:nvPr>
        </p:nvSpPr>
        <p:spPr/>
        <p:txBody>
          <a:bodyPr/>
          <a:lstStyle/>
          <a:p>
            <a:r>
              <a:rPr lang="en-MY" dirty="0"/>
              <a:t>Competitive agent</a:t>
            </a:r>
          </a:p>
        </p:txBody>
      </p:sp>
      <p:sp>
        <p:nvSpPr>
          <p:cNvPr id="3" name="Content Placeholder 2">
            <a:extLst>
              <a:ext uri="{FF2B5EF4-FFF2-40B4-BE49-F238E27FC236}">
                <a16:creationId xmlns:a16="http://schemas.microsoft.com/office/drawing/2014/main" id="{82B49688-3B72-49BF-978E-DA8CFE309684}"/>
              </a:ext>
            </a:extLst>
          </p:cNvPr>
          <p:cNvSpPr>
            <a:spLocks noGrp="1"/>
          </p:cNvSpPr>
          <p:nvPr>
            <p:ph idx="1"/>
          </p:nvPr>
        </p:nvSpPr>
        <p:spPr/>
        <p:txBody>
          <a:bodyPr/>
          <a:lstStyle/>
          <a:p>
            <a:r>
              <a:rPr lang="en-MY" dirty="0"/>
              <a:t>Competitive agent will give score to each agent, namely, decision tree, MLP, SVM based on feature correlation and accuracy.</a:t>
            </a:r>
          </a:p>
          <a:p>
            <a:r>
              <a:rPr lang="en-MY" dirty="0"/>
              <a:t>Penalty is given to each model based on mis-classification type illustrated by confusion matrix.</a:t>
            </a:r>
          </a:p>
        </p:txBody>
      </p:sp>
    </p:spTree>
    <p:extLst>
      <p:ext uri="{BB962C8B-B14F-4D97-AF65-F5344CB8AC3E}">
        <p14:creationId xmlns:p14="http://schemas.microsoft.com/office/powerpoint/2010/main" val="403585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0F06-3EFF-4A1B-AF79-5A4BAA8C49D8}"/>
              </a:ext>
            </a:extLst>
          </p:cNvPr>
          <p:cNvSpPr>
            <a:spLocks noGrp="1"/>
          </p:cNvSpPr>
          <p:nvPr>
            <p:ph type="title"/>
          </p:nvPr>
        </p:nvSpPr>
        <p:spPr/>
        <p:txBody>
          <a:bodyPr/>
          <a:lstStyle/>
          <a:p>
            <a:r>
              <a:rPr lang="en-MY" dirty="0"/>
              <a:t>Feature Correlation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3EF529-1AF1-476A-BAD8-D9702F0C4D60}"/>
                  </a:ext>
                </a:extLst>
              </p:cNvPr>
              <p:cNvSpPr>
                <a:spLocks noGrp="1"/>
              </p:cNvSpPr>
              <p:nvPr>
                <p:ph idx="1"/>
              </p:nvPr>
            </p:nvSpPr>
            <p:spPr/>
            <p:txBody>
              <a:bodyPr/>
              <a:lstStyle/>
              <a:p>
                <a:r>
                  <a:rPr lang="en-MY" dirty="0"/>
                  <a:t>For each of the 58 tests (features),  the agent will compute the expected failing mode and simulated failing mode.</a:t>
                </a:r>
              </a:p>
              <a:p>
                <a:r>
                  <a:rPr lang="en-MY" dirty="0"/>
                  <a:t>“Expected failing mode” is computed based on </a:t>
                </a:r>
                <a:r>
                  <a:rPr lang="en-MY" dirty="0" err="1"/>
                  <a:t>X_test</a:t>
                </a:r>
                <a:r>
                  <a:rPr lang="en-MY" dirty="0"/>
                  <a:t> entries with targeted feature set to 1. In each entry, entry significance will be calculated as </a:t>
                </a:r>
                <a14:m>
                  <m:oMath xmlns:m="http://schemas.openxmlformats.org/officeDocument/2006/math">
                    <m:f>
                      <m:fPr>
                        <m:ctrlPr>
                          <a:rPr lang="en-MY" i="1" smtClean="0">
                            <a:latin typeface="Cambria Math" panose="02040503050406030204" pitchFamily="18" charset="0"/>
                          </a:rPr>
                        </m:ctrlPr>
                      </m:fPr>
                      <m:num>
                        <m:r>
                          <a:rPr lang="en-MY" b="0" i="1" smtClean="0">
                            <a:latin typeface="Cambria Math" panose="02040503050406030204" pitchFamily="18" charset="0"/>
                          </a:rPr>
                          <m:t>1</m:t>
                        </m:r>
                      </m:num>
                      <m:den>
                        <m:nary>
                          <m:naryPr>
                            <m:chr m:val="∑"/>
                            <m:subHide m:val="on"/>
                            <m:supHide m:val="on"/>
                            <m:ctrlPr>
                              <a:rPr lang="en-MY" i="1" smtClean="0">
                                <a:latin typeface="Cambria Math" panose="02040503050406030204" pitchFamily="18" charset="0"/>
                              </a:rPr>
                            </m:ctrlPr>
                          </m:naryPr>
                          <m:sub/>
                          <m:sup/>
                          <m:e>
                            <m:r>
                              <a:rPr lang="en-MY" b="0" i="1" smtClean="0">
                                <a:latin typeface="Cambria Math" panose="02040503050406030204" pitchFamily="18" charset="0"/>
                              </a:rPr>
                              <m:t>𝑛𝑢𝑚𝑏𝑒𝑟</m:t>
                            </m:r>
                            <m:r>
                              <a:rPr lang="en-MY" b="0" i="1" smtClean="0">
                                <a:latin typeface="Cambria Math" panose="02040503050406030204" pitchFamily="18" charset="0"/>
                              </a:rPr>
                              <m:t> </m:t>
                            </m:r>
                            <m:r>
                              <a:rPr lang="en-MY" b="0" i="1" smtClean="0">
                                <a:latin typeface="Cambria Math" panose="02040503050406030204" pitchFamily="18" charset="0"/>
                              </a:rPr>
                              <m:t>𝑜𝑓</m:t>
                            </m:r>
                            <m:r>
                              <a:rPr lang="en-MY" b="0" i="1" smtClean="0">
                                <a:latin typeface="Cambria Math" panose="02040503050406030204" pitchFamily="18" charset="0"/>
                              </a:rPr>
                              <m:t> </m:t>
                            </m:r>
                            <m:r>
                              <a:rPr lang="en-MY" b="0" i="1" smtClean="0">
                                <a:latin typeface="Cambria Math" panose="02040503050406030204" pitchFamily="18" charset="0"/>
                              </a:rPr>
                              <m:t>𝑓𝑒𝑎𝑡𝑢𝑟𝑒</m:t>
                            </m:r>
                            <m:r>
                              <a:rPr lang="en-MY" b="0" i="1" smtClean="0">
                                <a:latin typeface="Cambria Math" panose="02040503050406030204" pitchFamily="18" charset="0"/>
                              </a:rPr>
                              <m:t>=1</m:t>
                            </m:r>
                          </m:e>
                        </m:nary>
                      </m:den>
                    </m:f>
                  </m:oMath>
                </a14:m>
                <a:r>
                  <a:rPr lang="en-MY" dirty="0"/>
                  <a:t>. This is because the more unique the testing result, the greater the significant of the entry. </a:t>
                </a:r>
              </a:p>
            </p:txBody>
          </p:sp>
        </mc:Choice>
        <mc:Fallback>
          <p:sp>
            <p:nvSpPr>
              <p:cNvPr id="3" name="Content Placeholder 2">
                <a:extLst>
                  <a:ext uri="{FF2B5EF4-FFF2-40B4-BE49-F238E27FC236}">
                    <a16:creationId xmlns:a16="http://schemas.microsoft.com/office/drawing/2014/main" id="{603EF529-1AF1-476A-BAD8-D9702F0C4D6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MY">
                    <a:noFill/>
                  </a:rPr>
                  <a:t> </a:t>
                </a:r>
              </a:p>
            </p:txBody>
          </p:sp>
        </mc:Fallback>
      </mc:AlternateContent>
    </p:spTree>
    <p:extLst>
      <p:ext uri="{BB962C8B-B14F-4D97-AF65-F5344CB8AC3E}">
        <p14:creationId xmlns:p14="http://schemas.microsoft.com/office/powerpoint/2010/main" val="84132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6C0C-AE99-406A-A345-F1D6C01A66DA}"/>
              </a:ext>
            </a:extLst>
          </p:cNvPr>
          <p:cNvSpPr>
            <a:spLocks noGrp="1"/>
          </p:cNvSpPr>
          <p:nvPr>
            <p:ph type="title"/>
          </p:nvPr>
        </p:nvSpPr>
        <p:spPr/>
        <p:txBody>
          <a:bodyPr/>
          <a:lstStyle/>
          <a:p>
            <a:r>
              <a:rPr lang="en-MY" dirty="0"/>
              <a:t>Feature Correlation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34A590-A068-476A-8753-644078520CA5}"/>
                  </a:ext>
                </a:extLst>
              </p:cNvPr>
              <p:cNvSpPr>
                <a:spLocks noGrp="1"/>
              </p:cNvSpPr>
              <p:nvPr>
                <p:ph idx="1"/>
              </p:nvPr>
            </p:nvSpPr>
            <p:spPr/>
            <p:txBody>
              <a:bodyPr>
                <a:normAutofit fontScale="92500" lnSpcReduction="10000"/>
              </a:bodyPr>
              <a:lstStyle/>
              <a:p>
                <a:r>
                  <a:rPr lang="en-MY" dirty="0"/>
                  <a:t>The total of all entry significance will be the sum of weightage. </a:t>
                </a:r>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𝑡𝑜𝑡𝑎𝑙</m:t>
                      </m:r>
                      <m:r>
                        <a:rPr lang="en-MY" b="0" i="1" smtClean="0">
                          <a:latin typeface="Cambria Math" panose="02040503050406030204" pitchFamily="18" charset="0"/>
                        </a:rPr>
                        <m:t>=</m:t>
                      </m:r>
                      <m:nary>
                        <m:naryPr>
                          <m:chr m:val="∑"/>
                          <m:subHide m:val="on"/>
                          <m:supHide m:val="on"/>
                          <m:ctrlPr>
                            <a:rPr lang="en-MY" b="0" i="1" smtClean="0">
                              <a:latin typeface="Cambria Math" panose="02040503050406030204" pitchFamily="18" charset="0"/>
                            </a:rPr>
                          </m:ctrlPr>
                        </m:naryPr>
                        <m:sub/>
                        <m:sup/>
                        <m:e>
                          <m:f>
                            <m:fPr>
                              <m:ctrlPr>
                                <a:rPr lang="en-MY" b="0" i="1" smtClean="0">
                                  <a:latin typeface="Cambria Math" panose="02040503050406030204" pitchFamily="18" charset="0"/>
                                </a:rPr>
                              </m:ctrlPr>
                            </m:fPr>
                            <m:num>
                              <m:r>
                                <a:rPr lang="en-MY" b="0" i="1" smtClean="0">
                                  <a:latin typeface="Cambria Math" panose="02040503050406030204" pitchFamily="18" charset="0"/>
                                </a:rPr>
                                <m:t>1</m:t>
                              </m:r>
                            </m:num>
                            <m:den>
                              <m:nary>
                                <m:naryPr>
                                  <m:chr m:val="∑"/>
                                  <m:subHide m:val="on"/>
                                  <m:supHide m:val="on"/>
                                  <m:ctrlPr>
                                    <a:rPr lang="en-MY" b="0" i="1" smtClean="0">
                                      <a:latin typeface="Cambria Math" panose="02040503050406030204" pitchFamily="18" charset="0"/>
                                    </a:rPr>
                                  </m:ctrlPr>
                                </m:naryPr>
                                <m:sub/>
                                <m:sup/>
                                <m:e>
                                  <m:r>
                                    <a:rPr lang="en-MY" b="0" i="1" smtClean="0">
                                      <a:latin typeface="Cambria Math" panose="02040503050406030204" pitchFamily="18" charset="0"/>
                                    </a:rPr>
                                    <m:t>𝑛𝑢𝑚𝑏𝑒𝑟</m:t>
                                  </m:r>
                                  <m:r>
                                    <a:rPr lang="en-MY" b="0" i="1" smtClean="0">
                                      <a:latin typeface="Cambria Math" panose="02040503050406030204" pitchFamily="18" charset="0"/>
                                    </a:rPr>
                                    <m:t> </m:t>
                                  </m:r>
                                  <m:r>
                                    <a:rPr lang="en-MY" b="0" i="1" smtClean="0">
                                      <a:latin typeface="Cambria Math" panose="02040503050406030204" pitchFamily="18" charset="0"/>
                                    </a:rPr>
                                    <m:t>𝑜𝑓</m:t>
                                  </m:r>
                                  <m:r>
                                    <a:rPr lang="en-MY" b="0" i="1" smtClean="0">
                                      <a:latin typeface="Cambria Math" panose="02040503050406030204" pitchFamily="18" charset="0"/>
                                    </a:rPr>
                                    <m:t> </m:t>
                                  </m:r>
                                  <m:r>
                                    <a:rPr lang="en-MY" b="0" i="1" smtClean="0">
                                      <a:latin typeface="Cambria Math" panose="02040503050406030204" pitchFamily="18" charset="0"/>
                                    </a:rPr>
                                    <m:t>𝑓𝑒𝑎𝑡𝑢𝑟𝑒</m:t>
                                  </m:r>
                                  <m:r>
                                    <a:rPr lang="en-MY" b="0" i="1" smtClean="0">
                                      <a:latin typeface="Cambria Math" panose="02040503050406030204" pitchFamily="18" charset="0"/>
                                    </a:rPr>
                                    <m:t>=1</m:t>
                                  </m:r>
                                </m:e>
                              </m:nary>
                            </m:den>
                          </m:f>
                        </m:e>
                      </m:nary>
                    </m:oMath>
                  </m:oMathPara>
                </a14:m>
                <a:endParaRPr lang="en-MY" dirty="0"/>
              </a:p>
              <a:p>
                <a:r>
                  <a:rPr lang="en-MY" dirty="0"/>
                  <a:t>For each failing mode such as SB, ROW and COL, entry significant will be multiply by SB/ROW/COL data on entry. If failing mode significance is more than 50% of the total, then the feature is expected to be significantly related to the failing mode.</a:t>
                </a:r>
              </a:p>
              <a:p>
                <a:pPr marL="0" indent="0">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𝑓𝑎𝑖𝑙𝑖𝑛𝑔</m:t>
                      </m:r>
                      <m:r>
                        <a:rPr lang="en-MY" b="0" i="1" smtClean="0">
                          <a:latin typeface="Cambria Math" panose="02040503050406030204" pitchFamily="18" charset="0"/>
                        </a:rPr>
                        <m:t> </m:t>
                      </m:r>
                      <m:r>
                        <a:rPr lang="en-MY" b="0" i="1" smtClean="0">
                          <a:latin typeface="Cambria Math" panose="02040503050406030204" pitchFamily="18" charset="0"/>
                        </a:rPr>
                        <m:t>𝑚𝑜𝑑𝑒</m:t>
                      </m:r>
                      <m:r>
                        <a:rPr lang="en-MY" b="0" i="1" smtClean="0">
                          <a:latin typeface="Cambria Math" panose="02040503050406030204" pitchFamily="18" charset="0"/>
                        </a:rPr>
                        <m:t> </m:t>
                      </m:r>
                      <m:r>
                        <a:rPr lang="en-MY" b="0" i="1" smtClean="0">
                          <a:latin typeface="Cambria Math" panose="02040503050406030204" pitchFamily="18" charset="0"/>
                        </a:rPr>
                        <m:t>𝑠𝑖𝑔𝑛𝑖𝑓𝑖𝑐𝑎𝑛𝑐𝑒</m:t>
                      </m:r>
                      <m:r>
                        <a:rPr lang="en-MY" b="0" i="1" smtClean="0">
                          <a:latin typeface="Cambria Math" panose="02040503050406030204" pitchFamily="18" charset="0"/>
                        </a:rPr>
                        <m:t>=</m:t>
                      </m:r>
                      <m:nary>
                        <m:naryPr>
                          <m:chr m:val="∑"/>
                          <m:subHide m:val="on"/>
                          <m:supHide m:val="on"/>
                          <m:ctrlPr>
                            <a:rPr lang="en-MY" b="0" i="1" smtClean="0">
                              <a:latin typeface="Cambria Math" panose="02040503050406030204" pitchFamily="18" charset="0"/>
                            </a:rPr>
                          </m:ctrlPr>
                        </m:naryPr>
                        <m:sub/>
                        <m:sup/>
                        <m:e>
                          <m:f>
                            <m:fPr>
                              <m:ctrlPr>
                                <a:rPr lang="en-MY" b="0" i="1" smtClean="0">
                                  <a:latin typeface="Cambria Math" panose="02040503050406030204" pitchFamily="18" charset="0"/>
                                </a:rPr>
                              </m:ctrlPr>
                            </m:fPr>
                            <m:num>
                              <m:r>
                                <a:rPr lang="en-MY" b="0" i="1" smtClean="0">
                                  <a:latin typeface="Cambria Math" panose="02040503050406030204" pitchFamily="18" charset="0"/>
                                </a:rPr>
                                <m:t>𝑓𝑎𝑖𝑙𝑖𝑛𝑔</m:t>
                              </m:r>
                              <m:r>
                                <a:rPr lang="en-MY" b="0" i="1" smtClean="0">
                                  <a:latin typeface="Cambria Math" panose="02040503050406030204" pitchFamily="18" charset="0"/>
                                </a:rPr>
                                <m:t> </m:t>
                              </m:r>
                              <m:r>
                                <a:rPr lang="en-MY" b="0" i="1" smtClean="0">
                                  <a:latin typeface="Cambria Math" panose="02040503050406030204" pitchFamily="18" charset="0"/>
                                </a:rPr>
                                <m:t>𝑚𝑜𝑑𝑒</m:t>
                              </m:r>
                              <m:r>
                                <a:rPr lang="en-MY" b="0" i="1" smtClean="0">
                                  <a:latin typeface="Cambria Math" panose="02040503050406030204" pitchFamily="18" charset="0"/>
                                </a:rPr>
                                <m:t> </m:t>
                              </m:r>
                              <m:r>
                                <a:rPr lang="en-MY" b="0" i="1" smtClean="0">
                                  <a:latin typeface="Cambria Math" panose="02040503050406030204" pitchFamily="18" charset="0"/>
                                </a:rPr>
                                <m:t>𝑣𝑎𝑙𝑢𝑒</m:t>
                              </m:r>
                            </m:num>
                            <m:den>
                              <m:nary>
                                <m:naryPr>
                                  <m:chr m:val="∑"/>
                                  <m:subHide m:val="on"/>
                                  <m:supHide m:val="on"/>
                                  <m:ctrlPr>
                                    <a:rPr lang="en-MY" b="0" i="1" smtClean="0">
                                      <a:latin typeface="Cambria Math" panose="02040503050406030204" pitchFamily="18" charset="0"/>
                                    </a:rPr>
                                  </m:ctrlPr>
                                </m:naryPr>
                                <m:sub/>
                                <m:sup/>
                                <m:e>
                                  <m:r>
                                    <a:rPr lang="en-MY" b="0" i="1" smtClean="0">
                                      <a:latin typeface="Cambria Math" panose="02040503050406030204" pitchFamily="18" charset="0"/>
                                    </a:rPr>
                                    <m:t>𝑛𝑢𝑚𝑏𝑒𝑟</m:t>
                                  </m:r>
                                  <m:r>
                                    <a:rPr lang="en-MY" b="0" i="1" smtClean="0">
                                      <a:latin typeface="Cambria Math" panose="02040503050406030204" pitchFamily="18" charset="0"/>
                                    </a:rPr>
                                    <m:t> </m:t>
                                  </m:r>
                                  <m:r>
                                    <a:rPr lang="en-MY" b="0" i="1" smtClean="0">
                                      <a:latin typeface="Cambria Math" panose="02040503050406030204" pitchFamily="18" charset="0"/>
                                    </a:rPr>
                                    <m:t>𝑜𝑓</m:t>
                                  </m:r>
                                  <m:r>
                                    <a:rPr lang="en-MY" b="0" i="1" smtClean="0">
                                      <a:latin typeface="Cambria Math" panose="02040503050406030204" pitchFamily="18" charset="0"/>
                                    </a:rPr>
                                    <m:t> </m:t>
                                  </m:r>
                                  <m:r>
                                    <a:rPr lang="en-MY" b="0" i="1" smtClean="0">
                                      <a:latin typeface="Cambria Math" panose="02040503050406030204" pitchFamily="18" charset="0"/>
                                    </a:rPr>
                                    <m:t>𝑓𝑒𝑎𝑡𝑢𝑟𝑒</m:t>
                                  </m:r>
                                  <m:r>
                                    <a:rPr lang="en-MY" b="0" i="1" smtClean="0">
                                      <a:latin typeface="Cambria Math" panose="02040503050406030204" pitchFamily="18" charset="0"/>
                                    </a:rPr>
                                    <m:t>=1</m:t>
                                  </m:r>
                                </m:e>
                              </m:nary>
                            </m:den>
                          </m:f>
                        </m:e>
                      </m:nary>
                    </m:oMath>
                  </m:oMathPara>
                </a14:m>
                <a:endParaRPr lang="en-MY" dirty="0"/>
              </a:p>
              <a:p>
                <a:pPr marL="0" indent="0">
                  <a:buNone/>
                </a:pPr>
                <a:r>
                  <a:rPr lang="en-MY" dirty="0"/>
                  <a:t>(note: failing mode value can be 1 or 0 and hence must be smaller or equal to total)</a:t>
                </a:r>
              </a:p>
              <a:p>
                <a:pPr marL="0" indent="0">
                  <a:buNone/>
                </a:pPr>
                <a:endParaRPr lang="en-MY" dirty="0"/>
              </a:p>
            </p:txBody>
          </p:sp>
        </mc:Choice>
        <mc:Fallback>
          <p:sp>
            <p:nvSpPr>
              <p:cNvPr id="3" name="Content Placeholder 2">
                <a:extLst>
                  <a:ext uri="{FF2B5EF4-FFF2-40B4-BE49-F238E27FC236}">
                    <a16:creationId xmlns:a16="http://schemas.microsoft.com/office/drawing/2014/main" id="{8E34A590-A068-476A-8753-644078520CA5}"/>
                  </a:ext>
                </a:extLst>
              </p:cNvPr>
              <p:cNvSpPr>
                <a:spLocks noGrp="1" noRot="1" noChangeAspect="1" noMove="1" noResize="1" noEditPoints="1" noAdjustHandles="1" noChangeArrowheads="1" noChangeShapeType="1" noTextEdit="1"/>
              </p:cNvSpPr>
              <p:nvPr>
                <p:ph idx="1"/>
              </p:nvPr>
            </p:nvSpPr>
            <p:spPr>
              <a:blipFill>
                <a:blip r:embed="rId2"/>
                <a:stretch>
                  <a:fillRect l="-1043" t="-2801" b="-2521"/>
                </a:stretch>
              </a:blipFill>
            </p:spPr>
            <p:txBody>
              <a:bodyPr/>
              <a:lstStyle/>
              <a:p>
                <a:r>
                  <a:rPr lang="en-MY">
                    <a:noFill/>
                  </a:rPr>
                  <a:t> </a:t>
                </a:r>
              </a:p>
            </p:txBody>
          </p:sp>
        </mc:Fallback>
      </mc:AlternateContent>
    </p:spTree>
    <p:extLst>
      <p:ext uri="{BB962C8B-B14F-4D97-AF65-F5344CB8AC3E}">
        <p14:creationId xmlns:p14="http://schemas.microsoft.com/office/powerpoint/2010/main" val="158534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FA1B-2C7E-480C-833B-339E50DD9AD8}"/>
              </a:ext>
            </a:extLst>
          </p:cNvPr>
          <p:cNvSpPr>
            <a:spLocks noGrp="1"/>
          </p:cNvSpPr>
          <p:nvPr>
            <p:ph type="title"/>
          </p:nvPr>
        </p:nvSpPr>
        <p:spPr/>
        <p:txBody>
          <a:bodyPr/>
          <a:lstStyle/>
          <a:p>
            <a:r>
              <a:rPr lang="en-MY" dirty="0"/>
              <a:t>Feature Correlation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9DB513-FE09-4DA4-BB5C-F2DA45DA1339}"/>
                  </a:ext>
                </a:extLst>
              </p:cNvPr>
              <p:cNvSpPr>
                <a:spLocks noGrp="1"/>
              </p:cNvSpPr>
              <p:nvPr>
                <p:ph idx="1"/>
              </p:nvPr>
            </p:nvSpPr>
            <p:spPr/>
            <p:txBody>
              <a:bodyPr/>
              <a:lstStyle/>
              <a:p>
                <a:r>
                  <a:rPr lang="en-MY" dirty="0"/>
                  <a:t>For each model, namely, DT, MLP,SVM, the most related class to the feature is also found in similar formula but based on the predicted outcome of each entries.</a:t>
                </a:r>
              </a:p>
              <a:p>
                <a:r>
                  <a:rPr lang="en-MY" dirty="0"/>
                  <a:t>If the model prediction is matching the expectation, it gets the score or it will not get any score.</a:t>
                </a:r>
              </a:p>
              <a:p>
                <a:r>
                  <a:rPr lang="en-MY" dirty="0"/>
                  <a:t>The score given to each feature will be</a:t>
                </a:r>
              </a:p>
              <a:p>
                <a:pPr marL="0" indent="0">
                  <a:buNone/>
                </a:pPr>
                <a14:m>
                  <m:oMathPara xmlns:m="http://schemas.openxmlformats.org/officeDocument/2006/math">
                    <m:oMathParaPr>
                      <m:jc m:val="centerGroup"/>
                    </m:oMathParaPr>
                    <m:oMath xmlns:m="http://schemas.openxmlformats.org/officeDocument/2006/math">
                      <m:f>
                        <m:fPr>
                          <m:ctrlPr>
                            <a:rPr lang="en-MY" i="1" smtClean="0">
                              <a:latin typeface="Cambria Math" panose="02040503050406030204" pitchFamily="18" charset="0"/>
                            </a:rPr>
                          </m:ctrlPr>
                        </m:fPr>
                        <m:num>
                          <m:r>
                            <a:rPr lang="en-MY" b="0" i="1" smtClean="0">
                              <a:latin typeface="Cambria Math" panose="02040503050406030204" pitchFamily="18" charset="0"/>
                            </a:rPr>
                            <m:t>𝑇𝑜𝑡𝑎𝑙</m:t>
                          </m:r>
                          <m:r>
                            <a:rPr lang="en-MY" b="0" i="1" smtClean="0">
                              <a:latin typeface="Cambria Math" panose="02040503050406030204" pitchFamily="18" charset="0"/>
                            </a:rPr>
                            <m:t> </m:t>
                          </m:r>
                          <m:r>
                            <a:rPr lang="en-MY" b="0" i="1" smtClean="0">
                              <a:latin typeface="Cambria Math" panose="02040503050406030204" pitchFamily="18" charset="0"/>
                            </a:rPr>
                            <m:t>𝑛𝑢𝑚𝑏𝑒𝑟</m:t>
                          </m:r>
                          <m:r>
                            <a:rPr lang="en-MY" b="0" i="1" smtClean="0">
                              <a:latin typeface="Cambria Math" panose="02040503050406030204" pitchFamily="18" charset="0"/>
                            </a:rPr>
                            <m:t> </m:t>
                          </m:r>
                          <m:r>
                            <a:rPr lang="en-MY" b="0" i="1" smtClean="0">
                              <a:latin typeface="Cambria Math" panose="02040503050406030204" pitchFamily="18" charset="0"/>
                            </a:rPr>
                            <m:t>𝑜𝑓</m:t>
                          </m:r>
                          <m:r>
                            <a:rPr lang="en-MY" b="0" i="1" smtClean="0">
                              <a:latin typeface="Cambria Math" panose="02040503050406030204" pitchFamily="18" charset="0"/>
                            </a:rPr>
                            <m:t> </m:t>
                          </m:r>
                          <m:r>
                            <a:rPr lang="en-MY" b="0" i="1" smtClean="0">
                              <a:latin typeface="Cambria Math" panose="02040503050406030204" pitchFamily="18" charset="0"/>
                            </a:rPr>
                            <m:t>𝑒𝑛𝑡𝑟𝑖𝑒𝑠</m:t>
                          </m:r>
                          <m:r>
                            <a:rPr lang="en-MY" b="0" i="1" smtClean="0">
                              <a:latin typeface="Cambria Math" panose="02040503050406030204" pitchFamily="18" charset="0"/>
                            </a:rPr>
                            <m:t> </m:t>
                          </m:r>
                          <m:r>
                            <a:rPr lang="en-MY" b="0" i="1" smtClean="0">
                              <a:latin typeface="Cambria Math" panose="02040503050406030204" pitchFamily="18" charset="0"/>
                            </a:rPr>
                            <m:t>𝑜𝑓</m:t>
                          </m:r>
                          <m:r>
                            <a:rPr lang="en-MY" b="0" i="1" smtClean="0">
                              <a:latin typeface="Cambria Math" panose="02040503050406030204" pitchFamily="18" charset="0"/>
                            </a:rPr>
                            <m:t> </m:t>
                          </m:r>
                          <m:r>
                            <a:rPr lang="en-MY" b="0" i="1" smtClean="0">
                              <a:latin typeface="Cambria Math" panose="02040503050406030204" pitchFamily="18" charset="0"/>
                            </a:rPr>
                            <m:t>𝑡𝑎𝑟𝑔𝑒𝑡</m:t>
                          </m:r>
                          <m:r>
                            <a:rPr lang="en-MY" b="0" i="1" smtClean="0">
                              <a:latin typeface="Cambria Math" panose="02040503050406030204" pitchFamily="18" charset="0"/>
                            </a:rPr>
                            <m:t> </m:t>
                          </m:r>
                          <m:r>
                            <a:rPr lang="en-MY" b="0" i="1" smtClean="0">
                              <a:latin typeface="Cambria Math" panose="02040503050406030204" pitchFamily="18" charset="0"/>
                            </a:rPr>
                            <m:t>𝑓𝑒𝑎𝑡𝑢𝑟𝑒</m:t>
                          </m:r>
                          <m:r>
                            <a:rPr lang="en-MY" b="0" i="1" smtClean="0">
                              <a:latin typeface="Cambria Math" panose="02040503050406030204" pitchFamily="18" charset="0"/>
                            </a:rPr>
                            <m:t>=1</m:t>
                          </m:r>
                        </m:num>
                        <m:den>
                          <m:r>
                            <a:rPr lang="en-MY" b="0" i="1" smtClean="0">
                              <a:latin typeface="Cambria Math" panose="02040503050406030204" pitchFamily="18" charset="0"/>
                            </a:rPr>
                            <m:t>𝑇𝑜𝑡𝑎𝑙</m:t>
                          </m:r>
                          <m:r>
                            <a:rPr lang="en-MY" b="0" i="1" smtClean="0">
                              <a:latin typeface="Cambria Math" panose="02040503050406030204" pitchFamily="18" charset="0"/>
                            </a:rPr>
                            <m:t> </m:t>
                          </m:r>
                          <m:r>
                            <a:rPr lang="en-MY" b="0" i="1" smtClean="0">
                              <a:latin typeface="Cambria Math" panose="02040503050406030204" pitchFamily="18" charset="0"/>
                            </a:rPr>
                            <m:t>𝐸𝑛𝑡𝑟𝑖𝑒𝑠</m:t>
                          </m:r>
                        </m:den>
                      </m:f>
                    </m:oMath>
                  </m:oMathPara>
                </a14:m>
                <a:endParaRPr lang="en-MY" dirty="0"/>
              </a:p>
            </p:txBody>
          </p:sp>
        </mc:Choice>
        <mc:Fallback>
          <p:sp>
            <p:nvSpPr>
              <p:cNvPr id="3" name="Content Placeholder 2">
                <a:extLst>
                  <a:ext uri="{FF2B5EF4-FFF2-40B4-BE49-F238E27FC236}">
                    <a16:creationId xmlns:a16="http://schemas.microsoft.com/office/drawing/2014/main" id="{229DB513-FE09-4DA4-BB5C-F2DA45DA13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MY">
                    <a:noFill/>
                  </a:rPr>
                  <a:t> </a:t>
                </a:r>
              </a:p>
            </p:txBody>
          </p:sp>
        </mc:Fallback>
      </mc:AlternateContent>
    </p:spTree>
    <p:extLst>
      <p:ext uri="{BB962C8B-B14F-4D97-AF65-F5344CB8AC3E}">
        <p14:creationId xmlns:p14="http://schemas.microsoft.com/office/powerpoint/2010/main" val="177850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2351-F1A6-4AEC-91BF-DDA6305088F7}"/>
              </a:ext>
            </a:extLst>
          </p:cNvPr>
          <p:cNvSpPr>
            <a:spLocks noGrp="1"/>
          </p:cNvSpPr>
          <p:nvPr>
            <p:ph type="title"/>
          </p:nvPr>
        </p:nvSpPr>
        <p:spPr/>
        <p:txBody>
          <a:bodyPr/>
          <a:lstStyle/>
          <a:p>
            <a:r>
              <a:rPr lang="en-MY" dirty="0"/>
              <a:t>Feature Correlation</a:t>
            </a:r>
          </a:p>
        </p:txBody>
      </p:sp>
      <p:sp>
        <p:nvSpPr>
          <p:cNvPr id="3" name="Content Placeholder 2">
            <a:extLst>
              <a:ext uri="{FF2B5EF4-FFF2-40B4-BE49-F238E27FC236}">
                <a16:creationId xmlns:a16="http://schemas.microsoft.com/office/drawing/2014/main" id="{15F87DA8-CBC5-4BB7-B711-287081F87E1F}"/>
              </a:ext>
            </a:extLst>
          </p:cNvPr>
          <p:cNvSpPr>
            <a:spLocks noGrp="1"/>
          </p:cNvSpPr>
          <p:nvPr>
            <p:ph idx="1"/>
          </p:nvPr>
        </p:nvSpPr>
        <p:spPr/>
        <p:txBody>
          <a:bodyPr>
            <a:normAutofit lnSpcReduction="10000"/>
          </a:bodyPr>
          <a:lstStyle/>
          <a:p>
            <a:r>
              <a:rPr lang="en-MY" dirty="0"/>
              <a:t>Example:</a:t>
            </a:r>
          </a:p>
          <a:p>
            <a:pPr marL="0" indent="0">
              <a:buNone/>
            </a:pPr>
            <a:r>
              <a:rPr lang="en-MY" dirty="0"/>
              <a:t>In a test dataset of 1000 entries, feature A is 1 in 100 entries.</a:t>
            </a:r>
          </a:p>
          <a:p>
            <a:pPr marL="0" indent="0">
              <a:buNone/>
            </a:pPr>
            <a:r>
              <a:rPr lang="en-MY" dirty="0"/>
              <a:t>In the 1</a:t>
            </a:r>
            <a:r>
              <a:rPr lang="en-MY" baseline="30000" dirty="0"/>
              <a:t>st</a:t>
            </a:r>
            <a:r>
              <a:rPr lang="en-MY" dirty="0"/>
              <a:t> entry, Feature A,B,C are set to 1, the rest to 0. Hence, significance is 1/3=0.33. </a:t>
            </a:r>
          </a:p>
          <a:p>
            <a:pPr marL="0" indent="0">
              <a:buNone/>
            </a:pPr>
            <a:r>
              <a:rPr lang="en-MY" dirty="0"/>
              <a:t>SB is 1 but COL and ROW are 0. Hence SB significance is 0.33 but B,C is zero.</a:t>
            </a:r>
          </a:p>
          <a:p>
            <a:pPr marL="0" indent="0">
              <a:buNone/>
            </a:pPr>
            <a:r>
              <a:rPr lang="en-MY" dirty="0"/>
              <a:t>At the 2</a:t>
            </a:r>
            <a:r>
              <a:rPr lang="en-MY" baseline="30000" dirty="0"/>
              <a:t>nd</a:t>
            </a:r>
            <a:r>
              <a:rPr lang="en-MY" dirty="0"/>
              <a:t> Entry, Feature A,D are set to 1. Significance is ½=0.5 . Total significance is 0.33+0.5=0.83</a:t>
            </a:r>
          </a:p>
          <a:p>
            <a:pPr marL="0" indent="0">
              <a:buNone/>
            </a:pPr>
            <a:r>
              <a:rPr lang="en-MY" dirty="0"/>
              <a:t>SB and COL is 1 but ROW are 0. Hence SB total significance is 0.83 but B is 0.5 and C is still 0.</a:t>
            </a:r>
          </a:p>
          <a:p>
            <a:pPr marL="0" indent="0">
              <a:buNone/>
            </a:pPr>
            <a:endParaRPr lang="en-MY" dirty="0"/>
          </a:p>
        </p:txBody>
      </p:sp>
    </p:spTree>
    <p:extLst>
      <p:ext uri="{BB962C8B-B14F-4D97-AF65-F5344CB8AC3E}">
        <p14:creationId xmlns:p14="http://schemas.microsoft.com/office/powerpoint/2010/main" val="3002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0157-8F7D-48DD-80C7-02D2972A7606}"/>
              </a:ext>
            </a:extLst>
          </p:cNvPr>
          <p:cNvSpPr>
            <a:spLocks noGrp="1"/>
          </p:cNvSpPr>
          <p:nvPr>
            <p:ph type="title"/>
          </p:nvPr>
        </p:nvSpPr>
        <p:spPr/>
        <p:txBody>
          <a:bodyPr/>
          <a:lstStyle/>
          <a:p>
            <a:r>
              <a:rPr lang="en-MY" dirty="0"/>
              <a:t>Feature Correlation</a:t>
            </a:r>
          </a:p>
        </p:txBody>
      </p:sp>
      <p:sp>
        <p:nvSpPr>
          <p:cNvPr id="3" name="Content Placeholder 2">
            <a:extLst>
              <a:ext uri="{FF2B5EF4-FFF2-40B4-BE49-F238E27FC236}">
                <a16:creationId xmlns:a16="http://schemas.microsoft.com/office/drawing/2014/main" id="{812B8090-523D-4FAE-ADD5-22E4AA0A1D5A}"/>
              </a:ext>
            </a:extLst>
          </p:cNvPr>
          <p:cNvSpPr>
            <a:spLocks noGrp="1"/>
          </p:cNvSpPr>
          <p:nvPr>
            <p:ph idx="1"/>
          </p:nvPr>
        </p:nvSpPr>
        <p:spPr/>
        <p:txBody>
          <a:bodyPr/>
          <a:lstStyle/>
          <a:p>
            <a:r>
              <a:rPr lang="en-MY" dirty="0"/>
              <a:t>After accounting all the 100 entries, total significance is 50 while SB is 36, COL is 9, ROW is 1. Hence, we know we expect SB to be most related to the feature A.</a:t>
            </a:r>
          </a:p>
          <a:p>
            <a:r>
              <a:rPr lang="en-MY" dirty="0"/>
              <a:t>Using model prediction outcome on the same 100 entries, we found that MLP and SVM is choosing SB for feature A but decision tree is choosing COL.</a:t>
            </a:r>
          </a:p>
          <a:p>
            <a:r>
              <a:rPr lang="en-MY" dirty="0"/>
              <a:t>Hence, decision tree get zero score for feature A. MLP and SVM gets a score of 100/1000=0.1 mark.</a:t>
            </a:r>
          </a:p>
        </p:txBody>
      </p:sp>
    </p:spTree>
    <p:extLst>
      <p:ext uri="{BB962C8B-B14F-4D97-AF65-F5344CB8AC3E}">
        <p14:creationId xmlns:p14="http://schemas.microsoft.com/office/powerpoint/2010/main" val="224223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AB9A-5349-4547-82B9-2C66F1704E2E}"/>
              </a:ext>
            </a:extLst>
          </p:cNvPr>
          <p:cNvSpPr>
            <a:spLocks noGrp="1"/>
          </p:cNvSpPr>
          <p:nvPr>
            <p:ph type="title"/>
          </p:nvPr>
        </p:nvSpPr>
        <p:spPr/>
        <p:txBody>
          <a:bodyPr/>
          <a:lstStyle/>
          <a:p>
            <a:r>
              <a:rPr lang="en-MY" dirty="0"/>
              <a:t>Accuracy</a:t>
            </a:r>
          </a:p>
        </p:txBody>
      </p:sp>
      <p:sp>
        <p:nvSpPr>
          <p:cNvPr id="3" name="Content Placeholder 2">
            <a:extLst>
              <a:ext uri="{FF2B5EF4-FFF2-40B4-BE49-F238E27FC236}">
                <a16:creationId xmlns:a16="http://schemas.microsoft.com/office/drawing/2014/main" id="{0272CFD6-48FF-4845-BE30-14618019C489}"/>
              </a:ext>
            </a:extLst>
          </p:cNvPr>
          <p:cNvSpPr>
            <a:spLocks noGrp="1"/>
          </p:cNvSpPr>
          <p:nvPr>
            <p:ph idx="1"/>
          </p:nvPr>
        </p:nvSpPr>
        <p:spPr/>
        <p:txBody>
          <a:bodyPr/>
          <a:lstStyle/>
          <a:p>
            <a:r>
              <a:rPr lang="en-MY" dirty="0"/>
              <a:t>The accuracy of each model will also be added on top of feature correlation score.</a:t>
            </a:r>
          </a:p>
        </p:txBody>
      </p:sp>
    </p:spTree>
    <p:extLst>
      <p:ext uri="{BB962C8B-B14F-4D97-AF65-F5344CB8AC3E}">
        <p14:creationId xmlns:p14="http://schemas.microsoft.com/office/powerpoint/2010/main" val="232452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891E-CDF2-43FA-8819-A6CC0F6FA70E}"/>
              </a:ext>
            </a:extLst>
          </p:cNvPr>
          <p:cNvSpPr>
            <a:spLocks noGrp="1"/>
          </p:cNvSpPr>
          <p:nvPr>
            <p:ph type="title"/>
          </p:nvPr>
        </p:nvSpPr>
        <p:spPr/>
        <p:txBody>
          <a:bodyPr/>
          <a:lstStyle/>
          <a:p>
            <a:r>
              <a:rPr lang="en-MY" dirty="0"/>
              <a:t>Mis-classification penalty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95850A-3832-48D1-BCAE-57A34244B6A8}"/>
                  </a:ext>
                </a:extLst>
              </p:cNvPr>
              <p:cNvSpPr>
                <a:spLocks noGrp="1"/>
              </p:cNvSpPr>
              <p:nvPr>
                <p:ph idx="1"/>
              </p:nvPr>
            </p:nvSpPr>
            <p:spPr/>
            <p:txBody>
              <a:bodyPr/>
              <a:lstStyle/>
              <a:p>
                <a:r>
                  <a:rPr lang="en-MY" dirty="0"/>
                  <a:t>In this scenario, not all mis-classification are subjected to penalty.</a:t>
                </a:r>
              </a:p>
              <a:p>
                <a:r>
                  <a:rPr lang="en-MY" dirty="0"/>
                  <a:t>Cases such as ROW classified as related ROW+SB will be ignored.</a:t>
                </a:r>
              </a:p>
              <a:p>
                <a:r>
                  <a:rPr lang="en-MY" dirty="0"/>
                  <a:t>Mis-classified as overkill for valid failing mode or mis-classified as other non-related failing mode will be penalized.</a:t>
                </a:r>
              </a:p>
              <a:p>
                <a:r>
                  <a:rPr lang="en-MY" dirty="0"/>
                  <a:t>Penalized score is calculated as </a:t>
                </a:r>
              </a:p>
              <a:p>
                <a:pPr marL="0" indent="0">
                  <a:buNone/>
                </a:pPr>
                <a14:m>
                  <m:oMathPara xmlns:m="http://schemas.openxmlformats.org/officeDocument/2006/math">
                    <m:oMathParaPr>
                      <m:jc m:val="centerGroup"/>
                    </m:oMathParaPr>
                    <m:oMath xmlns:m="http://schemas.openxmlformats.org/officeDocument/2006/math">
                      <m:f>
                        <m:fPr>
                          <m:ctrlPr>
                            <a:rPr lang="en-MY" i="1" smtClean="0">
                              <a:latin typeface="Cambria Math" panose="02040503050406030204" pitchFamily="18" charset="0"/>
                            </a:rPr>
                          </m:ctrlPr>
                        </m:fPr>
                        <m:num>
                          <m:r>
                            <a:rPr lang="en-MY" b="0" i="1" smtClean="0">
                              <a:latin typeface="Cambria Math" panose="02040503050406030204" pitchFamily="18" charset="0"/>
                            </a:rPr>
                            <m:t>𝑇𝑜𝑡𝑎𝑙</m:t>
                          </m:r>
                          <m:r>
                            <a:rPr lang="en-MY" b="0" i="1" smtClean="0">
                              <a:latin typeface="Cambria Math" panose="02040503050406030204" pitchFamily="18" charset="0"/>
                            </a:rPr>
                            <m:t> </m:t>
                          </m:r>
                          <m:r>
                            <a:rPr lang="en-MY" b="0" i="1" smtClean="0">
                              <a:latin typeface="Cambria Math" panose="02040503050406030204" pitchFamily="18" charset="0"/>
                            </a:rPr>
                            <m:t>𝑖𝑑𝑒𝑛𝑡𝑖𝑓𝑖𝑒𝑑</m:t>
                          </m:r>
                          <m:r>
                            <a:rPr lang="en-MY" b="0" i="1" smtClean="0">
                              <a:latin typeface="Cambria Math" panose="02040503050406030204" pitchFamily="18" charset="0"/>
                            </a:rPr>
                            <m:t> </m:t>
                          </m:r>
                          <m:r>
                            <a:rPr lang="en-MY" b="0" i="1" smtClean="0">
                              <a:latin typeface="Cambria Math" panose="02040503050406030204" pitchFamily="18" charset="0"/>
                            </a:rPr>
                            <m:t>𝑚𝑖𝑠𝑚𝑎𝑡𝑐h</m:t>
                          </m:r>
                          <m:r>
                            <a:rPr lang="en-MY" b="0" i="1" smtClean="0">
                              <a:latin typeface="Cambria Math" panose="02040503050406030204" pitchFamily="18" charset="0"/>
                            </a:rPr>
                            <m:t> </m:t>
                          </m:r>
                          <m:r>
                            <a:rPr lang="en-MY" b="0" i="1" smtClean="0">
                              <a:latin typeface="Cambria Math" panose="02040503050406030204" pitchFamily="18" charset="0"/>
                            </a:rPr>
                            <m:t>𝑖𝑛</m:t>
                          </m:r>
                          <m:r>
                            <a:rPr lang="en-MY" b="0" i="1" smtClean="0">
                              <a:latin typeface="Cambria Math" panose="02040503050406030204" pitchFamily="18" charset="0"/>
                            </a:rPr>
                            <m:t> </m:t>
                          </m:r>
                          <m:r>
                            <a:rPr lang="en-MY" b="0" i="1" smtClean="0">
                              <a:latin typeface="Cambria Math" panose="02040503050406030204" pitchFamily="18" charset="0"/>
                            </a:rPr>
                            <m:t>𝑐𝑜𝑛𝑓𝑢𝑠𝑖𝑜𝑛</m:t>
                          </m:r>
                          <m:r>
                            <a:rPr lang="en-MY" b="0" i="1" smtClean="0">
                              <a:latin typeface="Cambria Math" panose="02040503050406030204" pitchFamily="18" charset="0"/>
                            </a:rPr>
                            <m:t> </m:t>
                          </m:r>
                          <m:r>
                            <a:rPr lang="en-MY" b="0" i="1" smtClean="0">
                              <a:latin typeface="Cambria Math" panose="02040503050406030204" pitchFamily="18" charset="0"/>
                            </a:rPr>
                            <m:t>𝑚𝑎𝑡𝑟𝑖𝑥</m:t>
                          </m:r>
                        </m:num>
                        <m:den>
                          <m:r>
                            <a:rPr lang="en-MY" b="0" i="1" smtClean="0">
                              <a:latin typeface="Cambria Math" panose="02040503050406030204" pitchFamily="18" charset="0"/>
                            </a:rPr>
                            <m:t>𝑇𝑜𝑡𝑎𝑙</m:t>
                          </m:r>
                          <m:r>
                            <a:rPr lang="en-MY" b="0" i="1" smtClean="0">
                              <a:latin typeface="Cambria Math" panose="02040503050406030204" pitchFamily="18" charset="0"/>
                            </a:rPr>
                            <m:t> </m:t>
                          </m:r>
                          <m:r>
                            <a:rPr lang="en-MY" b="0" i="1" smtClean="0">
                              <a:latin typeface="Cambria Math" panose="02040503050406030204" pitchFamily="18" charset="0"/>
                            </a:rPr>
                            <m:t>𝑒𝑛𝑡𝑟𝑖𝑒𝑠</m:t>
                          </m:r>
                        </m:den>
                      </m:f>
                    </m:oMath>
                  </m:oMathPara>
                </a14:m>
                <a:endParaRPr lang="en-MY" dirty="0"/>
              </a:p>
              <a:p>
                <a:r>
                  <a:rPr lang="en-MY" dirty="0"/>
                  <a:t>Penalized score will be deducted from total score.</a:t>
                </a:r>
              </a:p>
            </p:txBody>
          </p:sp>
        </mc:Choice>
        <mc:Fallback>
          <p:sp>
            <p:nvSpPr>
              <p:cNvPr id="3" name="Content Placeholder 2">
                <a:extLst>
                  <a:ext uri="{FF2B5EF4-FFF2-40B4-BE49-F238E27FC236}">
                    <a16:creationId xmlns:a16="http://schemas.microsoft.com/office/drawing/2014/main" id="{F095850A-3832-48D1-BCAE-57A34244B6A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MY">
                    <a:noFill/>
                  </a:rPr>
                  <a:t> </a:t>
                </a:r>
              </a:p>
            </p:txBody>
          </p:sp>
        </mc:Fallback>
      </mc:AlternateContent>
    </p:spTree>
    <p:extLst>
      <p:ext uri="{BB962C8B-B14F-4D97-AF65-F5344CB8AC3E}">
        <p14:creationId xmlns:p14="http://schemas.microsoft.com/office/powerpoint/2010/main" val="1963139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p:txBody>
          <a:bodyPr/>
          <a:lstStyle/>
          <a:p>
            <a:r>
              <a:rPr lang="en-MY" dirty="0"/>
              <a:t>Best Choice</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p:txBody>
          <a:bodyPr/>
          <a:lstStyle/>
          <a:p>
            <a:r>
              <a:rPr lang="en-MY" dirty="0"/>
              <a:t>The competitive agent will choose the model with best total score. The detail of chosen agent will be printed out.</a:t>
            </a:r>
          </a:p>
          <a:p>
            <a:r>
              <a:rPr lang="en-MY" dirty="0"/>
              <a:t>The total score= feature correlation score + accuracy score – </a:t>
            </a:r>
            <a:r>
              <a:rPr lang="en-MY"/>
              <a:t>mis-classification penalty</a:t>
            </a:r>
          </a:p>
        </p:txBody>
      </p:sp>
    </p:spTree>
    <p:extLst>
      <p:ext uri="{BB962C8B-B14F-4D97-AF65-F5344CB8AC3E}">
        <p14:creationId xmlns:p14="http://schemas.microsoft.com/office/powerpoint/2010/main" val="196515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3B5-71AC-4E08-B4F8-F6FE09D554CD}"/>
              </a:ext>
            </a:extLst>
          </p:cNvPr>
          <p:cNvSpPr>
            <a:spLocks noGrp="1"/>
          </p:cNvSpPr>
          <p:nvPr>
            <p:ph type="title"/>
          </p:nvPr>
        </p:nvSpPr>
        <p:spPr/>
        <p:txBody>
          <a:bodyPr/>
          <a:lstStyle/>
          <a:p>
            <a:r>
              <a:rPr lang="en-MY" dirty="0"/>
              <a:t>Description</a:t>
            </a:r>
          </a:p>
        </p:txBody>
      </p:sp>
      <p:sp>
        <p:nvSpPr>
          <p:cNvPr id="3" name="Content Placeholder 2">
            <a:extLst>
              <a:ext uri="{FF2B5EF4-FFF2-40B4-BE49-F238E27FC236}">
                <a16:creationId xmlns:a16="http://schemas.microsoft.com/office/drawing/2014/main" id="{17B56742-2897-4689-AB24-6DBF2458BA53}"/>
              </a:ext>
            </a:extLst>
          </p:cNvPr>
          <p:cNvSpPr>
            <a:spLocks noGrp="1"/>
          </p:cNvSpPr>
          <p:nvPr>
            <p:ph idx="1"/>
          </p:nvPr>
        </p:nvSpPr>
        <p:spPr/>
        <p:txBody>
          <a:bodyPr/>
          <a:lstStyle/>
          <a:p>
            <a:r>
              <a:rPr lang="en-MY" dirty="0"/>
              <a:t>In Memory IC testing, a number of electronic test will be conducted using programmable automatic electronic tester.</a:t>
            </a:r>
          </a:p>
          <a:p>
            <a:r>
              <a:rPr lang="en-MY" dirty="0"/>
              <a:t>Electronic testing is not just used to sort out the failure. Its results can also be used to find out the failing positions inside the array which will then help to identify the failing cause.</a:t>
            </a:r>
          </a:p>
          <a:p>
            <a:r>
              <a:rPr lang="en-MY" dirty="0"/>
              <a:t>A DRAM chip uses row and column to indicate the array cell position. Hence, understand whether row/column/individual cell failure is important.</a:t>
            </a:r>
          </a:p>
        </p:txBody>
      </p:sp>
    </p:spTree>
    <p:extLst>
      <p:ext uri="{BB962C8B-B14F-4D97-AF65-F5344CB8AC3E}">
        <p14:creationId xmlns:p14="http://schemas.microsoft.com/office/powerpoint/2010/main" val="56366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7899-F4D0-4CEF-9CB2-264E7A56CAF4}"/>
              </a:ext>
            </a:extLst>
          </p:cNvPr>
          <p:cNvSpPr>
            <a:spLocks noGrp="1"/>
          </p:cNvSpPr>
          <p:nvPr>
            <p:ph type="title"/>
          </p:nvPr>
        </p:nvSpPr>
        <p:spPr/>
        <p:txBody>
          <a:bodyPr/>
          <a:lstStyle/>
          <a:p>
            <a:r>
              <a:rPr lang="en-MY" dirty="0"/>
              <a:t>Complication</a:t>
            </a:r>
          </a:p>
        </p:txBody>
      </p:sp>
      <p:sp>
        <p:nvSpPr>
          <p:cNvPr id="3" name="Content Placeholder 2">
            <a:extLst>
              <a:ext uri="{FF2B5EF4-FFF2-40B4-BE49-F238E27FC236}">
                <a16:creationId xmlns:a16="http://schemas.microsoft.com/office/drawing/2014/main" id="{1E86082E-9D64-4002-B080-9AD8697E145C}"/>
              </a:ext>
            </a:extLst>
          </p:cNvPr>
          <p:cNvSpPr>
            <a:spLocks noGrp="1"/>
          </p:cNvSpPr>
          <p:nvPr>
            <p:ph idx="1"/>
          </p:nvPr>
        </p:nvSpPr>
        <p:spPr/>
        <p:txBody>
          <a:bodyPr/>
          <a:lstStyle/>
          <a:p>
            <a:r>
              <a:rPr lang="en-MY" dirty="0"/>
              <a:t>Auto testing result can be affected noises and hence not always accurate, certain fail case is regarded as overkill.</a:t>
            </a:r>
          </a:p>
          <a:p>
            <a:r>
              <a:rPr lang="en-MY" dirty="0"/>
              <a:t>The yield enhancement task force always looking for single bit (SB), row (ROW) and column (COL) fails inside the DRAM chips but 1 most IC can display more than 1 failing mechanism.</a:t>
            </a:r>
          </a:p>
          <a:p>
            <a:r>
              <a:rPr lang="en-MY" dirty="0"/>
              <a:t>Hence, it is hard to predict the failing mechanism and most verification is done by inspection after the IC is de-capsuled.</a:t>
            </a:r>
          </a:p>
        </p:txBody>
      </p:sp>
    </p:spTree>
    <p:extLst>
      <p:ext uri="{BB962C8B-B14F-4D97-AF65-F5344CB8AC3E}">
        <p14:creationId xmlns:p14="http://schemas.microsoft.com/office/powerpoint/2010/main" val="40972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137C-EB60-469F-AB28-10117D429231}"/>
              </a:ext>
            </a:extLst>
          </p:cNvPr>
          <p:cNvSpPr>
            <a:spLocks noGrp="1"/>
          </p:cNvSpPr>
          <p:nvPr>
            <p:ph type="title"/>
          </p:nvPr>
        </p:nvSpPr>
        <p:spPr/>
        <p:txBody>
          <a:bodyPr/>
          <a:lstStyle/>
          <a:p>
            <a:r>
              <a:rPr lang="en-MY" dirty="0"/>
              <a:t>Proposal</a:t>
            </a:r>
          </a:p>
        </p:txBody>
      </p:sp>
      <p:sp>
        <p:nvSpPr>
          <p:cNvPr id="3" name="Content Placeholder 2">
            <a:extLst>
              <a:ext uri="{FF2B5EF4-FFF2-40B4-BE49-F238E27FC236}">
                <a16:creationId xmlns:a16="http://schemas.microsoft.com/office/drawing/2014/main" id="{33C6EBFC-3F80-43DD-A80B-BB1215486F63}"/>
              </a:ext>
            </a:extLst>
          </p:cNvPr>
          <p:cNvSpPr>
            <a:spLocks noGrp="1"/>
          </p:cNvSpPr>
          <p:nvPr>
            <p:ph idx="1"/>
          </p:nvPr>
        </p:nvSpPr>
        <p:spPr/>
        <p:txBody>
          <a:bodyPr/>
          <a:lstStyle/>
          <a:p>
            <a:r>
              <a:rPr lang="en-MY" dirty="0"/>
              <a:t>Using the existing IC testing data from 58 tests (58 features) and inspected failing mechanism (8 classes, namely Overkill, SB, COL, SB+COL, ROW, SB+ROW, COL+ROW, SB+COL+ROW), build a hybrid classification model.</a:t>
            </a:r>
          </a:p>
          <a:p>
            <a:r>
              <a:rPr lang="en-MY" dirty="0"/>
              <a:t>The model uses Decision Tree, Multi-layer Perceptron and SVM. </a:t>
            </a:r>
          </a:p>
          <a:p>
            <a:r>
              <a:rPr lang="en-MY" dirty="0"/>
              <a:t>The competitive agent will the compare the accuracy, feature-to-class correlation and penalize severe mis-classification listed below:</a:t>
            </a:r>
          </a:p>
          <a:p>
            <a:pPr marL="0" indent="0">
              <a:buNone/>
            </a:pPr>
            <a:r>
              <a:rPr lang="en-MY" dirty="0"/>
              <a:t> a) mis-classified as Overkill</a:t>
            </a:r>
          </a:p>
          <a:p>
            <a:pPr marL="0" indent="0">
              <a:buNone/>
            </a:pPr>
            <a:r>
              <a:rPr lang="en-MY" dirty="0"/>
              <a:t>b) mis-classified as totally unrelated class such as ROW as COL.</a:t>
            </a:r>
          </a:p>
        </p:txBody>
      </p:sp>
    </p:spTree>
    <p:extLst>
      <p:ext uri="{BB962C8B-B14F-4D97-AF65-F5344CB8AC3E}">
        <p14:creationId xmlns:p14="http://schemas.microsoft.com/office/powerpoint/2010/main" val="121159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3C09-FC00-4550-B366-4C0B23731A0A}"/>
              </a:ext>
            </a:extLst>
          </p:cNvPr>
          <p:cNvSpPr>
            <a:spLocks noGrp="1"/>
          </p:cNvSpPr>
          <p:nvPr>
            <p:ph type="title"/>
          </p:nvPr>
        </p:nvSpPr>
        <p:spPr/>
        <p:txBody>
          <a:bodyPr/>
          <a:lstStyle/>
          <a:p>
            <a:r>
              <a:rPr lang="en-MY" dirty="0"/>
              <a:t>Overall Design</a:t>
            </a:r>
          </a:p>
        </p:txBody>
      </p:sp>
      <p:sp>
        <p:nvSpPr>
          <p:cNvPr id="3" name="Content Placeholder 2">
            <a:extLst>
              <a:ext uri="{FF2B5EF4-FFF2-40B4-BE49-F238E27FC236}">
                <a16:creationId xmlns:a16="http://schemas.microsoft.com/office/drawing/2014/main" id="{98A8F0B0-6EC8-4B6D-9327-1BCDF5F72112}"/>
              </a:ext>
            </a:extLst>
          </p:cNvPr>
          <p:cNvSpPr>
            <a:spLocks noGrp="1"/>
          </p:cNvSpPr>
          <p:nvPr>
            <p:ph idx="1"/>
          </p:nvPr>
        </p:nvSpPr>
        <p:spPr/>
        <p:txBody>
          <a:bodyPr/>
          <a:lstStyle/>
          <a:p>
            <a:r>
              <a:rPr lang="en-MY" dirty="0"/>
              <a:t>Three models, namely, decision tree, MLP, SVM will be built accordingly.</a:t>
            </a:r>
          </a:p>
          <a:p>
            <a:r>
              <a:rPr lang="en-MY" dirty="0"/>
              <a:t>The output will then be evaluated by competitive agent.</a:t>
            </a:r>
          </a:p>
        </p:txBody>
      </p:sp>
    </p:spTree>
    <p:extLst>
      <p:ext uri="{BB962C8B-B14F-4D97-AF65-F5344CB8AC3E}">
        <p14:creationId xmlns:p14="http://schemas.microsoft.com/office/powerpoint/2010/main" val="4803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BEB6-F353-4E7C-9F98-575AEC0DC1A1}"/>
              </a:ext>
            </a:extLst>
          </p:cNvPr>
          <p:cNvSpPr>
            <a:spLocks noGrp="1"/>
          </p:cNvSpPr>
          <p:nvPr>
            <p:ph type="title"/>
          </p:nvPr>
        </p:nvSpPr>
        <p:spPr/>
        <p:txBody>
          <a:bodyPr/>
          <a:lstStyle/>
          <a:p>
            <a:r>
              <a:rPr lang="en-MY" dirty="0"/>
              <a:t>Data Set </a:t>
            </a:r>
          </a:p>
        </p:txBody>
      </p:sp>
      <p:sp>
        <p:nvSpPr>
          <p:cNvPr id="3" name="Content Placeholder 2">
            <a:extLst>
              <a:ext uri="{FF2B5EF4-FFF2-40B4-BE49-F238E27FC236}">
                <a16:creationId xmlns:a16="http://schemas.microsoft.com/office/drawing/2014/main" id="{E60BDF08-05F1-4A85-8B8C-0FA7E143E475}"/>
              </a:ext>
            </a:extLst>
          </p:cNvPr>
          <p:cNvSpPr>
            <a:spLocks noGrp="1"/>
          </p:cNvSpPr>
          <p:nvPr>
            <p:ph idx="1"/>
          </p:nvPr>
        </p:nvSpPr>
        <p:spPr/>
        <p:txBody>
          <a:bodyPr/>
          <a:lstStyle/>
          <a:p>
            <a:r>
              <a:rPr lang="en-MY" dirty="0"/>
              <a:t>The Input data is in CSV format. </a:t>
            </a:r>
          </a:p>
          <a:p>
            <a:r>
              <a:rPr lang="en-MY" dirty="0"/>
              <a:t>“1” represents test positive and “0” as test negative.</a:t>
            </a:r>
          </a:p>
          <a:p>
            <a:r>
              <a:rPr lang="en-MY" dirty="0"/>
              <a:t>ID can be dropped at the beginning.</a:t>
            </a:r>
          </a:p>
          <a:p>
            <a:r>
              <a:rPr lang="en-MY" dirty="0"/>
              <a:t>“SB”,”ROW”,”COL” are inspection result. Other than these columns, all the rest are automatic test result.</a:t>
            </a:r>
          </a:p>
          <a:p>
            <a:r>
              <a:rPr lang="en-MY" dirty="0"/>
              <a:t>Test and Train split are in ratio of 2:1.</a:t>
            </a:r>
          </a:p>
          <a:p>
            <a:r>
              <a:rPr lang="en-MY" dirty="0"/>
              <a:t>The output classes is formed from 3 columns in the raw data, namely, SB, COL, ROW.</a:t>
            </a:r>
          </a:p>
        </p:txBody>
      </p:sp>
    </p:spTree>
    <p:extLst>
      <p:ext uri="{BB962C8B-B14F-4D97-AF65-F5344CB8AC3E}">
        <p14:creationId xmlns:p14="http://schemas.microsoft.com/office/powerpoint/2010/main" val="78426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878C-6FBB-4633-A95B-DC5630A09947}"/>
              </a:ext>
            </a:extLst>
          </p:cNvPr>
          <p:cNvSpPr>
            <a:spLocks noGrp="1"/>
          </p:cNvSpPr>
          <p:nvPr>
            <p:ph type="title"/>
          </p:nvPr>
        </p:nvSpPr>
        <p:spPr/>
        <p:txBody>
          <a:bodyPr/>
          <a:lstStyle/>
          <a:p>
            <a:r>
              <a:rPr lang="en-MY" dirty="0"/>
              <a:t>Data Set</a:t>
            </a:r>
          </a:p>
        </p:txBody>
      </p:sp>
      <p:sp>
        <p:nvSpPr>
          <p:cNvPr id="3" name="Content Placeholder 2">
            <a:extLst>
              <a:ext uri="{FF2B5EF4-FFF2-40B4-BE49-F238E27FC236}">
                <a16:creationId xmlns:a16="http://schemas.microsoft.com/office/drawing/2014/main" id="{98A6A550-C037-4F06-A314-772B64FCFCA7}"/>
              </a:ext>
            </a:extLst>
          </p:cNvPr>
          <p:cNvSpPr>
            <a:spLocks noGrp="1"/>
          </p:cNvSpPr>
          <p:nvPr>
            <p:ph idx="1"/>
          </p:nvPr>
        </p:nvSpPr>
        <p:spPr/>
        <p:txBody>
          <a:bodyPr/>
          <a:lstStyle/>
          <a:p>
            <a:r>
              <a:rPr lang="en-MY" dirty="0"/>
              <a:t>Expected class</a:t>
            </a:r>
          </a:p>
        </p:txBody>
      </p:sp>
      <p:sp>
        <p:nvSpPr>
          <p:cNvPr id="4" name="Rectangle 3">
            <a:extLst>
              <a:ext uri="{FF2B5EF4-FFF2-40B4-BE49-F238E27FC236}">
                <a16:creationId xmlns:a16="http://schemas.microsoft.com/office/drawing/2014/main" id="{94F1D296-0963-41AE-AA76-260930BB2F4F}"/>
              </a:ext>
            </a:extLst>
          </p:cNvPr>
          <p:cNvSpPr/>
          <p:nvPr/>
        </p:nvSpPr>
        <p:spPr>
          <a:xfrm>
            <a:off x="3048000" y="2828836"/>
            <a:ext cx="6096000" cy="1200329"/>
          </a:xfrm>
          <a:prstGeom prst="rect">
            <a:avLst/>
          </a:prstGeom>
        </p:spPr>
        <p:txBody>
          <a:bodyPr>
            <a:spAutoFit/>
          </a:bodyPr>
          <a:lstStyle/>
          <a:p>
            <a:r>
              <a:rPr lang="en-MY" dirty="0"/>
              <a:t>#Forming 8 class from 3 columns, coded as 0 to 7</a:t>
            </a:r>
          </a:p>
          <a:p>
            <a:r>
              <a:rPr lang="en-MY" dirty="0"/>
              <a:t>#['Overkill','SB','COL','SB+COL','ROW','ROW+SB','ROW+COL','SB+ROW+COL']</a:t>
            </a:r>
          </a:p>
          <a:p>
            <a:r>
              <a:rPr lang="en-MY" dirty="0"/>
              <a:t>y = test_data.SB+2*test_data.COL+4*</a:t>
            </a:r>
            <a:r>
              <a:rPr lang="en-MY" dirty="0" err="1"/>
              <a:t>test_data.ROW</a:t>
            </a:r>
            <a:endParaRPr lang="en-MY" dirty="0"/>
          </a:p>
        </p:txBody>
      </p:sp>
    </p:spTree>
    <p:extLst>
      <p:ext uri="{BB962C8B-B14F-4D97-AF65-F5344CB8AC3E}">
        <p14:creationId xmlns:p14="http://schemas.microsoft.com/office/powerpoint/2010/main" val="11620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1641-69D8-4A88-B3E8-9EF6D13175B9}"/>
              </a:ext>
            </a:extLst>
          </p:cNvPr>
          <p:cNvSpPr>
            <a:spLocks noGrp="1"/>
          </p:cNvSpPr>
          <p:nvPr>
            <p:ph type="title"/>
          </p:nvPr>
        </p:nvSpPr>
        <p:spPr/>
        <p:txBody>
          <a:bodyPr/>
          <a:lstStyle/>
          <a:p>
            <a:r>
              <a:rPr lang="en-MY" dirty="0"/>
              <a:t>Decision Tree</a:t>
            </a:r>
          </a:p>
        </p:txBody>
      </p:sp>
      <p:sp>
        <p:nvSpPr>
          <p:cNvPr id="3" name="Content Placeholder 2">
            <a:extLst>
              <a:ext uri="{FF2B5EF4-FFF2-40B4-BE49-F238E27FC236}">
                <a16:creationId xmlns:a16="http://schemas.microsoft.com/office/drawing/2014/main" id="{A1838678-E42E-4EAE-91AA-DEB7B3A2D2A0}"/>
              </a:ext>
            </a:extLst>
          </p:cNvPr>
          <p:cNvSpPr>
            <a:spLocks noGrp="1"/>
          </p:cNvSpPr>
          <p:nvPr>
            <p:ph idx="1"/>
          </p:nvPr>
        </p:nvSpPr>
        <p:spPr/>
        <p:txBody>
          <a:bodyPr/>
          <a:lstStyle/>
          <a:p>
            <a:r>
              <a:rPr lang="en-MY" dirty="0"/>
              <a:t>Tuning will be made on tree Depth based on accuracy. Best depth chosen on best accuracy.</a:t>
            </a:r>
          </a:p>
          <a:p>
            <a:r>
              <a:rPr lang="en-MY" dirty="0"/>
              <a:t>Fine tuning will then be made again on impurity decrease and </a:t>
            </a:r>
            <a:r>
              <a:rPr lang="en-MY" dirty="0" err="1"/>
              <a:t>min_weight_fraction_leaf</a:t>
            </a:r>
            <a:r>
              <a:rPr lang="en-MY" dirty="0"/>
              <a:t> based on accuracy.</a:t>
            </a:r>
          </a:p>
          <a:p>
            <a:r>
              <a:rPr lang="en-MY" dirty="0"/>
              <a:t>The model will then be parsed to the competitive agent.</a:t>
            </a:r>
          </a:p>
        </p:txBody>
      </p:sp>
    </p:spTree>
    <p:extLst>
      <p:ext uri="{BB962C8B-B14F-4D97-AF65-F5344CB8AC3E}">
        <p14:creationId xmlns:p14="http://schemas.microsoft.com/office/powerpoint/2010/main" val="13053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p:txBody>
          <a:bodyPr/>
          <a:lstStyle/>
          <a:p>
            <a:r>
              <a:rPr lang="en-MY" dirty="0"/>
              <a:t>MLP</a:t>
            </a:r>
          </a:p>
        </p:txBody>
      </p:sp>
      <p:sp>
        <p:nvSpPr>
          <p:cNvPr id="3" name="Content Placeholder 2">
            <a:extLst>
              <a:ext uri="{FF2B5EF4-FFF2-40B4-BE49-F238E27FC236}">
                <a16:creationId xmlns:a16="http://schemas.microsoft.com/office/drawing/2014/main" id="{173BC175-FCE8-4383-B1FE-65EE2FCC1E54}"/>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3225485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1125</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Design and Application  of Hybrid Classification System on Memory IC Testing</vt:lpstr>
      <vt:lpstr>Description</vt:lpstr>
      <vt:lpstr>Complication</vt:lpstr>
      <vt:lpstr>Proposal</vt:lpstr>
      <vt:lpstr>Overall Design</vt:lpstr>
      <vt:lpstr>Data Set </vt:lpstr>
      <vt:lpstr>Data Set</vt:lpstr>
      <vt:lpstr>Decision Tree</vt:lpstr>
      <vt:lpstr>MLP</vt:lpstr>
      <vt:lpstr>SVM</vt:lpstr>
      <vt:lpstr>Competitive agent</vt:lpstr>
      <vt:lpstr>Feature Correlation</vt:lpstr>
      <vt:lpstr>Feature Correlation</vt:lpstr>
      <vt:lpstr>Feature Correlation</vt:lpstr>
      <vt:lpstr>Feature Correlation</vt:lpstr>
      <vt:lpstr>Feature Correlation</vt:lpstr>
      <vt:lpstr>Accuracy</vt:lpstr>
      <vt:lpstr>Mis-classification penalty</vt:lpstr>
      <vt:lpstr>Best Choice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Application  of Hybrid Classification System on Memory IC Testing</dc:title>
  <dc:creator>Boon Ping Ong</dc:creator>
  <cp:lastModifiedBy>Boon Ping Ong</cp:lastModifiedBy>
  <cp:revision>16</cp:revision>
  <dcterms:created xsi:type="dcterms:W3CDTF">2019-07-27T09:14:44Z</dcterms:created>
  <dcterms:modified xsi:type="dcterms:W3CDTF">2019-07-27T11:50:58Z</dcterms:modified>
</cp:coreProperties>
</file>