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7" r:id="rId7"/>
    <p:sldId id="283" r:id="rId8"/>
    <p:sldId id="288" r:id="rId9"/>
    <p:sldId id="284" r:id="rId10"/>
    <p:sldId id="285" r:id="rId11"/>
    <p:sldId id="289" r:id="rId12"/>
    <p:sldId id="290" r:id="rId13"/>
    <p:sldId id="291" r:id="rId14"/>
    <p:sldId id="296" r:id="rId15"/>
    <p:sldId id="286" r:id="rId16"/>
    <p:sldId id="261" r:id="rId17"/>
    <p:sldId id="292" r:id="rId18"/>
    <p:sldId id="295" r:id="rId19"/>
    <p:sldId id="293" r:id="rId20"/>
    <p:sldId id="294" r:id="rId21"/>
    <p:sldId id="263" r:id="rId22"/>
    <p:sldId id="264" r:id="rId23"/>
    <p:sldId id="265"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67" d="100"/>
          <a:sy n="67"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9/19/2019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9/19/2019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454285" y="4509856"/>
            <a:ext cx="3030244"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a:t>
            </a:r>
          </a:p>
          <a:p>
            <a:r>
              <a:rPr lang="en-US" sz="2400" dirty="0">
                <a:solidFill>
                  <a:schemeClr val="bg1"/>
                </a:solidFill>
              </a:rPr>
              <a:t>Tan Chin Gee</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will be 3 columns.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fontScale="92500" lnSpcReduction="10000"/>
          </a:bodyPr>
          <a:lstStyle/>
          <a:p>
            <a:r>
              <a:rPr lang="en-MY" dirty="0">
                <a:solidFill>
                  <a:schemeClr val="bg1">
                    <a:lumMod val="95000"/>
                  </a:schemeClr>
                </a:solidFill>
              </a:rPr>
              <a:t>The data set containing test results on 1090 wafers were put together in an Excel file along with manual classifications.</a:t>
            </a:r>
          </a:p>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418168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Applying initial learning rate at the beginning, and applying step wise decay when setting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3972568" y="3429000"/>
            <a:ext cx="3629025" cy="2352675"/>
          </a:xfrm>
          <a:prstGeom prst="rect">
            <a:avLst/>
          </a:prstGeom>
        </p:spPr>
      </p:pic>
    </p:spTree>
    <p:extLst>
      <p:ext uri="{BB962C8B-B14F-4D97-AF65-F5344CB8AC3E}">
        <p14:creationId xmlns:p14="http://schemas.microsoft.com/office/powerpoint/2010/main" val="88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1477328"/>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Learning Rate = 2e^-3</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50592" y="4074328"/>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starts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1</a:t>
            </a:r>
            <a:r>
              <a:rPr lang="en-US" sz="3600" baseline="30000" dirty="0">
                <a:solidFill>
                  <a:schemeClr val="accent1">
                    <a:lumMod val="20000"/>
                    <a:lumOff val="80000"/>
                  </a:schemeClr>
                </a:solidFill>
                <a:effectLst>
                  <a:glow rad="228600">
                    <a:schemeClr val="accent1">
                      <a:satMod val="175000"/>
                      <a:alpha val="40000"/>
                    </a:schemeClr>
                  </a:glow>
                </a:effectLst>
              </a:rPr>
              <a:t>st</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97.71%</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6" y="1275398"/>
            <a:ext cx="3826053" cy="1697068"/>
          </a:xfrm>
          <a:prstGeom prst="rect">
            <a:avLst/>
          </a:prstGeom>
        </p:spPr>
        <p:txBody>
          <a:bodyPr wrap="square">
            <a:spAutoFit/>
          </a:bodyPr>
          <a:lstStyle/>
          <a:p>
            <a:pPr>
              <a:lnSpc>
                <a:spcPct val="150000"/>
              </a:lnSpc>
            </a:pPr>
            <a:r>
              <a:rPr lang="en-SG" sz="2400" dirty="0">
                <a:solidFill>
                  <a:srgbClr val="FFFF00"/>
                </a:solidFill>
                <a:latin typeface="&amp;quot"/>
              </a:rPr>
              <a:t>Using Resnet layers</a:t>
            </a:r>
          </a:p>
          <a:p>
            <a:pPr>
              <a:lnSpc>
                <a:spcPct val="150000"/>
              </a:lnSpc>
            </a:pPr>
            <a:r>
              <a:rPr lang="en-SG" sz="2400" dirty="0">
                <a:solidFill>
                  <a:schemeClr val="bg1">
                    <a:lumMod val="95000"/>
                  </a:schemeClr>
                </a:solidFill>
                <a:latin typeface="&amp;quot"/>
              </a:rPr>
              <a:t>Learning Rate = 2e^-3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49966BFF-C89F-489B-9934-B13102A9BE55}"/>
              </a:ext>
            </a:extLst>
          </p:cNvPr>
          <p:cNvPicPr>
            <a:picLocks noChangeAspect="1"/>
          </p:cNvPicPr>
          <p:nvPr/>
        </p:nvPicPr>
        <p:blipFill rotWithShape="1">
          <a:blip r:embed="rId3"/>
          <a:srcRect l="391" t="27361" r="58281" b="44723"/>
          <a:stretch/>
        </p:blipFill>
        <p:spPr>
          <a:xfrm>
            <a:off x="5243451" y="4155045"/>
            <a:ext cx="6859220" cy="2337830"/>
          </a:xfrm>
          <a:prstGeom prst="rect">
            <a:avLst/>
          </a:prstGeom>
        </p:spPr>
      </p:pic>
      <p:pic>
        <p:nvPicPr>
          <p:cNvPr id="17" name="Picture 16">
            <a:extLst>
              <a:ext uri="{FF2B5EF4-FFF2-40B4-BE49-F238E27FC236}">
                <a16:creationId xmlns:a16="http://schemas.microsoft.com/office/drawing/2014/main" id="{6FBF95BD-2826-462D-9C81-29B957CF1BB8}"/>
              </a:ext>
            </a:extLst>
          </p:cNvPr>
          <p:cNvPicPr>
            <a:picLocks noChangeAspect="1"/>
          </p:cNvPicPr>
          <p:nvPr/>
        </p:nvPicPr>
        <p:blipFill rotWithShape="1">
          <a:blip r:embed="rId3"/>
          <a:srcRect l="391" t="57037" r="83887" b="24861"/>
          <a:stretch/>
        </p:blipFill>
        <p:spPr>
          <a:xfrm>
            <a:off x="2381785" y="4790961"/>
            <a:ext cx="2627852" cy="1701914"/>
          </a:xfrm>
          <a:prstGeom prst="rect">
            <a:avLst/>
          </a:prstGeom>
        </p:spPr>
      </p:pic>
      <p:pic>
        <p:nvPicPr>
          <p:cNvPr id="12" name="Picture 11">
            <a:extLst>
              <a:ext uri="{FF2B5EF4-FFF2-40B4-BE49-F238E27FC236}">
                <a16:creationId xmlns:a16="http://schemas.microsoft.com/office/drawing/2014/main" id="{31A62B5C-BD7C-4E7A-A117-47738C77C259}"/>
              </a:ext>
            </a:extLst>
          </p:cNvPr>
          <p:cNvPicPr>
            <a:picLocks noChangeAspect="1"/>
          </p:cNvPicPr>
          <p:nvPr/>
        </p:nvPicPr>
        <p:blipFill rotWithShape="1">
          <a:blip r:embed="rId4"/>
          <a:srcRect l="1406" t="41807" r="70156" b="22499"/>
          <a:stretch/>
        </p:blipFill>
        <p:spPr>
          <a:xfrm>
            <a:off x="895350" y="1638605"/>
            <a:ext cx="4107904" cy="2900362"/>
          </a:xfrm>
          <a:prstGeom prst="rect">
            <a:avLst/>
          </a:prstGeom>
        </p:spPr>
      </p:pic>
      <p:sp>
        <p:nvSpPr>
          <p:cNvPr id="3" name="TextBox 2">
            <a:extLst>
              <a:ext uri="{FF2B5EF4-FFF2-40B4-BE49-F238E27FC236}">
                <a16:creationId xmlns:a16="http://schemas.microsoft.com/office/drawing/2014/main" id="{54B2D997-C8FE-46A6-AFEB-31707FD10DE0}"/>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8" name="Arrow: Right 7">
            <a:extLst>
              <a:ext uri="{FF2B5EF4-FFF2-40B4-BE49-F238E27FC236}">
                <a16:creationId xmlns:a16="http://schemas.microsoft.com/office/drawing/2014/main" id="{34EE87BA-A63C-46E1-A4CE-71284C5E26EE}"/>
              </a:ext>
            </a:extLst>
          </p:cNvPr>
          <p:cNvSpPr/>
          <p:nvPr/>
        </p:nvSpPr>
        <p:spPr>
          <a:xfrm rot="10800000">
            <a:off x="8869501" y="1386611"/>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2323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5" y="1383877"/>
            <a:ext cx="3598040" cy="1697068"/>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 </a:t>
            </a:r>
            <a:r>
              <a:rPr lang="en-SG" sz="2400" b="1" dirty="0">
                <a:solidFill>
                  <a:srgbClr val="FFFF00"/>
                </a:solidFill>
                <a:latin typeface="&amp;quot"/>
              </a:rPr>
              <a:t>1e^-3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7F1A5F99-7ED2-44F6-82BD-041028389AC9}"/>
              </a:ext>
            </a:extLst>
          </p:cNvPr>
          <p:cNvPicPr>
            <a:picLocks noChangeAspect="1"/>
          </p:cNvPicPr>
          <p:nvPr/>
        </p:nvPicPr>
        <p:blipFill rotWithShape="1">
          <a:blip r:embed="rId3"/>
          <a:srcRect t="20555" r="57583" b="50204"/>
          <a:stretch/>
        </p:blipFill>
        <p:spPr>
          <a:xfrm>
            <a:off x="5243450" y="4154767"/>
            <a:ext cx="6859220" cy="2436533"/>
          </a:xfrm>
          <a:prstGeom prst="rect">
            <a:avLst/>
          </a:prstGeom>
        </p:spPr>
      </p:pic>
      <p:pic>
        <p:nvPicPr>
          <p:cNvPr id="17" name="Picture 16">
            <a:extLst>
              <a:ext uri="{FF2B5EF4-FFF2-40B4-BE49-F238E27FC236}">
                <a16:creationId xmlns:a16="http://schemas.microsoft.com/office/drawing/2014/main" id="{B953CCEA-6618-4D1D-8D2F-BC07FE315D34}"/>
              </a:ext>
            </a:extLst>
          </p:cNvPr>
          <p:cNvPicPr>
            <a:picLocks noChangeAspect="1"/>
          </p:cNvPicPr>
          <p:nvPr/>
        </p:nvPicPr>
        <p:blipFill rotWithShape="1">
          <a:blip r:embed="rId3"/>
          <a:srcRect t="50530" r="83515" b="30141"/>
          <a:stretch/>
        </p:blipFill>
        <p:spPr>
          <a:xfrm>
            <a:off x="2404981" y="4790961"/>
            <a:ext cx="2591269" cy="1709093"/>
          </a:xfrm>
          <a:prstGeom prst="rect">
            <a:avLst/>
          </a:prstGeom>
        </p:spPr>
      </p:pic>
      <p:pic>
        <p:nvPicPr>
          <p:cNvPr id="8" name="Picture 7">
            <a:extLst>
              <a:ext uri="{FF2B5EF4-FFF2-40B4-BE49-F238E27FC236}">
                <a16:creationId xmlns:a16="http://schemas.microsoft.com/office/drawing/2014/main" id="{1EEDCDFA-DE9F-44B9-AD68-00AB9B6D3A07}"/>
              </a:ext>
            </a:extLst>
          </p:cNvPr>
          <p:cNvPicPr>
            <a:picLocks noChangeAspect="1"/>
          </p:cNvPicPr>
          <p:nvPr/>
        </p:nvPicPr>
        <p:blipFill rotWithShape="1">
          <a:blip r:embed="rId4"/>
          <a:srcRect l="733" t="37361" r="70156" b="27111"/>
          <a:stretch/>
        </p:blipFill>
        <p:spPr>
          <a:xfrm>
            <a:off x="838200" y="1714778"/>
            <a:ext cx="4158050" cy="2854493"/>
          </a:xfrm>
          <a:prstGeom prst="rect">
            <a:avLst/>
          </a:prstGeom>
        </p:spPr>
      </p:pic>
      <p:sp>
        <p:nvSpPr>
          <p:cNvPr id="16" name="Title 1">
            <a:extLst>
              <a:ext uri="{FF2B5EF4-FFF2-40B4-BE49-F238E27FC236}">
                <a16:creationId xmlns:a16="http://schemas.microsoft.com/office/drawing/2014/main" id="{55D79855-6676-4535-961A-C0F4F892117B}"/>
              </a:ext>
            </a:extLst>
          </p:cNvPr>
          <p:cNvSpPr>
            <a:spLocks noGrp="1"/>
          </p:cNvSpPr>
          <p:nvPr>
            <p:ph type="title"/>
          </p:nvPr>
        </p:nvSpPr>
        <p:spPr>
          <a:xfrm>
            <a:off x="588462" y="61048"/>
            <a:ext cx="456566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2</a:t>
            </a:r>
            <a:r>
              <a:rPr lang="en-US" sz="3600" baseline="30000" dirty="0">
                <a:solidFill>
                  <a:schemeClr val="accent1">
                    <a:lumMod val="20000"/>
                    <a:lumOff val="80000"/>
                  </a:schemeClr>
                </a:solidFill>
                <a:effectLst>
                  <a:glow rad="228600">
                    <a:schemeClr val="accent1">
                      <a:satMod val="175000"/>
                      <a:alpha val="40000"/>
                    </a:schemeClr>
                  </a:glow>
                </a:effectLst>
              </a:rPr>
              <a:t>nd</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18" name="TextBox 17">
            <a:extLst>
              <a:ext uri="{FF2B5EF4-FFF2-40B4-BE49-F238E27FC236}">
                <a16:creationId xmlns:a16="http://schemas.microsoft.com/office/drawing/2014/main" id="{1C609462-7822-4BFD-88CF-F60AF19F83EE}"/>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19" name="Arrow: Right 18">
            <a:extLst>
              <a:ext uri="{FF2B5EF4-FFF2-40B4-BE49-F238E27FC236}">
                <a16:creationId xmlns:a16="http://schemas.microsoft.com/office/drawing/2014/main" id="{6A215682-9EA6-4985-829A-7E89D64DCA4B}"/>
              </a:ext>
            </a:extLst>
          </p:cNvPr>
          <p:cNvSpPr/>
          <p:nvPr/>
        </p:nvSpPr>
        <p:spPr>
          <a:xfrm rot="10800000">
            <a:off x="8959235" y="206336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99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99.08%</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438683" y="571500"/>
            <a:ext cx="6663988"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4694" y="1295834"/>
            <a:ext cx="3615988" cy="2126864"/>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a:t>
            </a:r>
            <a:r>
              <a:rPr lang="en-SG" sz="2400" b="1" dirty="0">
                <a:solidFill>
                  <a:schemeClr val="bg1">
                    <a:lumMod val="95000"/>
                  </a:schemeClr>
                </a:solidFill>
                <a:latin typeface="&amp;quot"/>
              </a:rPr>
              <a:t>= </a:t>
            </a:r>
            <a:r>
              <a:rPr lang="en-SG" sz="2400" b="1" dirty="0">
                <a:solidFill>
                  <a:srgbClr val="FFFF00"/>
                </a:solidFill>
                <a:latin typeface="&amp;quot"/>
              </a:rPr>
              <a:t>0.3e^-3</a:t>
            </a:r>
          </a:p>
          <a:p>
            <a:pPr>
              <a:lnSpc>
                <a:spcPct val="150000"/>
              </a:lnSpc>
            </a:pPr>
            <a:r>
              <a:rPr lang="en-SG" sz="2400" dirty="0">
                <a:solidFill>
                  <a:schemeClr val="bg1">
                    <a:lumMod val="95000"/>
                  </a:schemeClr>
                </a:solidFill>
                <a:latin typeface="&amp;quot"/>
              </a:rPr>
              <a:t>Batch Size </a:t>
            </a:r>
            <a:r>
              <a:rPr lang="en-SG" sz="2400" b="1" dirty="0">
                <a:solidFill>
                  <a:schemeClr val="bg1">
                    <a:lumMod val="95000"/>
                  </a:schemeClr>
                </a:solidFill>
                <a:latin typeface="&amp;quot"/>
              </a:rPr>
              <a:t>= </a:t>
            </a:r>
            <a:r>
              <a:rPr lang="en-SG" sz="2400" b="1" dirty="0">
                <a:solidFill>
                  <a:srgbClr val="FFFF00"/>
                </a:solidFill>
                <a:latin typeface="&amp;quot"/>
              </a:rPr>
              <a:t>30</a:t>
            </a:r>
          </a:p>
          <a:p>
            <a:pPr>
              <a:lnSpc>
                <a:spcPct val="150000"/>
              </a:lnSpc>
            </a:pPr>
            <a:endParaRPr lang="en-SG" dirty="0">
              <a:solidFill>
                <a:schemeClr val="bg1">
                  <a:lumMod val="95000"/>
                </a:schemeClr>
              </a:solidFill>
              <a:latin typeface="&amp;quot"/>
            </a:endParaRPr>
          </a:p>
        </p:txBody>
      </p:sp>
      <p:pic>
        <p:nvPicPr>
          <p:cNvPr id="3" name="Picture 2">
            <a:extLst>
              <a:ext uri="{FF2B5EF4-FFF2-40B4-BE49-F238E27FC236}">
                <a16:creationId xmlns:a16="http://schemas.microsoft.com/office/drawing/2014/main" id="{F8ECF66E-52D4-47CE-9309-D1A187D49EFF}"/>
              </a:ext>
            </a:extLst>
          </p:cNvPr>
          <p:cNvPicPr>
            <a:picLocks noChangeAspect="1"/>
          </p:cNvPicPr>
          <p:nvPr/>
        </p:nvPicPr>
        <p:blipFill rotWithShape="1">
          <a:blip r:embed="rId3"/>
          <a:srcRect l="733" t="58324" r="75170" b="11068"/>
          <a:stretch/>
        </p:blipFill>
        <p:spPr>
          <a:xfrm>
            <a:off x="852569" y="1591848"/>
            <a:ext cx="4158664" cy="2971273"/>
          </a:xfrm>
          <a:prstGeom prst="rect">
            <a:avLst/>
          </a:prstGeom>
        </p:spPr>
      </p:pic>
      <p:pic>
        <p:nvPicPr>
          <p:cNvPr id="16" name="Picture 15">
            <a:extLst>
              <a:ext uri="{FF2B5EF4-FFF2-40B4-BE49-F238E27FC236}">
                <a16:creationId xmlns:a16="http://schemas.microsoft.com/office/drawing/2014/main" id="{7968DEF5-E05A-43C4-BC13-968DF89522FC}"/>
              </a:ext>
            </a:extLst>
          </p:cNvPr>
          <p:cNvPicPr>
            <a:picLocks noChangeAspect="1"/>
          </p:cNvPicPr>
          <p:nvPr/>
        </p:nvPicPr>
        <p:blipFill rotWithShape="1">
          <a:blip r:embed="rId3"/>
          <a:srcRect t="37648" r="86323" b="46947"/>
          <a:stretch/>
        </p:blipFill>
        <p:spPr>
          <a:xfrm>
            <a:off x="2369470" y="4803757"/>
            <a:ext cx="2666156" cy="1689118"/>
          </a:xfrm>
          <a:prstGeom prst="rect">
            <a:avLst/>
          </a:prstGeom>
        </p:spPr>
      </p:pic>
      <p:pic>
        <p:nvPicPr>
          <p:cNvPr id="18" name="Picture 17">
            <a:extLst>
              <a:ext uri="{FF2B5EF4-FFF2-40B4-BE49-F238E27FC236}">
                <a16:creationId xmlns:a16="http://schemas.microsoft.com/office/drawing/2014/main" id="{A5392C68-9844-4809-8B9F-BA78CBF0ADEC}"/>
              </a:ext>
            </a:extLst>
          </p:cNvPr>
          <p:cNvPicPr>
            <a:picLocks noChangeAspect="1"/>
          </p:cNvPicPr>
          <p:nvPr/>
        </p:nvPicPr>
        <p:blipFill rotWithShape="1">
          <a:blip r:embed="rId3"/>
          <a:srcRect t="13074" r="64976" b="63150"/>
          <a:stretch/>
        </p:blipFill>
        <p:spPr>
          <a:xfrm>
            <a:off x="5243451" y="4177421"/>
            <a:ext cx="6859220" cy="2311375"/>
          </a:xfrm>
          <a:prstGeom prst="rect">
            <a:avLst/>
          </a:prstGeom>
        </p:spPr>
      </p:pic>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Final Attempt</a:t>
            </a:r>
          </a:p>
        </p:txBody>
      </p:sp>
      <p:sp>
        <p:nvSpPr>
          <p:cNvPr id="19" name="Arrow: Right 18">
            <a:extLst>
              <a:ext uri="{FF2B5EF4-FFF2-40B4-BE49-F238E27FC236}">
                <a16:creationId xmlns:a16="http://schemas.microsoft.com/office/drawing/2014/main" id="{453726E7-F9EB-4542-8890-D658F683690E}"/>
              </a:ext>
            </a:extLst>
          </p:cNvPr>
          <p:cNvSpPr/>
          <p:nvPr/>
        </p:nvSpPr>
        <p:spPr>
          <a:xfrm rot="10800000">
            <a:off x="9346692" y="193955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F089A756-C352-471B-ACF7-65337C3ED375}"/>
              </a:ext>
            </a:extLst>
          </p:cNvPr>
          <p:cNvSpPr/>
          <p:nvPr/>
        </p:nvSpPr>
        <p:spPr>
          <a:xfrm rot="10800000">
            <a:off x="8373016" y="2530380"/>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6D5EC0E2-FF8B-46D9-806A-884149529184}"/>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Tree>
    <p:extLst>
      <p:ext uri="{BB962C8B-B14F-4D97-AF65-F5344CB8AC3E}">
        <p14:creationId xmlns:p14="http://schemas.microsoft.com/office/powerpoint/2010/main" val="69840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8" y="5257122"/>
            <a:ext cx="10436356" cy="1572866"/>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parameters, achieving a final accuracy of </a:t>
            </a:r>
            <a:r>
              <a:rPr lang="en-SG" sz="2400" dirty="0">
                <a:solidFill>
                  <a:srgbClr val="FFFF00"/>
                </a:solidFill>
                <a:latin typeface="&amp;quot"/>
              </a:rPr>
              <a:t>99.08%</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spTree>
    <p:extLst>
      <p:ext uri="{BB962C8B-B14F-4D97-AF65-F5344CB8AC3E}">
        <p14:creationId xmlns:p14="http://schemas.microsoft.com/office/powerpoint/2010/main" val="2744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327404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2124</Words>
  <Application>Microsoft Office PowerPoint</Application>
  <PresentationFormat>Widescreen</PresentationFormat>
  <Paragraphs>195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&amp;quot</vt:lpstr>
      <vt:lpstr>Arial</vt:lpstr>
      <vt:lpstr>Calibri</vt:lpstr>
      <vt:lpstr>Calibri Light</vt:lpstr>
      <vt:lpstr>Office Theme</vt:lpstr>
      <vt:lpstr>Identifying Wafer Failures with Deep Learning</vt:lpstr>
      <vt:lpstr>Description</vt:lpstr>
      <vt:lpstr>Complication</vt:lpstr>
      <vt:lpstr>Types of Wafer Problems</vt:lpstr>
      <vt:lpstr>Types of Wafer Problems</vt:lpstr>
      <vt:lpstr>Application of Deep Learning</vt:lpstr>
      <vt:lpstr>Data Generation</vt:lpstr>
      <vt:lpstr>Data Generation</vt:lpstr>
      <vt:lpstr>Data Generation</vt:lpstr>
      <vt:lpstr>Data Generation</vt:lpstr>
      <vt:lpstr>Data Preparation</vt:lpstr>
      <vt:lpstr>Data Preparation</vt:lpstr>
      <vt:lpstr>Data Preparation</vt:lpstr>
      <vt:lpstr>Learning Rate Setting</vt:lpstr>
      <vt:lpstr>Training the Neural Network   – Standard Neural Network</vt:lpstr>
      <vt:lpstr>Results</vt:lpstr>
      <vt:lpstr>Incorporating the Resnet</vt:lpstr>
      <vt:lpstr>Residual Net Layer – resBlkV1</vt:lpstr>
      <vt:lpstr>Incorporating the Resnet</vt:lpstr>
      <vt:lpstr>Final Layers</vt:lpstr>
      <vt:lpstr>Improved Results with Resnet – 1st Attempt</vt:lpstr>
      <vt:lpstr>Improved Results with Resnet – 2nd Attempt</vt:lpstr>
      <vt:lpstr>Improved Results with Resnet – Final Attempt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101</cp:revision>
  <dcterms:created xsi:type="dcterms:W3CDTF">2019-08-04T11:23:48Z</dcterms:created>
  <dcterms:modified xsi:type="dcterms:W3CDTF">2019-09-19T14:41:44Z</dcterms:modified>
</cp:coreProperties>
</file>