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3" r:id="rId6"/>
    <p:sldId id="264" r:id="rId7"/>
    <p:sldId id="261" r:id="rId8"/>
    <p:sldId id="257"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102" d="100"/>
          <a:sy n="102" d="100"/>
        </p:scale>
        <p:origin x="120"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5A27-6848-436C-A0D3-6E0007A42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911F8-C836-4A9D-B2FB-0E16326A5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22C07-A5A5-4EAE-8DD4-11A82848DF8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8FCE2DB1-CC23-4C6F-B846-194CE7C07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1E47-020B-4C2B-9666-B3F6E76B65E4}"/>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57635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01E4-A025-4AFC-B469-4334B0371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54EED-4F55-44F6-9BEE-0DC0E8C62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BBD19-0FDE-4E49-8CEE-F9EF0A72B54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A52F67B5-4685-40FA-8A58-1533A062E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F2E5-89FA-4B3F-AA51-2AD390EADB9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80013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68654-20BB-4A09-BCF6-BE0699B347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F1FE5-5F71-4190-847E-3AA5E24AC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C7DBC-053E-46C0-99BE-7CB1CB410030}"/>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2B06043D-C43B-49A3-8D0F-1DAABBFB2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39292-7830-412D-A0F9-673A1F19B963}"/>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7189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4676-D1DF-44CB-A090-06B9FC0B8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BD1FC3-316B-4853-AD90-671BBA94B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366C7-36EC-40EE-AC82-E78E3627A72F}"/>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E0323D8-46E4-432F-AA3E-66927BD2F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20107-CA3E-42FB-8C32-0F183CA0FE2A}"/>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8558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85C6-04D3-4D99-B791-31EEA5CED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E342D-9072-40A2-B68F-41190A55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8639E-5B21-41A6-9C59-879D4D9B5E07}"/>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0C76D72A-BEC5-4376-A2AC-AF98AE427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DBAD6-66C7-40B2-B188-CEDCC92888FD}"/>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126617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716F-8B1F-4DE9-A79F-2EFB01537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830CDA-4808-4E39-81F2-F7B4CD150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1962B-B2C9-49F4-B5F9-2865C2B61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4539B-8A20-4C5C-984C-93EE7BDCC3EE}"/>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F548EBAC-F4C7-4CA1-A635-36DF79758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66F0A-13E9-4F7E-8F02-9D99F41F2C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9882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BE48-CD9B-409F-A35C-EF1DCAFBC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CCCA1-BF10-4246-8175-A3B0A77ABD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E34E2-C59A-4E7F-BD3C-20EBFB82F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C0EF4-DD3B-4B09-8B94-A04502B73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A97DD-BF51-46B6-8D73-F76743F2A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A6942-B9AF-4129-8843-8807EAB14C9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8" name="Footer Placeholder 7">
            <a:extLst>
              <a:ext uri="{FF2B5EF4-FFF2-40B4-BE49-F238E27FC236}">
                <a16:creationId xmlns:a16="http://schemas.microsoft.com/office/drawing/2014/main" id="{8E8B050F-F335-4CFC-A163-8CA76459BB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4E57E-273E-4F22-AC68-6638D1616408}"/>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14213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43CC-8F09-4A94-8D89-587AF3EE5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790A1-757C-465F-B59E-00965C22E9E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4" name="Footer Placeholder 3">
            <a:extLst>
              <a:ext uri="{FF2B5EF4-FFF2-40B4-BE49-F238E27FC236}">
                <a16:creationId xmlns:a16="http://schemas.microsoft.com/office/drawing/2014/main" id="{C860206E-A553-4017-A85C-8089CE72EC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7BDA1-C21D-45A1-9A0A-8C7F176BEBB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6117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393F0-3FA1-4726-9F39-943C91346B3D}"/>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3" name="Footer Placeholder 2">
            <a:extLst>
              <a:ext uri="{FF2B5EF4-FFF2-40B4-BE49-F238E27FC236}">
                <a16:creationId xmlns:a16="http://schemas.microsoft.com/office/drawing/2014/main" id="{F9AF15CC-FE95-4F45-A33A-3B25807BE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FBB3F3-8C79-4712-9E62-E29482DD2D45}"/>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34617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84CF-1FDD-4096-B88B-8BA073021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81E8C-AD5B-42EA-A8B1-ECDE80A49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C8296-4C65-4135-BD31-E2F401406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6146BC-7171-4DB4-A4E0-85634FD8E0DC}"/>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D089A98B-98CF-41B7-97DD-8219C0418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F304-2C57-4EF9-BB0D-CCECFC5BE2DC}"/>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242712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127D-D8DA-47D6-B07B-99A5196C2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F52B11-6AF0-428E-AB86-9FB439F3C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05935-E6CF-44D4-9316-1CB25281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ABE28-3380-4822-A22D-C86AA47F7F35}"/>
              </a:ext>
            </a:extLst>
          </p:cNvPr>
          <p:cNvSpPr>
            <a:spLocks noGrp="1"/>
          </p:cNvSpPr>
          <p:nvPr>
            <p:ph type="dt" sz="half" idx="10"/>
          </p:nvPr>
        </p:nvSpPr>
        <p:spPr/>
        <p:txBody>
          <a:bodyPr/>
          <a:lstStyle/>
          <a:p>
            <a:fld id="{616B24F8-59C6-4A1D-81D5-E81E77650720}" type="datetimeFigureOut">
              <a:rPr lang="en-US" smtClean="0"/>
              <a:t>9/26/2019</a:t>
            </a:fld>
            <a:endParaRPr lang="en-US"/>
          </a:p>
        </p:txBody>
      </p:sp>
      <p:sp>
        <p:nvSpPr>
          <p:cNvPr id="6" name="Footer Placeholder 5">
            <a:extLst>
              <a:ext uri="{FF2B5EF4-FFF2-40B4-BE49-F238E27FC236}">
                <a16:creationId xmlns:a16="http://schemas.microsoft.com/office/drawing/2014/main" id="{B01B5ADB-37CB-40FB-9AAD-23D7F0B9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7C7B2-82E6-4EE3-BCAF-689BDE1998CE}"/>
              </a:ext>
            </a:extLst>
          </p:cNvPr>
          <p:cNvSpPr>
            <a:spLocks noGrp="1"/>
          </p:cNvSpPr>
          <p:nvPr>
            <p:ph type="sldNum" sz="quarter" idx="12"/>
          </p:nvPr>
        </p:nvSpPr>
        <p:spPr/>
        <p:txBody>
          <a:bodyPr/>
          <a:lstStyle/>
          <a:p>
            <a:fld id="{991E64A4-EFBC-49F2-B298-346298A8C6AF}" type="slidenum">
              <a:rPr lang="en-US" smtClean="0"/>
              <a:t>‹#›</a:t>
            </a:fld>
            <a:endParaRPr lang="en-US"/>
          </a:p>
        </p:txBody>
      </p:sp>
    </p:spTree>
    <p:extLst>
      <p:ext uri="{BB962C8B-B14F-4D97-AF65-F5344CB8AC3E}">
        <p14:creationId xmlns:p14="http://schemas.microsoft.com/office/powerpoint/2010/main" val="417947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CAD86-0FB9-4C4D-A9A5-9B763DD33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81E3BC-C519-442A-AD6E-F77734A98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7C20-EB94-4CA6-A128-46586B59C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B24F8-59C6-4A1D-81D5-E81E77650720}" type="datetimeFigureOut">
              <a:rPr lang="en-US" smtClean="0"/>
              <a:t>9/26/2019</a:t>
            </a:fld>
            <a:endParaRPr lang="en-US"/>
          </a:p>
        </p:txBody>
      </p:sp>
      <p:sp>
        <p:nvSpPr>
          <p:cNvPr id="5" name="Footer Placeholder 4">
            <a:extLst>
              <a:ext uri="{FF2B5EF4-FFF2-40B4-BE49-F238E27FC236}">
                <a16:creationId xmlns:a16="http://schemas.microsoft.com/office/drawing/2014/main" id="{FDB29427-756A-4204-8422-3ED3B1277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D8971-34F5-4353-95C9-E970A8885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E64A4-EFBC-49F2-B298-346298A8C6AF}" type="slidenum">
              <a:rPr lang="en-US" smtClean="0"/>
              <a:t>‹#›</a:t>
            </a:fld>
            <a:endParaRPr lang="en-US"/>
          </a:p>
        </p:txBody>
      </p:sp>
    </p:spTree>
    <p:extLst>
      <p:ext uri="{BB962C8B-B14F-4D97-AF65-F5344CB8AC3E}">
        <p14:creationId xmlns:p14="http://schemas.microsoft.com/office/powerpoint/2010/main" val="282952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BB1-78E8-4944-87BF-5F4C29C5932E}"/>
              </a:ext>
            </a:extLst>
          </p:cNvPr>
          <p:cNvSpPr>
            <a:spLocks noGrp="1"/>
          </p:cNvSpPr>
          <p:nvPr>
            <p:ph type="ctrTitle"/>
          </p:nvPr>
        </p:nvSpPr>
        <p:spPr/>
        <p:txBody>
          <a:bodyPr/>
          <a:lstStyle/>
          <a:p>
            <a:r>
              <a:rPr lang="en-US" dirty="0"/>
              <a:t>Data Set Building</a:t>
            </a:r>
          </a:p>
        </p:txBody>
      </p:sp>
      <p:sp>
        <p:nvSpPr>
          <p:cNvPr id="3" name="Subtitle 2">
            <a:extLst>
              <a:ext uri="{FF2B5EF4-FFF2-40B4-BE49-F238E27FC236}">
                <a16:creationId xmlns:a16="http://schemas.microsoft.com/office/drawing/2014/main" id="{0B773819-D79A-4EF7-82E1-65506BE095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931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In the manufacturing plant, technician will record their manual inspection observation in excel sheet. This will serves as the classification data.</a:t>
            </a:r>
          </a:p>
          <a:p>
            <a:r>
              <a:rPr lang="en-US" dirty="0"/>
              <a:t>Resistance measurement result will be saved in company database by automatic probe testing equipment and it is retrievable in csv format. This will serves as input image.</a:t>
            </a:r>
          </a:p>
        </p:txBody>
      </p:sp>
    </p:spTree>
    <p:extLst>
      <p:ext uri="{BB962C8B-B14F-4D97-AF65-F5344CB8AC3E}">
        <p14:creationId xmlns:p14="http://schemas.microsoft.com/office/powerpoint/2010/main" val="28324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F2E8-64BE-4CDE-9FF9-3E1D3AB68807}"/>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19151582-9C58-4284-9B48-BEC8B5AC2C1C}"/>
              </a:ext>
            </a:extLst>
          </p:cNvPr>
          <p:cNvSpPr>
            <a:spLocks noGrp="1"/>
          </p:cNvSpPr>
          <p:nvPr>
            <p:ph idx="1"/>
          </p:nvPr>
        </p:nvSpPr>
        <p:spPr/>
        <p:txBody>
          <a:bodyPr/>
          <a:lstStyle/>
          <a:p>
            <a:r>
              <a:rPr lang="en-US" dirty="0"/>
              <a:t>After consulting subject matter expert, we found that</a:t>
            </a:r>
          </a:p>
          <a:p>
            <a:endParaRPr lang="en-US" dirty="0"/>
          </a:p>
        </p:txBody>
      </p:sp>
      <p:graphicFrame>
        <p:nvGraphicFramePr>
          <p:cNvPr id="4" name="Table 3">
            <a:extLst>
              <a:ext uri="{FF2B5EF4-FFF2-40B4-BE49-F238E27FC236}">
                <a16:creationId xmlns:a16="http://schemas.microsoft.com/office/drawing/2014/main" id="{2516E6F6-2C9F-468E-AE77-A9C77531EA75}"/>
              </a:ext>
            </a:extLst>
          </p:cNvPr>
          <p:cNvGraphicFramePr>
            <a:graphicFrameLocks noGrp="1"/>
          </p:cNvGraphicFramePr>
          <p:nvPr>
            <p:extLst>
              <p:ext uri="{D42A27DB-BD31-4B8C-83A1-F6EECF244321}">
                <p14:modId xmlns:p14="http://schemas.microsoft.com/office/powerpoint/2010/main" val="4060562818"/>
              </p:ext>
            </p:extLst>
          </p:nvPr>
        </p:nvGraphicFramePr>
        <p:xfrm>
          <a:off x="1098061" y="2252191"/>
          <a:ext cx="9995878" cy="3855720"/>
        </p:xfrm>
        <a:graphic>
          <a:graphicData uri="http://schemas.openxmlformats.org/drawingml/2006/table">
            <a:tbl>
              <a:tblPr firstRow="1" bandRow="1">
                <a:tableStyleId>{5C22544A-7EE6-4342-B048-85BDC9FD1C3A}</a:tableStyleId>
              </a:tblPr>
              <a:tblGrid>
                <a:gridCol w="4997939">
                  <a:extLst>
                    <a:ext uri="{9D8B030D-6E8A-4147-A177-3AD203B41FA5}">
                      <a16:colId xmlns:a16="http://schemas.microsoft.com/office/drawing/2014/main" val="537186989"/>
                    </a:ext>
                  </a:extLst>
                </a:gridCol>
                <a:gridCol w="4997939">
                  <a:extLst>
                    <a:ext uri="{9D8B030D-6E8A-4147-A177-3AD203B41FA5}">
                      <a16:colId xmlns:a16="http://schemas.microsoft.com/office/drawing/2014/main" val="2022300708"/>
                    </a:ext>
                  </a:extLst>
                </a:gridCol>
              </a:tblGrid>
              <a:tr h="370840">
                <a:tc>
                  <a:txBody>
                    <a:bodyPr/>
                    <a:lstStyle/>
                    <a:p>
                      <a:r>
                        <a:rPr lang="en-US" dirty="0"/>
                        <a:t>Technician Observation</a:t>
                      </a:r>
                    </a:p>
                  </a:txBody>
                  <a:tcPr/>
                </a:tc>
                <a:tc>
                  <a:txBody>
                    <a:bodyPr/>
                    <a:lstStyle/>
                    <a:p>
                      <a:r>
                        <a:rPr lang="en-US" dirty="0"/>
                        <a:t>Features</a:t>
                      </a:r>
                    </a:p>
                  </a:txBody>
                  <a:tcPr/>
                </a:tc>
                <a:extLst>
                  <a:ext uri="{0D108BD9-81ED-4DB2-BD59-A6C34878D82A}">
                    <a16:rowId xmlns:a16="http://schemas.microsoft.com/office/drawing/2014/main" val="511924004"/>
                  </a:ext>
                </a:extLst>
              </a:tr>
              <a:tr h="370840">
                <a:tc>
                  <a:txBody>
                    <a:bodyPr/>
                    <a:lstStyle/>
                    <a:p>
                      <a:r>
                        <a:rPr lang="en-US" dirty="0"/>
                        <a:t>Normal</a:t>
                      </a:r>
                    </a:p>
                  </a:txBody>
                  <a:tcPr/>
                </a:tc>
                <a:tc>
                  <a:txBody>
                    <a:bodyPr/>
                    <a:lstStyle/>
                    <a:p>
                      <a:r>
                        <a:rPr lang="en-US" dirty="0"/>
                        <a:t>Scattering</a:t>
                      </a:r>
                    </a:p>
                  </a:txBody>
                  <a:tcPr/>
                </a:tc>
                <a:extLst>
                  <a:ext uri="{0D108BD9-81ED-4DB2-BD59-A6C34878D82A}">
                    <a16:rowId xmlns:a16="http://schemas.microsoft.com/office/drawing/2014/main" val="869930940"/>
                  </a:ext>
                </a:extLst>
              </a:tr>
              <a:tr h="370840">
                <a:tc>
                  <a:txBody>
                    <a:bodyPr/>
                    <a:lstStyle/>
                    <a:p>
                      <a:r>
                        <a:rPr lang="en-US" dirty="0"/>
                        <a:t>Saw</a:t>
                      </a:r>
                    </a:p>
                  </a:txBody>
                  <a:tcPr/>
                </a:tc>
                <a:tc>
                  <a:txBody>
                    <a:bodyPr/>
                    <a:lstStyle/>
                    <a:p>
                      <a:r>
                        <a:rPr lang="en-US" dirty="0"/>
                        <a:t>Small scratch at the edge (not deep into the wafer, &lt;45 degree). Failing edge parts in small angle. Need annotation of the direction of failing edge </a:t>
                      </a:r>
                    </a:p>
                  </a:txBody>
                  <a:tcPr/>
                </a:tc>
                <a:extLst>
                  <a:ext uri="{0D108BD9-81ED-4DB2-BD59-A6C34878D82A}">
                    <a16:rowId xmlns:a16="http://schemas.microsoft.com/office/drawing/2014/main" val="577115670"/>
                  </a:ext>
                </a:extLst>
              </a:tr>
              <a:tr h="370840">
                <a:tc>
                  <a:txBody>
                    <a:bodyPr/>
                    <a:lstStyle/>
                    <a:p>
                      <a:r>
                        <a:rPr lang="en-US" dirty="0"/>
                        <a:t>Grind</a:t>
                      </a:r>
                    </a:p>
                  </a:txBody>
                  <a:tcPr/>
                </a:tc>
                <a:tc>
                  <a:txBody>
                    <a:bodyPr/>
                    <a:lstStyle/>
                    <a:p>
                      <a:r>
                        <a:rPr lang="en-US" dirty="0"/>
                        <a:t>Involves only edge in wider angle (&gt;30 degree). Failing edge parts in large angle. Need annotation of the direction of failing edge. </a:t>
                      </a:r>
                    </a:p>
                  </a:txBody>
                  <a:tcPr/>
                </a:tc>
                <a:extLst>
                  <a:ext uri="{0D108BD9-81ED-4DB2-BD59-A6C34878D82A}">
                    <a16:rowId xmlns:a16="http://schemas.microsoft.com/office/drawing/2014/main" val="3614336466"/>
                  </a:ext>
                </a:extLst>
              </a:tr>
              <a:tr h="370840">
                <a:tc>
                  <a:txBody>
                    <a:bodyPr/>
                    <a:lstStyle/>
                    <a:p>
                      <a:r>
                        <a:rPr lang="en-US" dirty="0"/>
                        <a:t>Material</a:t>
                      </a:r>
                    </a:p>
                  </a:txBody>
                  <a:tcPr/>
                </a:tc>
                <a:tc>
                  <a:txBody>
                    <a:bodyPr/>
                    <a:lstStyle/>
                    <a:p>
                      <a:r>
                        <a:rPr lang="en-US" dirty="0"/>
                        <a:t>It usually fails in an obvious closed region in circle, horseshoe bend, doughnut, cluster. It might hit edge area but usually deep into the material.</a:t>
                      </a:r>
                    </a:p>
                  </a:txBody>
                  <a:tcPr/>
                </a:tc>
                <a:extLst>
                  <a:ext uri="{0D108BD9-81ED-4DB2-BD59-A6C34878D82A}">
                    <a16:rowId xmlns:a16="http://schemas.microsoft.com/office/drawing/2014/main" val="1542295764"/>
                  </a:ext>
                </a:extLst>
              </a:tr>
              <a:tr h="370840">
                <a:tc>
                  <a:txBody>
                    <a:bodyPr/>
                    <a:lstStyle/>
                    <a:p>
                      <a:r>
                        <a:rPr lang="en-US" dirty="0"/>
                        <a:t>Combination</a:t>
                      </a:r>
                    </a:p>
                  </a:txBody>
                  <a:tcPr/>
                </a:tc>
                <a:tc>
                  <a:txBody>
                    <a:bodyPr/>
                    <a:lstStyle/>
                    <a:p>
                      <a:r>
                        <a:rPr lang="en-US" dirty="0"/>
                        <a:t>Any combination can take place simultaneously.</a:t>
                      </a:r>
                    </a:p>
                  </a:txBody>
                  <a:tcPr/>
                </a:tc>
                <a:extLst>
                  <a:ext uri="{0D108BD9-81ED-4DB2-BD59-A6C34878D82A}">
                    <a16:rowId xmlns:a16="http://schemas.microsoft.com/office/drawing/2014/main" val="2971660096"/>
                  </a:ext>
                </a:extLst>
              </a:tr>
            </a:tbl>
          </a:graphicData>
        </a:graphic>
      </p:graphicFrame>
    </p:spTree>
    <p:extLst>
      <p:ext uri="{BB962C8B-B14F-4D97-AF65-F5344CB8AC3E}">
        <p14:creationId xmlns:p14="http://schemas.microsoft.com/office/powerpoint/2010/main" val="403477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AC25-D6D2-4B5B-853B-C92A5991D590}"/>
              </a:ext>
            </a:extLst>
          </p:cNvPr>
          <p:cNvSpPr>
            <a:spLocks noGrp="1"/>
          </p:cNvSpPr>
          <p:nvPr>
            <p:ph type="title"/>
          </p:nvPr>
        </p:nvSpPr>
        <p:spPr/>
        <p:txBody>
          <a:bodyPr/>
          <a:lstStyle/>
          <a:p>
            <a:r>
              <a:rPr lang="en-US" dirty="0"/>
              <a:t>Saw Image Acquisition based on annotation</a:t>
            </a:r>
          </a:p>
        </p:txBody>
      </p:sp>
      <p:sp>
        <p:nvSpPr>
          <p:cNvPr id="3" name="Content Placeholder 2">
            <a:extLst>
              <a:ext uri="{FF2B5EF4-FFF2-40B4-BE49-F238E27FC236}">
                <a16:creationId xmlns:a16="http://schemas.microsoft.com/office/drawing/2014/main" id="{DFF1638A-68EE-40B4-BB19-92F00A085DF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BCED724-FDDE-4023-92BF-096D44189BFC}"/>
              </a:ext>
            </a:extLst>
          </p:cNvPr>
          <p:cNvPicPr>
            <a:picLocks noChangeAspect="1"/>
          </p:cNvPicPr>
          <p:nvPr/>
        </p:nvPicPr>
        <p:blipFill>
          <a:blip r:embed="rId2"/>
          <a:stretch>
            <a:fillRect/>
          </a:stretch>
        </p:blipFill>
        <p:spPr>
          <a:xfrm>
            <a:off x="2147887" y="2257425"/>
            <a:ext cx="7896225" cy="2343150"/>
          </a:xfrm>
          <a:prstGeom prst="rect">
            <a:avLst/>
          </a:prstGeom>
        </p:spPr>
      </p:pic>
    </p:spTree>
    <p:extLst>
      <p:ext uri="{BB962C8B-B14F-4D97-AF65-F5344CB8AC3E}">
        <p14:creationId xmlns:p14="http://schemas.microsoft.com/office/powerpoint/2010/main" val="389343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E36E-F321-4E26-B33C-7F236CA47904}"/>
              </a:ext>
            </a:extLst>
          </p:cNvPr>
          <p:cNvSpPr>
            <a:spLocks noGrp="1"/>
          </p:cNvSpPr>
          <p:nvPr>
            <p:ph type="title"/>
          </p:nvPr>
        </p:nvSpPr>
        <p:spPr/>
        <p:txBody>
          <a:bodyPr/>
          <a:lstStyle/>
          <a:p>
            <a:r>
              <a:rPr lang="en-US" dirty="0"/>
              <a:t>Grind Image Acquisition based on annotation</a:t>
            </a:r>
          </a:p>
        </p:txBody>
      </p:sp>
      <p:sp>
        <p:nvSpPr>
          <p:cNvPr id="3" name="Content Placeholder 2">
            <a:extLst>
              <a:ext uri="{FF2B5EF4-FFF2-40B4-BE49-F238E27FC236}">
                <a16:creationId xmlns:a16="http://schemas.microsoft.com/office/drawing/2014/main" id="{C4A3ED86-B13C-43D0-9A20-A163997E68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E2DF3A-6085-49AF-B273-F83EA96456C5}"/>
              </a:ext>
            </a:extLst>
          </p:cNvPr>
          <p:cNvPicPr>
            <a:picLocks noChangeAspect="1"/>
          </p:cNvPicPr>
          <p:nvPr/>
        </p:nvPicPr>
        <p:blipFill>
          <a:blip r:embed="rId2"/>
          <a:stretch>
            <a:fillRect/>
          </a:stretch>
        </p:blipFill>
        <p:spPr>
          <a:xfrm>
            <a:off x="2116416" y="2893586"/>
            <a:ext cx="7600950" cy="2371725"/>
          </a:xfrm>
          <a:prstGeom prst="rect">
            <a:avLst/>
          </a:prstGeom>
        </p:spPr>
      </p:pic>
    </p:spTree>
    <p:extLst>
      <p:ext uri="{BB962C8B-B14F-4D97-AF65-F5344CB8AC3E}">
        <p14:creationId xmlns:p14="http://schemas.microsoft.com/office/powerpoint/2010/main" val="401748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3376-CF77-46EC-83C4-F16177E55D42}"/>
              </a:ext>
            </a:extLst>
          </p:cNvPr>
          <p:cNvSpPr>
            <a:spLocks noGrp="1"/>
          </p:cNvSpPr>
          <p:nvPr>
            <p:ph type="title"/>
          </p:nvPr>
        </p:nvSpPr>
        <p:spPr/>
        <p:txBody>
          <a:bodyPr/>
          <a:lstStyle/>
          <a:p>
            <a:r>
              <a:rPr lang="en-US" dirty="0"/>
              <a:t>Material Issue – Based on failing patterns</a:t>
            </a:r>
          </a:p>
        </p:txBody>
      </p:sp>
      <p:pic>
        <p:nvPicPr>
          <p:cNvPr id="5" name="Content Placeholder 4">
            <a:extLst>
              <a:ext uri="{FF2B5EF4-FFF2-40B4-BE49-F238E27FC236}">
                <a16:creationId xmlns:a16="http://schemas.microsoft.com/office/drawing/2014/main" id="{1E9FD4F7-45A6-469C-A576-8D9934BE7A73}"/>
              </a:ext>
            </a:extLst>
          </p:cNvPr>
          <p:cNvPicPr>
            <a:picLocks noGrp="1" noChangeAspect="1"/>
          </p:cNvPicPr>
          <p:nvPr>
            <p:ph idx="1"/>
          </p:nvPr>
        </p:nvPicPr>
        <p:blipFill>
          <a:blip r:embed="rId2"/>
          <a:stretch>
            <a:fillRect/>
          </a:stretch>
        </p:blipFill>
        <p:spPr>
          <a:xfrm>
            <a:off x="907526" y="2181225"/>
            <a:ext cx="2552700" cy="2476500"/>
          </a:xfrm>
          <a:prstGeom prst="rect">
            <a:avLst/>
          </a:prstGeom>
        </p:spPr>
      </p:pic>
      <p:pic>
        <p:nvPicPr>
          <p:cNvPr id="4" name="Picture 3">
            <a:extLst>
              <a:ext uri="{FF2B5EF4-FFF2-40B4-BE49-F238E27FC236}">
                <a16:creationId xmlns:a16="http://schemas.microsoft.com/office/drawing/2014/main" id="{C9A5BABF-FBF0-4D3D-BB7C-28AC50A43BBB}"/>
              </a:ext>
            </a:extLst>
          </p:cNvPr>
          <p:cNvPicPr>
            <a:picLocks noChangeAspect="1"/>
          </p:cNvPicPr>
          <p:nvPr/>
        </p:nvPicPr>
        <p:blipFill>
          <a:blip r:embed="rId3"/>
          <a:stretch>
            <a:fillRect/>
          </a:stretch>
        </p:blipFill>
        <p:spPr>
          <a:xfrm>
            <a:off x="3533775" y="2200275"/>
            <a:ext cx="5124450" cy="2457450"/>
          </a:xfrm>
          <a:prstGeom prst="rect">
            <a:avLst/>
          </a:prstGeom>
        </p:spPr>
      </p:pic>
      <p:pic>
        <p:nvPicPr>
          <p:cNvPr id="6" name="Picture 5">
            <a:extLst>
              <a:ext uri="{FF2B5EF4-FFF2-40B4-BE49-F238E27FC236}">
                <a16:creationId xmlns:a16="http://schemas.microsoft.com/office/drawing/2014/main" id="{469870AA-ED36-4583-9F67-A5EC1D909653}"/>
              </a:ext>
            </a:extLst>
          </p:cNvPr>
          <p:cNvPicPr>
            <a:picLocks noChangeAspect="1"/>
          </p:cNvPicPr>
          <p:nvPr/>
        </p:nvPicPr>
        <p:blipFill>
          <a:blip r:embed="rId4"/>
          <a:stretch>
            <a:fillRect/>
          </a:stretch>
        </p:blipFill>
        <p:spPr>
          <a:xfrm>
            <a:off x="8658225" y="2141357"/>
            <a:ext cx="2514600" cy="2419350"/>
          </a:xfrm>
          <a:prstGeom prst="rect">
            <a:avLst/>
          </a:prstGeom>
        </p:spPr>
      </p:pic>
    </p:spTree>
    <p:extLst>
      <p:ext uri="{BB962C8B-B14F-4D97-AF65-F5344CB8AC3E}">
        <p14:creationId xmlns:p14="http://schemas.microsoft.com/office/powerpoint/2010/main" val="36002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5EA4-7F3F-42CA-A854-C88BABE54B8B}"/>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457CCFC7-8FE0-4F17-A398-6910A9B813FF}"/>
              </a:ext>
            </a:extLst>
          </p:cNvPr>
          <p:cNvSpPr>
            <a:spLocks noGrp="1"/>
          </p:cNvSpPr>
          <p:nvPr>
            <p:ph idx="1"/>
          </p:nvPr>
        </p:nvSpPr>
        <p:spPr/>
        <p:txBody>
          <a:bodyPr/>
          <a:lstStyle/>
          <a:p>
            <a:r>
              <a:rPr lang="en-US" dirty="0"/>
              <a:t>Based on the consultation, pulling resistance data and observation excel sheet from company database for each possible failing pattern. Each pattern will have at least 10 wafer data to support it. (See ID_Selected.xlsx for more details)</a:t>
            </a:r>
          </a:p>
          <a:p>
            <a:r>
              <a:rPr lang="en-US" dirty="0"/>
              <a:t>As a result, 1090 wafer ID are selected. </a:t>
            </a:r>
          </a:p>
        </p:txBody>
      </p:sp>
    </p:spTree>
    <p:extLst>
      <p:ext uri="{BB962C8B-B14F-4D97-AF65-F5344CB8AC3E}">
        <p14:creationId xmlns:p14="http://schemas.microsoft.com/office/powerpoint/2010/main" val="17204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EA1C-5289-42F4-8491-66882B72A819}"/>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E3DB2443-5E0D-4F54-B620-758FC0B30399}"/>
              </a:ext>
            </a:extLst>
          </p:cNvPr>
          <p:cNvSpPr>
            <a:spLocks noGrp="1"/>
          </p:cNvSpPr>
          <p:nvPr>
            <p:ph idx="1"/>
          </p:nvPr>
        </p:nvSpPr>
        <p:spPr/>
        <p:txBody>
          <a:bodyPr/>
          <a:lstStyle/>
          <a:p>
            <a:r>
              <a:rPr lang="en-US" dirty="0"/>
              <a:t>After getting 1090 wafer IDs, resistance measurement data are obtained from company database. The raw data is in csv format. (see raw_data.csv)</a:t>
            </a:r>
          </a:p>
          <a:p>
            <a:r>
              <a:rPr lang="en-US" dirty="0"/>
              <a:t>Technician observation data are obtained in excel format. (see TechnicianObservationData.xlsx)</a:t>
            </a:r>
          </a:p>
          <a:p>
            <a:r>
              <a:rPr lang="en-US" dirty="0"/>
              <a:t>The two files are compiled into final data td6.xlsx.</a:t>
            </a:r>
          </a:p>
          <a:p>
            <a:r>
              <a:rPr lang="en-US" dirty="0"/>
              <a:t>Each line represents all resistance data with its classification result.</a:t>
            </a:r>
          </a:p>
        </p:txBody>
      </p:sp>
    </p:spTree>
    <p:extLst>
      <p:ext uri="{BB962C8B-B14F-4D97-AF65-F5344CB8AC3E}">
        <p14:creationId xmlns:p14="http://schemas.microsoft.com/office/powerpoint/2010/main" val="404232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1B6B-17ED-42A5-84CB-3971C42DD6E6}"/>
              </a:ext>
            </a:extLst>
          </p:cNvPr>
          <p:cNvSpPr>
            <a:spLocks noGrp="1"/>
          </p:cNvSpPr>
          <p:nvPr>
            <p:ph type="title"/>
          </p:nvPr>
        </p:nvSpPr>
        <p:spPr/>
        <p:txBody>
          <a:bodyPr/>
          <a:lstStyle/>
          <a:p>
            <a:r>
              <a:rPr lang="en-US" dirty="0"/>
              <a:t>Data Cleansing and Processing</a:t>
            </a:r>
          </a:p>
        </p:txBody>
      </p:sp>
      <p:sp>
        <p:nvSpPr>
          <p:cNvPr id="3" name="Content Placeholder 2">
            <a:extLst>
              <a:ext uri="{FF2B5EF4-FFF2-40B4-BE49-F238E27FC236}">
                <a16:creationId xmlns:a16="http://schemas.microsoft.com/office/drawing/2014/main" id="{7947BB00-06D0-40A4-B883-028250A4EC15}"/>
              </a:ext>
            </a:extLst>
          </p:cNvPr>
          <p:cNvSpPr>
            <a:spLocks noGrp="1"/>
          </p:cNvSpPr>
          <p:nvPr>
            <p:ph idx="1"/>
          </p:nvPr>
        </p:nvSpPr>
        <p:spPr/>
        <p:txBody>
          <a:bodyPr/>
          <a:lstStyle/>
          <a:p>
            <a:r>
              <a:rPr lang="en-US" dirty="0"/>
              <a:t>IDs are removed from the database, hence the result are ready to be used for the deep neural network.</a:t>
            </a:r>
          </a:p>
          <a:p>
            <a:r>
              <a:rPr lang="en-US" dirty="0"/>
              <a:t>Panda is used to extract the data from excel sheet.</a:t>
            </a:r>
          </a:p>
          <a:p>
            <a:r>
              <a:rPr lang="en-US" dirty="0"/>
              <a:t>Inputs are output are then extracted as panda </a:t>
            </a:r>
            <a:r>
              <a:rPr lang="en-US" dirty="0" err="1"/>
              <a:t>dataframe</a:t>
            </a:r>
            <a:r>
              <a:rPr lang="en-US" dirty="0"/>
              <a:t>.</a:t>
            </a:r>
          </a:p>
          <a:p>
            <a:r>
              <a:rPr lang="en-US" dirty="0"/>
              <a:t>20% test train split is applied on the data.</a:t>
            </a:r>
          </a:p>
          <a:p>
            <a:r>
              <a:rPr lang="en-US" dirty="0"/>
              <a:t>Convert the split data into </a:t>
            </a:r>
            <a:r>
              <a:rPr lang="en-US" dirty="0" err="1"/>
              <a:t>numpy</a:t>
            </a:r>
            <a:r>
              <a:rPr lang="en-US" dirty="0"/>
              <a:t> array.</a:t>
            </a:r>
          </a:p>
          <a:p>
            <a:r>
              <a:rPr lang="en-US" dirty="0"/>
              <a:t>The array is then scaled. Since 500ohm is the measurement limit, all the data is divided with 500. </a:t>
            </a:r>
          </a:p>
          <a:p>
            <a:pPr marL="0" indent="0">
              <a:buNone/>
            </a:pPr>
            <a:endParaRPr lang="en-US" dirty="0"/>
          </a:p>
          <a:p>
            <a:endParaRPr lang="en-US" dirty="0"/>
          </a:p>
        </p:txBody>
      </p:sp>
    </p:spTree>
    <p:extLst>
      <p:ext uri="{BB962C8B-B14F-4D97-AF65-F5344CB8AC3E}">
        <p14:creationId xmlns:p14="http://schemas.microsoft.com/office/powerpoint/2010/main" val="66138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405</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Set Building</vt:lpstr>
      <vt:lpstr>Data Acquisition</vt:lpstr>
      <vt:lpstr>Data Acquisition</vt:lpstr>
      <vt:lpstr>Saw Image Acquisition based on annotation</vt:lpstr>
      <vt:lpstr>Grind Image Acquisition based on annotation</vt:lpstr>
      <vt:lpstr>Material Issue – Based on failing patterns</vt:lpstr>
      <vt:lpstr>Data Acquisition</vt:lpstr>
      <vt:lpstr>Data Wrangling</vt:lpstr>
      <vt:lpstr>Data Cleansing and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 (boonping)</dc:creator>
  <cp:lastModifiedBy>Boon Ping Ong (boonping)</cp:lastModifiedBy>
  <cp:revision>11</cp:revision>
  <dcterms:created xsi:type="dcterms:W3CDTF">2019-09-25T16:17:47Z</dcterms:created>
  <dcterms:modified xsi:type="dcterms:W3CDTF">2019-09-26T09:59:28Z</dcterms:modified>
</cp:coreProperties>
</file>