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8" r:id="rId4"/>
    <p:sldId id="258" r:id="rId5"/>
    <p:sldId id="260" r:id="rId6"/>
    <p:sldId id="309" r:id="rId7"/>
    <p:sldId id="310" r:id="rId8"/>
    <p:sldId id="311" r:id="rId9"/>
    <p:sldId id="312" r:id="rId10"/>
    <p:sldId id="259" r:id="rId11"/>
    <p:sldId id="287" r:id="rId12"/>
    <p:sldId id="299" r:id="rId13"/>
    <p:sldId id="300" r:id="rId14"/>
    <p:sldId id="283" r:id="rId15"/>
    <p:sldId id="305" r:id="rId16"/>
    <p:sldId id="284" r:id="rId17"/>
    <p:sldId id="285" r:id="rId18"/>
    <p:sldId id="288" r:id="rId19"/>
    <p:sldId id="306" r:id="rId20"/>
    <p:sldId id="313" r:id="rId21"/>
    <p:sldId id="307" r:id="rId22"/>
    <p:sldId id="289" r:id="rId23"/>
    <p:sldId id="290" r:id="rId24"/>
    <p:sldId id="286" r:id="rId25"/>
    <p:sldId id="261" r:id="rId26"/>
    <p:sldId id="296" r:id="rId27"/>
    <p:sldId id="292" r:id="rId28"/>
    <p:sldId id="295" r:id="rId29"/>
    <p:sldId id="293" r:id="rId30"/>
    <p:sldId id="294" r:id="rId31"/>
    <p:sldId id="263" r:id="rId32"/>
    <p:sldId id="29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714"/>
    <a:srgbClr val="85D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7" autoAdjust="0"/>
    <p:restoredTop sz="94660"/>
  </p:normalViewPr>
  <p:slideViewPr>
    <p:cSldViewPr snapToGrid="0">
      <p:cViewPr varScale="1">
        <p:scale>
          <a:sx n="86" d="100"/>
          <a:sy n="86" d="100"/>
        </p:scale>
        <p:origin x="4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15-7F75-473E-BCBB-845217B6F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C50917-9B2F-4E64-9E09-FD02713F8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71B71-C931-48F7-B8CD-B31241B058CF}"/>
              </a:ext>
            </a:extLst>
          </p:cNvPr>
          <p:cNvSpPr>
            <a:spLocks noGrp="1"/>
          </p:cNvSpPr>
          <p:nvPr>
            <p:ph type="dt" sz="half" idx="10"/>
          </p:nvPr>
        </p:nvSpPr>
        <p:spPr/>
        <p:txBody>
          <a:bodyPr/>
          <a:lstStyle/>
          <a:p>
            <a:fld id="{FD7289CB-BA1E-4861-BA4E-15B1674C31F8}" type="datetimeFigureOut">
              <a:rPr lang="en-US" smtClean="0"/>
              <a:t>9/27/2019</a:t>
            </a:fld>
            <a:endParaRPr lang="en-US"/>
          </a:p>
        </p:txBody>
      </p:sp>
      <p:sp>
        <p:nvSpPr>
          <p:cNvPr id="5" name="Footer Placeholder 4">
            <a:extLst>
              <a:ext uri="{FF2B5EF4-FFF2-40B4-BE49-F238E27FC236}">
                <a16:creationId xmlns:a16="http://schemas.microsoft.com/office/drawing/2014/main" id="{55BEC7B5-DF8D-45F7-A620-AF6716CAD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8F002-E164-49C0-966F-58294EC0B82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3484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95BD-1147-46F0-98F0-0BB1AD7629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64DD3-0E11-4ADF-8468-0CE6082BF0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7A8C6-AB04-4300-BFEF-8167DB0E48B3}"/>
              </a:ext>
            </a:extLst>
          </p:cNvPr>
          <p:cNvSpPr>
            <a:spLocks noGrp="1"/>
          </p:cNvSpPr>
          <p:nvPr>
            <p:ph type="dt" sz="half" idx="10"/>
          </p:nvPr>
        </p:nvSpPr>
        <p:spPr/>
        <p:txBody>
          <a:bodyPr/>
          <a:lstStyle/>
          <a:p>
            <a:fld id="{FD7289CB-BA1E-4861-BA4E-15B1674C31F8}" type="datetimeFigureOut">
              <a:rPr lang="en-US" smtClean="0"/>
              <a:t>9/27/2019</a:t>
            </a:fld>
            <a:endParaRPr lang="en-US"/>
          </a:p>
        </p:txBody>
      </p:sp>
      <p:sp>
        <p:nvSpPr>
          <p:cNvPr id="5" name="Footer Placeholder 4">
            <a:extLst>
              <a:ext uri="{FF2B5EF4-FFF2-40B4-BE49-F238E27FC236}">
                <a16:creationId xmlns:a16="http://schemas.microsoft.com/office/drawing/2014/main" id="{449E4A4D-A5F7-4612-A50D-A882CB24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8AB21-B54E-4E75-83B7-12C1CC559AA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85139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71C54-AC54-4AB7-BBBD-FC19F721AC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CE2C5-75D7-4278-B13A-F190D30221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950AD-5026-46A9-A348-C44DF2969E81}"/>
              </a:ext>
            </a:extLst>
          </p:cNvPr>
          <p:cNvSpPr>
            <a:spLocks noGrp="1"/>
          </p:cNvSpPr>
          <p:nvPr>
            <p:ph type="dt" sz="half" idx="10"/>
          </p:nvPr>
        </p:nvSpPr>
        <p:spPr/>
        <p:txBody>
          <a:bodyPr/>
          <a:lstStyle/>
          <a:p>
            <a:fld id="{FD7289CB-BA1E-4861-BA4E-15B1674C31F8}" type="datetimeFigureOut">
              <a:rPr lang="en-US" smtClean="0"/>
              <a:t>9/27/2019</a:t>
            </a:fld>
            <a:endParaRPr lang="en-US"/>
          </a:p>
        </p:txBody>
      </p:sp>
      <p:sp>
        <p:nvSpPr>
          <p:cNvPr id="5" name="Footer Placeholder 4">
            <a:extLst>
              <a:ext uri="{FF2B5EF4-FFF2-40B4-BE49-F238E27FC236}">
                <a16:creationId xmlns:a16="http://schemas.microsoft.com/office/drawing/2014/main" id="{C5AF18F7-1005-4E43-B9B0-3EB3511FE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7D636-D056-4576-970C-CFD997E9B4FB}"/>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61638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80BA-046F-4694-987D-674D6FDDBD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E7FC0-8795-40FF-B217-2301792352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E2F01-9E81-41B3-B1BD-932963B8C628}"/>
              </a:ext>
            </a:extLst>
          </p:cNvPr>
          <p:cNvSpPr>
            <a:spLocks noGrp="1"/>
          </p:cNvSpPr>
          <p:nvPr>
            <p:ph type="dt" sz="half" idx="10"/>
          </p:nvPr>
        </p:nvSpPr>
        <p:spPr/>
        <p:txBody>
          <a:bodyPr/>
          <a:lstStyle/>
          <a:p>
            <a:fld id="{FD7289CB-BA1E-4861-BA4E-15B1674C31F8}" type="datetimeFigureOut">
              <a:rPr lang="en-US" smtClean="0"/>
              <a:t>9/27/2019</a:t>
            </a:fld>
            <a:endParaRPr lang="en-US"/>
          </a:p>
        </p:txBody>
      </p:sp>
      <p:sp>
        <p:nvSpPr>
          <p:cNvPr id="5" name="Footer Placeholder 4">
            <a:extLst>
              <a:ext uri="{FF2B5EF4-FFF2-40B4-BE49-F238E27FC236}">
                <a16:creationId xmlns:a16="http://schemas.microsoft.com/office/drawing/2014/main" id="{FD29F98F-B8F2-4513-8895-D6028D017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3673F-D61E-4B3F-9892-00907429581D}"/>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20511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593-C33D-4D32-977C-DD979D121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CAEAE-D35B-4419-9F61-EBD95FAF6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50E8F-2837-4A19-8E1A-A88A35BC51A6}"/>
              </a:ext>
            </a:extLst>
          </p:cNvPr>
          <p:cNvSpPr>
            <a:spLocks noGrp="1"/>
          </p:cNvSpPr>
          <p:nvPr>
            <p:ph type="dt" sz="half" idx="10"/>
          </p:nvPr>
        </p:nvSpPr>
        <p:spPr/>
        <p:txBody>
          <a:bodyPr/>
          <a:lstStyle/>
          <a:p>
            <a:fld id="{FD7289CB-BA1E-4861-BA4E-15B1674C31F8}" type="datetimeFigureOut">
              <a:rPr lang="en-US" smtClean="0"/>
              <a:t>9/27/2019</a:t>
            </a:fld>
            <a:endParaRPr lang="en-US"/>
          </a:p>
        </p:txBody>
      </p:sp>
      <p:sp>
        <p:nvSpPr>
          <p:cNvPr id="5" name="Footer Placeholder 4">
            <a:extLst>
              <a:ext uri="{FF2B5EF4-FFF2-40B4-BE49-F238E27FC236}">
                <a16:creationId xmlns:a16="http://schemas.microsoft.com/office/drawing/2014/main" id="{3ED225F3-098A-4A72-967A-E93F42CB1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D0035-170C-4D1B-8D31-80837C9B1F9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65432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3ED9-7BFF-4D29-B91B-03E18B92F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3263C-E9ED-4B2D-9ECD-C487D51675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4B32FA-E0E8-4439-A328-9B5C4B248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C8C985-20D9-4382-8050-44AC01A3C9A5}"/>
              </a:ext>
            </a:extLst>
          </p:cNvPr>
          <p:cNvSpPr>
            <a:spLocks noGrp="1"/>
          </p:cNvSpPr>
          <p:nvPr>
            <p:ph type="dt" sz="half" idx="10"/>
          </p:nvPr>
        </p:nvSpPr>
        <p:spPr/>
        <p:txBody>
          <a:bodyPr/>
          <a:lstStyle/>
          <a:p>
            <a:fld id="{FD7289CB-BA1E-4861-BA4E-15B1674C31F8}" type="datetimeFigureOut">
              <a:rPr lang="en-US" smtClean="0"/>
              <a:t>9/27/2019</a:t>
            </a:fld>
            <a:endParaRPr lang="en-US"/>
          </a:p>
        </p:txBody>
      </p:sp>
      <p:sp>
        <p:nvSpPr>
          <p:cNvPr id="6" name="Footer Placeholder 5">
            <a:extLst>
              <a:ext uri="{FF2B5EF4-FFF2-40B4-BE49-F238E27FC236}">
                <a16:creationId xmlns:a16="http://schemas.microsoft.com/office/drawing/2014/main" id="{D72F3355-34C8-4950-B250-1FB20F079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577C3-1222-4394-855F-939CCCCFBFE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41859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38C4-5D6D-4540-A653-6B03A1033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06E7C-5E1B-4CB3-8B15-60B53458B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488036-8441-416E-A71B-D8545AE89A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68DF8B-20F8-4A2F-93D0-D4E0D9E1C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50B734-7BB9-45BA-9ED0-D65161D40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FDD1-80DC-475F-A4D9-253F9FA78974}"/>
              </a:ext>
            </a:extLst>
          </p:cNvPr>
          <p:cNvSpPr>
            <a:spLocks noGrp="1"/>
          </p:cNvSpPr>
          <p:nvPr>
            <p:ph type="dt" sz="half" idx="10"/>
          </p:nvPr>
        </p:nvSpPr>
        <p:spPr/>
        <p:txBody>
          <a:bodyPr/>
          <a:lstStyle/>
          <a:p>
            <a:fld id="{FD7289CB-BA1E-4861-BA4E-15B1674C31F8}" type="datetimeFigureOut">
              <a:rPr lang="en-US" smtClean="0"/>
              <a:t>9/27/2019</a:t>
            </a:fld>
            <a:endParaRPr lang="en-US"/>
          </a:p>
        </p:txBody>
      </p:sp>
      <p:sp>
        <p:nvSpPr>
          <p:cNvPr id="8" name="Footer Placeholder 7">
            <a:extLst>
              <a:ext uri="{FF2B5EF4-FFF2-40B4-BE49-F238E27FC236}">
                <a16:creationId xmlns:a16="http://schemas.microsoft.com/office/drawing/2014/main" id="{D9199E5A-4258-4BEE-A968-5B52398F1C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62148-660F-4BFE-A0AD-C0799D2D438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51567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26BC-80FF-4E8B-9CDF-D68E0499B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DE85D-6D14-449A-9CA2-7FD2DA39A4AF}"/>
              </a:ext>
            </a:extLst>
          </p:cNvPr>
          <p:cNvSpPr>
            <a:spLocks noGrp="1"/>
          </p:cNvSpPr>
          <p:nvPr>
            <p:ph type="dt" sz="half" idx="10"/>
          </p:nvPr>
        </p:nvSpPr>
        <p:spPr/>
        <p:txBody>
          <a:bodyPr/>
          <a:lstStyle/>
          <a:p>
            <a:fld id="{FD7289CB-BA1E-4861-BA4E-15B1674C31F8}" type="datetimeFigureOut">
              <a:rPr lang="en-US" smtClean="0"/>
              <a:t>9/27/2019</a:t>
            </a:fld>
            <a:endParaRPr lang="en-US"/>
          </a:p>
        </p:txBody>
      </p:sp>
      <p:sp>
        <p:nvSpPr>
          <p:cNvPr id="4" name="Footer Placeholder 3">
            <a:extLst>
              <a:ext uri="{FF2B5EF4-FFF2-40B4-BE49-F238E27FC236}">
                <a16:creationId xmlns:a16="http://schemas.microsoft.com/office/drawing/2014/main" id="{596CE2AC-D064-4174-87A4-5D5B5F671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93416-3815-4F0E-834B-9287CF6B5179}"/>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21645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69131-D893-417E-842E-703FC44EC8F3}"/>
              </a:ext>
            </a:extLst>
          </p:cNvPr>
          <p:cNvSpPr>
            <a:spLocks noGrp="1"/>
          </p:cNvSpPr>
          <p:nvPr>
            <p:ph type="dt" sz="half" idx="10"/>
          </p:nvPr>
        </p:nvSpPr>
        <p:spPr/>
        <p:txBody>
          <a:bodyPr/>
          <a:lstStyle/>
          <a:p>
            <a:fld id="{FD7289CB-BA1E-4861-BA4E-15B1674C31F8}" type="datetimeFigureOut">
              <a:rPr lang="en-US" smtClean="0"/>
              <a:t>9/27/2019</a:t>
            </a:fld>
            <a:endParaRPr lang="en-US"/>
          </a:p>
        </p:txBody>
      </p:sp>
      <p:sp>
        <p:nvSpPr>
          <p:cNvPr id="3" name="Footer Placeholder 2">
            <a:extLst>
              <a:ext uri="{FF2B5EF4-FFF2-40B4-BE49-F238E27FC236}">
                <a16:creationId xmlns:a16="http://schemas.microsoft.com/office/drawing/2014/main" id="{CBF5B1EC-3DD7-42CF-9A01-93FBDFBC22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380238-3338-4C3F-8AA6-27B7569621FF}"/>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9092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1A4B-B51B-4DB7-BBB4-DB98D4750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C651A8-FD23-46D6-905D-4EF8F177F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68CBF-AFBF-4899-AFEB-5FC735195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623941-FAD6-43D3-B558-D45AF4C3BD6D}"/>
              </a:ext>
            </a:extLst>
          </p:cNvPr>
          <p:cNvSpPr>
            <a:spLocks noGrp="1"/>
          </p:cNvSpPr>
          <p:nvPr>
            <p:ph type="dt" sz="half" idx="10"/>
          </p:nvPr>
        </p:nvSpPr>
        <p:spPr/>
        <p:txBody>
          <a:bodyPr/>
          <a:lstStyle/>
          <a:p>
            <a:fld id="{FD7289CB-BA1E-4861-BA4E-15B1674C31F8}" type="datetimeFigureOut">
              <a:rPr lang="en-US" smtClean="0"/>
              <a:t>9/27/2019</a:t>
            </a:fld>
            <a:endParaRPr lang="en-US"/>
          </a:p>
        </p:txBody>
      </p:sp>
      <p:sp>
        <p:nvSpPr>
          <p:cNvPr id="6" name="Footer Placeholder 5">
            <a:extLst>
              <a:ext uri="{FF2B5EF4-FFF2-40B4-BE49-F238E27FC236}">
                <a16:creationId xmlns:a16="http://schemas.microsoft.com/office/drawing/2014/main" id="{73E4CD17-FCC8-494C-9CFB-0D709C0E9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BCB7E-5C9C-4561-8519-1046EB4F93F3}"/>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62023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EE5E-01AF-48A8-937D-A9C455892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543F0E-EFDB-4B9F-A84E-E8B1833E9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6B19B-52BC-47EB-BB42-07C836D65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906589-5688-4BF5-A658-03F18E4D7A26}"/>
              </a:ext>
            </a:extLst>
          </p:cNvPr>
          <p:cNvSpPr>
            <a:spLocks noGrp="1"/>
          </p:cNvSpPr>
          <p:nvPr>
            <p:ph type="dt" sz="half" idx="10"/>
          </p:nvPr>
        </p:nvSpPr>
        <p:spPr/>
        <p:txBody>
          <a:bodyPr/>
          <a:lstStyle/>
          <a:p>
            <a:fld id="{FD7289CB-BA1E-4861-BA4E-15B1674C31F8}" type="datetimeFigureOut">
              <a:rPr lang="en-US" smtClean="0"/>
              <a:t>9/27/2019</a:t>
            </a:fld>
            <a:endParaRPr lang="en-US"/>
          </a:p>
        </p:txBody>
      </p:sp>
      <p:sp>
        <p:nvSpPr>
          <p:cNvPr id="6" name="Footer Placeholder 5">
            <a:extLst>
              <a:ext uri="{FF2B5EF4-FFF2-40B4-BE49-F238E27FC236}">
                <a16:creationId xmlns:a16="http://schemas.microsoft.com/office/drawing/2014/main" id="{5076806C-52BC-4D11-9F16-43A8C2C40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D587E-ADF7-41FF-B47F-34A3D789D5B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58658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5DA6C-2B94-42F0-ADCB-117CBBEC4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5E9485-E275-42B0-AF00-7F8C63279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E458-5189-41C2-B739-C8F7A7BDF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289CB-BA1E-4861-BA4E-15B1674C31F8}" type="datetimeFigureOut">
              <a:rPr lang="en-US" smtClean="0"/>
              <a:t>9/27/2019</a:t>
            </a:fld>
            <a:endParaRPr lang="en-US"/>
          </a:p>
        </p:txBody>
      </p:sp>
      <p:sp>
        <p:nvSpPr>
          <p:cNvPr id="5" name="Footer Placeholder 4">
            <a:extLst>
              <a:ext uri="{FF2B5EF4-FFF2-40B4-BE49-F238E27FC236}">
                <a16:creationId xmlns:a16="http://schemas.microsoft.com/office/drawing/2014/main" id="{45FCE5D8-AE78-4161-833E-F930EBB989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73C33D-EDA9-4337-8901-9E4B1292A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8B827-B181-4D24-8D4C-CD8683549ECE}" type="slidenum">
              <a:rPr lang="en-US" smtClean="0"/>
              <a:t>‹#›</a:t>
            </a:fld>
            <a:endParaRPr lang="en-US"/>
          </a:p>
        </p:txBody>
      </p:sp>
    </p:spTree>
    <p:extLst>
      <p:ext uri="{BB962C8B-B14F-4D97-AF65-F5344CB8AC3E}">
        <p14:creationId xmlns:p14="http://schemas.microsoft.com/office/powerpoint/2010/main" val="436222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ircuit board&#10;&#10;Description automatically generated">
            <a:extLst>
              <a:ext uri="{FF2B5EF4-FFF2-40B4-BE49-F238E27FC236}">
                <a16:creationId xmlns:a16="http://schemas.microsoft.com/office/drawing/2014/main" id="{9147E2FA-3DAB-4461-90A4-D5F70043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F0C0FD8-B0A4-43E5-B3C1-12CD7A05A897}"/>
              </a:ext>
            </a:extLst>
          </p:cNvPr>
          <p:cNvSpPr/>
          <p:nvPr/>
        </p:nvSpPr>
        <p:spPr>
          <a:xfrm>
            <a:off x="14608" y="0"/>
            <a:ext cx="12177392" cy="688022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FFD0B15E-0137-4169-955C-D3C5145D495D}"/>
              </a:ext>
            </a:extLst>
          </p:cNvPr>
          <p:cNvSpPr>
            <a:spLocks noGrp="1"/>
          </p:cNvSpPr>
          <p:nvPr>
            <p:ph type="ctrTitle"/>
          </p:nvPr>
        </p:nvSpPr>
        <p:spPr/>
        <p:txBody>
          <a:bodyPr>
            <a:normAutofit/>
          </a:bodyPr>
          <a:lstStyle/>
          <a:p>
            <a:r>
              <a:rPr lang="en-US" dirty="0">
                <a:solidFill>
                  <a:schemeClr val="accent1">
                    <a:lumMod val="20000"/>
                    <a:lumOff val="80000"/>
                  </a:schemeClr>
                </a:solidFill>
                <a:effectLst>
                  <a:glow rad="228600">
                    <a:schemeClr val="accent1">
                      <a:satMod val="175000"/>
                      <a:alpha val="40000"/>
                    </a:schemeClr>
                  </a:glow>
                </a:effectLst>
              </a:rPr>
              <a:t>Identifying Wafer Failures</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with Deep Learning</a:t>
            </a:r>
          </a:p>
        </p:txBody>
      </p:sp>
      <p:sp>
        <p:nvSpPr>
          <p:cNvPr id="4" name="TextBox 3">
            <a:extLst>
              <a:ext uri="{FF2B5EF4-FFF2-40B4-BE49-F238E27FC236}">
                <a16:creationId xmlns:a16="http://schemas.microsoft.com/office/drawing/2014/main" id="{E1771E47-AB44-4381-8B9A-5F538854EA54}"/>
              </a:ext>
            </a:extLst>
          </p:cNvPr>
          <p:cNvSpPr txBox="1"/>
          <p:nvPr/>
        </p:nvSpPr>
        <p:spPr>
          <a:xfrm>
            <a:off x="7322400" y="4509856"/>
            <a:ext cx="4854992" cy="1200329"/>
          </a:xfrm>
          <a:prstGeom prst="rect">
            <a:avLst/>
          </a:prstGeom>
          <a:gradFill>
            <a:gsLst>
              <a:gs pos="0">
                <a:schemeClr val="tx1">
                  <a:lumMod val="50000"/>
                  <a:lumOff val="50000"/>
                </a:schemeClr>
              </a:gs>
              <a:gs pos="17000">
                <a:schemeClr val="bg2">
                  <a:lumMod val="50000"/>
                </a:schemeClr>
              </a:gs>
              <a:gs pos="100000">
                <a:schemeClr val="tx1">
                  <a:lumMod val="95000"/>
                  <a:lumOff val="5000"/>
                </a:schemeClr>
              </a:gs>
            </a:gsLst>
          </a:gra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solidFill>
                  <a:schemeClr val="bg1"/>
                </a:solidFill>
              </a:rPr>
              <a:t>Ong  Boon Ping                 A0195172B</a:t>
            </a:r>
          </a:p>
          <a:p>
            <a:r>
              <a:rPr lang="en-US" sz="2400" dirty="0">
                <a:solidFill>
                  <a:schemeClr val="bg1"/>
                </a:solidFill>
              </a:rPr>
              <a:t>Tan Chin Gee                     A0195296M</a:t>
            </a:r>
          </a:p>
          <a:p>
            <a:r>
              <a:rPr lang="en-US" sz="2400" dirty="0">
                <a:solidFill>
                  <a:schemeClr val="bg1"/>
                </a:solidFill>
              </a:rPr>
              <a:t>Han </a:t>
            </a:r>
            <a:r>
              <a:rPr lang="en-US" sz="2400" dirty="0" err="1">
                <a:solidFill>
                  <a:schemeClr val="bg1"/>
                </a:solidFill>
              </a:rPr>
              <a:t>Dongchou</a:t>
            </a:r>
            <a:r>
              <a:rPr lang="en-US" sz="2400" dirty="0">
                <a:solidFill>
                  <a:schemeClr val="bg1"/>
                </a:solidFill>
              </a:rPr>
              <a:t> Francis    A0195414A</a:t>
            </a:r>
            <a:endParaRPr lang="en-SG" sz="2400" dirty="0">
              <a:solidFill>
                <a:schemeClr val="bg1"/>
              </a:solidFill>
            </a:endParaRPr>
          </a:p>
        </p:txBody>
      </p:sp>
      <p:sp>
        <p:nvSpPr>
          <p:cNvPr id="3" name="Subtitle 2">
            <a:extLst>
              <a:ext uri="{FF2B5EF4-FFF2-40B4-BE49-F238E27FC236}">
                <a16:creationId xmlns:a16="http://schemas.microsoft.com/office/drawing/2014/main" id="{64298377-381C-4C56-9CD0-2029B661EB57}"/>
              </a:ext>
            </a:extLst>
          </p:cNvPr>
          <p:cNvSpPr>
            <a:spLocks noGrp="1"/>
          </p:cNvSpPr>
          <p:nvPr>
            <p:ph type="subTitle" idx="1"/>
          </p:nvPr>
        </p:nvSpPr>
        <p:spPr>
          <a:xfrm>
            <a:off x="1524000" y="4509856"/>
            <a:ext cx="9144000" cy="747944"/>
          </a:xfrm>
        </p:spPr>
        <p:txBody>
          <a:bodyPr/>
          <a:lstStyle/>
          <a:p>
            <a:r>
              <a:rPr lang="en-US" dirty="0">
                <a:solidFill>
                  <a:schemeClr val="bg1"/>
                </a:solidFill>
              </a:rPr>
              <a:t>A CA2 Project by  </a:t>
            </a:r>
          </a:p>
        </p:txBody>
      </p:sp>
    </p:spTree>
    <p:extLst>
      <p:ext uri="{BB962C8B-B14F-4D97-AF65-F5344CB8AC3E}">
        <p14:creationId xmlns:p14="http://schemas.microsoft.com/office/powerpoint/2010/main" val="64055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739124"/>
            <a:ext cx="12177392" cy="4760527"/>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055038"/>
            <a:ext cx="11063416" cy="4444613"/>
          </a:xfrm>
        </p:spPr>
        <p:txBody>
          <a:bodyPr>
            <a:normAutofit/>
          </a:bodyPr>
          <a:lstStyle/>
          <a:p>
            <a:r>
              <a:rPr lang="en-US" sz="2000" dirty="0">
                <a:solidFill>
                  <a:schemeClr val="bg1"/>
                </a:solidFill>
              </a:rPr>
              <a:t>As discussed, wafer problems show up as identifiable patterns. From the wafer images, we could see that each type of wafer problem has a certain unique pattern. As a recap, there are 3 distinct problems related to wafer processes. Wafer Grinding, Wafer Saw and Dielectric. </a:t>
            </a:r>
          </a:p>
          <a:p>
            <a:r>
              <a:rPr lang="en-US" sz="2000" dirty="0">
                <a:solidFill>
                  <a:schemeClr val="bg1"/>
                </a:solidFill>
              </a:rPr>
              <a:t>Apart from the 3 distinct problems, we have 5 combinations of the distinct problems. For example, Grinding-Dielectric and  Saw-Grinding.</a:t>
            </a:r>
          </a:p>
          <a:p>
            <a:r>
              <a:rPr lang="en-US" sz="2000" dirty="0">
                <a:solidFill>
                  <a:schemeClr val="bg1"/>
                </a:solidFill>
              </a:rPr>
              <a:t>Currently, it is through manual inspection that wafer problems are identified. For example, if the problem is due to Wafer Grinding, the pattern is at the edges with a certain orientation. </a:t>
            </a:r>
          </a:p>
          <a:p>
            <a:r>
              <a:rPr lang="en-US" sz="2000" dirty="0">
                <a:solidFill>
                  <a:schemeClr val="bg1"/>
                </a:solidFill>
              </a:rPr>
              <a:t>Dielectric (Material) problems manifest themselves in a certain pattern clustered towards the center of the wafer.</a:t>
            </a:r>
          </a:p>
          <a:p>
            <a:r>
              <a:rPr lang="en-US" sz="2000" dirty="0">
                <a:solidFill>
                  <a:schemeClr val="bg1"/>
                </a:solidFill>
              </a:rPr>
              <a:t>Wafer Saw problems appear at the edges too but with a different orientation to the Wafer Grinding related pattern.</a:t>
            </a:r>
          </a:p>
          <a:p>
            <a:r>
              <a:rPr lang="en-US" sz="2000" dirty="0">
                <a:solidFill>
                  <a:schemeClr val="bg1"/>
                </a:solidFill>
              </a:rPr>
              <a:t>We could have a combination of the aforesaid problems too, and these problems show up as a combination of the corresponding patterns.</a:t>
            </a:r>
          </a:p>
        </p:txBody>
      </p:sp>
      <p:sp>
        <p:nvSpPr>
          <p:cNvPr id="8" name="Title 1">
            <a:extLst>
              <a:ext uri="{FF2B5EF4-FFF2-40B4-BE49-F238E27FC236}">
                <a16:creationId xmlns:a16="http://schemas.microsoft.com/office/drawing/2014/main" id="{FFCC0A36-4C3D-42F8-8345-00759A04EBB1}"/>
              </a:ext>
            </a:extLst>
          </p:cNvPr>
          <p:cNvSpPr>
            <a:spLocks noGrp="1"/>
          </p:cNvSpPr>
          <p:nvPr>
            <p:ph type="title"/>
          </p:nvPr>
        </p:nvSpPr>
        <p:spPr>
          <a:xfrm>
            <a:off x="590833" y="206781"/>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Problem Summary</a:t>
            </a:r>
          </a:p>
        </p:txBody>
      </p:sp>
    </p:spTree>
    <p:extLst>
      <p:ext uri="{BB962C8B-B14F-4D97-AF65-F5344CB8AC3E}">
        <p14:creationId xmlns:p14="http://schemas.microsoft.com/office/powerpoint/2010/main" val="274466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Application of Deep Learning</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r>
              <a:rPr lang="en-US" dirty="0">
                <a:solidFill>
                  <a:schemeClr val="bg1"/>
                </a:solidFill>
              </a:rPr>
              <a:t>In this project, we apply deep learning neural network on wafer maps with simulated faults.</a:t>
            </a:r>
          </a:p>
          <a:p>
            <a:r>
              <a:rPr lang="en-US" dirty="0">
                <a:solidFill>
                  <a:schemeClr val="bg1"/>
                </a:solidFill>
              </a:rPr>
              <a:t>The faults are classified into 8 classes and the neural network was trained to recognize them.</a:t>
            </a:r>
          </a:p>
          <a:p>
            <a:r>
              <a:rPr lang="en-US" dirty="0">
                <a:solidFill>
                  <a:schemeClr val="bg1"/>
                </a:solidFill>
              </a:rPr>
              <a:t>Being able to recognize a particular wafer problem using Deep Learning means that we could automate the identification of wafer testing, and reduce the time to sort out the bad wafers. Most importantly we could pin-point a specific issue with a particular upstream process and to rectify it. </a:t>
            </a:r>
          </a:p>
        </p:txBody>
      </p:sp>
    </p:spTree>
    <p:extLst>
      <p:ext uri="{BB962C8B-B14F-4D97-AF65-F5344CB8AC3E}">
        <p14:creationId xmlns:p14="http://schemas.microsoft.com/office/powerpoint/2010/main" val="237765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pPr marL="0" indent="0" algn="ctr">
              <a:buNone/>
            </a:pPr>
            <a:endParaRPr lang="en-US" sz="5400" b="1" dirty="0">
              <a:solidFill>
                <a:schemeClr val="bg1"/>
              </a:solidFill>
            </a:endParaRPr>
          </a:p>
          <a:p>
            <a:pPr marL="0" indent="0" algn="ctr">
              <a:buNone/>
            </a:pPr>
            <a:r>
              <a:rPr lang="en-US" sz="5400" b="1" dirty="0">
                <a:solidFill>
                  <a:schemeClr val="bg1"/>
                </a:solidFill>
              </a:rPr>
              <a:t>Building the Dataset</a:t>
            </a:r>
          </a:p>
        </p:txBody>
      </p:sp>
    </p:spTree>
    <p:extLst>
      <p:ext uri="{BB962C8B-B14F-4D97-AF65-F5344CB8AC3E}">
        <p14:creationId xmlns:p14="http://schemas.microsoft.com/office/powerpoint/2010/main" val="218452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Source</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674696" y="2055813"/>
            <a:ext cx="11192625" cy="4351338"/>
          </a:xfrm>
        </p:spPr>
        <p:txBody>
          <a:bodyPr>
            <a:normAutofit fontScale="92500" lnSpcReduction="10000"/>
          </a:bodyPr>
          <a:lstStyle/>
          <a:p>
            <a:r>
              <a:rPr lang="en-SG" dirty="0">
                <a:solidFill>
                  <a:schemeClr val="bg1"/>
                </a:solidFill>
              </a:rPr>
              <a:t>In a semiconductor memory chip manufacturing plant, a technician records his manual inspection observation in an excel sheet. This observation of each wafer relates to whether the wafer is good or bad.</a:t>
            </a:r>
          </a:p>
          <a:p>
            <a:r>
              <a:rPr lang="en-SG" dirty="0">
                <a:solidFill>
                  <a:schemeClr val="bg1"/>
                </a:solidFill>
              </a:rPr>
              <a:t>If bad, then there will be a manual classification of the defect.</a:t>
            </a:r>
          </a:p>
          <a:p>
            <a:r>
              <a:rPr lang="en-SG" dirty="0">
                <a:solidFill>
                  <a:schemeClr val="bg1"/>
                </a:solidFill>
              </a:rPr>
              <a:t>Automatic probe testing equipment produce resistance measurements on each wafer and they are saved in a database. </a:t>
            </a:r>
          </a:p>
          <a:p>
            <a:r>
              <a:rPr lang="en-SG" dirty="0">
                <a:solidFill>
                  <a:schemeClr val="bg1"/>
                </a:solidFill>
              </a:rPr>
              <a:t>We can retrieve such measurements of each wafer based on results that can be extracted from the test database.</a:t>
            </a:r>
          </a:p>
          <a:p>
            <a:r>
              <a:rPr lang="en-SG" dirty="0">
                <a:solidFill>
                  <a:schemeClr val="bg1"/>
                </a:solidFill>
              </a:rPr>
              <a:t>In this project, we extracted 2 files: the TechnicianObservationData.xlsx as well as the raw_data.csv for the purpose of identifying wafer defects automatically. We have tens of thousands of samples to choose from based on these files. </a:t>
            </a:r>
          </a:p>
          <a:p>
            <a:pPr marL="0" indent="0">
              <a:buNone/>
            </a:pPr>
            <a:endParaRPr lang="en-US" dirty="0">
              <a:solidFill>
                <a:schemeClr val="bg1"/>
              </a:solidFill>
            </a:endParaRPr>
          </a:p>
        </p:txBody>
      </p:sp>
    </p:spTree>
    <p:extLst>
      <p:ext uri="{BB962C8B-B14F-4D97-AF65-F5344CB8AC3E}">
        <p14:creationId xmlns:p14="http://schemas.microsoft.com/office/powerpoint/2010/main" val="83425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08"/>
            <a:ext cx="12177392" cy="6880226"/>
          </a:xfrm>
          <a:prstGeom prst="rect">
            <a:avLst/>
          </a:prstGeom>
        </p:spPr>
      </p:pic>
      <p:sp>
        <p:nvSpPr>
          <p:cNvPr id="6" name="Rectangle 5">
            <a:extLst>
              <a:ext uri="{FF2B5EF4-FFF2-40B4-BE49-F238E27FC236}">
                <a16:creationId xmlns:a16="http://schemas.microsoft.com/office/drawing/2014/main" id="{E7875DAC-0CDB-4466-9286-CA48F7F88BF7}"/>
              </a:ext>
            </a:extLst>
          </p:cNvPr>
          <p:cNvSpPr/>
          <p:nvPr/>
        </p:nvSpPr>
        <p:spPr>
          <a:xfrm>
            <a:off x="5276850" y="857250"/>
            <a:ext cx="5867400" cy="5635625"/>
          </a:xfrm>
          <a:prstGeom prst="rect">
            <a:avLst/>
          </a:prstGeom>
          <a:solidFill>
            <a:srgbClr val="0007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a:extLst>
              <a:ext uri="{FF2B5EF4-FFF2-40B4-BE49-F238E27FC236}">
                <a16:creationId xmlns:a16="http://schemas.microsoft.com/office/drawing/2014/main" id="{AD864145-8069-48BD-A4B5-9A9F320D1E5E}"/>
              </a:ext>
            </a:extLst>
          </p:cNvPr>
          <p:cNvSpPr/>
          <p:nvPr/>
        </p:nvSpPr>
        <p:spPr>
          <a:xfrm>
            <a:off x="742950" y="1758949"/>
            <a:ext cx="4210050" cy="40417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640764" y="292893"/>
            <a:ext cx="5456068"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Background of the Data Points</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855697"/>
            <a:ext cx="4086225" cy="3903320"/>
          </a:xfrm>
        </p:spPr>
        <p:txBody>
          <a:bodyPr vert="horz" lIns="91440" tIns="45720" rIns="91440" bIns="45720" rtlCol="0">
            <a:normAutofit/>
          </a:bodyPr>
          <a:lstStyle/>
          <a:p>
            <a:pPr marL="0" indent="0">
              <a:buNone/>
            </a:pPr>
            <a:r>
              <a:rPr lang="en-MY" sz="2400" dirty="0">
                <a:solidFill>
                  <a:schemeClr val="bg1"/>
                </a:solidFill>
              </a:rPr>
              <a:t>A data set was generated which reflects the outcome from a typical wafer metrology process. The data points are resistance measurements (in ohm) on each wafer. On each wafer, there are 441 locations (21x21) to be processed by the neural network. The generated data set contains test results from 1090 wafers.</a:t>
            </a:r>
          </a:p>
        </p:txBody>
      </p:sp>
      <p:pic>
        <p:nvPicPr>
          <p:cNvPr id="1026" name="Picture 2" descr="Image result for semiconductor wafer">
            <a:extLst>
              <a:ext uri="{FF2B5EF4-FFF2-40B4-BE49-F238E27FC236}">
                <a16:creationId xmlns:a16="http://schemas.microsoft.com/office/drawing/2014/main" id="{F06891BF-B476-495D-9F65-09F605F6C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475" y="1271587"/>
            <a:ext cx="4905376" cy="49053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6FC8D953-1938-43B1-97DA-5CFE2C1767D3}"/>
              </a:ext>
            </a:extLst>
          </p:cNvPr>
          <p:cNvCxnSpPr>
            <a:cxnSpLocks/>
          </p:cNvCxnSpPr>
          <p:nvPr/>
        </p:nvCxnSpPr>
        <p:spPr>
          <a:xfrm>
            <a:off x="5821486" y="1271587"/>
            <a:ext cx="4636964"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CA55B1-60DD-42DC-9BF9-BC54CE3ECC82}"/>
              </a:ext>
            </a:extLst>
          </p:cNvPr>
          <p:cNvCxnSpPr>
            <a:cxnSpLocks/>
          </p:cNvCxnSpPr>
          <p:nvPr/>
        </p:nvCxnSpPr>
        <p:spPr>
          <a:xfrm>
            <a:off x="10610851" y="1380470"/>
            <a:ext cx="0" cy="4759414"/>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01D8CC3-585F-4E22-92D0-DD8E07686910}"/>
              </a:ext>
            </a:extLst>
          </p:cNvPr>
          <p:cNvSpPr txBox="1"/>
          <p:nvPr/>
        </p:nvSpPr>
        <p:spPr>
          <a:xfrm>
            <a:off x="7800975" y="781050"/>
            <a:ext cx="723900" cy="523220"/>
          </a:xfrm>
          <a:prstGeom prst="rect">
            <a:avLst/>
          </a:prstGeom>
          <a:noFill/>
        </p:spPr>
        <p:txBody>
          <a:bodyPr wrap="square" rtlCol="0">
            <a:spAutoFit/>
          </a:bodyPr>
          <a:lstStyle/>
          <a:p>
            <a:r>
              <a:rPr lang="en-SG" sz="2800" dirty="0">
                <a:solidFill>
                  <a:schemeClr val="bg1"/>
                </a:solidFill>
              </a:rPr>
              <a:t>21</a:t>
            </a:r>
          </a:p>
        </p:txBody>
      </p:sp>
      <p:sp>
        <p:nvSpPr>
          <p:cNvPr id="16" name="TextBox 15">
            <a:extLst>
              <a:ext uri="{FF2B5EF4-FFF2-40B4-BE49-F238E27FC236}">
                <a16:creationId xmlns:a16="http://schemas.microsoft.com/office/drawing/2014/main" id="{501C23CD-79FE-402A-ABF2-C15F55959B1B}"/>
              </a:ext>
            </a:extLst>
          </p:cNvPr>
          <p:cNvSpPr txBox="1"/>
          <p:nvPr/>
        </p:nvSpPr>
        <p:spPr>
          <a:xfrm>
            <a:off x="10610851" y="3410605"/>
            <a:ext cx="723900" cy="523220"/>
          </a:xfrm>
          <a:prstGeom prst="rect">
            <a:avLst/>
          </a:prstGeom>
          <a:noFill/>
        </p:spPr>
        <p:txBody>
          <a:bodyPr wrap="square" rtlCol="0">
            <a:spAutoFit/>
          </a:bodyPr>
          <a:lstStyle/>
          <a:p>
            <a:r>
              <a:rPr lang="en-SG" sz="2800" dirty="0">
                <a:solidFill>
                  <a:schemeClr val="bg1"/>
                </a:solidFill>
              </a:rPr>
              <a:t>21</a:t>
            </a:r>
          </a:p>
        </p:txBody>
      </p:sp>
      <p:sp>
        <p:nvSpPr>
          <p:cNvPr id="15" name="TextBox 14">
            <a:extLst>
              <a:ext uri="{FF2B5EF4-FFF2-40B4-BE49-F238E27FC236}">
                <a16:creationId xmlns:a16="http://schemas.microsoft.com/office/drawing/2014/main" id="{BE4C07F9-80E4-4587-BD31-8182E876531D}"/>
              </a:ext>
            </a:extLst>
          </p:cNvPr>
          <p:cNvSpPr txBox="1"/>
          <p:nvPr/>
        </p:nvSpPr>
        <p:spPr>
          <a:xfrm>
            <a:off x="5810250" y="6139884"/>
            <a:ext cx="3657600" cy="369332"/>
          </a:xfrm>
          <a:prstGeom prst="rect">
            <a:avLst/>
          </a:prstGeom>
          <a:noFill/>
        </p:spPr>
        <p:txBody>
          <a:bodyPr wrap="square" rtlCol="0">
            <a:spAutoFit/>
          </a:bodyPr>
          <a:lstStyle/>
          <a:p>
            <a:r>
              <a:rPr lang="en-SG" dirty="0">
                <a:solidFill>
                  <a:srgbClr val="FFFF00"/>
                </a:solidFill>
              </a:rPr>
              <a:t>21 x 21 = 441 data points</a:t>
            </a:r>
          </a:p>
        </p:txBody>
      </p:sp>
    </p:spTree>
    <p:extLst>
      <p:ext uri="{BB962C8B-B14F-4D97-AF65-F5344CB8AC3E}">
        <p14:creationId xmlns:p14="http://schemas.microsoft.com/office/powerpoint/2010/main" val="2244001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Background – Defect Patterns</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a:bodyPr>
          <a:lstStyle/>
          <a:p>
            <a:r>
              <a:rPr lang="en-MY" dirty="0">
                <a:solidFill>
                  <a:schemeClr val="bg1"/>
                </a:solidFill>
              </a:rPr>
              <a:t>The 1090 wafer test results are put together based on:</a:t>
            </a:r>
          </a:p>
          <a:p>
            <a:pPr lvl="1"/>
            <a:r>
              <a:rPr lang="en-MY" dirty="0">
                <a:solidFill>
                  <a:schemeClr val="bg1"/>
                </a:solidFill>
              </a:rPr>
              <a:t>Those with saw cut defects. Pure saw cut defects would cover 5-45 degrees of the wafer edge location.</a:t>
            </a:r>
          </a:p>
          <a:p>
            <a:pPr lvl="1"/>
            <a:r>
              <a:rPr lang="en-MY" dirty="0">
                <a:solidFill>
                  <a:schemeClr val="bg1"/>
                </a:solidFill>
              </a:rPr>
              <a:t>Those with grind defects. Grind defects would cover 30-180 degrees of wafer edges. The dataset covers all cases where the </a:t>
            </a:r>
            <a:r>
              <a:rPr lang="en-MY" dirty="0" err="1">
                <a:solidFill>
                  <a:schemeClr val="bg1"/>
                </a:solidFill>
              </a:rPr>
              <a:t>center</a:t>
            </a:r>
            <a:r>
              <a:rPr lang="en-MY" dirty="0">
                <a:solidFill>
                  <a:schemeClr val="bg1"/>
                </a:solidFill>
              </a:rPr>
              <a:t> of grind defects are at 0,45,90,135,180,225,270,315 degrees on the wafer.</a:t>
            </a:r>
          </a:p>
          <a:p>
            <a:pPr lvl="1"/>
            <a:r>
              <a:rPr lang="en-MY" dirty="0">
                <a:solidFill>
                  <a:schemeClr val="bg1"/>
                </a:solidFill>
              </a:rPr>
              <a:t>Those with dielectric defects. These are usually found at the </a:t>
            </a:r>
            <a:r>
              <a:rPr lang="en-MY" dirty="0" err="1">
                <a:solidFill>
                  <a:schemeClr val="bg1"/>
                </a:solidFill>
              </a:rPr>
              <a:t>center</a:t>
            </a:r>
            <a:r>
              <a:rPr lang="en-MY" dirty="0">
                <a:solidFill>
                  <a:schemeClr val="bg1"/>
                </a:solidFill>
              </a:rPr>
              <a:t> of the wafer. Severe dielectric issue causes the radius of affected area to be increased. The dataset covers the different radii of defect areas.</a:t>
            </a:r>
          </a:p>
          <a:p>
            <a:r>
              <a:rPr lang="en-MY" dirty="0">
                <a:solidFill>
                  <a:schemeClr val="bg1"/>
                </a:solidFill>
              </a:rPr>
              <a:t>The dataset also covers normal wafer test cases with random defects.</a:t>
            </a:r>
          </a:p>
        </p:txBody>
      </p:sp>
    </p:spTree>
    <p:extLst>
      <p:ext uri="{BB962C8B-B14F-4D97-AF65-F5344CB8AC3E}">
        <p14:creationId xmlns:p14="http://schemas.microsoft.com/office/powerpoint/2010/main" val="233790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Background – Data Values</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fontScale="92500"/>
          </a:bodyPr>
          <a:lstStyle/>
          <a:p>
            <a:r>
              <a:rPr lang="en-MY" dirty="0">
                <a:solidFill>
                  <a:schemeClr val="bg1"/>
                </a:solidFill>
              </a:rPr>
              <a:t>For each data point, the range of the value is in between 0 and 500 ohm. The values which are close to 0 indicate that the corresponding data points are fault-free. Another way to look at this is that the semiconductor devices are conductive to electric currents with minimal resistance (small ohms). Those data points with failures show up with high resistance, up to 500 ohms.</a:t>
            </a:r>
          </a:p>
          <a:p>
            <a:r>
              <a:rPr lang="en-MY" dirty="0">
                <a:solidFill>
                  <a:schemeClr val="bg1"/>
                </a:solidFill>
              </a:rPr>
              <a:t>The data points with high resistance form a certain pattern. The pattern correspond to a particular wafer problem, be it “Grind”, “Saw”, “Material”, or a combination of them.</a:t>
            </a:r>
          </a:p>
          <a:p>
            <a:r>
              <a:rPr lang="en-MY" dirty="0">
                <a:solidFill>
                  <a:schemeClr val="bg1"/>
                </a:solidFill>
              </a:rPr>
              <a:t>Using Pattern Recognition, we could identify the specific problem that a wafer may have. Using Deep Learning, we could train a neural network to learn all the fault patterns so that it could recognize a particular problem with good accuracy.</a:t>
            </a:r>
          </a:p>
        </p:txBody>
      </p:sp>
    </p:spTree>
    <p:extLst>
      <p:ext uri="{BB962C8B-B14F-4D97-AF65-F5344CB8AC3E}">
        <p14:creationId xmlns:p14="http://schemas.microsoft.com/office/powerpoint/2010/main" val="213702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Background - Classes</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a:bodyPr>
          <a:lstStyle/>
          <a:p>
            <a:r>
              <a:rPr lang="en-MY" dirty="0">
                <a:solidFill>
                  <a:schemeClr val="bg1"/>
                </a:solidFill>
              </a:rPr>
              <a:t>A typical data set contains test results from the wafers. These test results are gathered and stored in excel file along with manual classification by the technician.</a:t>
            </a:r>
          </a:p>
          <a:p>
            <a:r>
              <a:rPr lang="en-MY" dirty="0">
                <a:solidFill>
                  <a:schemeClr val="bg1"/>
                </a:solidFill>
              </a:rPr>
              <a:t>The technician classifies  specify whether it is “</a:t>
            </a:r>
            <a:r>
              <a:rPr lang="en-MY" dirty="0" err="1">
                <a:solidFill>
                  <a:schemeClr val="bg1"/>
                </a:solidFill>
              </a:rPr>
              <a:t>Grind”,”Saw</a:t>
            </a:r>
            <a:r>
              <a:rPr lang="en-MY" dirty="0">
                <a:solidFill>
                  <a:schemeClr val="bg1"/>
                </a:solidFill>
              </a:rPr>
              <a:t>” or “Material” issue or combination based on manual inspection of the wafers. Hence, there are 3 columns for classification. </a:t>
            </a:r>
          </a:p>
          <a:p>
            <a:r>
              <a:rPr lang="en-MY" dirty="0">
                <a:solidFill>
                  <a:schemeClr val="bg1"/>
                </a:solidFill>
              </a:rPr>
              <a:t>In our application, there are a total of 8 classes that the neural network will sort the problems into.</a:t>
            </a:r>
          </a:p>
          <a:p>
            <a:r>
              <a:rPr lang="en-MY" dirty="0">
                <a:solidFill>
                  <a:schemeClr val="bg1"/>
                </a:solidFill>
              </a:rPr>
              <a:t>Our data set is of the exact format of the actual wafer test results and manual classifications.</a:t>
            </a:r>
          </a:p>
        </p:txBody>
      </p:sp>
    </p:spTree>
    <p:extLst>
      <p:ext uri="{BB962C8B-B14F-4D97-AF65-F5344CB8AC3E}">
        <p14:creationId xmlns:p14="http://schemas.microsoft.com/office/powerpoint/2010/main" val="3072100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Background – Summary of Data Set</a:t>
            </a:r>
            <a:endParaRPr lang="en-US" dirty="0">
              <a:solidFill>
                <a:schemeClr val="bg1"/>
              </a:solidFill>
              <a:effectLst>
                <a:glow rad="228600">
                  <a:schemeClr val="accent1">
                    <a:satMod val="175000"/>
                    <a:alpha val="40000"/>
                  </a:schemeClr>
                </a:glow>
              </a:effectLst>
            </a:endParaRP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366024"/>
            <a:ext cx="11011930" cy="4648201"/>
          </a:xfrm>
        </p:spPr>
        <p:txBody>
          <a:bodyPr vert="horz" lIns="91440" tIns="45720" rIns="91440" bIns="45720" rtlCol="0">
            <a:normAutofit fontScale="92500" lnSpcReduction="20000"/>
          </a:bodyPr>
          <a:lstStyle/>
          <a:p>
            <a:pPr marL="0" indent="0">
              <a:buNone/>
            </a:pPr>
            <a:endParaRPr lang="en-SG" dirty="0">
              <a:solidFill>
                <a:schemeClr val="bg1"/>
              </a:solidFill>
            </a:endParaRPr>
          </a:p>
          <a:p>
            <a:r>
              <a:rPr lang="en-SG" dirty="0">
                <a:solidFill>
                  <a:schemeClr val="bg1"/>
                </a:solidFill>
              </a:rPr>
              <a:t>Each row represents one wafer.</a:t>
            </a:r>
          </a:p>
          <a:p>
            <a:r>
              <a:rPr lang="en-SG" dirty="0">
                <a:solidFill>
                  <a:schemeClr val="bg1"/>
                </a:solidFill>
              </a:rPr>
              <a:t>Each wafer has 21 x 21 = 441 data points (= 441 features).</a:t>
            </a:r>
          </a:p>
          <a:p>
            <a:r>
              <a:rPr lang="en-SG" dirty="0">
                <a:solidFill>
                  <a:schemeClr val="bg1"/>
                </a:solidFill>
              </a:rPr>
              <a:t>The 21 column and 21 rows represent the cell locations on the wafer.</a:t>
            </a:r>
          </a:p>
          <a:p>
            <a:r>
              <a:rPr lang="en-SG" dirty="0">
                <a:solidFill>
                  <a:schemeClr val="bg1"/>
                </a:solidFill>
              </a:rPr>
              <a:t>Each data point is a resistance measurement value at a particular cell location indicated by the Row and Col.</a:t>
            </a:r>
          </a:p>
          <a:p>
            <a:r>
              <a:rPr lang="en-SG" dirty="0">
                <a:solidFill>
                  <a:schemeClr val="bg1"/>
                </a:solidFill>
              </a:rPr>
              <a:t>The resistance value can range between a small number close to zero to a maximum value of 500 ohms.</a:t>
            </a:r>
          </a:p>
          <a:p>
            <a:r>
              <a:rPr lang="en-SG" dirty="0">
                <a:solidFill>
                  <a:schemeClr val="bg1"/>
                </a:solidFill>
              </a:rPr>
              <a:t>High resistance value measured at a cell location indicate that the particular cell is defective.</a:t>
            </a:r>
          </a:p>
          <a:p>
            <a:r>
              <a:rPr lang="en-SG" dirty="0">
                <a:solidFill>
                  <a:schemeClr val="bg1"/>
                </a:solidFill>
              </a:rPr>
              <a:t>Typically high resistance is &gt; 50 ohm.</a:t>
            </a:r>
          </a:p>
          <a:p>
            <a:r>
              <a:rPr lang="en-SG" dirty="0">
                <a:solidFill>
                  <a:schemeClr val="bg1"/>
                </a:solidFill>
              </a:rPr>
              <a:t>Low resistance values are usually small values &lt; 1 ohms</a:t>
            </a:r>
          </a:p>
          <a:p>
            <a:pPr marL="0" indent="0">
              <a:buNone/>
            </a:pPr>
            <a:endParaRPr lang="en-MY" dirty="0">
              <a:solidFill>
                <a:schemeClr val="bg1"/>
              </a:solidFill>
            </a:endParaRPr>
          </a:p>
        </p:txBody>
      </p:sp>
    </p:spTree>
    <p:extLst>
      <p:ext uri="{BB962C8B-B14F-4D97-AF65-F5344CB8AC3E}">
        <p14:creationId xmlns:p14="http://schemas.microsoft.com/office/powerpoint/2010/main" val="327404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8444"/>
            <a:ext cx="12177392" cy="515840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Set Creation Steps</a:t>
            </a:r>
            <a:endParaRPr lang="en-US" dirty="0">
              <a:solidFill>
                <a:schemeClr val="bg1"/>
              </a:solidFill>
              <a:effectLst>
                <a:glow rad="228600">
                  <a:schemeClr val="accent1">
                    <a:satMod val="175000"/>
                    <a:alpha val="40000"/>
                  </a:schemeClr>
                </a:glow>
              </a:effectLst>
            </a:endParaRP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351722"/>
            <a:ext cx="11011930" cy="5327374"/>
          </a:xfrm>
        </p:spPr>
        <p:txBody>
          <a:bodyPr vert="horz" lIns="91440" tIns="45720" rIns="91440" bIns="45720" rtlCol="0">
            <a:normAutofit fontScale="47500" lnSpcReduction="20000"/>
          </a:bodyPr>
          <a:lstStyle/>
          <a:p>
            <a:pPr marL="0" indent="0">
              <a:buNone/>
            </a:pPr>
            <a:endParaRPr lang="en-SG" dirty="0">
              <a:solidFill>
                <a:schemeClr val="bg1"/>
              </a:solidFill>
            </a:endParaRPr>
          </a:p>
          <a:p>
            <a:r>
              <a:rPr lang="en-SG" sz="3800" dirty="0">
                <a:solidFill>
                  <a:schemeClr val="bg1"/>
                </a:solidFill>
              </a:rPr>
              <a:t>We start with the TechnicianObservationData.xlsx to select the samples that we want to use for the project – for training the neural network.</a:t>
            </a:r>
          </a:p>
          <a:p>
            <a:r>
              <a:rPr lang="en-SG" sz="3800" dirty="0">
                <a:solidFill>
                  <a:schemeClr val="bg1"/>
                </a:solidFill>
              </a:rPr>
              <a:t>Each row of the raw data file contains the wafer unique ID and the corresponding defect classification (manually classified).</a:t>
            </a:r>
          </a:p>
          <a:p>
            <a:r>
              <a:rPr lang="en-SG" sz="3800" dirty="0">
                <a:solidFill>
                  <a:schemeClr val="bg1"/>
                </a:solidFill>
              </a:rPr>
              <a:t>When entering the raw data into the ID_Selected.xls, we ensured that each defect has a proportional number of samples.</a:t>
            </a:r>
          </a:p>
          <a:p>
            <a:r>
              <a:rPr lang="en-SG" sz="3800" dirty="0">
                <a:solidFill>
                  <a:schemeClr val="bg1"/>
                </a:solidFill>
              </a:rPr>
              <a:t>A resulting 1090 rows (out of the 10000+) are selected this way, such that we have a set of data with a good representation of all the defects.</a:t>
            </a:r>
          </a:p>
          <a:p>
            <a:r>
              <a:rPr lang="en-SG" sz="3800" dirty="0">
                <a:solidFill>
                  <a:schemeClr val="bg1"/>
                </a:solidFill>
              </a:rPr>
              <a:t>Based on the selected wafer IDs, a raw data file with 441 resistance values for each of the corresponding wafer IDs are then collated – raw_data.csv</a:t>
            </a:r>
          </a:p>
          <a:p>
            <a:r>
              <a:rPr lang="en-SG" sz="3800" dirty="0">
                <a:solidFill>
                  <a:schemeClr val="bg1"/>
                </a:solidFill>
              </a:rPr>
              <a:t>Dummy high resistance values (&gt;50) were generated to replace the high resistance values in the designated locations. </a:t>
            </a:r>
          </a:p>
          <a:p>
            <a:r>
              <a:rPr lang="en-SG" sz="3800" dirty="0">
                <a:solidFill>
                  <a:schemeClr val="bg1"/>
                </a:solidFill>
              </a:rPr>
              <a:t>Correspondingly, dummy low resistance values were generated to replace the low values in the spreadsheet.</a:t>
            </a:r>
          </a:p>
          <a:p>
            <a:r>
              <a:rPr lang="en-SG" sz="3800" dirty="0">
                <a:solidFill>
                  <a:schemeClr val="bg1"/>
                </a:solidFill>
              </a:rPr>
              <a:t>The two files ID_Selected.xls and raw_data.csv are merged (based on wafer IDs) into final data file td6.xlsx.</a:t>
            </a:r>
          </a:p>
          <a:p>
            <a:r>
              <a:rPr lang="en-SG" sz="3800" dirty="0">
                <a:solidFill>
                  <a:schemeClr val="bg1"/>
                </a:solidFill>
              </a:rPr>
              <a:t>The wafer IDs are then replaced with ascending values 1 to 1090.</a:t>
            </a:r>
          </a:p>
          <a:p>
            <a:r>
              <a:rPr lang="en-SG" sz="3800" dirty="0">
                <a:solidFill>
                  <a:schemeClr val="bg1"/>
                </a:solidFill>
              </a:rPr>
              <a:t>Each line represents all resistance data with its classification result.</a:t>
            </a:r>
          </a:p>
          <a:p>
            <a:r>
              <a:rPr lang="en-SG" sz="3800" dirty="0">
                <a:solidFill>
                  <a:schemeClr val="bg1"/>
                </a:solidFill>
              </a:rPr>
              <a:t>The resulting file is a generalized data file with no confidential information – it does not relate back to any specific wafer nor to any specific test measurement results.</a:t>
            </a:r>
          </a:p>
        </p:txBody>
      </p:sp>
    </p:spTree>
    <p:extLst>
      <p:ext uri="{BB962C8B-B14F-4D97-AF65-F5344CB8AC3E}">
        <p14:creationId xmlns:p14="http://schemas.microsoft.com/office/powerpoint/2010/main" val="375947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it board&#10;&#10;Description automatically generated">
            <a:extLst>
              <a:ext uri="{FF2B5EF4-FFF2-40B4-BE49-F238E27FC236}">
                <a16:creationId xmlns:a16="http://schemas.microsoft.com/office/drawing/2014/main" id="{4E797B0C-E413-4C3E-BB19-620234003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1" y="0"/>
            <a:ext cx="12177392" cy="6880226"/>
          </a:xfrm>
          <a:prstGeom prst="rect">
            <a:avLst/>
          </a:prstGeom>
        </p:spPr>
      </p:pic>
      <p:sp>
        <p:nvSpPr>
          <p:cNvPr id="7" name="Rectangle 6">
            <a:extLst>
              <a:ext uri="{FF2B5EF4-FFF2-40B4-BE49-F238E27FC236}">
                <a16:creationId xmlns:a16="http://schemas.microsoft.com/office/drawing/2014/main" id="{D90EEE51-5B63-42D2-A32D-40360ECFF689}"/>
              </a:ext>
            </a:extLst>
          </p:cNvPr>
          <p:cNvSpPr/>
          <p:nvPr/>
        </p:nvSpPr>
        <p:spPr>
          <a:xfrm>
            <a:off x="-94961" y="1188041"/>
            <a:ext cx="12177392" cy="5247861"/>
          </a:xfrm>
          <a:prstGeom prst="rect">
            <a:avLst/>
          </a:prstGeom>
          <a:solidFill>
            <a:schemeClr val="accent1">
              <a:lumMod val="20000"/>
              <a:lumOff val="8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2B4E743-5F62-4221-99DD-BEA7A858992D}"/>
              </a:ext>
            </a:extLst>
          </p:cNvPr>
          <p:cNvSpPr>
            <a:spLocks noGrp="1"/>
          </p:cNvSpPr>
          <p:nvPr>
            <p:ph type="title"/>
          </p:nvPr>
        </p:nvSpPr>
        <p:spPr>
          <a:xfrm>
            <a:off x="598353" y="266435"/>
            <a:ext cx="10515600" cy="1325563"/>
          </a:xfrm>
        </p:spPr>
        <p:txBody>
          <a:bodyPr/>
          <a:lstStyle/>
          <a:p>
            <a:r>
              <a:rPr lang="en-US" dirty="0">
                <a:solidFill>
                  <a:schemeClr val="accent1">
                    <a:lumMod val="20000"/>
                    <a:lumOff val="80000"/>
                  </a:schemeClr>
                </a:solidFill>
                <a:effectLst>
                  <a:glow rad="228600">
                    <a:schemeClr val="accent1">
                      <a:satMod val="175000"/>
                      <a:alpha val="40000"/>
                    </a:schemeClr>
                  </a:glow>
                </a:effectLst>
              </a:rPr>
              <a:t>Preface – </a:t>
            </a:r>
            <a:r>
              <a:rPr lang="en-US" sz="3200" dirty="0">
                <a:solidFill>
                  <a:schemeClr val="accent1">
                    <a:lumMod val="20000"/>
                    <a:lumOff val="80000"/>
                  </a:schemeClr>
                </a:solidFill>
                <a:effectLst>
                  <a:glow rad="228600">
                    <a:schemeClr val="accent1">
                      <a:satMod val="175000"/>
                      <a:alpha val="40000"/>
                    </a:schemeClr>
                  </a:glow>
                </a:effectLst>
              </a:rPr>
              <a:t>A Quick Summary of the Data Creation Process</a:t>
            </a:r>
          </a:p>
        </p:txBody>
      </p:sp>
      <p:sp>
        <p:nvSpPr>
          <p:cNvPr id="5" name="Rectangle 4"/>
          <p:cNvSpPr/>
          <p:nvPr/>
        </p:nvSpPr>
        <p:spPr>
          <a:xfrm>
            <a:off x="2469873" y="2704618"/>
            <a:ext cx="1699592" cy="8050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Automated Probe Resistance Measurement</a:t>
            </a:r>
          </a:p>
        </p:txBody>
      </p:sp>
      <p:sp>
        <p:nvSpPr>
          <p:cNvPr id="8" name="Oval 7"/>
          <p:cNvSpPr/>
          <p:nvPr/>
        </p:nvSpPr>
        <p:spPr>
          <a:xfrm>
            <a:off x="2623930" y="1530626"/>
            <a:ext cx="695739" cy="695739"/>
          </a:xfrm>
          <a:prstGeom prst="ellipse">
            <a:avLst/>
          </a:prstGeom>
          <a:pattFill prst="sm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92285" y="1530625"/>
            <a:ext cx="695739" cy="695739"/>
          </a:xfrm>
          <a:prstGeom prst="ellipse">
            <a:avLst/>
          </a:prstGeom>
          <a:pattFill prst="sm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07025" y="1530625"/>
            <a:ext cx="695739" cy="695739"/>
          </a:xfrm>
          <a:prstGeom prst="ellipse">
            <a:avLst/>
          </a:prstGeom>
          <a:pattFill prst="sm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3081130" y="2335696"/>
            <a:ext cx="377687" cy="288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human clipar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56216" y="4397418"/>
            <a:ext cx="1353654" cy="1358181"/>
          </a:xfrm>
          <a:prstGeom prst="rect">
            <a:avLst/>
          </a:prstGeom>
          <a:noFill/>
          <a:extLst>
            <a:ext uri="{909E8E84-426E-40DD-AFC4-6F175D3DCCD1}">
              <a14:hiddenFill xmlns:a14="http://schemas.microsoft.com/office/drawing/2010/main">
                <a:solidFill>
                  <a:srgbClr val="FFFFFF"/>
                </a:solidFill>
              </a14:hiddenFill>
            </a:ext>
          </a:extLst>
        </p:spPr>
      </p:pic>
      <p:sp>
        <p:nvSpPr>
          <p:cNvPr id="12" name="Can 11"/>
          <p:cNvSpPr/>
          <p:nvPr/>
        </p:nvSpPr>
        <p:spPr>
          <a:xfrm>
            <a:off x="2564294" y="4008991"/>
            <a:ext cx="1411357" cy="1401417"/>
          </a:xfrm>
          <a:prstGeom prst="can">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3081130" y="3645038"/>
            <a:ext cx="377687" cy="288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0800000">
            <a:off x="272974" y="3634113"/>
            <a:ext cx="1345159" cy="583820"/>
          </a:xfrm>
          <a:prstGeom prst="downArrow">
            <a:avLst>
              <a:gd name="adj1" fmla="val 623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379022" y="3733042"/>
            <a:ext cx="1133061" cy="461665"/>
          </a:xfrm>
          <a:prstGeom prst="rect">
            <a:avLst/>
          </a:prstGeom>
          <a:noFill/>
        </p:spPr>
        <p:txBody>
          <a:bodyPr wrap="square" rtlCol="0">
            <a:spAutoFit/>
          </a:bodyPr>
          <a:lstStyle/>
          <a:p>
            <a:pPr algn="ctr"/>
            <a:r>
              <a:rPr lang="en-US" sz="1200" dirty="0">
                <a:solidFill>
                  <a:schemeClr val="bg1"/>
                </a:solidFill>
              </a:rPr>
              <a:t>Manual Classification</a:t>
            </a:r>
          </a:p>
        </p:txBody>
      </p:sp>
      <p:sp>
        <p:nvSpPr>
          <p:cNvPr id="19" name="Down Arrow 18"/>
          <p:cNvSpPr/>
          <p:nvPr/>
        </p:nvSpPr>
        <p:spPr>
          <a:xfrm rot="5400000" flipV="1">
            <a:off x="4569231" y="4071110"/>
            <a:ext cx="815576" cy="1277178"/>
          </a:xfrm>
          <a:prstGeom prst="downArrow">
            <a:avLst>
              <a:gd name="adj1" fmla="val 623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993735" y="4437139"/>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813543" y="4362440"/>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528451" y="3806569"/>
            <a:ext cx="2655404" cy="307777"/>
          </a:xfrm>
          <a:prstGeom prst="rect">
            <a:avLst/>
          </a:prstGeom>
          <a:solidFill>
            <a:schemeClr val="bg1">
              <a:lumMod val="85000"/>
            </a:schemeClr>
          </a:solidFill>
        </p:spPr>
        <p:txBody>
          <a:bodyPr wrap="square" rtlCol="0">
            <a:spAutoFit/>
          </a:bodyPr>
          <a:lstStyle/>
          <a:p>
            <a:pPr algn="ctr"/>
            <a:r>
              <a:rPr lang="en-US" sz="1400" dirty="0"/>
              <a:t>TechnicianObservationData.xlsx</a:t>
            </a:r>
          </a:p>
        </p:txBody>
      </p:sp>
      <p:cxnSp>
        <p:nvCxnSpPr>
          <p:cNvPr id="18" name="Straight Arrow Connector 17"/>
          <p:cNvCxnSpPr>
            <a:stCxn id="22" idx="2"/>
          </p:cNvCxnSpPr>
          <p:nvPr/>
        </p:nvCxnSpPr>
        <p:spPr>
          <a:xfrm>
            <a:off x="5856153" y="4114346"/>
            <a:ext cx="117887" cy="182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49278" y="4473562"/>
            <a:ext cx="1133061" cy="461665"/>
          </a:xfrm>
          <a:prstGeom prst="rect">
            <a:avLst/>
          </a:prstGeom>
          <a:noFill/>
        </p:spPr>
        <p:txBody>
          <a:bodyPr wrap="square" rtlCol="0">
            <a:spAutoFit/>
          </a:bodyPr>
          <a:lstStyle/>
          <a:p>
            <a:pPr algn="ctr"/>
            <a:r>
              <a:rPr lang="en-US" sz="1200" dirty="0">
                <a:solidFill>
                  <a:schemeClr val="bg1"/>
                </a:solidFill>
              </a:rPr>
              <a:t>Results Extraction</a:t>
            </a:r>
          </a:p>
        </p:txBody>
      </p:sp>
      <p:sp>
        <p:nvSpPr>
          <p:cNvPr id="29" name="Down Arrow 28"/>
          <p:cNvSpPr/>
          <p:nvPr/>
        </p:nvSpPr>
        <p:spPr>
          <a:xfrm rot="5400000" flipV="1">
            <a:off x="6876332" y="4066027"/>
            <a:ext cx="815576" cy="1277178"/>
          </a:xfrm>
          <a:prstGeom prst="downArrow">
            <a:avLst>
              <a:gd name="adj1" fmla="val 623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556379" y="4468479"/>
            <a:ext cx="1133061" cy="461665"/>
          </a:xfrm>
          <a:prstGeom prst="rect">
            <a:avLst/>
          </a:prstGeom>
          <a:noFill/>
        </p:spPr>
        <p:txBody>
          <a:bodyPr wrap="square" rtlCol="0">
            <a:spAutoFit/>
          </a:bodyPr>
          <a:lstStyle/>
          <a:p>
            <a:pPr algn="ctr"/>
            <a:r>
              <a:rPr lang="en-US" sz="1200" dirty="0">
                <a:solidFill>
                  <a:schemeClr val="bg1"/>
                </a:solidFill>
              </a:rPr>
              <a:t>Samples Selection</a:t>
            </a:r>
          </a:p>
        </p:txBody>
      </p:sp>
      <p:sp>
        <p:nvSpPr>
          <p:cNvPr id="31" name="TextBox 30"/>
          <p:cNvSpPr txBox="1"/>
          <p:nvPr/>
        </p:nvSpPr>
        <p:spPr>
          <a:xfrm>
            <a:off x="7248159" y="3786242"/>
            <a:ext cx="1704472" cy="307777"/>
          </a:xfrm>
          <a:prstGeom prst="rect">
            <a:avLst/>
          </a:prstGeom>
          <a:solidFill>
            <a:schemeClr val="bg1">
              <a:lumMod val="85000"/>
            </a:schemeClr>
          </a:solidFill>
        </p:spPr>
        <p:txBody>
          <a:bodyPr wrap="square" rtlCol="0">
            <a:spAutoFit/>
          </a:bodyPr>
          <a:lstStyle/>
          <a:p>
            <a:pPr algn="ctr"/>
            <a:r>
              <a:rPr lang="en-US" sz="1400" dirty="0"/>
              <a:t>ID_Selected.xlsx</a:t>
            </a:r>
          </a:p>
        </p:txBody>
      </p:sp>
      <p:cxnSp>
        <p:nvCxnSpPr>
          <p:cNvPr id="32" name="Straight Arrow Connector 31"/>
          <p:cNvCxnSpPr/>
          <p:nvPr/>
        </p:nvCxnSpPr>
        <p:spPr>
          <a:xfrm>
            <a:off x="8101594" y="4121015"/>
            <a:ext cx="183895" cy="241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269425" y="4437139"/>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089233" y="4362440"/>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344363" y="5955204"/>
            <a:ext cx="1141466" cy="307777"/>
          </a:xfrm>
          <a:prstGeom prst="rect">
            <a:avLst/>
          </a:prstGeom>
          <a:solidFill>
            <a:schemeClr val="bg1">
              <a:lumMod val="85000"/>
            </a:schemeClr>
          </a:solidFill>
        </p:spPr>
        <p:txBody>
          <a:bodyPr wrap="square" rtlCol="0">
            <a:spAutoFit/>
          </a:bodyPr>
          <a:lstStyle/>
          <a:p>
            <a:pPr algn="ctr"/>
            <a:r>
              <a:rPr lang="en-SG" sz="1400" dirty="0"/>
              <a:t>raw_data.csv</a:t>
            </a:r>
            <a:endParaRPr lang="en-US" sz="1400" dirty="0"/>
          </a:p>
        </p:txBody>
      </p:sp>
      <p:sp>
        <p:nvSpPr>
          <p:cNvPr id="39" name="Down Arrow 38"/>
          <p:cNvSpPr/>
          <p:nvPr/>
        </p:nvSpPr>
        <p:spPr>
          <a:xfrm rot="5400000" flipV="1">
            <a:off x="4727870" y="4743001"/>
            <a:ext cx="815576" cy="1277178"/>
          </a:xfrm>
          <a:prstGeom prst="downArrow">
            <a:avLst>
              <a:gd name="adj1" fmla="val 623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4407917" y="5145453"/>
            <a:ext cx="1133061" cy="461665"/>
          </a:xfrm>
          <a:prstGeom prst="rect">
            <a:avLst/>
          </a:prstGeom>
          <a:noFill/>
        </p:spPr>
        <p:txBody>
          <a:bodyPr wrap="square" rtlCol="0">
            <a:spAutoFit/>
          </a:bodyPr>
          <a:lstStyle/>
          <a:p>
            <a:pPr algn="ctr"/>
            <a:r>
              <a:rPr lang="en-US" sz="1200" dirty="0">
                <a:solidFill>
                  <a:schemeClr val="bg1"/>
                </a:solidFill>
              </a:rPr>
              <a:t>Results Extraction</a:t>
            </a:r>
          </a:p>
        </p:txBody>
      </p:sp>
      <p:sp>
        <p:nvSpPr>
          <p:cNvPr id="41" name="Rectangle 40"/>
          <p:cNvSpPr/>
          <p:nvPr/>
        </p:nvSpPr>
        <p:spPr>
          <a:xfrm>
            <a:off x="5993735" y="5176479"/>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813543" y="5101780"/>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flipV="1">
            <a:off x="5915096" y="5777899"/>
            <a:ext cx="164296" cy="132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Diamond 44"/>
          <p:cNvSpPr/>
          <p:nvPr/>
        </p:nvSpPr>
        <p:spPr>
          <a:xfrm>
            <a:off x="9299283" y="5076950"/>
            <a:ext cx="824948" cy="76676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41" idx="3"/>
            <a:endCxn id="45" idx="1"/>
          </p:cNvCxnSpPr>
          <p:nvPr/>
        </p:nvCxnSpPr>
        <p:spPr>
          <a:xfrm>
            <a:off x="6358445" y="5460331"/>
            <a:ext cx="29408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4" idx="3"/>
            <a:endCxn id="45" idx="0"/>
          </p:cNvCxnSpPr>
          <p:nvPr/>
        </p:nvCxnSpPr>
        <p:spPr>
          <a:xfrm>
            <a:off x="8634135" y="4720991"/>
            <a:ext cx="1077622" cy="35595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145226" y="5279020"/>
            <a:ext cx="1133061" cy="307777"/>
          </a:xfrm>
          <a:prstGeom prst="rect">
            <a:avLst/>
          </a:prstGeom>
          <a:noFill/>
        </p:spPr>
        <p:txBody>
          <a:bodyPr wrap="square" rtlCol="0">
            <a:spAutoFit/>
          </a:bodyPr>
          <a:lstStyle/>
          <a:p>
            <a:pPr algn="ctr"/>
            <a:r>
              <a:rPr lang="en-US" sz="1400" dirty="0">
                <a:solidFill>
                  <a:schemeClr val="bg1"/>
                </a:solidFill>
              </a:rPr>
              <a:t>Merge</a:t>
            </a:r>
          </a:p>
        </p:txBody>
      </p:sp>
      <p:sp>
        <p:nvSpPr>
          <p:cNvPr id="58" name="Rectangle 57"/>
          <p:cNvSpPr/>
          <p:nvPr/>
        </p:nvSpPr>
        <p:spPr>
          <a:xfrm>
            <a:off x="10675857" y="5247638"/>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0495665" y="5172939"/>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45" idx="3"/>
            <a:endCxn id="59" idx="1"/>
          </p:cNvCxnSpPr>
          <p:nvPr/>
        </p:nvCxnSpPr>
        <p:spPr>
          <a:xfrm flipV="1">
            <a:off x="10124231" y="5456791"/>
            <a:ext cx="371434" cy="3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0307403" y="4444945"/>
            <a:ext cx="851036" cy="307777"/>
          </a:xfrm>
          <a:prstGeom prst="rect">
            <a:avLst/>
          </a:prstGeom>
          <a:solidFill>
            <a:schemeClr val="bg1">
              <a:lumMod val="85000"/>
            </a:schemeClr>
          </a:solidFill>
        </p:spPr>
        <p:txBody>
          <a:bodyPr wrap="square" rtlCol="0">
            <a:spAutoFit/>
          </a:bodyPr>
          <a:lstStyle/>
          <a:p>
            <a:pPr algn="ctr"/>
            <a:r>
              <a:rPr lang="en-US" sz="1400" dirty="0"/>
              <a:t>td6.xlsx</a:t>
            </a:r>
          </a:p>
        </p:txBody>
      </p:sp>
      <p:cxnSp>
        <p:nvCxnSpPr>
          <p:cNvPr id="66" name="Straight Arrow Connector 65"/>
          <p:cNvCxnSpPr/>
          <p:nvPr/>
        </p:nvCxnSpPr>
        <p:spPr>
          <a:xfrm>
            <a:off x="10732921" y="4790072"/>
            <a:ext cx="56458" cy="322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48" name="Picture 24" descr="Image result for metrology equipment semiconductor transpa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279" y="1813983"/>
            <a:ext cx="1801073" cy="1917593"/>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Straight Arrow Connector 69"/>
          <p:cNvCxnSpPr>
            <a:endCxn id="5" idx="1"/>
          </p:cNvCxnSpPr>
          <p:nvPr/>
        </p:nvCxnSpPr>
        <p:spPr>
          <a:xfrm>
            <a:off x="2138352" y="3107152"/>
            <a:ext cx="3315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703441" y="4646292"/>
            <a:ext cx="1133061" cy="307777"/>
          </a:xfrm>
          <a:prstGeom prst="rect">
            <a:avLst/>
          </a:prstGeom>
          <a:noFill/>
        </p:spPr>
        <p:txBody>
          <a:bodyPr wrap="square" rtlCol="0">
            <a:spAutoFit/>
          </a:bodyPr>
          <a:lstStyle/>
          <a:p>
            <a:pPr algn="ctr"/>
            <a:r>
              <a:rPr lang="en-US" sz="1400" dirty="0">
                <a:solidFill>
                  <a:schemeClr val="bg1"/>
                </a:solidFill>
              </a:rPr>
              <a:t>Database</a:t>
            </a:r>
          </a:p>
        </p:txBody>
      </p:sp>
      <p:cxnSp>
        <p:nvCxnSpPr>
          <p:cNvPr id="73" name="Straight Connector 72"/>
          <p:cNvCxnSpPr/>
          <p:nvPr/>
        </p:nvCxnSpPr>
        <p:spPr>
          <a:xfrm>
            <a:off x="10217823" y="3359426"/>
            <a:ext cx="0" cy="3076476"/>
          </a:xfrm>
          <a:prstGeom prst="line">
            <a:avLst/>
          </a:prstGeom>
          <a:ln w="38100">
            <a:solidFill>
              <a:srgbClr val="FFFF00"/>
            </a:solidFill>
            <a:prstDash val="lgDash"/>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217823" y="3806569"/>
            <a:ext cx="1510748" cy="369332"/>
          </a:xfrm>
          <a:prstGeom prst="rect">
            <a:avLst/>
          </a:prstGeom>
          <a:noFill/>
        </p:spPr>
        <p:txBody>
          <a:bodyPr wrap="square" rtlCol="0">
            <a:spAutoFit/>
          </a:bodyPr>
          <a:lstStyle/>
          <a:p>
            <a:r>
              <a:rPr lang="en-US" u="sng" dirty="0"/>
              <a:t>Final Data File</a:t>
            </a:r>
          </a:p>
        </p:txBody>
      </p:sp>
      <p:sp>
        <p:nvSpPr>
          <p:cNvPr id="75" name="Oval 74"/>
          <p:cNvSpPr/>
          <p:nvPr/>
        </p:nvSpPr>
        <p:spPr>
          <a:xfrm>
            <a:off x="4154737" y="4925790"/>
            <a:ext cx="431817" cy="4474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86" name="Oval 85"/>
          <p:cNvSpPr/>
          <p:nvPr/>
        </p:nvSpPr>
        <p:spPr>
          <a:xfrm>
            <a:off x="7338887" y="4949210"/>
            <a:ext cx="431817" cy="4474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87" name="Oval 86"/>
          <p:cNvSpPr/>
          <p:nvPr/>
        </p:nvSpPr>
        <p:spPr>
          <a:xfrm>
            <a:off x="9172946" y="5571805"/>
            <a:ext cx="431817" cy="4474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78" name="Rectangle 77"/>
          <p:cNvSpPr/>
          <p:nvPr/>
        </p:nvSpPr>
        <p:spPr>
          <a:xfrm>
            <a:off x="4124678" y="3695961"/>
            <a:ext cx="5969494" cy="2604619"/>
          </a:xfrm>
          <a:prstGeom prst="rect">
            <a:avLst/>
          </a:prstGeom>
          <a:noFill/>
          <a:ln w="25400">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4731026" y="1530625"/>
            <a:ext cx="7166113" cy="1754326"/>
          </a:xfrm>
          <a:prstGeom prst="rect">
            <a:avLst/>
          </a:prstGeom>
          <a:noFill/>
        </p:spPr>
        <p:txBody>
          <a:bodyPr wrap="square" rtlCol="0">
            <a:spAutoFit/>
          </a:bodyPr>
          <a:lstStyle/>
          <a:p>
            <a:r>
              <a:rPr lang="en-US" dirty="0"/>
              <a:t>In this CA2 project, we have created a data file (td6.xlsx) with the steps depicted here. This data file contains wafer measurement results and  classification information on the wafer defect types. Each defect type has a corresponding fixed pattern. Hence we could use Deep Learning algorithm to learn all the patterns so that it could recognize possible wafer defect based on the presented pattern.</a:t>
            </a:r>
          </a:p>
        </p:txBody>
      </p:sp>
    </p:spTree>
    <p:extLst>
      <p:ext uri="{BB962C8B-B14F-4D97-AF65-F5344CB8AC3E}">
        <p14:creationId xmlns:p14="http://schemas.microsoft.com/office/powerpoint/2010/main" val="29073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378640"/>
            <a:ext cx="12177392" cy="5158408"/>
          </a:xfrm>
          <a:prstGeom prst="rect">
            <a:avLst/>
          </a:prstGeom>
          <a:solidFill>
            <a:schemeClr val="bg1">
              <a:lumMod val="8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Set Creation Steps</a:t>
            </a:r>
            <a:endParaRPr lang="en-US" dirty="0">
              <a:solidFill>
                <a:schemeClr val="bg1"/>
              </a:solidFill>
              <a:effectLst>
                <a:glow rad="228600">
                  <a:schemeClr val="accent1">
                    <a:satMod val="175000"/>
                    <a:alpha val="40000"/>
                  </a:schemeClr>
                </a:glow>
              </a:effectLst>
            </a:endParaRPr>
          </a:p>
        </p:txBody>
      </p:sp>
      <p:sp>
        <p:nvSpPr>
          <p:cNvPr id="8" name="Rectangle 7">
            <a:extLst>
              <a:ext uri="{FF2B5EF4-FFF2-40B4-BE49-F238E27FC236}">
                <a16:creationId xmlns:a16="http://schemas.microsoft.com/office/drawing/2014/main" id="{A6CC1515-09F1-40CA-A701-03F7224437EF}"/>
              </a:ext>
            </a:extLst>
          </p:cNvPr>
          <p:cNvSpPr/>
          <p:nvPr/>
        </p:nvSpPr>
        <p:spPr>
          <a:xfrm>
            <a:off x="2469873" y="2704618"/>
            <a:ext cx="1699592" cy="8050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Automated Probe Resistance Measurement</a:t>
            </a:r>
          </a:p>
        </p:txBody>
      </p:sp>
      <p:sp>
        <p:nvSpPr>
          <p:cNvPr id="9" name="Oval 8">
            <a:extLst>
              <a:ext uri="{FF2B5EF4-FFF2-40B4-BE49-F238E27FC236}">
                <a16:creationId xmlns:a16="http://schemas.microsoft.com/office/drawing/2014/main" id="{10344D3C-2F00-469F-8603-663F3E147771}"/>
              </a:ext>
            </a:extLst>
          </p:cNvPr>
          <p:cNvSpPr/>
          <p:nvPr/>
        </p:nvSpPr>
        <p:spPr>
          <a:xfrm>
            <a:off x="2623930" y="1530626"/>
            <a:ext cx="695739" cy="695739"/>
          </a:xfrm>
          <a:prstGeom prst="ellipse">
            <a:avLst/>
          </a:prstGeom>
          <a:pattFill prst="sm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A5F5C37-F04D-4868-B505-05427C81A55D}"/>
              </a:ext>
            </a:extLst>
          </p:cNvPr>
          <p:cNvSpPr/>
          <p:nvPr/>
        </p:nvSpPr>
        <p:spPr>
          <a:xfrm>
            <a:off x="2892285" y="1530625"/>
            <a:ext cx="695739" cy="695739"/>
          </a:xfrm>
          <a:prstGeom prst="ellipse">
            <a:avLst/>
          </a:prstGeom>
          <a:pattFill prst="sm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E5F1628-16D2-431C-96BD-EC734582E7D2}"/>
              </a:ext>
            </a:extLst>
          </p:cNvPr>
          <p:cNvSpPr/>
          <p:nvPr/>
        </p:nvSpPr>
        <p:spPr>
          <a:xfrm>
            <a:off x="3207025" y="1530625"/>
            <a:ext cx="695739" cy="695739"/>
          </a:xfrm>
          <a:prstGeom prst="ellipse">
            <a:avLst/>
          </a:prstGeom>
          <a:pattFill prst="sm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0">
            <a:extLst>
              <a:ext uri="{FF2B5EF4-FFF2-40B4-BE49-F238E27FC236}">
                <a16:creationId xmlns:a16="http://schemas.microsoft.com/office/drawing/2014/main" id="{D2767DB1-105E-4620-ABC1-B2A5418C8BFB}"/>
              </a:ext>
            </a:extLst>
          </p:cNvPr>
          <p:cNvSpPr/>
          <p:nvPr/>
        </p:nvSpPr>
        <p:spPr>
          <a:xfrm>
            <a:off x="3081130" y="2335696"/>
            <a:ext cx="377687" cy="288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6" descr="Image result for human clipart">
            <a:extLst>
              <a:ext uri="{FF2B5EF4-FFF2-40B4-BE49-F238E27FC236}">
                <a16:creationId xmlns:a16="http://schemas.microsoft.com/office/drawing/2014/main" id="{D0255395-4938-4E0B-A0B8-053E992654E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56216" y="4397418"/>
            <a:ext cx="1353654" cy="1358181"/>
          </a:xfrm>
          <a:prstGeom prst="rect">
            <a:avLst/>
          </a:prstGeom>
          <a:noFill/>
          <a:extLst>
            <a:ext uri="{909E8E84-426E-40DD-AFC4-6F175D3DCCD1}">
              <a14:hiddenFill xmlns:a14="http://schemas.microsoft.com/office/drawing/2010/main">
                <a:solidFill>
                  <a:srgbClr val="FFFFFF"/>
                </a:solidFill>
              </a14:hiddenFill>
            </a:ext>
          </a:extLst>
        </p:spPr>
      </p:pic>
      <p:sp>
        <p:nvSpPr>
          <p:cNvPr id="14" name="Can 11">
            <a:extLst>
              <a:ext uri="{FF2B5EF4-FFF2-40B4-BE49-F238E27FC236}">
                <a16:creationId xmlns:a16="http://schemas.microsoft.com/office/drawing/2014/main" id="{EDCC38BE-4D23-4886-AE74-9D7639B287AF}"/>
              </a:ext>
            </a:extLst>
          </p:cNvPr>
          <p:cNvSpPr/>
          <p:nvPr/>
        </p:nvSpPr>
        <p:spPr>
          <a:xfrm>
            <a:off x="2564294" y="4008991"/>
            <a:ext cx="1411357" cy="1401417"/>
          </a:xfrm>
          <a:prstGeom prst="can">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5">
            <a:extLst>
              <a:ext uri="{FF2B5EF4-FFF2-40B4-BE49-F238E27FC236}">
                <a16:creationId xmlns:a16="http://schemas.microsoft.com/office/drawing/2014/main" id="{5D834988-319E-4EA6-81CE-7F375DA29D5A}"/>
              </a:ext>
            </a:extLst>
          </p:cNvPr>
          <p:cNvSpPr/>
          <p:nvPr/>
        </p:nvSpPr>
        <p:spPr>
          <a:xfrm>
            <a:off x="3081130" y="3645038"/>
            <a:ext cx="377687" cy="288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6">
            <a:extLst>
              <a:ext uri="{FF2B5EF4-FFF2-40B4-BE49-F238E27FC236}">
                <a16:creationId xmlns:a16="http://schemas.microsoft.com/office/drawing/2014/main" id="{33CB54EE-A62D-4C9E-9C9A-245013D57AD8}"/>
              </a:ext>
            </a:extLst>
          </p:cNvPr>
          <p:cNvSpPr/>
          <p:nvPr/>
        </p:nvSpPr>
        <p:spPr>
          <a:xfrm rot="10800000">
            <a:off x="272974" y="3634113"/>
            <a:ext cx="1345159" cy="583820"/>
          </a:xfrm>
          <a:prstGeom prst="downArrow">
            <a:avLst>
              <a:gd name="adj1" fmla="val 623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A8EEA7EE-219B-4D20-8F8C-E36944F55F70}"/>
              </a:ext>
            </a:extLst>
          </p:cNvPr>
          <p:cNvSpPr txBox="1"/>
          <p:nvPr/>
        </p:nvSpPr>
        <p:spPr>
          <a:xfrm>
            <a:off x="379022" y="3733042"/>
            <a:ext cx="1133061" cy="461665"/>
          </a:xfrm>
          <a:prstGeom prst="rect">
            <a:avLst/>
          </a:prstGeom>
          <a:noFill/>
        </p:spPr>
        <p:txBody>
          <a:bodyPr wrap="square" rtlCol="0">
            <a:spAutoFit/>
          </a:bodyPr>
          <a:lstStyle/>
          <a:p>
            <a:pPr algn="ctr"/>
            <a:r>
              <a:rPr lang="en-US" sz="1200" dirty="0">
                <a:solidFill>
                  <a:schemeClr val="bg1"/>
                </a:solidFill>
              </a:rPr>
              <a:t>Manual Classification</a:t>
            </a:r>
          </a:p>
        </p:txBody>
      </p:sp>
      <p:sp>
        <p:nvSpPr>
          <p:cNvPr id="18" name="Down Arrow 18">
            <a:extLst>
              <a:ext uri="{FF2B5EF4-FFF2-40B4-BE49-F238E27FC236}">
                <a16:creationId xmlns:a16="http://schemas.microsoft.com/office/drawing/2014/main" id="{BE1A9FF8-ED08-4D03-895A-0CB44FD5913E}"/>
              </a:ext>
            </a:extLst>
          </p:cNvPr>
          <p:cNvSpPr/>
          <p:nvPr/>
        </p:nvSpPr>
        <p:spPr>
          <a:xfrm rot="5400000" flipV="1">
            <a:off x="4569231" y="4071110"/>
            <a:ext cx="815576" cy="1277178"/>
          </a:xfrm>
          <a:prstGeom prst="downArrow">
            <a:avLst>
              <a:gd name="adj1" fmla="val 623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411B58A-8056-4C5F-9055-03B1B9B19421}"/>
              </a:ext>
            </a:extLst>
          </p:cNvPr>
          <p:cNvSpPr/>
          <p:nvPr/>
        </p:nvSpPr>
        <p:spPr>
          <a:xfrm>
            <a:off x="5993735" y="4437139"/>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D3A4872-3B88-4726-9F2E-1DEE6F366610}"/>
              </a:ext>
            </a:extLst>
          </p:cNvPr>
          <p:cNvSpPr/>
          <p:nvPr/>
        </p:nvSpPr>
        <p:spPr>
          <a:xfrm>
            <a:off x="5813543" y="4362440"/>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CCE40BF-5E45-48E5-880D-F739FCD181C9}"/>
              </a:ext>
            </a:extLst>
          </p:cNvPr>
          <p:cNvSpPr txBox="1"/>
          <p:nvPr/>
        </p:nvSpPr>
        <p:spPr>
          <a:xfrm>
            <a:off x="4528451" y="3806569"/>
            <a:ext cx="2655404" cy="307777"/>
          </a:xfrm>
          <a:prstGeom prst="rect">
            <a:avLst/>
          </a:prstGeom>
          <a:solidFill>
            <a:schemeClr val="bg1">
              <a:lumMod val="85000"/>
            </a:schemeClr>
          </a:solidFill>
        </p:spPr>
        <p:txBody>
          <a:bodyPr wrap="square" rtlCol="0">
            <a:spAutoFit/>
          </a:bodyPr>
          <a:lstStyle/>
          <a:p>
            <a:pPr algn="ctr"/>
            <a:r>
              <a:rPr lang="en-US" sz="1400" dirty="0"/>
              <a:t>TechnicianObservationData.xlsx</a:t>
            </a:r>
          </a:p>
        </p:txBody>
      </p:sp>
      <p:cxnSp>
        <p:nvCxnSpPr>
          <p:cNvPr id="22" name="Straight Arrow Connector 21">
            <a:extLst>
              <a:ext uri="{FF2B5EF4-FFF2-40B4-BE49-F238E27FC236}">
                <a16:creationId xmlns:a16="http://schemas.microsoft.com/office/drawing/2014/main" id="{CADD03CD-4807-4BCB-9D66-03A72006F57F}"/>
              </a:ext>
            </a:extLst>
          </p:cNvPr>
          <p:cNvCxnSpPr>
            <a:stCxn id="21" idx="2"/>
          </p:cNvCxnSpPr>
          <p:nvPr/>
        </p:nvCxnSpPr>
        <p:spPr>
          <a:xfrm>
            <a:off x="5856153" y="4114346"/>
            <a:ext cx="117887" cy="182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13F8AB7-48E3-4D77-87A9-3D2E5B314291}"/>
              </a:ext>
            </a:extLst>
          </p:cNvPr>
          <p:cNvSpPr txBox="1"/>
          <p:nvPr/>
        </p:nvSpPr>
        <p:spPr>
          <a:xfrm>
            <a:off x="4249278" y="4473562"/>
            <a:ext cx="1133061" cy="461665"/>
          </a:xfrm>
          <a:prstGeom prst="rect">
            <a:avLst/>
          </a:prstGeom>
          <a:noFill/>
        </p:spPr>
        <p:txBody>
          <a:bodyPr wrap="square" rtlCol="0">
            <a:spAutoFit/>
          </a:bodyPr>
          <a:lstStyle/>
          <a:p>
            <a:pPr algn="ctr"/>
            <a:r>
              <a:rPr lang="en-US" sz="1200" dirty="0">
                <a:solidFill>
                  <a:schemeClr val="bg1"/>
                </a:solidFill>
              </a:rPr>
              <a:t>Results Extraction</a:t>
            </a:r>
          </a:p>
        </p:txBody>
      </p:sp>
      <p:sp>
        <p:nvSpPr>
          <p:cNvPr id="24" name="Down Arrow 28">
            <a:extLst>
              <a:ext uri="{FF2B5EF4-FFF2-40B4-BE49-F238E27FC236}">
                <a16:creationId xmlns:a16="http://schemas.microsoft.com/office/drawing/2014/main" id="{EA698F68-35E6-488B-AA80-6F4072073C3F}"/>
              </a:ext>
            </a:extLst>
          </p:cNvPr>
          <p:cNvSpPr/>
          <p:nvPr/>
        </p:nvSpPr>
        <p:spPr>
          <a:xfrm rot="5400000" flipV="1">
            <a:off x="6876332" y="4066027"/>
            <a:ext cx="815576" cy="1277178"/>
          </a:xfrm>
          <a:prstGeom prst="downArrow">
            <a:avLst>
              <a:gd name="adj1" fmla="val 623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948B353-9DC4-41A1-934F-F0830F31EE2A}"/>
              </a:ext>
            </a:extLst>
          </p:cNvPr>
          <p:cNvSpPr txBox="1"/>
          <p:nvPr/>
        </p:nvSpPr>
        <p:spPr>
          <a:xfrm>
            <a:off x="6556379" y="4468479"/>
            <a:ext cx="1133061" cy="461665"/>
          </a:xfrm>
          <a:prstGeom prst="rect">
            <a:avLst/>
          </a:prstGeom>
          <a:noFill/>
        </p:spPr>
        <p:txBody>
          <a:bodyPr wrap="square" rtlCol="0">
            <a:spAutoFit/>
          </a:bodyPr>
          <a:lstStyle/>
          <a:p>
            <a:pPr algn="ctr"/>
            <a:r>
              <a:rPr lang="en-US" sz="1200" dirty="0">
                <a:solidFill>
                  <a:schemeClr val="bg1"/>
                </a:solidFill>
              </a:rPr>
              <a:t>Samples Selection</a:t>
            </a:r>
          </a:p>
        </p:txBody>
      </p:sp>
      <p:sp>
        <p:nvSpPr>
          <p:cNvPr id="26" name="TextBox 25">
            <a:extLst>
              <a:ext uri="{FF2B5EF4-FFF2-40B4-BE49-F238E27FC236}">
                <a16:creationId xmlns:a16="http://schemas.microsoft.com/office/drawing/2014/main" id="{903C4199-860B-4AAA-9F88-313B87988948}"/>
              </a:ext>
            </a:extLst>
          </p:cNvPr>
          <p:cNvSpPr txBox="1"/>
          <p:nvPr/>
        </p:nvSpPr>
        <p:spPr>
          <a:xfrm>
            <a:off x="7248159" y="3786242"/>
            <a:ext cx="1704472" cy="307777"/>
          </a:xfrm>
          <a:prstGeom prst="rect">
            <a:avLst/>
          </a:prstGeom>
          <a:solidFill>
            <a:schemeClr val="bg1">
              <a:lumMod val="85000"/>
            </a:schemeClr>
          </a:solidFill>
        </p:spPr>
        <p:txBody>
          <a:bodyPr wrap="square" rtlCol="0">
            <a:spAutoFit/>
          </a:bodyPr>
          <a:lstStyle/>
          <a:p>
            <a:pPr algn="ctr"/>
            <a:r>
              <a:rPr lang="en-US" sz="1400" dirty="0"/>
              <a:t>ID_Selected.xlsx</a:t>
            </a:r>
          </a:p>
        </p:txBody>
      </p:sp>
      <p:cxnSp>
        <p:nvCxnSpPr>
          <p:cNvPr id="27" name="Straight Arrow Connector 26">
            <a:extLst>
              <a:ext uri="{FF2B5EF4-FFF2-40B4-BE49-F238E27FC236}">
                <a16:creationId xmlns:a16="http://schemas.microsoft.com/office/drawing/2014/main" id="{122B355E-FD4C-480F-B77C-45720133FB5B}"/>
              </a:ext>
            </a:extLst>
          </p:cNvPr>
          <p:cNvCxnSpPr/>
          <p:nvPr/>
        </p:nvCxnSpPr>
        <p:spPr>
          <a:xfrm>
            <a:off x="8101594" y="4121015"/>
            <a:ext cx="183895" cy="241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D28F31E-E4B9-4C9C-B506-64CCFD4C393F}"/>
              </a:ext>
            </a:extLst>
          </p:cNvPr>
          <p:cNvSpPr/>
          <p:nvPr/>
        </p:nvSpPr>
        <p:spPr>
          <a:xfrm>
            <a:off x="8269425" y="4437139"/>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3E11CFF-C21B-4456-B4B8-3380B292471C}"/>
              </a:ext>
            </a:extLst>
          </p:cNvPr>
          <p:cNvSpPr/>
          <p:nvPr/>
        </p:nvSpPr>
        <p:spPr>
          <a:xfrm>
            <a:off x="8089233" y="4362440"/>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340C02E-6DEF-4C6C-ADF1-8A4D44607BDD}"/>
              </a:ext>
            </a:extLst>
          </p:cNvPr>
          <p:cNvSpPr/>
          <p:nvPr/>
        </p:nvSpPr>
        <p:spPr>
          <a:xfrm>
            <a:off x="5344363" y="5955204"/>
            <a:ext cx="1141466" cy="307777"/>
          </a:xfrm>
          <a:prstGeom prst="rect">
            <a:avLst/>
          </a:prstGeom>
          <a:solidFill>
            <a:schemeClr val="bg1">
              <a:lumMod val="85000"/>
            </a:schemeClr>
          </a:solidFill>
        </p:spPr>
        <p:txBody>
          <a:bodyPr wrap="square" rtlCol="0">
            <a:spAutoFit/>
          </a:bodyPr>
          <a:lstStyle/>
          <a:p>
            <a:pPr algn="ctr"/>
            <a:r>
              <a:rPr lang="en-SG" sz="1400" dirty="0"/>
              <a:t>raw_data.csv</a:t>
            </a:r>
            <a:endParaRPr lang="en-US" sz="1400" dirty="0"/>
          </a:p>
        </p:txBody>
      </p:sp>
      <p:sp>
        <p:nvSpPr>
          <p:cNvPr id="31" name="Down Arrow 38">
            <a:extLst>
              <a:ext uri="{FF2B5EF4-FFF2-40B4-BE49-F238E27FC236}">
                <a16:creationId xmlns:a16="http://schemas.microsoft.com/office/drawing/2014/main" id="{991C32CC-D477-408C-8ABC-DBC7D720EAFD}"/>
              </a:ext>
            </a:extLst>
          </p:cNvPr>
          <p:cNvSpPr/>
          <p:nvPr/>
        </p:nvSpPr>
        <p:spPr>
          <a:xfrm rot="5400000" flipV="1">
            <a:off x="4727870" y="4743001"/>
            <a:ext cx="815576" cy="1277178"/>
          </a:xfrm>
          <a:prstGeom prst="downArrow">
            <a:avLst>
              <a:gd name="adj1" fmla="val 623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2EAC431D-13B6-4CFD-85A5-B83531FDAB62}"/>
              </a:ext>
            </a:extLst>
          </p:cNvPr>
          <p:cNvSpPr txBox="1"/>
          <p:nvPr/>
        </p:nvSpPr>
        <p:spPr>
          <a:xfrm>
            <a:off x="4407917" y="5145453"/>
            <a:ext cx="1133061" cy="461665"/>
          </a:xfrm>
          <a:prstGeom prst="rect">
            <a:avLst/>
          </a:prstGeom>
          <a:noFill/>
        </p:spPr>
        <p:txBody>
          <a:bodyPr wrap="square" rtlCol="0">
            <a:spAutoFit/>
          </a:bodyPr>
          <a:lstStyle/>
          <a:p>
            <a:pPr algn="ctr"/>
            <a:r>
              <a:rPr lang="en-US" sz="1200" dirty="0">
                <a:solidFill>
                  <a:schemeClr val="bg1"/>
                </a:solidFill>
              </a:rPr>
              <a:t>Results Extraction</a:t>
            </a:r>
          </a:p>
        </p:txBody>
      </p:sp>
      <p:sp>
        <p:nvSpPr>
          <p:cNvPr id="33" name="Rectangle 32">
            <a:extLst>
              <a:ext uri="{FF2B5EF4-FFF2-40B4-BE49-F238E27FC236}">
                <a16:creationId xmlns:a16="http://schemas.microsoft.com/office/drawing/2014/main" id="{4587397E-B3C9-4B96-9FD2-7F58C9CAC9FA}"/>
              </a:ext>
            </a:extLst>
          </p:cNvPr>
          <p:cNvSpPr/>
          <p:nvPr/>
        </p:nvSpPr>
        <p:spPr>
          <a:xfrm>
            <a:off x="5993735" y="5176479"/>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6E6B36C-8C86-48B0-8EF0-0DDDAEA79E37}"/>
              </a:ext>
            </a:extLst>
          </p:cNvPr>
          <p:cNvSpPr/>
          <p:nvPr/>
        </p:nvSpPr>
        <p:spPr>
          <a:xfrm>
            <a:off x="5813543" y="5101780"/>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2960AEE3-35B9-402B-A7F8-46DA7CC3AA65}"/>
              </a:ext>
            </a:extLst>
          </p:cNvPr>
          <p:cNvCxnSpPr/>
          <p:nvPr/>
        </p:nvCxnSpPr>
        <p:spPr>
          <a:xfrm flipV="1">
            <a:off x="5915096" y="5777899"/>
            <a:ext cx="164296" cy="132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Diamond 35">
            <a:extLst>
              <a:ext uri="{FF2B5EF4-FFF2-40B4-BE49-F238E27FC236}">
                <a16:creationId xmlns:a16="http://schemas.microsoft.com/office/drawing/2014/main" id="{C70C0488-B053-496F-97E8-54A5D67916E9}"/>
              </a:ext>
            </a:extLst>
          </p:cNvPr>
          <p:cNvSpPr/>
          <p:nvPr/>
        </p:nvSpPr>
        <p:spPr>
          <a:xfrm>
            <a:off x="9299283" y="5076950"/>
            <a:ext cx="824948" cy="76676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FA755A28-79C9-4CD4-AF35-212694BCF8FA}"/>
              </a:ext>
            </a:extLst>
          </p:cNvPr>
          <p:cNvCxnSpPr>
            <a:stCxn id="33" idx="3"/>
            <a:endCxn id="36" idx="1"/>
          </p:cNvCxnSpPr>
          <p:nvPr/>
        </p:nvCxnSpPr>
        <p:spPr>
          <a:xfrm>
            <a:off x="6358445" y="5460331"/>
            <a:ext cx="29408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49">
            <a:extLst>
              <a:ext uri="{FF2B5EF4-FFF2-40B4-BE49-F238E27FC236}">
                <a16:creationId xmlns:a16="http://schemas.microsoft.com/office/drawing/2014/main" id="{BABFD565-4F05-45E5-9255-79BE92BCEFE1}"/>
              </a:ext>
            </a:extLst>
          </p:cNvPr>
          <p:cNvCxnSpPr>
            <a:stCxn id="28" idx="3"/>
            <a:endCxn id="36" idx="0"/>
          </p:cNvCxnSpPr>
          <p:nvPr/>
        </p:nvCxnSpPr>
        <p:spPr>
          <a:xfrm>
            <a:off x="8634135" y="4720991"/>
            <a:ext cx="1077622" cy="35595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34F8EB6-11E3-4C8F-8D4F-9D80B82FA1CB}"/>
              </a:ext>
            </a:extLst>
          </p:cNvPr>
          <p:cNvSpPr txBox="1"/>
          <p:nvPr/>
        </p:nvSpPr>
        <p:spPr>
          <a:xfrm>
            <a:off x="9145226" y="5279020"/>
            <a:ext cx="1133061" cy="307777"/>
          </a:xfrm>
          <a:prstGeom prst="rect">
            <a:avLst/>
          </a:prstGeom>
          <a:noFill/>
        </p:spPr>
        <p:txBody>
          <a:bodyPr wrap="square" rtlCol="0">
            <a:spAutoFit/>
          </a:bodyPr>
          <a:lstStyle/>
          <a:p>
            <a:pPr algn="ctr"/>
            <a:r>
              <a:rPr lang="en-US" sz="1400" dirty="0">
                <a:solidFill>
                  <a:schemeClr val="bg1"/>
                </a:solidFill>
              </a:rPr>
              <a:t>Merge</a:t>
            </a:r>
          </a:p>
        </p:txBody>
      </p:sp>
      <p:sp>
        <p:nvSpPr>
          <p:cNvPr id="40" name="Rectangle 39">
            <a:extLst>
              <a:ext uri="{FF2B5EF4-FFF2-40B4-BE49-F238E27FC236}">
                <a16:creationId xmlns:a16="http://schemas.microsoft.com/office/drawing/2014/main" id="{4A5CC201-7B5A-46B4-8502-B3ED0F99E576}"/>
              </a:ext>
            </a:extLst>
          </p:cNvPr>
          <p:cNvSpPr/>
          <p:nvPr/>
        </p:nvSpPr>
        <p:spPr>
          <a:xfrm>
            <a:off x="10675857" y="5247638"/>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51C7C87-416E-42E7-A34E-6ED3769F0C19}"/>
              </a:ext>
            </a:extLst>
          </p:cNvPr>
          <p:cNvSpPr/>
          <p:nvPr/>
        </p:nvSpPr>
        <p:spPr>
          <a:xfrm>
            <a:off x="10495665" y="5172939"/>
            <a:ext cx="364710" cy="56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3D60E109-3053-4A27-A181-51E76C76D227}"/>
              </a:ext>
            </a:extLst>
          </p:cNvPr>
          <p:cNvCxnSpPr>
            <a:stCxn id="36" idx="3"/>
            <a:endCxn id="41" idx="1"/>
          </p:cNvCxnSpPr>
          <p:nvPr/>
        </p:nvCxnSpPr>
        <p:spPr>
          <a:xfrm flipV="1">
            <a:off x="10124231" y="5456791"/>
            <a:ext cx="371434" cy="3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8DD7A3B-687D-45BC-B634-6CB5E0D7EF6F}"/>
              </a:ext>
            </a:extLst>
          </p:cNvPr>
          <p:cNvSpPr txBox="1"/>
          <p:nvPr/>
        </p:nvSpPr>
        <p:spPr>
          <a:xfrm>
            <a:off x="10307403" y="4444945"/>
            <a:ext cx="851036" cy="307777"/>
          </a:xfrm>
          <a:prstGeom prst="rect">
            <a:avLst/>
          </a:prstGeom>
          <a:solidFill>
            <a:schemeClr val="bg1">
              <a:lumMod val="85000"/>
            </a:schemeClr>
          </a:solidFill>
        </p:spPr>
        <p:txBody>
          <a:bodyPr wrap="square" rtlCol="0">
            <a:spAutoFit/>
          </a:bodyPr>
          <a:lstStyle/>
          <a:p>
            <a:pPr algn="ctr"/>
            <a:r>
              <a:rPr lang="en-US" sz="1400" dirty="0"/>
              <a:t>td6.xlsx</a:t>
            </a:r>
          </a:p>
        </p:txBody>
      </p:sp>
      <p:cxnSp>
        <p:nvCxnSpPr>
          <p:cNvPr id="44" name="Straight Arrow Connector 43">
            <a:extLst>
              <a:ext uri="{FF2B5EF4-FFF2-40B4-BE49-F238E27FC236}">
                <a16:creationId xmlns:a16="http://schemas.microsoft.com/office/drawing/2014/main" id="{EA780539-30E4-4C4D-9539-4853D6D860BC}"/>
              </a:ext>
            </a:extLst>
          </p:cNvPr>
          <p:cNvCxnSpPr/>
          <p:nvPr/>
        </p:nvCxnSpPr>
        <p:spPr>
          <a:xfrm>
            <a:off x="10732921" y="4790072"/>
            <a:ext cx="56458" cy="322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24" descr="Image result for metrology equipment semiconductor transparent">
            <a:extLst>
              <a:ext uri="{FF2B5EF4-FFF2-40B4-BE49-F238E27FC236}">
                <a16:creationId xmlns:a16="http://schemas.microsoft.com/office/drawing/2014/main" id="{9B111EB1-A1F8-41BE-81F6-52F6A176D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279" y="1813983"/>
            <a:ext cx="1801073" cy="1917593"/>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a:extLst>
              <a:ext uri="{FF2B5EF4-FFF2-40B4-BE49-F238E27FC236}">
                <a16:creationId xmlns:a16="http://schemas.microsoft.com/office/drawing/2014/main" id="{A714C3EE-3999-4716-92E5-2435BF2563FC}"/>
              </a:ext>
            </a:extLst>
          </p:cNvPr>
          <p:cNvCxnSpPr>
            <a:endCxn id="8" idx="1"/>
          </p:cNvCxnSpPr>
          <p:nvPr/>
        </p:nvCxnSpPr>
        <p:spPr>
          <a:xfrm>
            <a:off x="2138352" y="3107152"/>
            <a:ext cx="3315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A5FB3E0-1056-4D56-A397-AD5B35FD0C57}"/>
              </a:ext>
            </a:extLst>
          </p:cNvPr>
          <p:cNvSpPr txBox="1"/>
          <p:nvPr/>
        </p:nvSpPr>
        <p:spPr>
          <a:xfrm>
            <a:off x="2703441" y="4646292"/>
            <a:ext cx="1133061" cy="307777"/>
          </a:xfrm>
          <a:prstGeom prst="rect">
            <a:avLst/>
          </a:prstGeom>
          <a:noFill/>
        </p:spPr>
        <p:txBody>
          <a:bodyPr wrap="square" rtlCol="0">
            <a:spAutoFit/>
          </a:bodyPr>
          <a:lstStyle/>
          <a:p>
            <a:pPr algn="ctr"/>
            <a:r>
              <a:rPr lang="en-US" sz="1400" dirty="0">
                <a:solidFill>
                  <a:schemeClr val="bg1"/>
                </a:solidFill>
              </a:rPr>
              <a:t>Database</a:t>
            </a:r>
          </a:p>
        </p:txBody>
      </p:sp>
      <p:cxnSp>
        <p:nvCxnSpPr>
          <p:cNvPr id="48" name="Straight Connector 47">
            <a:extLst>
              <a:ext uri="{FF2B5EF4-FFF2-40B4-BE49-F238E27FC236}">
                <a16:creationId xmlns:a16="http://schemas.microsoft.com/office/drawing/2014/main" id="{0EE1E9D2-3505-472B-8EBC-E9D8901C2DFC}"/>
              </a:ext>
            </a:extLst>
          </p:cNvPr>
          <p:cNvCxnSpPr/>
          <p:nvPr/>
        </p:nvCxnSpPr>
        <p:spPr>
          <a:xfrm>
            <a:off x="10217823" y="3359426"/>
            <a:ext cx="0" cy="3076476"/>
          </a:xfrm>
          <a:prstGeom prst="line">
            <a:avLst/>
          </a:prstGeom>
          <a:ln w="38100">
            <a:solidFill>
              <a:srgbClr val="FFFF00"/>
            </a:solidFill>
            <a:prstDash val="lgDash"/>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ED63F97-CD4E-4613-BBA6-73AFF79BDD35}"/>
              </a:ext>
            </a:extLst>
          </p:cNvPr>
          <p:cNvSpPr txBox="1"/>
          <p:nvPr/>
        </p:nvSpPr>
        <p:spPr>
          <a:xfrm>
            <a:off x="10217823" y="3806569"/>
            <a:ext cx="1510748" cy="369332"/>
          </a:xfrm>
          <a:prstGeom prst="rect">
            <a:avLst/>
          </a:prstGeom>
          <a:noFill/>
        </p:spPr>
        <p:txBody>
          <a:bodyPr wrap="square" rtlCol="0">
            <a:spAutoFit/>
          </a:bodyPr>
          <a:lstStyle/>
          <a:p>
            <a:r>
              <a:rPr lang="en-US" u="sng" dirty="0"/>
              <a:t>Final Data File</a:t>
            </a:r>
          </a:p>
        </p:txBody>
      </p:sp>
      <p:sp>
        <p:nvSpPr>
          <p:cNvPr id="50" name="Oval 49">
            <a:extLst>
              <a:ext uri="{FF2B5EF4-FFF2-40B4-BE49-F238E27FC236}">
                <a16:creationId xmlns:a16="http://schemas.microsoft.com/office/drawing/2014/main" id="{1218BCAA-12F8-49DA-8DFC-5E3B94B174B2}"/>
              </a:ext>
            </a:extLst>
          </p:cNvPr>
          <p:cNvSpPr/>
          <p:nvPr/>
        </p:nvSpPr>
        <p:spPr>
          <a:xfrm>
            <a:off x="4154737" y="4925790"/>
            <a:ext cx="431817" cy="4474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51" name="Oval 50">
            <a:extLst>
              <a:ext uri="{FF2B5EF4-FFF2-40B4-BE49-F238E27FC236}">
                <a16:creationId xmlns:a16="http://schemas.microsoft.com/office/drawing/2014/main" id="{CE1FA0D8-4B2C-4CD2-A947-3D796EAEA531}"/>
              </a:ext>
            </a:extLst>
          </p:cNvPr>
          <p:cNvSpPr/>
          <p:nvPr/>
        </p:nvSpPr>
        <p:spPr>
          <a:xfrm>
            <a:off x="7338887" y="4949210"/>
            <a:ext cx="431817" cy="4474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52" name="Oval 51">
            <a:extLst>
              <a:ext uri="{FF2B5EF4-FFF2-40B4-BE49-F238E27FC236}">
                <a16:creationId xmlns:a16="http://schemas.microsoft.com/office/drawing/2014/main" id="{8BA14BC3-673F-4E00-BF32-783AAC757961}"/>
              </a:ext>
            </a:extLst>
          </p:cNvPr>
          <p:cNvSpPr/>
          <p:nvPr/>
        </p:nvSpPr>
        <p:spPr>
          <a:xfrm>
            <a:off x="9172946" y="5571805"/>
            <a:ext cx="431817" cy="4474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53" name="Rectangle 52">
            <a:extLst>
              <a:ext uri="{FF2B5EF4-FFF2-40B4-BE49-F238E27FC236}">
                <a16:creationId xmlns:a16="http://schemas.microsoft.com/office/drawing/2014/main" id="{15AFC019-95DB-4F90-8AEE-A51696AF0328}"/>
              </a:ext>
            </a:extLst>
          </p:cNvPr>
          <p:cNvSpPr/>
          <p:nvPr/>
        </p:nvSpPr>
        <p:spPr>
          <a:xfrm>
            <a:off x="4124678" y="3695961"/>
            <a:ext cx="5969494" cy="2604619"/>
          </a:xfrm>
          <a:prstGeom prst="rect">
            <a:avLst/>
          </a:prstGeom>
          <a:noFill/>
          <a:ln w="25400">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41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Cleansing and Processing</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797824"/>
            <a:ext cx="11011930" cy="5269726"/>
          </a:xfrm>
        </p:spPr>
        <p:txBody>
          <a:bodyPr vert="horz" lIns="91440" tIns="45720" rIns="91440" bIns="45720" rtlCol="0">
            <a:normAutofit/>
          </a:bodyPr>
          <a:lstStyle/>
          <a:p>
            <a:r>
              <a:rPr lang="en-US" dirty="0">
                <a:solidFill>
                  <a:schemeClr val="bg1"/>
                </a:solidFill>
              </a:rPr>
              <a:t>IDs are removed from the database</a:t>
            </a:r>
          </a:p>
          <a:p>
            <a:r>
              <a:rPr lang="en-US" dirty="0">
                <a:solidFill>
                  <a:schemeClr val="bg1"/>
                </a:solidFill>
              </a:rPr>
              <a:t>Panda is used to extract the data from excel sheet.</a:t>
            </a:r>
          </a:p>
          <a:p>
            <a:r>
              <a:rPr lang="en-US" dirty="0">
                <a:solidFill>
                  <a:schemeClr val="bg1"/>
                </a:solidFill>
              </a:rPr>
              <a:t>Extraction done into </a:t>
            </a:r>
            <a:r>
              <a:rPr lang="en-US" dirty="0" err="1">
                <a:solidFill>
                  <a:schemeClr val="bg1"/>
                </a:solidFill>
              </a:rPr>
              <a:t>dataframe</a:t>
            </a:r>
            <a:r>
              <a:rPr lang="en-US" dirty="0">
                <a:solidFill>
                  <a:schemeClr val="bg1"/>
                </a:solidFill>
              </a:rPr>
              <a:t>.</a:t>
            </a:r>
          </a:p>
          <a:p>
            <a:r>
              <a:rPr lang="en-US" dirty="0">
                <a:solidFill>
                  <a:schemeClr val="bg1"/>
                </a:solidFill>
              </a:rPr>
              <a:t>20% test train split is applied on the data.</a:t>
            </a:r>
          </a:p>
          <a:p>
            <a:r>
              <a:rPr lang="en-US" dirty="0">
                <a:solidFill>
                  <a:schemeClr val="bg1"/>
                </a:solidFill>
              </a:rPr>
              <a:t>Converted the split data into </a:t>
            </a:r>
            <a:r>
              <a:rPr lang="en-US" dirty="0" err="1">
                <a:solidFill>
                  <a:schemeClr val="bg1"/>
                </a:solidFill>
              </a:rPr>
              <a:t>numpy</a:t>
            </a:r>
            <a:r>
              <a:rPr lang="en-US" dirty="0">
                <a:solidFill>
                  <a:schemeClr val="bg1"/>
                </a:solidFill>
              </a:rPr>
              <a:t> array.</a:t>
            </a:r>
          </a:p>
          <a:p>
            <a:r>
              <a:rPr lang="en-US" dirty="0">
                <a:solidFill>
                  <a:schemeClr val="bg1"/>
                </a:solidFill>
              </a:rPr>
              <a:t>The array is then scaled. Since 500ohm is the measurement limit, all the data is divided with 500. </a:t>
            </a:r>
          </a:p>
        </p:txBody>
      </p:sp>
    </p:spTree>
    <p:extLst>
      <p:ext uri="{BB962C8B-B14F-4D97-AF65-F5344CB8AC3E}">
        <p14:creationId xmlns:p14="http://schemas.microsoft.com/office/powerpoint/2010/main" val="1726795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4265141" cy="4648201"/>
          </a:xfrm>
        </p:spPr>
        <p:txBody>
          <a:bodyPr vert="horz" lIns="91440" tIns="45720" rIns="91440" bIns="45720" rtlCol="0">
            <a:normAutofit/>
          </a:bodyPr>
          <a:lstStyle/>
          <a:p>
            <a:r>
              <a:rPr lang="en-MY" dirty="0">
                <a:solidFill>
                  <a:schemeClr val="bg1">
                    <a:lumMod val="95000"/>
                  </a:schemeClr>
                </a:solidFill>
              </a:rPr>
              <a:t>The data set was split into train and test portions.</a:t>
            </a:r>
          </a:p>
          <a:p>
            <a:r>
              <a:rPr lang="en-MY" dirty="0">
                <a:solidFill>
                  <a:schemeClr val="bg1">
                    <a:lumMod val="95000"/>
                  </a:schemeClr>
                </a:solidFill>
              </a:rPr>
              <a:t>Each row in csv file represents 1 wafer and hence the need to reshape the raw data into 2D </a:t>
            </a:r>
            <a:r>
              <a:rPr lang="en-MY" dirty="0" err="1">
                <a:solidFill>
                  <a:schemeClr val="bg1">
                    <a:lumMod val="95000"/>
                  </a:schemeClr>
                </a:solidFill>
              </a:rPr>
              <a:t>numpy</a:t>
            </a:r>
            <a:r>
              <a:rPr lang="en-MY" dirty="0">
                <a:solidFill>
                  <a:schemeClr val="bg1">
                    <a:lumMod val="95000"/>
                  </a:schemeClr>
                </a:solidFill>
              </a:rPr>
              <a:t> array after test and train data split</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262979"/>
          </a:xfrm>
          <a:prstGeom prst="rect">
            <a:avLst/>
          </a:prstGeom>
        </p:spPr>
        <p:txBody>
          <a:bodyPr wrap="square">
            <a:spAutoFit/>
          </a:bodyPr>
          <a:lstStyle/>
          <a:p>
            <a:pPr lvl="0">
              <a:defRPr/>
            </a:pPr>
            <a:r>
              <a:rPr lang="en-MY" sz="1400" dirty="0" err="1">
                <a:solidFill>
                  <a:srgbClr val="FFFF00"/>
                </a:solidFill>
              </a:rPr>
              <a:t>raw_data</a:t>
            </a:r>
            <a:r>
              <a:rPr lang="en-MY" sz="1400" dirty="0">
                <a:solidFill>
                  <a:srgbClr val="FFFF00"/>
                </a:solidFill>
              </a:rPr>
              <a:t> = </a:t>
            </a:r>
            <a:r>
              <a:rPr lang="en-MY" sz="1400" dirty="0" err="1">
                <a:solidFill>
                  <a:srgbClr val="FFFF00"/>
                </a:solidFill>
              </a:rPr>
              <a:t>pd.read_excel</a:t>
            </a:r>
            <a:r>
              <a:rPr lang="en-MY" sz="1400" dirty="0">
                <a:solidFill>
                  <a:srgbClr val="FFFF00"/>
                </a:solidFill>
              </a:rPr>
              <a:t>('td6.xlsx',sheet_name = "td6")   #raw data</a:t>
            </a:r>
          </a:p>
          <a:p>
            <a:pPr lvl="0">
              <a:defRPr/>
            </a:pPr>
            <a:r>
              <a:rPr lang="en-MY" sz="1400" dirty="0" err="1">
                <a:solidFill>
                  <a:srgbClr val="FFFF00"/>
                </a:solidFill>
              </a:rPr>
              <a:t>sdarray</a:t>
            </a:r>
            <a:r>
              <a:rPr lang="en-MY" sz="1400" dirty="0">
                <a:solidFill>
                  <a:srgbClr val="FFFF00"/>
                </a:solidFill>
              </a:rPr>
              <a:t>=</a:t>
            </a:r>
            <a:r>
              <a:rPr lang="en-MY" sz="1400" dirty="0" err="1">
                <a:solidFill>
                  <a:srgbClr val="FFFF00"/>
                </a:solidFill>
              </a:rPr>
              <a:t>raw_data.drop</a:t>
            </a:r>
            <a:r>
              <a:rPr lang="en-MY" sz="1400" dirty="0">
                <a:solidFill>
                  <a:srgbClr val="FFFF00"/>
                </a:solidFill>
              </a:rPr>
              <a:t>(["</a:t>
            </a:r>
            <a:r>
              <a:rPr lang="en-MY" sz="1400" dirty="0" err="1">
                <a:solidFill>
                  <a:srgbClr val="FFFF00"/>
                </a:solidFill>
              </a:rPr>
              <a:t>saw","grind","dielectric</a:t>
            </a:r>
            <a:r>
              <a:rPr lang="en-MY" sz="1400" dirty="0">
                <a:solidFill>
                  <a:srgbClr val="FFFF00"/>
                </a:solidFill>
              </a:rPr>
              <a:t>"],axis=1)  #Just the features. Drop the outputs</a:t>
            </a:r>
          </a:p>
          <a:p>
            <a:pPr lvl="0">
              <a:defRPr/>
            </a:pPr>
            <a:r>
              <a:rPr lang="en-MY" sz="1400" dirty="0" err="1">
                <a:solidFill>
                  <a:srgbClr val="FFFF00"/>
                </a:solidFill>
              </a:rPr>
              <a:t>raw_label</a:t>
            </a:r>
            <a:r>
              <a:rPr lang="en-MY" sz="1400" dirty="0">
                <a:solidFill>
                  <a:srgbClr val="FFFF00"/>
                </a:solidFill>
              </a:rPr>
              <a:t>=raw_data.saw+2*raw_data.grind+4*</a:t>
            </a:r>
            <a:r>
              <a:rPr lang="en-MY" sz="1400" dirty="0" err="1">
                <a:solidFill>
                  <a:srgbClr val="FFFF00"/>
                </a:solidFill>
              </a:rPr>
              <a:t>raw_data.dielectric</a:t>
            </a:r>
            <a:r>
              <a:rPr lang="en-MY" sz="1400" dirty="0">
                <a:solidFill>
                  <a:srgbClr val="FFFF00"/>
                </a:solidFill>
              </a:rPr>
              <a:t>  #The result. Combining 3 rows into value of 0 to 7</a:t>
            </a:r>
          </a:p>
          <a:p>
            <a:pPr lvl="0">
              <a:defRPr/>
            </a:pPr>
            <a:endParaRPr lang="en-MY" sz="1400" dirty="0">
              <a:solidFill>
                <a:srgbClr val="FFFF00"/>
              </a:solidFill>
            </a:endParaRPr>
          </a:p>
          <a:p>
            <a:pPr lvl="0">
              <a:defRPr/>
            </a:pPr>
            <a:r>
              <a:rPr lang="en-MY" sz="1400" dirty="0" err="1">
                <a:solidFill>
                  <a:srgbClr val="FFFF00"/>
                </a:solidFill>
              </a:rPr>
              <a:t>sdarray_train,sdarray_test,label_train,label_test</a:t>
            </a:r>
            <a:r>
              <a:rPr lang="en-MY" sz="1400" dirty="0">
                <a:solidFill>
                  <a:srgbClr val="FFFF00"/>
                </a:solidFill>
              </a:rPr>
              <a:t> = </a:t>
            </a:r>
            <a:r>
              <a:rPr lang="en-MY" sz="1400" dirty="0" err="1">
                <a:solidFill>
                  <a:srgbClr val="FFFF00"/>
                </a:solidFill>
              </a:rPr>
              <a:t>train_test_split</a:t>
            </a:r>
            <a:r>
              <a:rPr lang="en-MY" sz="1400" dirty="0">
                <a:solidFill>
                  <a:srgbClr val="FFFF00"/>
                </a:solidFill>
              </a:rPr>
              <a:t>(</a:t>
            </a:r>
            <a:r>
              <a:rPr lang="en-MY" sz="1400" dirty="0" err="1">
                <a:solidFill>
                  <a:srgbClr val="FFFF00"/>
                </a:solidFill>
              </a:rPr>
              <a:t>sdarray,raw_label,test_size</a:t>
            </a:r>
            <a:r>
              <a:rPr lang="en-MY" sz="1400" dirty="0">
                <a:solidFill>
                  <a:srgbClr val="FFFF00"/>
                </a:solidFill>
              </a:rPr>
              <a:t> = 0.2) #split test data</a:t>
            </a:r>
          </a:p>
          <a:p>
            <a:pPr lvl="0">
              <a:defRPr/>
            </a:pPr>
            <a:endParaRPr lang="en-MY" sz="1400" dirty="0">
              <a:solidFill>
                <a:srgbClr val="FFFF00"/>
              </a:solidFill>
            </a:endParaRPr>
          </a:p>
          <a:p>
            <a:pPr lvl="0">
              <a:defRPr/>
            </a:pPr>
            <a:r>
              <a:rPr lang="en-MY" sz="1400" dirty="0" err="1">
                <a:solidFill>
                  <a:srgbClr val="FFFF00"/>
                </a:solidFill>
              </a:rPr>
              <a:t>sdarray_train_np</a:t>
            </a:r>
            <a:r>
              <a:rPr lang="en-MY" sz="1400" dirty="0">
                <a:solidFill>
                  <a:srgbClr val="FFFF00"/>
                </a:solidFill>
              </a:rPr>
              <a:t>=</a:t>
            </a:r>
            <a:r>
              <a:rPr lang="en-MY" sz="1400" dirty="0" err="1">
                <a:solidFill>
                  <a:srgbClr val="FFFF00"/>
                </a:solidFill>
              </a:rPr>
              <a:t>sdarray_train.as_matrix</a:t>
            </a:r>
            <a:r>
              <a:rPr lang="en-MY" sz="1400" dirty="0">
                <a:solidFill>
                  <a:srgbClr val="FFFF00"/>
                </a:solidFill>
              </a:rPr>
              <a:t>() #Changing input format</a:t>
            </a:r>
          </a:p>
          <a:p>
            <a:pPr lvl="0">
              <a:defRPr/>
            </a:pPr>
            <a:r>
              <a:rPr lang="en-MY" sz="1400" dirty="0" err="1">
                <a:solidFill>
                  <a:srgbClr val="FFFF00"/>
                </a:solidFill>
              </a:rPr>
              <a:t>twoDarray_train</a:t>
            </a:r>
            <a:r>
              <a:rPr lang="en-MY" sz="1400" dirty="0">
                <a:solidFill>
                  <a:srgbClr val="FFFF00"/>
                </a:solidFill>
              </a:rPr>
              <a:t> = </a:t>
            </a:r>
            <a:r>
              <a:rPr lang="en-MY" sz="1400" dirty="0" err="1">
                <a:solidFill>
                  <a:srgbClr val="FFFF00"/>
                </a:solidFill>
              </a:rPr>
              <a:t>sdarray_train_np.reshape</a:t>
            </a:r>
            <a:r>
              <a:rPr lang="en-MY" sz="1400" dirty="0">
                <a:solidFill>
                  <a:srgbClr val="FFFF00"/>
                </a:solidFill>
              </a:rPr>
              <a:t>((</a:t>
            </a:r>
            <a:r>
              <a:rPr lang="en-MY" sz="1400" dirty="0" err="1">
                <a:solidFill>
                  <a:srgbClr val="FFFF00"/>
                </a:solidFill>
              </a:rPr>
              <a:t>sdarray_train_np.shape</a:t>
            </a:r>
            <a:r>
              <a:rPr lang="en-MY" sz="1400" dirty="0">
                <a:solidFill>
                  <a:srgbClr val="FFFF00"/>
                </a:solidFill>
              </a:rPr>
              <a:t>[0], 21, 21)) # reshape data format to 2D</a:t>
            </a:r>
          </a:p>
          <a:p>
            <a:pPr lvl="0">
              <a:defRPr/>
            </a:pPr>
            <a:endParaRPr lang="en-MY" sz="1400" dirty="0">
              <a:solidFill>
                <a:srgbClr val="FFFF00"/>
              </a:solidFill>
            </a:endParaRPr>
          </a:p>
          <a:p>
            <a:pPr lvl="0">
              <a:defRPr/>
            </a:pPr>
            <a:r>
              <a:rPr lang="en-MY" sz="1400" dirty="0" err="1">
                <a:solidFill>
                  <a:srgbClr val="FFFF00"/>
                </a:solidFill>
              </a:rPr>
              <a:t>sdarray_test_np</a:t>
            </a:r>
            <a:r>
              <a:rPr lang="en-MY" sz="1400" dirty="0">
                <a:solidFill>
                  <a:srgbClr val="FFFF00"/>
                </a:solidFill>
              </a:rPr>
              <a:t>=</a:t>
            </a:r>
            <a:r>
              <a:rPr lang="en-MY" sz="1400" dirty="0" err="1">
                <a:solidFill>
                  <a:srgbClr val="FFFF00"/>
                </a:solidFill>
              </a:rPr>
              <a:t>sdarray_test.as_matrix</a:t>
            </a:r>
            <a:r>
              <a:rPr lang="en-MY" sz="1400" dirty="0">
                <a:solidFill>
                  <a:srgbClr val="FFFF00"/>
                </a:solidFill>
              </a:rPr>
              <a:t>()</a:t>
            </a:r>
          </a:p>
          <a:p>
            <a:pPr lvl="0">
              <a:defRPr/>
            </a:pPr>
            <a:r>
              <a:rPr lang="en-MY" sz="1400" dirty="0" err="1">
                <a:solidFill>
                  <a:srgbClr val="FFFF00"/>
                </a:solidFill>
              </a:rPr>
              <a:t>twoDarray_test</a:t>
            </a:r>
            <a:r>
              <a:rPr lang="en-MY" sz="1400" dirty="0">
                <a:solidFill>
                  <a:srgbClr val="FFFF00"/>
                </a:solidFill>
              </a:rPr>
              <a:t> = </a:t>
            </a:r>
            <a:r>
              <a:rPr lang="en-MY" sz="1400" dirty="0" err="1">
                <a:solidFill>
                  <a:srgbClr val="FFFF00"/>
                </a:solidFill>
              </a:rPr>
              <a:t>sdarray_test_np.reshape</a:t>
            </a:r>
            <a:r>
              <a:rPr lang="en-MY" sz="1400" dirty="0">
                <a:solidFill>
                  <a:srgbClr val="FFFF00"/>
                </a:solidFill>
              </a:rPr>
              <a:t>((</a:t>
            </a:r>
            <a:r>
              <a:rPr lang="en-MY" sz="1400" dirty="0" err="1">
                <a:solidFill>
                  <a:srgbClr val="FFFF00"/>
                </a:solidFill>
              </a:rPr>
              <a:t>sdarray_test_np.shape</a:t>
            </a:r>
            <a:r>
              <a:rPr lang="en-MY" sz="1400" dirty="0">
                <a:solidFill>
                  <a:srgbClr val="FFFF00"/>
                </a:solidFill>
              </a:rPr>
              <a:t>[0], 21, 21)) # reshape data format to 2D</a:t>
            </a:r>
          </a:p>
          <a:p>
            <a:pPr lvl="0">
              <a:defRPr/>
            </a:pPr>
            <a:endParaRPr lang="en-MY" sz="1400" dirty="0">
              <a:solidFill>
                <a:srgbClr val="FFFF00"/>
              </a:solidFill>
            </a:endParaRPr>
          </a:p>
          <a:p>
            <a:pPr lvl="0">
              <a:defRPr/>
            </a:pPr>
            <a:r>
              <a:rPr lang="en-MY" sz="1400" dirty="0" err="1">
                <a:solidFill>
                  <a:srgbClr val="FFFF00"/>
                </a:solidFill>
              </a:rPr>
              <a:t>trDat</a:t>
            </a:r>
            <a:r>
              <a:rPr lang="en-MY" sz="1400" dirty="0">
                <a:solidFill>
                  <a:srgbClr val="FFFF00"/>
                </a:solidFill>
              </a:rPr>
              <a:t>=</a:t>
            </a:r>
            <a:r>
              <a:rPr lang="en-MY" sz="1400" dirty="0" err="1">
                <a:solidFill>
                  <a:srgbClr val="FFFF00"/>
                </a:solidFill>
              </a:rPr>
              <a:t>twoDarray_train</a:t>
            </a:r>
            <a:r>
              <a:rPr lang="en-MY" sz="1400" dirty="0">
                <a:solidFill>
                  <a:srgbClr val="FFFF00"/>
                </a:solidFill>
              </a:rPr>
              <a:t> </a:t>
            </a:r>
          </a:p>
          <a:p>
            <a:pPr lvl="0">
              <a:defRPr/>
            </a:pPr>
            <a:r>
              <a:rPr lang="en-MY" sz="1400" dirty="0" err="1">
                <a:solidFill>
                  <a:srgbClr val="FFFF00"/>
                </a:solidFill>
              </a:rPr>
              <a:t>trLbl</a:t>
            </a:r>
            <a:r>
              <a:rPr lang="en-MY" sz="1400" dirty="0">
                <a:solidFill>
                  <a:srgbClr val="FFFF00"/>
                </a:solidFill>
              </a:rPr>
              <a:t>=</a:t>
            </a:r>
            <a:r>
              <a:rPr lang="en-MY" sz="1400" dirty="0" err="1">
                <a:solidFill>
                  <a:srgbClr val="FFFF00"/>
                </a:solidFill>
              </a:rPr>
              <a:t>label_train</a:t>
            </a:r>
            <a:endParaRPr lang="en-MY" sz="1400" dirty="0">
              <a:solidFill>
                <a:srgbClr val="FFFF00"/>
              </a:solidFill>
            </a:endParaRPr>
          </a:p>
          <a:p>
            <a:pPr lvl="0">
              <a:defRPr/>
            </a:pPr>
            <a:endParaRPr lang="en-MY" sz="1400" dirty="0">
              <a:solidFill>
                <a:srgbClr val="FFFF00"/>
              </a:solidFill>
            </a:endParaRPr>
          </a:p>
          <a:p>
            <a:pPr lvl="0">
              <a:defRPr/>
            </a:pPr>
            <a:r>
              <a:rPr lang="en-US" sz="1400" dirty="0" err="1">
                <a:solidFill>
                  <a:srgbClr val="FFFF00"/>
                </a:solidFill>
              </a:rPr>
              <a:t>tsDat</a:t>
            </a:r>
            <a:r>
              <a:rPr lang="en-US" sz="1400" dirty="0">
                <a:solidFill>
                  <a:srgbClr val="FFFF00"/>
                </a:solidFill>
              </a:rPr>
              <a:t>=</a:t>
            </a:r>
            <a:r>
              <a:rPr lang="en-US" sz="1400" dirty="0" err="1">
                <a:solidFill>
                  <a:srgbClr val="FFFF00"/>
                </a:solidFill>
              </a:rPr>
              <a:t>twoDarray_test</a:t>
            </a:r>
            <a:endParaRPr lang="en-US" sz="1400" dirty="0">
              <a:solidFill>
                <a:srgbClr val="FFFF00"/>
              </a:solidFill>
            </a:endParaRPr>
          </a:p>
          <a:p>
            <a:pPr lvl="0">
              <a:defRPr/>
            </a:pPr>
            <a:r>
              <a:rPr lang="en-US" sz="1400" dirty="0" err="1">
                <a:solidFill>
                  <a:srgbClr val="FFFF00"/>
                </a:solidFill>
              </a:rPr>
              <a:t>tsLbl</a:t>
            </a:r>
            <a:r>
              <a:rPr lang="en-US" sz="1400" dirty="0">
                <a:solidFill>
                  <a:srgbClr val="FFFF00"/>
                </a:solidFill>
              </a:rPr>
              <a:t>=</a:t>
            </a:r>
            <a:r>
              <a:rPr lang="en-US" sz="1400" dirty="0" err="1">
                <a:solidFill>
                  <a:srgbClr val="FFFF00"/>
                </a:solidFill>
              </a:rPr>
              <a:t>label_test</a:t>
            </a:r>
            <a:endParaRPr lang="en-US" sz="1400" dirty="0">
              <a:solidFill>
                <a:srgbClr val="FFFF00"/>
              </a:solidFill>
            </a:endParaRP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trDat.astype</a:t>
            </a:r>
            <a:r>
              <a:rPr lang="en-MY" sz="1400" dirty="0">
                <a:solidFill>
                  <a:srgbClr val="FFFF00"/>
                </a:solidFill>
              </a:rPr>
              <a:t>('float32')/500 #Convert ohm value to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tsDat.astype</a:t>
            </a:r>
            <a:r>
              <a:rPr lang="en-MY" sz="1400" dirty="0">
                <a:solidFill>
                  <a:srgbClr val="FFFF00"/>
                </a:solidFill>
              </a:rPr>
              <a:t>('float32')/500 #</a:t>
            </a:r>
          </a:p>
        </p:txBody>
      </p:sp>
    </p:spTree>
    <p:extLst>
      <p:ext uri="{BB962C8B-B14F-4D97-AF65-F5344CB8AC3E}">
        <p14:creationId xmlns:p14="http://schemas.microsoft.com/office/powerpoint/2010/main" val="917261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1" y="1912124"/>
            <a:ext cx="3573162" cy="4648201"/>
          </a:xfrm>
        </p:spPr>
        <p:txBody>
          <a:bodyPr vert="horz" lIns="91440" tIns="45720" rIns="91440" bIns="45720" rtlCol="0">
            <a:normAutofit/>
          </a:bodyPr>
          <a:lstStyle/>
          <a:p>
            <a:r>
              <a:rPr lang="en-MY" dirty="0">
                <a:solidFill>
                  <a:schemeClr val="bg1">
                    <a:lumMod val="95000"/>
                  </a:schemeClr>
                </a:solidFill>
              </a:rPr>
              <a:t>The input was converted to categorical value.</a:t>
            </a:r>
          </a:p>
          <a:p>
            <a:r>
              <a:rPr lang="en-MY" dirty="0">
                <a:solidFill>
                  <a:schemeClr val="bg1">
                    <a:lumMod val="95000"/>
                  </a:schemeClr>
                </a:solidFill>
              </a:rPr>
              <a:t>Number of classes is also accounted.</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047536"/>
          </a:xfrm>
          <a:prstGeom prst="rect">
            <a:avLst/>
          </a:prstGeom>
        </p:spPr>
        <p:txBody>
          <a:bodyPr wrap="square">
            <a:spAutoFit/>
          </a:bodyPr>
          <a:lstStyle/>
          <a:p>
            <a:pPr lvl="0">
              <a:defRPr/>
            </a:pPr>
            <a:r>
              <a:rPr lang="en-MY" sz="1400" dirty="0">
                <a:solidFill>
                  <a:srgbClr val="FFFF00"/>
                </a:solidFill>
              </a:rPr>
              <a:t> # Retrieve the row size of each image</a:t>
            </a:r>
          </a:p>
          <a:p>
            <a:pPr lvl="0">
              <a:defRPr/>
            </a:pPr>
            <a:r>
              <a:rPr lang="en-MY" sz="1400" dirty="0">
                <a:solidFill>
                  <a:srgbClr val="FFFF00"/>
                </a:solidFill>
              </a:rPr>
              <a:t>                            # Retrieve the column size of each image</a:t>
            </a:r>
          </a:p>
          <a:p>
            <a:pPr lvl="0">
              <a:defRPr/>
            </a:pPr>
            <a:r>
              <a:rPr lang="en-MY" sz="1400" dirty="0" err="1">
                <a:solidFill>
                  <a:srgbClr val="FFFF00"/>
                </a:solidFill>
              </a:rPr>
              <a:t>imgrows</a:t>
            </a:r>
            <a:r>
              <a:rPr lang="en-MY" sz="1400" dirty="0">
                <a:solidFill>
                  <a:srgbClr val="FFFF00"/>
                </a:solidFill>
              </a:rPr>
              <a:t>     = </a:t>
            </a:r>
            <a:r>
              <a:rPr lang="en-MY" sz="1400" dirty="0" err="1">
                <a:solidFill>
                  <a:srgbClr val="FFFF00"/>
                </a:solidFill>
              </a:rPr>
              <a:t>trDat.shape</a:t>
            </a:r>
            <a:r>
              <a:rPr lang="en-MY" sz="1400" dirty="0">
                <a:solidFill>
                  <a:srgbClr val="FFFF00"/>
                </a:solidFill>
              </a:rPr>
              <a:t>[1]</a:t>
            </a:r>
          </a:p>
          <a:p>
            <a:pPr lvl="0">
              <a:defRPr/>
            </a:pPr>
            <a:r>
              <a:rPr lang="en-MY" sz="1400" dirty="0" err="1">
                <a:solidFill>
                  <a:srgbClr val="FFFF00"/>
                </a:solidFill>
              </a:rPr>
              <a:t>imgclms</a:t>
            </a:r>
            <a:r>
              <a:rPr lang="en-MY" sz="1400" dirty="0">
                <a:solidFill>
                  <a:srgbClr val="FFFF00"/>
                </a:solidFill>
              </a:rPr>
              <a:t>     = </a:t>
            </a:r>
            <a:r>
              <a:rPr lang="en-MY" sz="1400" dirty="0" err="1">
                <a:solidFill>
                  <a:srgbClr val="FFFF00"/>
                </a:solidFill>
              </a:rPr>
              <a:t>trDat.shape</a:t>
            </a:r>
            <a:r>
              <a:rPr lang="en-MY" sz="1400" dirty="0">
                <a:solidFill>
                  <a:srgbClr val="FFFF00"/>
                </a:solidFill>
              </a:rPr>
              <a:t>[2]</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reshape the data to be [samples][width][height][channel]</a:t>
            </a:r>
          </a:p>
          <a:p>
            <a:pPr lvl="0">
              <a:defRPr/>
            </a:pPr>
            <a:r>
              <a:rPr lang="en-MY" sz="1400" dirty="0">
                <a:solidFill>
                  <a:srgbClr val="FFFF00"/>
                </a:solidFill>
              </a:rPr>
              <a:t>                            # This is required by </a:t>
            </a:r>
            <a:r>
              <a:rPr lang="en-MY" sz="1400" dirty="0" err="1">
                <a:solidFill>
                  <a:srgbClr val="FFFF00"/>
                </a:solidFill>
              </a:rPr>
              <a:t>Keras</a:t>
            </a:r>
            <a:r>
              <a:rPr lang="en-MY" sz="1400" dirty="0">
                <a:solidFill>
                  <a:srgbClr val="FFFF00"/>
                </a:solidFill>
              </a:rPr>
              <a:t> framework</a:t>
            </a: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trDat.reshape</a:t>
            </a:r>
            <a:r>
              <a:rPr lang="en-MY" sz="1400" dirty="0">
                <a:solidFill>
                  <a:srgbClr val="FFFF00"/>
                </a:solidFill>
              </a:rPr>
              <a:t>(</a:t>
            </a:r>
            <a:r>
              <a:rPr lang="en-MY" sz="1400" dirty="0" err="1">
                <a:solidFill>
                  <a:srgbClr val="FFFF00"/>
                </a:solidFill>
              </a:rPr>
              <a:t>trDat.shape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tsDat.reshape</a:t>
            </a:r>
            <a:r>
              <a:rPr lang="en-MY" sz="1400" dirty="0">
                <a:solidFill>
                  <a:srgbClr val="FFFF00"/>
                </a:solidFill>
              </a:rPr>
              <a:t>(</a:t>
            </a:r>
            <a:r>
              <a:rPr lang="en-MY" sz="1400" dirty="0" err="1">
                <a:solidFill>
                  <a:srgbClr val="FFFF00"/>
                </a:solidFill>
              </a:rPr>
              <a:t>tsDat.shape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Perform one hot encoding on the labels</a:t>
            </a:r>
          </a:p>
          <a:p>
            <a:pPr lvl="0">
              <a:defRPr/>
            </a:pPr>
            <a:r>
              <a:rPr lang="en-MY" sz="1400" dirty="0">
                <a:solidFill>
                  <a:srgbClr val="FFFF00"/>
                </a:solidFill>
              </a:rPr>
              <a:t>                            # Retrieve the number of classes in this problem</a:t>
            </a:r>
          </a:p>
          <a:p>
            <a:pPr lvl="0">
              <a:defRPr/>
            </a:pPr>
            <a:r>
              <a:rPr lang="en-MY" sz="1400" dirty="0" err="1">
                <a:solidFill>
                  <a:srgbClr val="FFFF00"/>
                </a:solidFill>
              </a:rPr>
              <a:t>trLbl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trLbl</a:t>
            </a:r>
            <a:r>
              <a:rPr lang="en-MY" sz="1400" dirty="0">
                <a:solidFill>
                  <a:srgbClr val="FFFF00"/>
                </a:solidFill>
              </a:rPr>
              <a:t>)</a:t>
            </a:r>
          </a:p>
          <a:p>
            <a:pPr lvl="0">
              <a:defRPr/>
            </a:pPr>
            <a:r>
              <a:rPr lang="en-MY" sz="1400" dirty="0" err="1">
                <a:solidFill>
                  <a:srgbClr val="FFFF00"/>
                </a:solidFill>
              </a:rPr>
              <a:t>tsLbl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tsLbl</a:t>
            </a:r>
            <a:r>
              <a:rPr lang="en-MY" sz="1400" dirty="0">
                <a:solidFill>
                  <a:srgbClr val="FFFF00"/>
                </a:solidFill>
              </a:rPr>
              <a:t>)</a:t>
            </a:r>
          </a:p>
          <a:p>
            <a:pPr lvl="0">
              <a:defRPr/>
            </a:pPr>
            <a:r>
              <a:rPr lang="en-MY" sz="1400" dirty="0" err="1">
                <a:solidFill>
                  <a:srgbClr val="FFFF00"/>
                </a:solidFill>
              </a:rPr>
              <a:t>num_classes</a:t>
            </a:r>
            <a:r>
              <a:rPr lang="en-MY" sz="1400" dirty="0">
                <a:solidFill>
                  <a:srgbClr val="FFFF00"/>
                </a:solidFill>
              </a:rPr>
              <a:t> = </a:t>
            </a:r>
            <a:r>
              <a:rPr lang="en-MY" sz="1400" dirty="0" err="1">
                <a:solidFill>
                  <a:srgbClr val="FFFF00"/>
                </a:solidFill>
              </a:rPr>
              <a:t>tsLbl.shape</a:t>
            </a:r>
            <a:r>
              <a:rPr lang="en-MY" sz="1400" dirty="0">
                <a:solidFill>
                  <a:srgbClr val="FFFF00"/>
                </a:solidFill>
              </a:rPr>
              <a:t>[1]</a:t>
            </a:r>
          </a:p>
        </p:txBody>
      </p:sp>
    </p:spTree>
    <p:extLst>
      <p:ext uri="{BB962C8B-B14F-4D97-AF65-F5344CB8AC3E}">
        <p14:creationId xmlns:p14="http://schemas.microsoft.com/office/powerpoint/2010/main" val="3790902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66725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Training the Neural Network </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	</a:t>
            </a:r>
            <a:r>
              <a:rPr lang="en-US" sz="3200" dirty="0">
                <a:solidFill>
                  <a:schemeClr val="accent1">
                    <a:lumMod val="20000"/>
                    <a:lumOff val="80000"/>
                  </a:schemeClr>
                </a:solidFill>
                <a:effectLst>
                  <a:glow rad="228600">
                    <a:schemeClr val="accent1">
                      <a:satMod val="175000"/>
                      <a:alpha val="40000"/>
                    </a:schemeClr>
                  </a:glow>
                </a:effectLst>
              </a:rPr>
              <a:t>– Standard Neural Network</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3933567" cy="4351338"/>
          </a:xfrm>
        </p:spPr>
        <p:txBody>
          <a:bodyPr/>
          <a:lstStyle/>
          <a:p>
            <a:pPr marL="0" indent="0">
              <a:buNone/>
            </a:pPr>
            <a:r>
              <a:rPr lang="en-US" dirty="0">
                <a:solidFill>
                  <a:schemeClr val="bg1"/>
                </a:solidFill>
              </a:rPr>
              <a:t>We started with the standard convolutional neural network which gave us an accuracy of </a:t>
            </a:r>
          </a:p>
          <a:p>
            <a:pPr marL="0" indent="0">
              <a:buNone/>
            </a:pPr>
            <a:r>
              <a:rPr lang="en-US" sz="3600" dirty="0">
                <a:solidFill>
                  <a:srgbClr val="FFFF00"/>
                </a:solidFill>
              </a:rPr>
              <a:t>91.74%</a:t>
            </a:r>
          </a:p>
        </p:txBody>
      </p:sp>
      <p:sp>
        <p:nvSpPr>
          <p:cNvPr id="6" name="Rectangle 5">
            <a:extLst>
              <a:ext uri="{FF2B5EF4-FFF2-40B4-BE49-F238E27FC236}">
                <a16:creationId xmlns:a16="http://schemas.microsoft.com/office/drawing/2014/main" id="{A54DD88C-D977-422B-B722-CAD61B6CA889}"/>
              </a:ext>
            </a:extLst>
          </p:cNvPr>
          <p:cNvSpPr/>
          <p:nvPr/>
        </p:nvSpPr>
        <p:spPr>
          <a:xfrm>
            <a:off x="4856205" y="2006601"/>
            <a:ext cx="7203991" cy="3970318"/>
          </a:xfrm>
          <a:prstGeom prst="rect">
            <a:avLst/>
          </a:prstGeom>
        </p:spPr>
        <p:txBody>
          <a:bodyPr wrap="square">
            <a:spAutoFit/>
          </a:bodyPr>
          <a:lstStyle/>
          <a:p>
            <a:r>
              <a:rPr lang="en-SG" dirty="0">
                <a:solidFill>
                  <a:srgbClr val="FFFF00"/>
                </a:solidFill>
              </a:rPr>
              <a:t>def </a:t>
            </a:r>
            <a:r>
              <a:rPr lang="en-SG" dirty="0" err="1">
                <a:solidFill>
                  <a:srgbClr val="FFFF00"/>
                </a:solidFill>
              </a:rPr>
              <a:t>createModel</a:t>
            </a:r>
            <a:r>
              <a:rPr lang="en-SG" dirty="0">
                <a:solidFill>
                  <a:srgbClr val="FFFF00"/>
                </a:solidFill>
              </a:rPr>
              <a:t>():</a:t>
            </a:r>
          </a:p>
          <a:p>
            <a:r>
              <a:rPr lang="en-SG" dirty="0">
                <a:solidFill>
                  <a:srgbClr val="FFFF00"/>
                </a:solidFill>
              </a:rPr>
              <a:t>    model = Sequential()       </a:t>
            </a:r>
          </a:p>
          <a:p>
            <a:r>
              <a:rPr lang="en-SG" dirty="0">
                <a:solidFill>
                  <a:srgbClr val="FFFF00"/>
                </a:solidFill>
              </a:rPr>
              <a:t>    </a:t>
            </a:r>
            <a:r>
              <a:rPr lang="en-SG" dirty="0" err="1">
                <a:solidFill>
                  <a:srgbClr val="FFFF00"/>
                </a:solidFill>
              </a:rPr>
              <a:t>model.add</a:t>
            </a:r>
            <a:r>
              <a:rPr lang="en-SG" dirty="0">
                <a:solidFill>
                  <a:srgbClr val="FFFF00"/>
                </a:solidFill>
              </a:rPr>
              <a:t>(Conv2D(20, (5, 5), </a:t>
            </a:r>
            <a:r>
              <a:rPr lang="en-SG" dirty="0" err="1">
                <a:solidFill>
                  <a:srgbClr val="FFFF00"/>
                </a:solidFill>
              </a:rPr>
              <a:t>input_shape</a:t>
            </a:r>
            <a:r>
              <a:rPr lang="en-SG" dirty="0">
                <a:solidFill>
                  <a:srgbClr val="FFFF00"/>
                </a:solidFill>
              </a:rPr>
              <a:t>=(21, 21, 1),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(MaxPooling2D(</a:t>
            </a:r>
            <a:r>
              <a:rPr lang="en-SG" dirty="0" err="1">
                <a:solidFill>
                  <a:srgbClr val="FFFF00"/>
                </a:solidFill>
              </a:rPr>
              <a:t>pool_size</a:t>
            </a:r>
            <a:r>
              <a:rPr lang="en-SG" dirty="0">
                <a:solidFill>
                  <a:srgbClr val="FFFF00"/>
                </a:solidFill>
              </a:rPr>
              <a:t>=(2, 2)))       </a:t>
            </a:r>
          </a:p>
          <a:p>
            <a:r>
              <a:rPr lang="en-SG" dirty="0">
                <a:solidFill>
                  <a:srgbClr val="FFFF00"/>
                </a:solidFill>
              </a:rPr>
              <a:t>    </a:t>
            </a:r>
            <a:r>
              <a:rPr lang="en-SG" dirty="0" err="1">
                <a:solidFill>
                  <a:srgbClr val="FFFF00"/>
                </a:solidFill>
              </a:rPr>
              <a:t>model.add</a:t>
            </a:r>
            <a:r>
              <a:rPr lang="en-SG" dirty="0">
                <a:solidFill>
                  <a:srgbClr val="FFFF00"/>
                </a:solidFill>
              </a:rPr>
              <a:t>(Conv2D(40, (5, 5),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(MaxPooling2D(</a:t>
            </a:r>
            <a:r>
              <a:rPr lang="en-SG" dirty="0" err="1">
                <a:solidFill>
                  <a:srgbClr val="FFFF00"/>
                </a:solidFill>
              </a:rPr>
              <a:t>pool_size</a:t>
            </a:r>
            <a:r>
              <a:rPr lang="en-SG" dirty="0">
                <a:solidFill>
                  <a:srgbClr val="FFFF00"/>
                </a:solidFill>
              </a:rPr>
              <a:t>=(2, 2)))       </a:t>
            </a:r>
          </a:p>
          <a:p>
            <a:r>
              <a:rPr lang="en-SG" dirty="0">
                <a:solidFill>
                  <a:srgbClr val="FFFF00"/>
                </a:solidFill>
              </a:rPr>
              <a:t>    </a:t>
            </a:r>
            <a:r>
              <a:rPr lang="en-SG" dirty="0" err="1">
                <a:solidFill>
                  <a:srgbClr val="FFFF00"/>
                </a:solidFill>
              </a:rPr>
              <a:t>model.add</a:t>
            </a:r>
            <a:r>
              <a:rPr lang="en-SG" dirty="0">
                <a:solidFill>
                  <a:srgbClr val="FFFF00"/>
                </a:solidFill>
              </a:rPr>
              <a:t>(Dropout(0.2))       </a:t>
            </a:r>
          </a:p>
          <a:p>
            <a:r>
              <a:rPr lang="en-SG" dirty="0">
                <a:solidFill>
                  <a:srgbClr val="FFFF00"/>
                </a:solidFill>
              </a:rPr>
              <a:t>    </a:t>
            </a:r>
            <a:r>
              <a:rPr lang="en-SG" dirty="0" err="1">
                <a:solidFill>
                  <a:srgbClr val="FFFF00"/>
                </a:solidFill>
              </a:rPr>
              <a:t>model.add</a:t>
            </a:r>
            <a:r>
              <a:rPr lang="en-SG" dirty="0">
                <a:solidFill>
                  <a:srgbClr val="FFFF00"/>
                </a:solidFill>
              </a:rPr>
              <a:t>(Flatten())       </a:t>
            </a:r>
          </a:p>
          <a:p>
            <a:r>
              <a:rPr lang="en-SG" dirty="0">
                <a:solidFill>
                  <a:srgbClr val="FFFF00"/>
                </a:solidFill>
              </a:rPr>
              <a:t>    </a:t>
            </a:r>
            <a:r>
              <a:rPr lang="en-SG" dirty="0" err="1">
                <a:solidFill>
                  <a:srgbClr val="FFFF00"/>
                </a:solidFill>
              </a:rPr>
              <a:t>model.add</a:t>
            </a:r>
            <a:r>
              <a:rPr lang="en-SG" dirty="0">
                <a:solidFill>
                  <a:srgbClr val="FFFF00"/>
                </a:solidFill>
              </a:rPr>
              <a:t>(Dense(128,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(Dense(</a:t>
            </a:r>
            <a:r>
              <a:rPr lang="en-SG" dirty="0" err="1">
                <a:solidFill>
                  <a:srgbClr val="FFFF00"/>
                </a:solidFill>
              </a:rPr>
              <a:t>num_classes</a:t>
            </a:r>
            <a:r>
              <a:rPr lang="en-SG" dirty="0">
                <a:solidFill>
                  <a:srgbClr val="FFFF00"/>
                </a:solidFill>
              </a:rPr>
              <a:t>, activation='</a:t>
            </a:r>
            <a:r>
              <a:rPr lang="en-SG" dirty="0" err="1">
                <a:solidFill>
                  <a:srgbClr val="FFFF00"/>
                </a:solidFill>
              </a:rPr>
              <a:t>softmax</a:t>
            </a:r>
            <a:r>
              <a:rPr lang="en-SG" dirty="0">
                <a:solidFill>
                  <a:srgbClr val="FFFF00"/>
                </a:solidFill>
              </a:rPr>
              <a:t>'))            </a:t>
            </a:r>
          </a:p>
          <a:p>
            <a:r>
              <a:rPr lang="en-SG" dirty="0">
                <a:solidFill>
                  <a:srgbClr val="FFFF00"/>
                </a:solidFill>
              </a:rPr>
              <a:t>    </a:t>
            </a:r>
            <a:r>
              <a:rPr lang="en-SG" dirty="0" err="1">
                <a:solidFill>
                  <a:srgbClr val="FFFF00"/>
                </a:solidFill>
              </a:rPr>
              <a:t>model.compile</a:t>
            </a:r>
            <a:r>
              <a:rPr lang="en-SG" dirty="0">
                <a:solidFill>
                  <a:srgbClr val="FFFF00"/>
                </a:solidFill>
              </a:rPr>
              <a:t>(loss='</a:t>
            </a:r>
            <a:r>
              <a:rPr lang="en-SG" dirty="0" err="1">
                <a:solidFill>
                  <a:srgbClr val="FFFF00"/>
                </a:solidFill>
              </a:rPr>
              <a:t>categorical_crossentropy</a:t>
            </a:r>
            <a:r>
              <a:rPr lang="en-SG" dirty="0">
                <a:solidFill>
                  <a:srgbClr val="FFFF00"/>
                </a:solidFill>
              </a:rPr>
              <a:t>', optimizer='</a:t>
            </a:r>
            <a:r>
              <a:rPr lang="en-SG" dirty="0" err="1">
                <a:solidFill>
                  <a:srgbClr val="FFFF00"/>
                </a:solidFill>
              </a:rPr>
              <a:t>adam</a:t>
            </a:r>
            <a:r>
              <a:rPr lang="en-SG" dirty="0">
                <a:solidFill>
                  <a:srgbClr val="FFFF00"/>
                </a:solidFill>
              </a:rPr>
              <a:t>', metrics=['accuracy']) </a:t>
            </a:r>
          </a:p>
          <a:p>
            <a:r>
              <a:rPr lang="en-SG" dirty="0">
                <a:solidFill>
                  <a:srgbClr val="FFFF00"/>
                </a:solidFill>
              </a:rPr>
              <a:t>      </a:t>
            </a:r>
          </a:p>
          <a:p>
            <a:r>
              <a:rPr lang="en-SG" dirty="0">
                <a:solidFill>
                  <a:srgbClr val="FFFF00"/>
                </a:solidFill>
              </a:rPr>
              <a:t>    return model</a:t>
            </a:r>
          </a:p>
        </p:txBody>
      </p:sp>
    </p:spTree>
    <p:extLst>
      <p:ext uri="{BB962C8B-B14F-4D97-AF65-F5344CB8AC3E}">
        <p14:creationId xmlns:p14="http://schemas.microsoft.com/office/powerpoint/2010/main" val="3993530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562776" y="863685"/>
            <a:ext cx="8417011" cy="382273"/>
          </a:xfrm>
        </p:spPr>
        <p:txBody>
          <a:bodyPr vert="horz" lIns="91440" tIns="45720" rIns="91440" bIns="45720" rtlCol="0" anchor="ctr">
            <a:normAutofit fontScale="90000"/>
          </a:bodyPr>
          <a:lstStyle/>
          <a:p>
            <a:r>
              <a:rPr lang="en-US" dirty="0">
                <a:solidFill>
                  <a:schemeClr val="accent1">
                    <a:lumMod val="20000"/>
                    <a:lumOff val="80000"/>
                  </a:schemeClr>
                </a:solidFill>
                <a:effectLst>
                  <a:glow rad="228600">
                    <a:schemeClr val="accent1">
                      <a:satMod val="175000"/>
                      <a:alpha val="40000"/>
                    </a:schemeClr>
                  </a:glow>
                </a:effectLst>
              </a:rPr>
              <a:t>Results</a:t>
            </a:r>
          </a:p>
        </p:txBody>
      </p:sp>
      <p:sp>
        <p:nvSpPr>
          <p:cNvPr id="7" name="Rectangle 6">
            <a:extLst>
              <a:ext uri="{FF2B5EF4-FFF2-40B4-BE49-F238E27FC236}">
                <a16:creationId xmlns:a16="http://schemas.microsoft.com/office/drawing/2014/main" id="{DA0BC44D-2FC2-43AD-A585-20FF6AA7F652}"/>
              </a:ext>
            </a:extLst>
          </p:cNvPr>
          <p:cNvSpPr/>
          <p:nvPr/>
        </p:nvSpPr>
        <p:spPr>
          <a:xfrm>
            <a:off x="5639405" y="3415079"/>
            <a:ext cx="6179194" cy="584775"/>
          </a:xfrm>
          <a:prstGeom prst="rect">
            <a:avLst/>
          </a:prstGeom>
        </p:spPr>
        <p:txBody>
          <a:bodyPr wrap="square">
            <a:spAutoFit/>
          </a:bodyPr>
          <a:lstStyle/>
          <a:p>
            <a:r>
              <a:rPr lang="en-SG" sz="2000" dirty="0">
                <a:solidFill>
                  <a:schemeClr val="bg1">
                    <a:lumMod val="95000"/>
                  </a:schemeClr>
                </a:solidFill>
                <a:latin typeface="&amp;quot"/>
              </a:rPr>
              <a:t>Best accuracy (on testing dataset):   </a:t>
            </a:r>
            <a:r>
              <a:rPr lang="en-SG" sz="3200" dirty="0">
                <a:solidFill>
                  <a:srgbClr val="FFFF00"/>
                </a:solidFill>
                <a:latin typeface="&amp;quot"/>
              </a:rPr>
              <a:t>91.74%</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864973"/>
            <a:ext cx="6859220" cy="22401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36153" y="948397"/>
            <a:ext cx="5663863" cy="1477328"/>
          </a:xfrm>
          <a:prstGeom prst="rect">
            <a:avLst/>
          </a:prstGeom>
        </p:spPr>
        <p:txBody>
          <a:bodyPr wrap="square">
            <a:spAutoFit/>
          </a:bodyPr>
          <a:lstStyle/>
          <a:p>
            <a:r>
              <a:rPr lang="en-SG" dirty="0">
                <a:solidFill>
                  <a:schemeClr val="bg1">
                    <a:lumMod val="95000"/>
                  </a:schemeClr>
                </a:solidFill>
                <a:latin typeface="&amp;quot"/>
              </a:rPr>
              <a:t>Original Convolutional Neural Network</a:t>
            </a:r>
          </a:p>
          <a:p>
            <a:endParaRPr lang="en-SG" dirty="0">
              <a:solidFill>
                <a:schemeClr val="bg1">
                  <a:lumMod val="95000"/>
                </a:schemeClr>
              </a:solidFill>
              <a:latin typeface="&amp;quot"/>
            </a:endParaRPr>
          </a:p>
          <a:p>
            <a:r>
              <a:rPr lang="en-SG" dirty="0">
                <a:solidFill>
                  <a:schemeClr val="bg1">
                    <a:lumMod val="95000"/>
                  </a:schemeClr>
                </a:solidFill>
                <a:latin typeface="&amp;quot"/>
              </a:rPr>
              <a:t>Learning Rate = 2e^-3</a:t>
            </a:r>
          </a:p>
          <a:p>
            <a:endParaRPr lang="en-SG" dirty="0">
              <a:solidFill>
                <a:schemeClr val="bg1">
                  <a:lumMod val="95000"/>
                </a:schemeClr>
              </a:solidFill>
              <a:latin typeface="&amp;quot"/>
            </a:endParaRPr>
          </a:p>
          <a:p>
            <a:r>
              <a:rPr lang="en-SG" dirty="0">
                <a:solidFill>
                  <a:schemeClr val="bg1">
                    <a:lumMod val="95000"/>
                  </a:schemeClr>
                </a:solidFill>
                <a:latin typeface="&amp;quot"/>
              </a:rPr>
              <a:t>Batch Size = 32</a:t>
            </a:r>
          </a:p>
        </p:txBody>
      </p:sp>
      <p:pic>
        <p:nvPicPr>
          <p:cNvPr id="17" name="Picture 16">
            <a:extLst>
              <a:ext uri="{FF2B5EF4-FFF2-40B4-BE49-F238E27FC236}">
                <a16:creationId xmlns:a16="http://schemas.microsoft.com/office/drawing/2014/main" id="{4E46135B-D02F-4DC8-8B5A-5DF8246BA106}"/>
              </a:ext>
            </a:extLst>
          </p:cNvPr>
          <p:cNvPicPr>
            <a:picLocks noChangeAspect="1"/>
          </p:cNvPicPr>
          <p:nvPr/>
        </p:nvPicPr>
        <p:blipFill rotWithShape="1">
          <a:blip r:embed="rId3"/>
          <a:srcRect t="24652" r="57725" b="45557"/>
          <a:stretch/>
        </p:blipFill>
        <p:spPr>
          <a:xfrm>
            <a:off x="5243451" y="4301373"/>
            <a:ext cx="6859220" cy="2445764"/>
          </a:xfrm>
          <a:prstGeom prst="rect">
            <a:avLst/>
          </a:prstGeom>
        </p:spPr>
      </p:pic>
      <p:pic>
        <p:nvPicPr>
          <p:cNvPr id="18" name="Picture 17">
            <a:extLst>
              <a:ext uri="{FF2B5EF4-FFF2-40B4-BE49-F238E27FC236}">
                <a16:creationId xmlns:a16="http://schemas.microsoft.com/office/drawing/2014/main" id="{6449308F-09EE-4896-BE0B-E0620A684A86}"/>
              </a:ext>
            </a:extLst>
          </p:cNvPr>
          <p:cNvPicPr>
            <a:picLocks noChangeAspect="1"/>
          </p:cNvPicPr>
          <p:nvPr/>
        </p:nvPicPr>
        <p:blipFill rotWithShape="1">
          <a:blip r:embed="rId3"/>
          <a:srcRect t="54444" r="83672" b="26667"/>
          <a:stretch/>
        </p:blipFill>
        <p:spPr>
          <a:xfrm>
            <a:off x="2357357" y="4790960"/>
            <a:ext cx="2615440" cy="1701913"/>
          </a:xfrm>
          <a:prstGeom prst="rect">
            <a:avLst/>
          </a:prstGeom>
        </p:spPr>
      </p:pic>
      <p:pic>
        <p:nvPicPr>
          <p:cNvPr id="19" name="Picture 18">
            <a:extLst>
              <a:ext uri="{FF2B5EF4-FFF2-40B4-BE49-F238E27FC236}">
                <a16:creationId xmlns:a16="http://schemas.microsoft.com/office/drawing/2014/main" id="{46A864DA-1A77-4280-8CC1-29C51799E39B}"/>
              </a:ext>
            </a:extLst>
          </p:cNvPr>
          <p:cNvPicPr>
            <a:picLocks noChangeAspect="1"/>
          </p:cNvPicPr>
          <p:nvPr/>
        </p:nvPicPr>
        <p:blipFill rotWithShape="1">
          <a:blip r:embed="rId4"/>
          <a:srcRect l="733" t="23194" r="70078" b="40713"/>
          <a:stretch/>
        </p:blipFill>
        <p:spPr>
          <a:xfrm>
            <a:off x="897734" y="1619743"/>
            <a:ext cx="4061644" cy="2825026"/>
          </a:xfrm>
          <a:prstGeom prst="rect">
            <a:avLst/>
          </a:prstGeom>
        </p:spPr>
      </p:pic>
      <p:sp>
        <p:nvSpPr>
          <p:cNvPr id="3" name="Oval 2">
            <a:extLst>
              <a:ext uri="{FF2B5EF4-FFF2-40B4-BE49-F238E27FC236}">
                <a16:creationId xmlns:a16="http://schemas.microsoft.com/office/drawing/2014/main" id="{6CA7BD02-C6A9-42DC-AED6-C5A0CF5E7ABE}"/>
              </a:ext>
            </a:extLst>
          </p:cNvPr>
          <p:cNvSpPr/>
          <p:nvPr/>
        </p:nvSpPr>
        <p:spPr>
          <a:xfrm>
            <a:off x="3701988" y="2210540"/>
            <a:ext cx="985422" cy="665825"/>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Connector 8">
            <a:extLst>
              <a:ext uri="{FF2B5EF4-FFF2-40B4-BE49-F238E27FC236}">
                <a16:creationId xmlns:a16="http://schemas.microsoft.com/office/drawing/2014/main" id="{8A1E6E6A-A52E-48B0-BEFE-3374C1AB72F2}"/>
              </a:ext>
            </a:extLst>
          </p:cNvPr>
          <p:cNvCxnSpPr>
            <a:stCxn id="3" idx="6"/>
            <a:endCxn id="6" idx="1"/>
          </p:cNvCxnSpPr>
          <p:nvPr/>
        </p:nvCxnSpPr>
        <p:spPr>
          <a:xfrm>
            <a:off x="4687410" y="2543453"/>
            <a:ext cx="951995" cy="322610"/>
          </a:xfrm>
          <a:prstGeom prst="line">
            <a:avLst/>
          </a:prstGeom>
          <a:ln w="28575">
            <a:solidFill>
              <a:srgbClr val="85DFFF"/>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0D1847-3932-49DE-9DFF-730260E4013C}"/>
              </a:ext>
            </a:extLst>
          </p:cNvPr>
          <p:cNvSpPr/>
          <p:nvPr/>
        </p:nvSpPr>
        <p:spPr>
          <a:xfrm>
            <a:off x="5639405" y="2639667"/>
            <a:ext cx="2980812" cy="382145"/>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F42A2E0E-DB88-4E61-BABD-2C34526D5645}"/>
              </a:ext>
            </a:extLst>
          </p:cNvPr>
          <p:cNvSpPr txBox="1"/>
          <p:nvPr/>
        </p:nvSpPr>
        <p:spPr>
          <a:xfrm>
            <a:off x="5639405" y="2681397"/>
            <a:ext cx="4465468" cy="369332"/>
          </a:xfrm>
          <a:prstGeom prst="rect">
            <a:avLst/>
          </a:prstGeom>
          <a:noFill/>
        </p:spPr>
        <p:txBody>
          <a:bodyPr wrap="square" rtlCol="0">
            <a:spAutoFit/>
          </a:bodyPr>
          <a:lstStyle/>
          <a:p>
            <a:r>
              <a:rPr lang="en-US" dirty="0">
                <a:solidFill>
                  <a:srgbClr val="85DFFF"/>
                </a:solidFill>
              </a:rPr>
              <a:t>Loss value started to increase…</a:t>
            </a:r>
            <a:endParaRPr lang="en-SG" dirty="0">
              <a:solidFill>
                <a:srgbClr val="85DFFF"/>
              </a:solidFill>
            </a:endParaRPr>
          </a:p>
        </p:txBody>
      </p:sp>
      <p:sp>
        <p:nvSpPr>
          <p:cNvPr id="21" name="Title 1">
            <a:extLst>
              <a:ext uri="{FF2B5EF4-FFF2-40B4-BE49-F238E27FC236}">
                <a16:creationId xmlns:a16="http://schemas.microsoft.com/office/drawing/2014/main" id="{6D9F711F-EC23-4CD5-8C2C-F6F9C1C8F8AC}"/>
              </a:ext>
            </a:extLst>
          </p:cNvPr>
          <p:cNvSpPr txBox="1">
            <a:spLocks/>
          </p:cNvSpPr>
          <p:nvPr/>
        </p:nvSpPr>
        <p:spPr>
          <a:xfrm>
            <a:off x="270394" y="112473"/>
            <a:ext cx="6488752" cy="779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20000"/>
                    <a:lumOff val="80000"/>
                  </a:schemeClr>
                </a:solidFill>
                <a:effectLst>
                  <a:glow rad="228600">
                    <a:schemeClr val="accent1">
                      <a:satMod val="175000"/>
                      <a:alpha val="40000"/>
                    </a:schemeClr>
                  </a:glow>
                </a:effectLst>
              </a:rPr>
              <a:t>Standard Neural Network</a:t>
            </a:r>
          </a:p>
        </p:txBody>
      </p:sp>
    </p:spTree>
    <p:extLst>
      <p:ext uri="{BB962C8B-B14F-4D97-AF65-F5344CB8AC3E}">
        <p14:creationId xmlns:p14="http://schemas.microsoft.com/office/powerpoint/2010/main" val="2240183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14" name="Rectangle 13">
            <a:extLst>
              <a:ext uri="{FF2B5EF4-FFF2-40B4-BE49-F238E27FC236}">
                <a16:creationId xmlns:a16="http://schemas.microsoft.com/office/drawing/2014/main" id="{5F6D48A8-D84F-4EC0-A50B-44F490212364}"/>
              </a:ext>
            </a:extLst>
          </p:cNvPr>
          <p:cNvSpPr/>
          <p:nvPr/>
        </p:nvSpPr>
        <p:spPr>
          <a:xfrm>
            <a:off x="588463" y="1386610"/>
            <a:ext cx="11015074" cy="512848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a:bodyPr>
          <a:lstStyle/>
          <a:p>
            <a:r>
              <a:rPr lang="en-US" sz="3600" dirty="0">
                <a:solidFill>
                  <a:schemeClr val="accent1">
                    <a:lumMod val="20000"/>
                    <a:lumOff val="80000"/>
                  </a:schemeClr>
                </a:solidFill>
                <a:effectLst>
                  <a:glow rad="228600">
                    <a:schemeClr val="accent1">
                      <a:satMod val="175000"/>
                      <a:alpha val="40000"/>
                    </a:schemeClr>
                  </a:glow>
                </a:effectLst>
              </a:rPr>
              <a:t>Learning Rate Setting</a:t>
            </a:r>
          </a:p>
        </p:txBody>
      </p:sp>
      <p:sp>
        <p:nvSpPr>
          <p:cNvPr id="22" name="Content Placeholder 2">
            <a:extLst>
              <a:ext uri="{FF2B5EF4-FFF2-40B4-BE49-F238E27FC236}">
                <a16:creationId xmlns:a16="http://schemas.microsoft.com/office/drawing/2014/main" id="{BEA25717-6A53-4136-834C-E8DB3315455F}"/>
              </a:ext>
            </a:extLst>
          </p:cNvPr>
          <p:cNvSpPr>
            <a:spLocks noGrp="1"/>
          </p:cNvSpPr>
          <p:nvPr>
            <p:ph idx="1"/>
          </p:nvPr>
        </p:nvSpPr>
        <p:spPr>
          <a:xfrm>
            <a:off x="838200" y="1825625"/>
            <a:ext cx="10515600" cy="4351338"/>
          </a:xfrm>
        </p:spPr>
        <p:txBody>
          <a:bodyPr/>
          <a:lstStyle/>
          <a:p>
            <a:pPr marL="0" indent="0">
              <a:buNone/>
            </a:pPr>
            <a:r>
              <a:rPr lang="en-MY" dirty="0">
                <a:solidFill>
                  <a:schemeClr val="bg1">
                    <a:lumMod val="95000"/>
                  </a:schemeClr>
                </a:solidFill>
              </a:rPr>
              <a:t>Applying initial learning rate at the beginning, and applying step wise decay when setting the learning scheduler.</a:t>
            </a:r>
          </a:p>
        </p:txBody>
      </p:sp>
      <p:pic>
        <p:nvPicPr>
          <p:cNvPr id="23" name="Picture 22">
            <a:extLst>
              <a:ext uri="{FF2B5EF4-FFF2-40B4-BE49-F238E27FC236}">
                <a16:creationId xmlns:a16="http://schemas.microsoft.com/office/drawing/2014/main" id="{7F3C6DBE-965C-4354-82F1-96C7CB630DAD}"/>
              </a:ext>
            </a:extLst>
          </p:cNvPr>
          <p:cNvPicPr>
            <a:picLocks noChangeAspect="1"/>
          </p:cNvPicPr>
          <p:nvPr/>
        </p:nvPicPr>
        <p:blipFill>
          <a:blip r:embed="rId3"/>
          <a:stretch>
            <a:fillRect/>
          </a:stretch>
        </p:blipFill>
        <p:spPr>
          <a:xfrm>
            <a:off x="3972568" y="3429000"/>
            <a:ext cx="3629025" cy="2352675"/>
          </a:xfrm>
          <a:prstGeom prst="rect">
            <a:avLst/>
          </a:prstGeom>
        </p:spPr>
      </p:pic>
    </p:spTree>
    <p:extLst>
      <p:ext uri="{BB962C8B-B14F-4D97-AF65-F5344CB8AC3E}">
        <p14:creationId xmlns:p14="http://schemas.microsoft.com/office/powerpoint/2010/main" val="88083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Incorporating the Resnet</a:t>
            </a:r>
            <a:endParaRPr lang="en-US" sz="3200" dirty="0">
              <a:solidFill>
                <a:schemeClr val="accent1">
                  <a:lumMod val="20000"/>
                  <a:lumOff val="80000"/>
                </a:schemeClr>
              </a:solidFill>
              <a:effectLst>
                <a:glow rad="228600">
                  <a:schemeClr val="accent1">
                    <a:satMod val="175000"/>
                    <a:alpha val="40000"/>
                  </a:schemeClr>
                </a:glow>
              </a:effectLst>
            </a:endParaRPr>
          </a:p>
        </p:txBody>
      </p:sp>
      <p:sp>
        <p:nvSpPr>
          <p:cNvPr id="15" name="TextBox 14">
            <a:extLst>
              <a:ext uri="{FF2B5EF4-FFF2-40B4-BE49-F238E27FC236}">
                <a16:creationId xmlns:a16="http://schemas.microsoft.com/office/drawing/2014/main" id="{BC924AEE-77A3-4124-8D80-0EB123560B5E}"/>
              </a:ext>
            </a:extLst>
          </p:cNvPr>
          <p:cNvSpPr txBox="1"/>
          <p:nvPr/>
        </p:nvSpPr>
        <p:spPr>
          <a:xfrm>
            <a:off x="7308091" y="1600015"/>
            <a:ext cx="1865870" cy="461665"/>
          </a:xfrm>
          <a:prstGeom prst="rect">
            <a:avLst/>
          </a:prstGeom>
          <a:noFill/>
        </p:spPr>
        <p:txBody>
          <a:bodyPr wrap="square" rtlCol="0">
            <a:spAutoFit/>
          </a:bodyPr>
          <a:lstStyle/>
          <a:p>
            <a:r>
              <a:rPr lang="en-SG" sz="2400" dirty="0">
                <a:solidFill>
                  <a:srgbClr val="FFFF00"/>
                </a:solidFill>
              </a:rPr>
              <a:t>Input Layers</a:t>
            </a:r>
          </a:p>
        </p:txBody>
      </p:sp>
      <p:pic>
        <p:nvPicPr>
          <p:cNvPr id="16" name="Picture 15">
            <a:extLst>
              <a:ext uri="{FF2B5EF4-FFF2-40B4-BE49-F238E27FC236}">
                <a16:creationId xmlns:a16="http://schemas.microsoft.com/office/drawing/2014/main" id="{F368D2DB-955E-402C-8FC4-381AA64C7A12}"/>
              </a:ext>
            </a:extLst>
          </p:cNvPr>
          <p:cNvPicPr>
            <a:picLocks noChangeAspect="1"/>
          </p:cNvPicPr>
          <p:nvPr/>
        </p:nvPicPr>
        <p:blipFill>
          <a:blip r:embed="rId3"/>
          <a:stretch>
            <a:fillRect/>
          </a:stretch>
        </p:blipFill>
        <p:spPr>
          <a:xfrm>
            <a:off x="5468929" y="2117099"/>
            <a:ext cx="5544194" cy="4402980"/>
          </a:xfrm>
          <a:prstGeom prst="rect">
            <a:avLst/>
          </a:prstGeom>
        </p:spPr>
      </p:pic>
      <p:sp>
        <p:nvSpPr>
          <p:cNvPr id="17" name="Rectangle 16">
            <a:extLst>
              <a:ext uri="{FF2B5EF4-FFF2-40B4-BE49-F238E27FC236}">
                <a16:creationId xmlns:a16="http://schemas.microsoft.com/office/drawing/2014/main" id="{5BF687E9-96E3-4E6D-B281-D0F76900AF31}"/>
              </a:ext>
            </a:extLst>
          </p:cNvPr>
          <p:cNvSpPr/>
          <p:nvPr/>
        </p:nvSpPr>
        <p:spPr>
          <a:xfrm>
            <a:off x="838200" y="2767916"/>
            <a:ext cx="3793094" cy="2677656"/>
          </a:xfrm>
          <a:prstGeom prst="rect">
            <a:avLst/>
          </a:prstGeom>
        </p:spPr>
        <p:txBody>
          <a:bodyPr wrap="square">
            <a:spAutoFit/>
          </a:bodyPr>
          <a:lstStyle/>
          <a:p>
            <a:r>
              <a:rPr lang="en-MY" sz="2400" dirty="0">
                <a:solidFill>
                  <a:schemeClr val="bg1">
                    <a:lumMod val="95000"/>
                  </a:schemeClr>
                </a:solidFill>
              </a:rPr>
              <a:t>The input shape is (21,21,1)</a:t>
            </a:r>
          </a:p>
          <a:p>
            <a:r>
              <a:rPr lang="en-MY" sz="2400" dirty="0">
                <a:solidFill>
                  <a:schemeClr val="bg1">
                    <a:lumMod val="95000"/>
                  </a:schemeClr>
                </a:solidFill>
              </a:rPr>
              <a:t>16 Neurons of conv2D followed by batch normalization and RELU activation layer.</a:t>
            </a:r>
          </a:p>
          <a:p>
            <a:r>
              <a:rPr lang="en-MY" sz="2400" dirty="0">
                <a:solidFill>
                  <a:schemeClr val="bg1">
                    <a:lumMod val="95000"/>
                  </a:schemeClr>
                </a:solidFill>
              </a:rPr>
              <a:t>The output shape becomes (21,21,16) </a:t>
            </a:r>
          </a:p>
        </p:txBody>
      </p:sp>
    </p:spTree>
    <p:extLst>
      <p:ext uri="{BB962C8B-B14F-4D97-AF65-F5344CB8AC3E}">
        <p14:creationId xmlns:p14="http://schemas.microsoft.com/office/powerpoint/2010/main" val="1766840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MY" dirty="0">
                <a:solidFill>
                  <a:schemeClr val="accent1">
                    <a:lumMod val="20000"/>
                    <a:lumOff val="80000"/>
                  </a:schemeClr>
                </a:solidFill>
                <a:effectLst>
                  <a:glow rad="228600">
                    <a:schemeClr val="accent1">
                      <a:satMod val="175000"/>
                      <a:alpha val="40000"/>
                    </a:schemeClr>
                  </a:glow>
                </a:effectLst>
              </a:rPr>
              <a:t>Residual Net Layer – resBlkV1</a:t>
            </a:r>
            <a:endParaRPr lang="en-US" dirty="0">
              <a:solidFill>
                <a:schemeClr val="accent1">
                  <a:lumMod val="20000"/>
                  <a:lumOff val="80000"/>
                </a:schemeClr>
              </a:solidFill>
              <a:effectLst>
                <a:glow rad="228600">
                  <a:schemeClr val="accent1">
                    <a:satMod val="175000"/>
                    <a:alpha val="40000"/>
                  </a:schemeClr>
                </a:glow>
              </a:effectLst>
            </a:endParaRPr>
          </a:p>
        </p:txBody>
      </p:sp>
      <p:sp>
        <p:nvSpPr>
          <p:cNvPr id="2" name="Rectangle 1">
            <a:extLst>
              <a:ext uri="{FF2B5EF4-FFF2-40B4-BE49-F238E27FC236}">
                <a16:creationId xmlns:a16="http://schemas.microsoft.com/office/drawing/2014/main" id="{EDBECE11-97A8-4A69-B869-B21E9AC41150}"/>
              </a:ext>
            </a:extLst>
          </p:cNvPr>
          <p:cNvSpPr/>
          <p:nvPr/>
        </p:nvSpPr>
        <p:spPr>
          <a:xfrm>
            <a:off x="1099752" y="2195234"/>
            <a:ext cx="9638269" cy="3539430"/>
          </a:xfrm>
          <a:prstGeom prst="rect">
            <a:avLst/>
          </a:prstGeom>
        </p:spPr>
        <p:txBody>
          <a:bodyPr wrap="square">
            <a:spAutoFit/>
          </a:bodyPr>
          <a:lstStyle/>
          <a:p>
            <a:pPr marL="457200" indent="-457200">
              <a:buFont typeface="Arial" panose="020B0604020202020204" pitchFamily="34" charset="0"/>
              <a:buChar char="•"/>
            </a:pPr>
            <a:r>
              <a:rPr lang="en-MY" sz="3200" dirty="0">
                <a:solidFill>
                  <a:schemeClr val="bg1">
                    <a:lumMod val="95000"/>
                  </a:schemeClr>
                </a:solidFill>
              </a:rPr>
              <a:t>Consists of 3 blocks for each resBLKV1.</a:t>
            </a:r>
          </a:p>
          <a:p>
            <a:pPr marL="457200" indent="-457200">
              <a:buFont typeface="Arial" panose="020B0604020202020204" pitchFamily="34" charset="0"/>
              <a:buChar char="•"/>
            </a:pPr>
            <a:r>
              <a:rPr lang="en-MY" sz="3200" dirty="0">
                <a:solidFill>
                  <a:schemeClr val="bg1">
                    <a:lumMod val="95000"/>
                  </a:schemeClr>
                </a:solidFill>
              </a:rPr>
              <a:t>3 resBLKV1 are cascaded after input Residual layer.</a:t>
            </a:r>
          </a:p>
          <a:p>
            <a:pPr marL="457200" indent="-457200">
              <a:buFont typeface="Arial" panose="020B0604020202020204" pitchFamily="34" charset="0"/>
              <a:buChar char="•"/>
            </a:pPr>
            <a:r>
              <a:rPr lang="en-MY" sz="3200" dirty="0">
                <a:solidFill>
                  <a:schemeClr val="bg1">
                    <a:lumMod val="95000"/>
                  </a:schemeClr>
                </a:solidFill>
              </a:rPr>
              <a:t>After each residual layer, size of the image is reduced.</a:t>
            </a:r>
          </a:p>
          <a:p>
            <a:pPr marL="457200" indent="-457200">
              <a:buFont typeface="Arial" panose="020B0604020202020204" pitchFamily="34" charset="0"/>
              <a:buChar char="•"/>
            </a:pPr>
            <a:r>
              <a:rPr lang="en-MY" sz="3200" dirty="0">
                <a:solidFill>
                  <a:schemeClr val="bg1">
                    <a:lumMod val="95000"/>
                  </a:schemeClr>
                </a:solidFill>
              </a:rPr>
              <a:t>(21,21) -&gt; (11,11)-&gt;(6,6)-&gt;(3,3)</a:t>
            </a:r>
          </a:p>
          <a:p>
            <a:pPr marL="457200" indent="-457200">
              <a:buFont typeface="Arial" panose="020B0604020202020204" pitchFamily="34" charset="0"/>
              <a:buChar char="•"/>
            </a:pPr>
            <a:r>
              <a:rPr lang="en-MY" sz="3200" dirty="0">
                <a:solidFill>
                  <a:schemeClr val="bg1">
                    <a:lumMod val="95000"/>
                  </a:schemeClr>
                </a:solidFill>
              </a:rPr>
              <a:t>After each residual layer, number of neurons increased.</a:t>
            </a:r>
          </a:p>
          <a:p>
            <a:pPr marL="457200" indent="-457200">
              <a:buFont typeface="Arial" panose="020B0604020202020204" pitchFamily="34" charset="0"/>
              <a:buChar char="•"/>
            </a:pPr>
            <a:r>
              <a:rPr lang="en-MY" sz="3200" dirty="0">
                <a:solidFill>
                  <a:schemeClr val="bg1">
                    <a:lumMod val="95000"/>
                  </a:schemeClr>
                </a:solidFill>
              </a:rPr>
              <a:t>16-&gt;32-&gt;64-&gt;128</a:t>
            </a:r>
          </a:p>
        </p:txBody>
      </p:sp>
    </p:spTree>
    <p:extLst>
      <p:ext uri="{BB962C8B-B14F-4D97-AF65-F5344CB8AC3E}">
        <p14:creationId xmlns:p14="http://schemas.microsoft.com/office/powerpoint/2010/main" val="2646362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a:extLst>
              <a:ext uri="{FF2B5EF4-FFF2-40B4-BE49-F238E27FC236}">
                <a16:creationId xmlns:a16="http://schemas.microsoft.com/office/drawing/2014/main" id="{909062A1-70EE-438C-A6EF-BB21FDD93CB6}"/>
              </a:ext>
            </a:extLst>
          </p:cNvPr>
          <p:cNvPicPr>
            <a:picLocks noChangeAspect="1"/>
          </p:cNvPicPr>
          <p:nvPr/>
        </p:nvPicPr>
        <p:blipFill rotWithShape="1">
          <a:blip r:embed="rId3"/>
          <a:srcRect r="12396"/>
          <a:stretch/>
        </p:blipFill>
        <p:spPr>
          <a:xfrm>
            <a:off x="135746" y="2181360"/>
            <a:ext cx="4059311" cy="4346994"/>
          </a:xfrm>
          <a:prstGeom prst="rect">
            <a:avLst/>
          </a:prstGeom>
        </p:spPr>
      </p:pic>
      <p:pic>
        <p:nvPicPr>
          <p:cNvPr id="10" name="Picture 9">
            <a:extLst>
              <a:ext uri="{FF2B5EF4-FFF2-40B4-BE49-F238E27FC236}">
                <a16:creationId xmlns:a16="http://schemas.microsoft.com/office/drawing/2014/main" id="{AA29796F-DBD4-4E41-BECE-8D95DC663A9E}"/>
              </a:ext>
            </a:extLst>
          </p:cNvPr>
          <p:cNvPicPr>
            <a:picLocks noChangeAspect="1"/>
          </p:cNvPicPr>
          <p:nvPr/>
        </p:nvPicPr>
        <p:blipFill rotWithShape="1">
          <a:blip r:embed="rId4"/>
          <a:srcRect r="5040"/>
          <a:stretch/>
        </p:blipFill>
        <p:spPr>
          <a:xfrm>
            <a:off x="4312793" y="2181359"/>
            <a:ext cx="3962759" cy="4346995"/>
          </a:xfrm>
          <a:prstGeom prst="rect">
            <a:avLst/>
          </a:prstGeom>
        </p:spPr>
      </p:pic>
      <p:pic>
        <p:nvPicPr>
          <p:cNvPr id="11" name="Picture 10">
            <a:extLst>
              <a:ext uri="{FF2B5EF4-FFF2-40B4-BE49-F238E27FC236}">
                <a16:creationId xmlns:a16="http://schemas.microsoft.com/office/drawing/2014/main" id="{5BA33ECD-6C38-4657-A948-B13243001A0A}"/>
              </a:ext>
            </a:extLst>
          </p:cNvPr>
          <p:cNvPicPr>
            <a:picLocks noChangeAspect="1"/>
          </p:cNvPicPr>
          <p:nvPr/>
        </p:nvPicPr>
        <p:blipFill rotWithShape="1">
          <a:blip r:embed="rId5"/>
          <a:srcRect l="7200" t="2521" r="19966" b="4220"/>
          <a:stretch/>
        </p:blipFill>
        <p:spPr>
          <a:xfrm>
            <a:off x="8432072" y="2181359"/>
            <a:ext cx="3591051" cy="4346995"/>
          </a:xfrm>
          <a:prstGeom prst="rect">
            <a:avLst/>
          </a:prstGeom>
        </p:spPr>
      </p:pic>
      <p:sp>
        <p:nvSpPr>
          <p:cNvPr id="12" name="TextBox 11">
            <a:extLst>
              <a:ext uri="{FF2B5EF4-FFF2-40B4-BE49-F238E27FC236}">
                <a16:creationId xmlns:a16="http://schemas.microsoft.com/office/drawing/2014/main" id="{0DDDBA9C-1B25-493C-9BFA-13517F85EBD7}"/>
              </a:ext>
            </a:extLst>
          </p:cNvPr>
          <p:cNvSpPr txBox="1"/>
          <p:nvPr/>
        </p:nvSpPr>
        <p:spPr>
          <a:xfrm>
            <a:off x="1687697" y="1632146"/>
            <a:ext cx="1186249" cy="461665"/>
          </a:xfrm>
          <a:prstGeom prst="rect">
            <a:avLst/>
          </a:prstGeom>
          <a:noFill/>
        </p:spPr>
        <p:txBody>
          <a:bodyPr wrap="square" rtlCol="0">
            <a:spAutoFit/>
          </a:bodyPr>
          <a:lstStyle/>
          <a:p>
            <a:r>
              <a:rPr lang="en-SG" sz="2400" dirty="0">
                <a:solidFill>
                  <a:srgbClr val="FFFF00"/>
                </a:solidFill>
              </a:rPr>
              <a:t>Block 1</a:t>
            </a:r>
          </a:p>
        </p:txBody>
      </p:sp>
      <p:sp>
        <p:nvSpPr>
          <p:cNvPr id="13" name="TextBox 12">
            <a:extLst>
              <a:ext uri="{FF2B5EF4-FFF2-40B4-BE49-F238E27FC236}">
                <a16:creationId xmlns:a16="http://schemas.microsoft.com/office/drawing/2014/main" id="{D60676E9-41AE-466E-B602-505E38B54344}"/>
              </a:ext>
            </a:extLst>
          </p:cNvPr>
          <p:cNvSpPr txBox="1"/>
          <p:nvPr/>
        </p:nvSpPr>
        <p:spPr>
          <a:xfrm>
            <a:off x="5785491" y="1632145"/>
            <a:ext cx="1186249" cy="461665"/>
          </a:xfrm>
          <a:prstGeom prst="rect">
            <a:avLst/>
          </a:prstGeom>
          <a:noFill/>
        </p:spPr>
        <p:txBody>
          <a:bodyPr wrap="square" rtlCol="0">
            <a:spAutoFit/>
          </a:bodyPr>
          <a:lstStyle/>
          <a:p>
            <a:r>
              <a:rPr lang="en-SG" sz="2400" dirty="0">
                <a:solidFill>
                  <a:srgbClr val="FFFF00"/>
                </a:solidFill>
              </a:rPr>
              <a:t>Block 2</a:t>
            </a:r>
          </a:p>
        </p:txBody>
      </p:sp>
      <p:sp>
        <p:nvSpPr>
          <p:cNvPr id="14" name="TextBox 13">
            <a:extLst>
              <a:ext uri="{FF2B5EF4-FFF2-40B4-BE49-F238E27FC236}">
                <a16:creationId xmlns:a16="http://schemas.microsoft.com/office/drawing/2014/main" id="{474E530C-BA5E-479D-8110-0F63FD3EAB04}"/>
              </a:ext>
            </a:extLst>
          </p:cNvPr>
          <p:cNvSpPr txBox="1"/>
          <p:nvPr/>
        </p:nvSpPr>
        <p:spPr>
          <a:xfrm>
            <a:off x="9634472" y="1641608"/>
            <a:ext cx="1186249" cy="461665"/>
          </a:xfrm>
          <a:prstGeom prst="rect">
            <a:avLst/>
          </a:prstGeom>
          <a:noFill/>
        </p:spPr>
        <p:txBody>
          <a:bodyPr wrap="square" rtlCol="0">
            <a:spAutoFit/>
          </a:bodyPr>
          <a:lstStyle/>
          <a:p>
            <a:r>
              <a:rPr lang="en-SG" sz="2400" dirty="0">
                <a:solidFill>
                  <a:srgbClr val="FFFF00"/>
                </a:solidFill>
              </a:rPr>
              <a:t>Block 3</a:t>
            </a:r>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Incorporating the Resnet</a:t>
            </a:r>
            <a:endParaRPr lang="en-US" sz="3200" dirty="0">
              <a:solidFill>
                <a:schemeClr val="accent1">
                  <a:lumMod val="20000"/>
                  <a:lumOff val="80000"/>
                </a:schemeClr>
              </a:solidFill>
              <a:effectLst>
                <a:glow rad="228600">
                  <a:schemeClr val="accent1">
                    <a:satMod val="175000"/>
                    <a:alpha val="40000"/>
                  </a:schemeClr>
                </a:glow>
              </a:effectLst>
            </a:endParaRPr>
          </a:p>
        </p:txBody>
      </p:sp>
    </p:spTree>
    <p:extLst>
      <p:ext uri="{BB962C8B-B14F-4D97-AF65-F5344CB8AC3E}">
        <p14:creationId xmlns:p14="http://schemas.microsoft.com/office/powerpoint/2010/main" val="291308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it board&#10;&#10;Description automatically generated">
            <a:extLst>
              <a:ext uri="{FF2B5EF4-FFF2-40B4-BE49-F238E27FC236}">
                <a16:creationId xmlns:a16="http://schemas.microsoft.com/office/drawing/2014/main" id="{4E797B0C-E413-4C3E-BB19-620234003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9939"/>
            <a:ext cx="12177392" cy="6880226"/>
          </a:xfrm>
          <a:prstGeom prst="rect">
            <a:avLst/>
          </a:prstGeom>
        </p:spPr>
      </p:pic>
      <p:sp>
        <p:nvSpPr>
          <p:cNvPr id="7" name="Rectangle 6">
            <a:extLst>
              <a:ext uri="{FF2B5EF4-FFF2-40B4-BE49-F238E27FC236}">
                <a16:creationId xmlns:a16="http://schemas.microsoft.com/office/drawing/2014/main" id="{D90EEE51-5B63-42D2-A32D-40360ECFF689}"/>
              </a:ext>
            </a:extLst>
          </p:cNvPr>
          <p:cNvSpPr/>
          <p:nvPr/>
        </p:nvSpPr>
        <p:spPr>
          <a:xfrm>
            <a:off x="14608" y="1825624"/>
            <a:ext cx="12177392" cy="418754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2B4E743-5F62-4221-99DD-BEA7A858992D}"/>
              </a:ext>
            </a:extLst>
          </p:cNvPr>
          <p:cNvSpPr>
            <a:spLocks noGrp="1"/>
          </p:cNvSpPr>
          <p:nvPr>
            <p:ph type="title"/>
          </p:nvPr>
        </p:nvSpPr>
        <p:spPr/>
        <p:txBody>
          <a:bodyPr/>
          <a:lstStyle/>
          <a:p>
            <a:r>
              <a:rPr lang="en-US" dirty="0">
                <a:solidFill>
                  <a:schemeClr val="accent1">
                    <a:lumMod val="20000"/>
                    <a:lumOff val="80000"/>
                  </a:schemeClr>
                </a:solidFill>
                <a:effectLst>
                  <a:glow rad="228600">
                    <a:schemeClr val="accent1">
                      <a:satMod val="175000"/>
                      <a:alpha val="40000"/>
                    </a:schemeClr>
                  </a:glow>
                </a:effectLst>
              </a:rPr>
              <a:t>Description</a:t>
            </a:r>
          </a:p>
        </p:txBody>
      </p:sp>
      <p:sp>
        <p:nvSpPr>
          <p:cNvPr id="3" name="Content Placeholder 2">
            <a:extLst>
              <a:ext uri="{FF2B5EF4-FFF2-40B4-BE49-F238E27FC236}">
                <a16:creationId xmlns:a16="http://schemas.microsoft.com/office/drawing/2014/main" id="{3E20BE36-59A1-4B20-A43D-FCFBA5B2DCF3}"/>
              </a:ext>
            </a:extLst>
          </p:cNvPr>
          <p:cNvSpPr>
            <a:spLocks noGrp="1"/>
          </p:cNvSpPr>
          <p:nvPr>
            <p:ph idx="1"/>
          </p:nvPr>
        </p:nvSpPr>
        <p:spPr/>
        <p:txBody>
          <a:bodyPr/>
          <a:lstStyle/>
          <a:p>
            <a:r>
              <a:rPr lang="en-US" dirty="0">
                <a:solidFill>
                  <a:schemeClr val="bg1"/>
                </a:solidFill>
              </a:rPr>
              <a:t>In wafer probe testing, a VDD (Terminal Point in a circuit) resistance is measured and is used as an indication of the quality of the memory chip.</a:t>
            </a:r>
          </a:p>
          <a:p>
            <a:r>
              <a:rPr lang="en-US" dirty="0">
                <a:solidFill>
                  <a:schemeClr val="bg1"/>
                </a:solidFill>
              </a:rPr>
              <a:t>The test results not only sorts out problematic or failing components, but they also help us understand whether the wafer fabrication processes have any issues.</a:t>
            </a:r>
          </a:p>
          <a:p>
            <a:r>
              <a:rPr lang="en-US" dirty="0">
                <a:solidFill>
                  <a:schemeClr val="bg1"/>
                </a:solidFill>
              </a:rPr>
              <a:t>To find out whether the fabrication processes have any problems, we measure the resistance distribution across the wafer. This can help to identify the source of the problem (whether it’s the wafer preparation, or grinding, or cutting).</a:t>
            </a:r>
          </a:p>
        </p:txBody>
      </p:sp>
    </p:spTree>
    <p:extLst>
      <p:ext uri="{BB962C8B-B14F-4D97-AF65-F5344CB8AC3E}">
        <p14:creationId xmlns:p14="http://schemas.microsoft.com/office/powerpoint/2010/main" val="2575632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Final Layers</a:t>
            </a:r>
            <a:endParaRPr lang="en-US" sz="3200" dirty="0">
              <a:solidFill>
                <a:schemeClr val="accent1">
                  <a:lumMod val="20000"/>
                  <a:lumOff val="80000"/>
                </a:schemeClr>
              </a:solidFill>
              <a:effectLst>
                <a:glow rad="228600">
                  <a:schemeClr val="accent1">
                    <a:satMod val="175000"/>
                    <a:alpha val="40000"/>
                  </a:schemeClr>
                </a:glow>
              </a:effectLst>
            </a:endParaRPr>
          </a:p>
        </p:txBody>
      </p:sp>
      <p:pic>
        <p:nvPicPr>
          <p:cNvPr id="16" name="Picture 15">
            <a:extLst>
              <a:ext uri="{FF2B5EF4-FFF2-40B4-BE49-F238E27FC236}">
                <a16:creationId xmlns:a16="http://schemas.microsoft.com/office/drawing/2014/main" id="{2FBABB5F-32B8-4511-BC07-8F7A030E5207}"/>
              </a:ext>
            </a:extLst>
          </p:cNvPr>
          <p:cNvPicPr>
            <a:picLocks noChangeAspect="1"/>
          </p:cNvPicPr>
          <p:nvPr/>
        </p:nvPicPr>
        <p:blipFill rotWithShape="1">
          <a:blip r:embed="rId3"/>
          <a:srcRect l="2321" t="7701" r="8124" b="10526"/>
          <a:stretch/>
        </p:blipFill>
        <p:spPr>
          <a:xfrm>
            <a:off x="6190737" y="2843628"/>
            <a:ext cx="5721178" cy="2274961"/>
          </a:xfrm>
          <a:prstGeom prst="rect">
            <a:avLst/>
          </a:prstGeom>
        </p:spPr>
      </p:pic>
      <p:sp>
        <p:nvSpPr>
          <p:cNvPr id="2" name="Rectangle 1">
            <a:extLst>
              <a:ext uri="{FF2B5EF4-FFF2-40B4-BE49-F238E27FC236}">
                <a16:creationId xmlns:a16="http://schemas.microsoft.com/office/drawing/2014/main" id="{639FA166-56B4-4A3C-8D6F-30CEF8E5E577}"/>
              </a:ext>
            </a:extLst>
          </p:cNvPr>
          <p:cNvSpPr/>
          <p:nvPr/>
        </p:nvSpPr>
        <p:spPr>
          <a:xfrm>
            <a:off x="838200" y="2391366"/>
            <a:ext cx="4808838" cy="3785652"/>
          </a:xfrm>
          <a:prstGeom prst="rect">
            <a:avLst/>
          </a:prstGeom>
        </p:spPr>
        <p:txBody>
          <a:bodyPr wrap="square">
            <a:spAutoFit/>
          </a:bodyPr>
          <a:lstStyle/>
          <a:p>
            <a:pPr marL="342900" indent="-342900">
              <a:buFont typeface="Arial" panose="020B0604020202020204" pitchFamily="34" charset="0"/>
              <a:buChar char="•"/>
            </a:pPr>
            <a:r>
              <a:rPr lang="en-MY" sz="2400" dirty="0">
                <a:solidFill>
                  <a:schemeClr val="bg1">
                    <a:lumMod val="95000"/>
                  </a:schemeClr>
                </a:solidFill>
              </a:rPr>
              <a:t>The average pooling layers are used to average out the value from final image of (3,3) into just (1,1).</a:t>
            </a:r>
          </a:p>
          <a:p>
            <a:pPr marL="342900" indent="-342900">
              <a:buFont typeface="Arial" panose="020B0604020202020204" pitchFamily="34" charset="0"/>
              <a:buChar char="•"/>
            </a:pPr>
            <a:r>
              <a:rPr lang="en-MY" sz="2400" dirty="0">
                <a:solidFill>
                  <a:schemeClr val="bg1">
                    <a:lumMod val="95000"/>
                  </a:schemeClr>
                </a:solidFill>
              </a:rPr>
              <a:t>Flattened layer forms the final 1D layer.</a:t>
            </a:r>
          </a:p>
          <a:p>
            <a:pPr marL="342900" indent="-342900">
              <a:buFont typeface="Arial" panose="020B0604020202020204" pitchFamily="34" charset="0"/>
              <a:buChar char="•"/>
            </a:pPr>
            <a:r>
              <a:rPr lang="en-MY" sz="2400" dirty="0">
                <a:solidFill>
                  <a:schemeClr val="bg1">
                    <a:lumMod val="95000"/>
                  </a:schemeClr>
                </a:solidFill>
              </a:rPr>
              <a:t>Dense at output layer will give the final prediction value for the class.</a:t>
            </a:r>
          </a:p>
          <a:p>
            <a:pPr marL="342900" indent="-342900">
              <a:buFont typeface="Arial" panose="020B0604020202020204" pitchFamily="34" charset="0"/>
              <a:buChar char="•"/>
            </a:pPr>
            <a:r>
              <a:rPr lang="en-MY" sz="2400" dirty="0">
                <a:solidFill>
                  <a:schemeClr val="bg1">
                    <a:lumMod val="95000"/>
                  </a:schemeClr>
                </a:solidFill>
              </a:rPr>
              <a:t>In total, 1,392,864 parameters are used.</a:t>
            </a:r>
          </a:p>
        </p:txBody>
      </p:sp>
    </p:spTree>
    <p:extLst>
      <p:ext uri="{BB962C8B-B14F-4D97-AF65-F5344CB8AC3E}">
        <p14:creationId xmlns:p14="http://schemas.microsoft.com/office/powerpoint/2010/main" val="1331619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588463" y="61048"/>
            <a:ext cx="4421174" cy="1325563"/>
          </a:xfrm>
        </p:spPr>
        <p:txBody>
          <a:bodyPr vert="horz" lIns="91440" tIns="45720" rIns="91440" bIns="45720" rtlCol="0" anchor="ctr">
            <a:normAutofit/>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a:t>
            </a:r>
            <a:r>
              <a:rPr lang="en-US" sz="3600" dirty="0" err="1">
                <a:solidFill>
                  <a:schemeClr val="accent1">
                    <a:lumMod val="20000"/>
                    <a:lumOff val="80000"/>
                  </a:schemeClr>
                </a:solidFill>
                <a:effectLst>
                  <a:glow rad="228600">
                    <a:schemeClr val="accent1">
                      <a:satMod val="175000"/>
                      <a:alpha val="40000"/>
                    </a:schemeClr>
                  </a:glow>
                </a:effectLst>
              </a:rPr>
              <a:t>Resnet</a:t>
            </a:r>
            <a:endParaRPr lang="en-US" sz="3600" dirty="0">
              <a:solidFill>
                <a:schemeClr val="accent1">
                  <a:lumMod val="20000"/>
                  <a:lumOff val="80000"/>
                </a:schemeClr>
              </a:solidFill>
              <a:effectLst>
                <a:glow rad="228600">
                  <a:schemeClr val="accent1">
                    <a:satMod val="175000"/>
                    <a:alpha val="40000"/>
                  </a:schemeClr>
                </a:glow>
              </a:effectLst>
            </a:endParaRPr>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98.62%</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571500"/>
            <a:ext cx="6859220"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3492" y="1212877"/>
            <a:ext cx="3826053" cy="1143070"/>
          </a:xfrm>
          <a:prstGeom prst="rect">
            <a:avLst/>
          </a:prstGeom>
        </p:spPr>
        <p:txBody>
          <a:bodyPr wrap="square">
            <a:spAutoFit/>
          </a:bodyPr>
          <a:lstStyle/>
          <a:p>
            <a:pPr>
              <a:lnSpc>
                <a:spcPct val="150000"/>
              </a:lnSpc>
            </a:pPr>
            <a:r>
              <a:rPr lang="en-SG" sz="2400" dirty="0">
                <a:solidFill>
                  <a:schemeClr val="bg1">
                    <a:lumMod val="95000"/>
                  </a:schemeClr>
                </a:solidFill>
                <a:latin typeface="&amp;quot"/>
              </a:rPr>
              <a:t>Learning Rate = 0.7e-3</a:t>
            </a:r>
          </a:p>
          <a:p>
            <a:pPr>
              <a:lnSpc>
                <a:spcPct val="150000"/>
              </a:lnSpc>
            </a:pPr>
            <a:r>
              <a:rPr lang="en-SG" sz="2400" dirty="0">
                <a:solidFill>
                  <a:schemeClr val="bg1">
                    <a:lumMod val="95000"/>
                  </a:schemeClr>
                </a:solidFill>
                <a:latin typeface="&amp;quot"/>
              </a:rPr>
              <a:t>Batch Size = 40</a:t>
            </a:r>
          </a:p>
        </p:txBody>
      </p:sp>
      <p:sp>
        <p:nvSpPr>
          <p:cNvPr id="3" name="TextBox 2">
            <a:extLst>
              <a:ext uri="{FF2B5EF4-FFF2-40B4-BE49-F238E27FC236}">
                <a16:creationId xmlns:a16="http://schemas.microsoft.com/office/drawing/2014/main" id="{54B2D997-C8FE-46A6-AFEB-31707FD10DE0}"/>
              </a:ext>
            </a:extLst>
          </p:cNvPr>
          <p:cNvSpPr txBox="1"/>
          <p:nvPr/>
        </p:nvSpPr>
        <p:spPr>
          <a:xfrm>
            <a:off x="5454386" y="704868"/>
            <a:ext cx="3146432" cy="461665"/>
          </a:xfrm>
          <a:prstGeom prst="rect">
            <a:avLst/>
          </a:prstGeom>
          <a:noFill/>
        </p:spPr>
        <p:txBody>
          <a:bodyPr wrap="square" rtlCol="0">
            <a:spAutoFit/>
          </a:bodyPr>
          <a:lstStyle/>
          <a:p>
            <a:r>
              <a:rPr lang="en-SG" sz="2400" dirty="0">
                <a:solidFill>
                  <a:srgbClr val="00FF00"/>
                </a:solidFill>
              </a:rPr>
              <a:t>HYPER-PARAMETERS</a:t>
            </a:r>
          </a:p>
        </p:txBody>
      </p:sp>
      <p:pic>
        <p:nvPicPr>
          <p:cNvPr id="8" name="Picture 7">
            <a:extLst>
              <a:ext uri="{FF2B5EF4-FFF2-40B4-BE49-F238E27FC236}">
                <a16:creationId xmlns:a16="http://schemas.microsoft.com/office/drawing/2014/main" id="{611AB80C-43C8-4F15-9494-B297B5396FF1}"/>
              </a:ext>
            </a:extLst>
          </p:cNvPr>
          <p:cNvPicPr>
            <a:picLocks noChangeAspect="1"/>
          </p:cNvPicPr>
          <p:nvPr/>
        </p:nvPicPr>
        <p:blipFill rotWithShape="1">
          <a:blip r:embed="rId3"/>
          <a:srcRect t="59288" r="74879" b="10420"/>
          <a:stretch/>
        </p:blipFill>
        <p:spPr>
          <a:xfrm>
            <a:off x="852569" y="1784412"/>
            <a:ext cx="4164074" cy="2824405"/>
          </a:xfrm>
          <a:prstGeom prst="rect">
            <a:avLst/>
          </a:prstGeom>
        </p:spPr>
      </p:pic>
      <p:pic>
        <p:nvPicPr>
          <p:cNvPr id="16" name="Picture 15">
            <a:extLst>
              <a:ext uri="{FF2B5EF4-FFF2-40B4-BE49-F238E27FC236}">
                <a16:creationId xmlns:a16="http://schemas.microsoft.com/office/drawing/2014/main" id="{CE2D06F1-8AC6-464C-8FE0-B88BB1C97634}"/>
              </a:ext>
            </a:extLst>
          </p:cNvPr>
          <p:cNvPicPr>
            <a:picLocks noChangeAspect="1"/>
          </p:cNvPicPr>
          <p:nvPr/>
        </p:nvPicPr>
        <p:blipFill rotWithShape="1">
          <a:blip r:embed="rId3"/>
          <a:srcRect t="43057" r="86177" b="41469"/>
          <a:stretch/>
        </p:blipFill>
        <p:spPr>
          <a:xfrm>
            <a:off x="2362738" y="4841107"/>
            <a:ext cx="2623087" cy="1651768"/>
          </a:xfrm>
          <a:prstGeom prst="rect">
            <a:avLst/>
          </a:prstGeom>
        </p:spPr>
      </p:pic>
      <p:pic>
        <p:nvPicPr>
          <p:cNvPr id="18" name="Picture 17">
            <a:extLst>
              <a:ext uri="{FF2B5EF4-FFF2-40B4-BE49-F238E27FC236}">
                <a16:creationId xmlns:a16="http://schemas.microsoft.com/office/drawing/2014/main" id="{A98CE399-7F5F-4BA1-9FFB-B208AAE13A98}"/>
              </a:ext>
            </a:extLst>
          </p:cNvPr>
          <p:cNvPicPr>
            <a:picLocks noChangeAspect="1"/>
          </p:cNvPicPr>
          <p:nvPr/>
        </p:nvPicPr>
        <p:blipFill rotWithShape="1">
          <a:blip r:embed="rId3"/>
          <a:srcRect t="18599" r="64830" b="57712"/>
          <a:stretch/>
        </p:blipFill>
        <p:spPr>
          <a:xfrm>
            <a:off x="5243450" y="4140391"/>
            <a:ext cx="6859219" cy="2462659"/>
          </a:xfrm>
          <a:prstGeom prst="rect">
            <a:avLst/>
          </a:prstGeom>
        </p:spPr>
      </p:pic>
      <p:sp>
        <p:nvSpPr>
          <p:cNvPr id="20" name="Oval 19">
            <a:extLst>
              <a:ext uri="{FF2B5EF4-FFF2-40B4-BE49-F238E27FC236}">
                <a16:creationId xmlns:a16="http://schemas.microsoft.com/office/drawing/2014/main" id="{369F1F46-4E51-458B-875D-0A9AB8913AC5}"/>
              </a:ext>
            </a:extLst>
          </p:cNvPr>
          <p:cNvSpPr/>
          <p:nvPr/>
        </p:nvSpPr>
        <p:spPr>
          <a:xfrm>
            <a:off x="3080551" y="2866063"/>
            <a:ext cx="1624614" cy="665825"/>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 name="Straight Connector 20">
            <a:extLst>
              <a:ext uri="{FF2B5EF4-FFF2-40B4-BE49-F238E27FC236}">
                <a16:creationId xmlns:a16="http://schemas.microsoft.com/office/drawing/2014/main" id="{6E27EDDF-C466-4927-ABE2-364D58A11F94}"/>
              </a:ext>
            </a:extLst>
          </p:cNvPr>
          <p:cNvCxnSpPr>
            <a:cxnSpLocks/>
            <a:stCxn id="20" idx="6"/>
            <a:endCxn id="23" idx="1"/>
          </p:cNvCxnSpPr>
          <p:nvPr/>
        </p:nvCxnSpPr>
        <p:spPr>
          <a:xfrm flipV="1">
            <a:off x="4705165" y="2830739"/>
            <a:ext cx="1215238" cy="368237"/>
          </a:xfrm>
          <a:prstGeom prst="line">
            <a:avLst/>
          </a:prstGeom>
          <a:ln w="28575">
            <a:solidFill>
              <a:srgbClr val="85D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50B2CCF-3B7E-4ABC-88EA-F49709ACCB56}"/>
              </a:ext>
            </a:extLst>
          </p:cNvPr>
          <p:cNvSpPr/>
          <p:nvPr/>
        </p:nvSpPr>
        <p:spPr>
          <a:xfrm>
            <a:off x="5920403" y="2542649"/>
            <a:ext cx="4928108" cy="55995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4E606AC-7669-4571-9428-559740ACEDEF}"/>
              </a:ext>
            </a:extLst>
          </p:cNvPr>
          <p:cNvSpPr txBox="1"/>
          <p:nvPr/>
        </p:nvSpPr>
        <p:spPr>
          <a:xfrm>
            <a:off x="5920403" y="2507573"/>
            <a:ext cx="5209108" cy="646331"/>
          </a:xfrm>
          <a:prstGeom prst="rect">
            <a:avLst/>
          </a:prstGeom>
          <a:noFill/>
        </p:spPr>
        <p:txBody>
          <a:bodyPr wrap="square" rtlCol="0">
            <a:spAutoFit/>
          </a:bodyPr>
          <a:lstStyle/>
          <a:p>
            <a:r>
              <a:rPr lang="en-US" dirty="0">
                <a:solidFill>
                  <a:srgbClr val="85DFFF"/>
                </a:solidFill>
              </a:rPr>
              <a:t>Good convergence and stability, apart from higher Accuracy and lower Loss…</a:t>
            </a:r>
            <a:endParaRPr lang="en-SG" dirty="0">
              <a:solidFill>
                <a:srgbClr val="85DFFF"/>
              </a:solidFill>
            </a:endParaRPr>
          </a:p>
        </p:txBody>
      </p:sp>
      <p:cxnSp>
        <p:nvCxnSpPr>
          <p:cNvPr id="31" name="Straight Arrow Connector 30">
            <a:extLst>
              <a:ext uri="{FF2B5EF4-FFF2-40B4-BE49-F238E27FC236}">
                <a16:creationId xmlns:a16="http://schemas.microsoft.com/office/drawing/2014/main" id="{D1963B2E-CF10-4405-A0C2-51219BCC6112}"/>
              </a:ext>
            </a:extLst>
          </p:cNvPr>
          <p:cNvCxnSpPr/>
          <p:nvPr/>
        </p:nvCxnSpPr>
        <p:spPr>
          <a:xfrm>
            <a:off x="4767309" y="935700"/>
            <a:ext cx="0" cy="3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231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14" name="Rectangle 13">
            <a:extLst>
              <a:ext uri="{FF2B5EF4-FFF2-40B4-BE49-F238E27FC236}">
                <a16:creationId xmlns:a16="http://schemas.microsoft.com/office/drawing/2014/main" id="{5F6D48A8-D84F-4EC0-A50B-44F490212364}"/>
              </a:ext>
            </a:extLst>
          </p:cNvPr>
          <p:cNvSpPr/>
          <p:nvPr/>
        </p:nvSpPr>
        <p:spPr>
          <a:xfrm>
            <a:off x="466045" y="1349379"/>
            <a:ext cx="11245302" cy="523239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4BF70356-A21D-4A85-AF4F-01F0C968F0BA}"/>
              </a:ext>
            </a:extLst>
          </p:cNvPr>
          <p:cNvSpPr/>
          <p:nvPr/>
        </p:nvSpPr>
        <p:spPr>
          <a:xfrm>
            <a:off x="885126" y="2229971"/>
            <a:ext cx="10436356" cy="2680862"/>
          </a:xfrm>
          <a:prstGeom prst="rect">
            <a:avLst/>
          </a:prstGeom>
        </p:spPr>
        <p:txBody>
          <a:bodyPr wrap="square">
            <a:spAutoFit/>
          </a:bodyPr>
          <a:lstStyle/>
          <a:p>
            <a:pPr>
              <a:lnSpc>
                <a:spcPct val="150000"/>
              </a:lnSpc>
            </a:pPr>
            <a:r>
              <a:rPr lang="en-SG" sz="2400" dirty="0">
                <a:solidFill>
                  <a:schemeClr val="bg1">
                    <a:lumMod val="95000"/>
                  </a:schemeClr>
                </a:solidFill>
                <a:latin typeface="&amp;quot"/>
              </a:rPr>
              <a:t>This project enabled us to successfully apply pattern recognition techniques to identify the different types of wafer failures. Using the standard convolution algorithm, we are able to do the failure classification with a decent accuracy of </a:t>
            </a:r>
            <a:r>
              <a:rPr lang="en-SG" sz="2400" dirty="0">
                <a:solidFill>
                  <a:srgbClr val="FFFF00"/>
                </a:solidFill>
                <a:latin typeface="&amp;quot"/>
              </a:rPr>
              <a:t>91.74%</a:t>
            </a:r>
            <a:r>
              <a:rPr lang="en-SG" sz="2400" dirty="0">
                <a:solidFill>
                  <a:schemeClr val="bg1">
                    <a:lumMod val="95000"/>
                  </a:schemeClr>
                </a:solidFill>
                <a:latin typeface="&amp;quot"/>
              </a:rPr>
              <a:t>.</a:t>
            </a:r>
            <a:endParaRPr lang="en-SG" sz="2400" b="1" dirty="0">
              <a:solidFill>
                <a:srgbClr val="FFFF00"/>
              </a:solidFill>
              <a:latin typeface="&amp;quot"/>
            </a:endParaRPr>
          </a:p>
          <a:p>
            <a:pPr>
              <a:lnSpc>
                <a:spcPct val="150000"/>
              </a:lnSpc>
            </a:pPr>
            <a:endParaRPr lang="en-SG" dirty="0">
              <a:solidFill>
                <a:schemeClr val="bg1">
                  <a:lumMod val="95000"/>
                </a:schemeClr>
              </a:solidFill>
              <a:latin typeface="&amp;quot"/>
            </a:endParaRPr>
          </a:p>
        </p:txBody>
      </p:sp>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a:bodyPr>
          <a:lstStyle/>
          <a:p>
            <a:r>
              <a:rPr lang="en-US" sz="3600" dirty="0">
                <a:solidFill>
                  <a:schemeClr val="accent1">
                    <a:lumMod val="20000"/>
                    <a:lumOff val="80000"/>
                  </a:schemeClr>
                </a:solidFill>
                <a:effectLst>
                  <a:glow rad="228600">
                    <a:schemeClr val="accent1">
                      <a:satMod val="175000"/>
                      <a:alpha val="40000"/>
                    </a:schemeClr>
                  </a:glow>
                </a:effectLst>
              </a:rPr>
              <a:t>Conclusion</a:t>
            </a:r>
          </a:p>
        </p:txBody>
      </p:sp>
      <p:sp>
        <p:nvSpPr>
          <p:cNvPr id="21" name="TextBox 20">
            <a:extLst>
              <a:ext uri="{FF2B5EF4-FFF2-40B4-BE49-F238E27FC236}">
                <a16:creationId xmlns:a16="http://schemas.microsoft.com/office/drawing/2014/main" id="{6D5EC0E2-FF8B-46D9-806A-884149529184}"/>
              </a:ext>
            </a:extLst>
          </p:cNvPr>
          <p:cNvSpPr txBox="1"/>
          <p:nvPr/>
        </p:nvSpPr>
        <p:spPr>
          <a:xfrm>
            <a:off x="893970" y="1685853"/>
            <a:ext cx="5030580" cy="461665"/>
          </a:xfrm>
          <a:prstGeom prst="rect">
            <a:avLst/>
          </a:prstGeom>
          <a:noFill/>
        </p:spPr>
        <p:txBody>
          <a:bodyPr wrap="square" rtlCol="0">
            <a:spAutoFit/>
          </a:bodyPr>
          <a:lstStyle/>
          <a:p>
            <a:r>
              <a:rPr lang="en-SG" sz="2400" dirty="0">
                <a:solidFill>
                  <a:srgbClr val="00FF00"/>
                </a:solidFill>
              </a:rPr>
              <a:t>Successful Wafer Failure Identification </a:t>
            </a:r>
          </a:p>
        </p:txBody>
      </p:sp>
      <p:sp>
        <p:nvSpPr>
          <p:cNvPr id="22" name="Rectangle 21">
            <a:extLst>
              <a:ext uri="{FF2B5EF4-FFF2-40B4-BE49-F238E27FC236}">
                <a16:creationId xmlns:a16="http://schemas.microsoft.com/office/drawing/2014/main" id="{983E7CCD-4375-4EE0-B37C-E4EEAE3FEA34}"/>
              </a:ext>
            </a:extLst>
          </p:cNvPr>
          <p:cNvSpPr/>
          <p:nvPr/>
        </p:nvSpPr>
        <p:spPr>
          <a:xfrm>
            <a:off x="870517" y="5257122"/>
            <a:ext cx="10840829" cy="1143070"/>
          </a:xfrm>
          <a:prstGeom prst="rect">
            <a:avLst/>
          </a:prstGeom>
        </p:spPr>
        <p:txBody>
          <a:bodyPr wrap="square">
            <a:spAutoFit/>
          </a:bodyPr>
          <a:lstStyle/>
          <a:p>
            <a:pPr>
              <a:lnSpc>
                <a:spcPct val="150000"/>
              </a:lnSpc>
            </a:pPr>
            <a:r>
              <a:rPr lang="en-SG" sz="2400" dirty="0">
                <a:solidFill>
                  <a:schemeClr val="bg1">
                    <a:lumMod val="95000"/>
                  </a:schemeClr>
                </a:solidFill>
                <a:latin typeface="&amp;quot"/>
              </a:rPr>
              <a:t>Accuracy is improved through the use of Resnet to increase the number of layers in the algorithm and tuning the hyper-parameters, achieving a final accuracy of </a:t>
            </a:r>
            <a:r>
              <a:rPr lang="en-SG" sz="2400" dirty="0">
                <a:solidFill>
                  <a:srgbClr val="FFFF00"/>
                </a:solidFill>
                <a:latin typeface="&amp;quot"/>
              </a:rPr>
              <a:t>98.62%</a:t>
            </a:r>
            <a:r>
              <a:rPr lang="en-SG" sz="2400" dirty="0">
                <a:solidFill>
                  <a:schemeClr val="bg1">
                    <a:lumMod val="95000"/>
                  </a:schemeClr>
                </a:solidFill>
                <a:latin typeface="&amp;quot"/>
              </a:rPr>
              <a:t>.</a:t>
            </a:r>
            <a:endParaRPr lang="en-SG" sz="2400" b="1" dirty="0">
              <a:solidFill>
                <a:srgbClr val="FFFF00"/>
              </a:solidFill>
              <a:latin typeface="&amp;quot"/>
            </a:endParaRPr>
          </a:p>
        </p:txBody>
      </p:sp>
      <p:sp>
        <p:nvSpPr>
          <p:cNvPr id="23" name="TextBox 22">
            <a:extLst>
              <a:ext uri="{FF2B5EF4-FFF2-40B4-BE49-F238E27FC236}">
                <a16:creationId xmlns:a16="http://schemas.microsoft.com/office/drawing/2014/main" id="{22D87544-27FD-46D3-89F4-B50D045865F9}"/>
              </a:ext>
            </a:extLst>
          </p:cNvPr>
          <p:cNvSpPr txBox="1"/>
          <p:nvPr/>
        </p:nvSpPr>
        <p:spPr>
          <a:xfrm>
            <a:off x="879362" y="4713004"/>
            <a:ext cx="5030580" cy="461665"/>
          </a:xfrm>
          <a:prstGeom prst="rect">
            <a:avLst/>
          </a:prstGeom>
          <a:noFill/>
        </p:spPr>
        <p:txBody>
          <a:bodyPr wrap="square" rtlCol="0">
            <a:spAutoFit/>
          </a:bodyPr>
          <a:lstStyle/>
          <a:p>
            <a:r>
              <a:rPr lang="en-SG" sz="2400" dirty="0">
                <a:solidFill>
                  <a:srgbClr val="00FF00"/>
                </a:solidFill>
              </a:rPr>
              <a:t>Pursuit of Higher Accuracy</a:t>
            </a:r>
          </a:p>
        </p:txBody>
      </p:sp>
    </p:spTree>
    <p:extLst>
      <p:ext uri="{BB962C8B-B14F-4D97-AF65-F5344CB8AC3E}">
        <p14:creationId xmlns:p14="http://schemas.microsoft.com/office/powerpoint/2010/main" val="267395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0E730A18-202F-4AE2-8EAE-9319735ED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4495CCD5-7B04-4281-AD73-5A85E93F6BB3}"/>
              </a:ext>
            </a:extLst>
          </p:cNvPr>
          <p:cNvSpPr/>
          <p:nvPr/>
        </p:nvSpPr>
        <p:spPr>
          <a:xfrm>
            <a:off x="14608" y="1825624"/>
            <a:ext cx="12177392" cy="408090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4D1885-086F-4EE2-A014-27B90F1F693F}"/>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Complication</a:t>
            </a:r>
          </a:p>
        </p:txBody>
      </p:sp>
      <p:sp>
        <p:nvSpPr>
          <p:cNvPr id="3" name="Content Placeholder 2">
            <a:extLst>
              <a:ext uri="{FF2B5EF4-FFF2-40B4-BE49-F238E27FC236}">
                <a16:creationId xmlns:a16="http://schemas.microsoft.com/office/drawing/2014/main" id="{2E2A24E6-66CB-4A10-B696-B9A6435C8AC6}"/>
              </a:ext>
            </a:extLst>
          </p:cNvPr>
          <p:cNvSpPr>
            <a:spLocks noGrp="1"/>
          </p:cNvSpPr>
          <p:nvPr>
            <p:ph idx="1"/>
          </p:nvPr>
        </p:nvSpPr>
        <p:spPr>
          <a:xfrm>
            <a:off x="838199" y="1825625"/>
            <a:ext cx="10838935" cy="4351338"/>
          </a:xfrm>
        </p:spPr>
        <p:txBody>
          <a:bodyPr/>
          <a:lstStyle/>
          <a:p>
            <a:r>
              <a:rPr lang="en-US" dirty="0">
                <a:solidFill>
                  <a:schemeClr val="bg1"/>
                </a:solidFill>
              </a:rPr>
              <a:t>Wafer sawing (cutting) and grinding issues usually involve components around the wafer edge while dielectric (material) related problems can be taking place in any region around the center of the wafer.</a:t>
            </a:r>
          </a:p>
          <a:p>
            <a:r>
              <a:rPr lang="en-US" dirty="0">
                <a:solidFill>
                  <a:schemeClr val="bg1"/>
                </a:solidFill>
              </a:rPr>
              <a:t>Wafer sawing issues usually happen around an edge of the wafer with a unique orientation but wafer grinding poses problem around a larger area at the wafer edge.</a:t>
            </a:r>
          </a:p>
          <a:p>
            <a:r>
              <a:rPr lang="en-US" dirty="0">
                <a:solidFill>
                  <a:schemeClr val="bg1"/>
                </a:solidFill>
              </a:rPr>
              <a:t>The processes mentioned may lead to certain faults on the wafer and a specific process would create a fault with a pattern that is unique to it.</a:t>
            </a:r>
          </a:p>
          <a:p>
            <a:endParaRPr lang="en-US" dirty="0">
              <a:solidFill>
                <a:schemeClr val="bg1"/>
              </a:solidFill>
            </a:endParaRPr>
          </a:p>
        </p:txBody>
      </p:sp>
    </p:spTree>
    <p:extLst>
      <p:ext uri="{BB962C8B-B14F-4D97-AF65-F5344CB8AC3E}">
        <p14:creationId xmlns:p14="http://schemas.microsoft.com/office/powerpoint/2010/main" val="299344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0" y="-157316"/>
            <a:ext cx="12177392" cy="6880226"/>
          </a:xfrm>
          <a:prstGeom prst="rect">
            <a:avLst/>
          </a:prstGeom>
        </p:spPr>
      </p:pic>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pic>
        <p:nvPicPr>
          <p:cNvPr id="6" name="Picture 5">
            <a:extLst>
              <a:ext uri="{FF2B5EF4-FFF2-40B4-BE49-F238E27FC236}">
                <a16:creationId xmlns:a16="http://schemas.microsoft.com/office/drawing/2014/main" id="{72763D79-DF8E-43E4-B2F9-04BB3A89E26A}"/>
              </a:ext>
            </a:extLst>
          </p:cNvPr>
          <p:cNvPicPr>
            <a:picLocks noChangeAspect="1"/>
          </p:cNvPicPr>
          <p:nvPr/>
        </p:nvPicPr>
        <p:blipFill>
          <a:blip r:embed="rId3"/>
          <a:stretch>
            <a:fillRect/>
          </a:stretch>
        </p:blipFill>
        <p:spPr>
          <a:xfrm>
            <a:off x="193268" y="1455174"/>
            <a:ext cx="2883567" cy="5199293"/>
          </a:xfrm>
          <a:prstGeom prst="rect">
            <a:avLst/>
          </a:prstGeom>
        </p:spPr>
      </p:pic>
      <p:pic>
        <p:nvPicPr>
          <p:cNvPr id="9" name="Picture 8">
            <a:extLst>
              <a:ext uri="{FF2B5EF4-FFF2-40B4-BE49-F238E27FC236}">
                <a16:creationId xmlns:a16="http://schemas.microsoft.com/office/drawing/2014/main" id="{2E881EC0-2FEE-4E58-96A9-4A7B3F22BFDC}"/>
              </a:ext>
            </a:extLst>
          </p:cNvPr>
          <p:cNvPicPr>
            <a:picLocks noChangeAspect="1"/>
          </p:cNvPicPr>
          <p:nvPr/>
        </p:nvPicPr>
        <p:blipFill>
          <a:blip r:embed="rId4"/>
          <a:stretch>
            <a:fillRect/>
          </a:stretch>
        </p:blipFill>
        <p:spPr>
          <a:xfrm>
            <a:off x="3208660" y="1455174"/>
            <a:ext cx="2783732" cy="5199293"/>
          </a:xfrm>
          <a:prstGeom prst="rect">
            <a:avLst/>
          </a:prstGeom>
        </p:spPr>
      </p:pic>
      <p:pic>
        <p:nvPicPr>
          <p:cNvPr id="10" name="Picture 9">
            <a:extLst>
              <a:ext uri="{FF2B5EF4-FFF2-40B4-BE49-F238E27FC236}">
                <a16:creationId xmlns:a16="http://schemas.microsoft.com/office/drawing/2014/main" id="{7CC14723-68A9-4013-87FC-4E8A588BD9AF}"/>
              </a:ext>
            </a:extLst>
          </p:cNvPr>
          <p:cNvPicPr>
            <a:picLocks noChangeAspect="1"/>
          </p:cNvPicPr>
          <p:nvPr/>
        </p:nvPicPr>
        <p:blipFill>
          <a:blip r:embed="rId5"/>
          <a:stretch>
            <a:fillRect/>
          </a:stretch>
        </p:blipFill>
        <p:spPr>
          <a:xfrm>
            <a:off x="6082571" y="1455174"/>
            <a:ext cx="2451990" cy="5199293"/>
          </a:xfrm>
          <a:prstGeom prst="rect">
            <a:avLst/>
          </a:prstGeom>
        </p:spPr>
      </p:pic>
      <p:pic>
        <p:nvPicPr>
          <p:cNvPr id="11" name="Picture 10">
            <a:extLst>
              <a:ext uri="{FF2B5EF4-FFF2-40B4-BE49-F238E27FC236}">
                <a16:creationId xmlns:a16="http://schemas.microsoft.com/office/drawing/2014/main" id="{57545651-C2AB-415E-89D1-EBBDF062EF66}"/>
              </a:ext>
            </a:extLst>
          </p:cNvPr>
          <p:cNvPicPr>
            <a:picLocks noChangeAspect="1"/>
          </p:cNvPicPr>
          <p:nvPr/>
        </p:nvPicPr>
        <p:blipFill>
          <a:blip r:embed="rId6"/>
          <a:stretch>
            <a:fillRect/>
          </a:stretch>
        </p:blipFill>
        <p:spPr>
          <a:xfrm>
            <a:off x="8619669" y="1455173"/>
            <a:ext cx="3457169" cy="5199294"/>
          </a:xfrm>
          <a:prstGeom prst="rect">
            <a:avLst/>
          </a:prstGeom>
        </p:spPr>
      </p:pic>
    </p:spTree>
    <p:extLst>
      <p:ext uri="{BB962C8B-B14F-4D97-AF65-F5344CB8AC3E}">
        <p14:creationId xmlns:p14="http://schemas.microsoft.com/office/powerpoint/2010/main" val="285706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768474"/>
            <a:ext cx="12177392" cy="48291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Background</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1760537"/>
            <a:ext cx="10515600" cy="4351338"/>
          </a:xfrm>
        </p:spPr>
        <p:txBody>
          <a:bodyPr>
            <a:normAutofit/>
          </a:bodyPr>
          <a:lstStyle/>
          <a:p>
            <a:pPr marL="0" indent="0">
              <a:buNone/>
            </a:pPr>
            <a:r>
              <a:rPr lang="en-US" dirty="0">
                <a:solidFill>
                  <a:schemeClr val="bg1"/>
                </a:solidFill>
              </a:rPr>
              <a:t>Pattern Characteristics</a:t>
            </a:r>
          </a:p>
          <a:p>
            <a:pPr marL="0" indent="0">
              <a:buNone/>
            </a:pPr>
            <a:endParaRPr lang="en-SG" dirty="0">
              <a:solidFill>
                <a:schemeClr val="bg1"/>
              </a:solidFill>
            </a:endParaRPr>
          </a:p>
          <a:p>
            <a:pPr marL="0" indent="0">
              <a:buNone/>
            </a:pPr>
            <a:endParaRPr lang="en-US" dirty="0">
              <a:solidFill>
                <a:schemeClr val="bg1"/>
              </a:solidFill>
            </a:endParaRPr>
          </a:p>
        </p:txBody>
      </p:sp>
      <p:graphicFrame>
        <p:nvGraphicFramePr>
          <p:cNvPr id="7" name="Table 6">
            <a:extLst>
              <a:ext uri="{FF2B5EF4-FFF2-40B4-BE49-F238E27FC236}">
                <a16:creationId xmlns:a16="http://schemas.microsoft.com/office/drawing/2014/main" id="{E7F9F3FE-A152-42BB-865D-0732841CB0C7}"/>
              </a:ext>
            </a:extLst>
          </p:cNvPr>
          <p:cNvGraphicFramePr>
            <a:graphicFrameLocks noGrp="1"/>
          </p:cNvGraphicFramePr>
          <p:nvPr/>
        </p:nvGraphicFramePr>
        <p:xfrm>
          <a:off x="958361" y="2309341"/>
          <a:ext cx="9995878" cy="3855720"/>
        </p:xfrm>
        <a:graphic>
          <a:graphicData uri="http://schemas.openxmlformats.org/drawingml/2006/table">
            <a:tbl>
              <a:tblPr firstRow="1" bandRow="1">
                <a:tableStyleId>{5C22544A-7EE6-4342-B048-85BDC9FD1C3A}</a:tableStyleId>
              </a:tblPr>
              <a:tblGrid>
                <a:gridCol w="4997939">
                  <a:extLst>
                    <a:ext uri="{9D8B030D-6E8A-4147-A177-3AD203B41FA5}">
                      <a16:colId xmlns:a16="http://schemas.microsoft.com/office/drawing/2014/main" val="537186989"/>
                    </a:ext>
                  </a:extLst>
                </a:gridCol>
                <a:gridCol w="4997939">
                  <a:extLst>
                    <a:ext uri="{9D8B030D-6E8A-4147-A177-3AD203B41FA5}">
                      <a16:colId xmlns:a16="http://schemas.microsoft.com/office/drawing/2014/main" val="2022300708"/>
                    </a:ext>
                  </a:extLst>
                </a:gridCol>
              </a:tblGrid>
              <a:tr h="370840">
                <a:tc>
                  <a:txBody>
                    <a:bodyPr/>
                    <a:lstStyle/>
                    <a:p>
                      <a:r>
                        <a:rPr lang="en-US" dirty="0"/>
                        <a:t>Technician Observation</a:t>
                      </a:r>
                    </a:p>
                  </a:txBody>
                  <a:tcPr/>
                </a:tc>
                <a:tc>
                  <a:txBody>
                    <a:bodyPr/>
                    <a:lstStyle/>
                    <a:p>
                      <a:r>
                        <a:rPr lang="en-US" dirty="0"/>
                        <a:t>Features</a:t>
                      </a:r>
                    </a:p>
                  </a:txBody>
                  <a:tcPr/>
                </a:tc>
                <a:extLst>
                  <a:ext uri="{0D108BD9-81ED-4DB2-BD59-A6C34878D82A}">
                    <a16:rowId xmlns:a16="http://schemas.microsoft.com/office/drawing/2014/main" val="511924004"/>
                  </a:ext>
                </a:extLst>
              </a:tr>
              <a:tr h="370840">
                <a:tc>
                  <a:txBody>
                    <a:bodyPr/>
                    <a:lstStyle/>
                    <a:p>
                      <a:r>
                        <a:rPr lang="en-US" dirty="0"/>
                        <a:t>Normal</a:t>
                      </a:r>
                    </a:p>
                  </a:txBody>
                  <a:tcPr/>
                </a:tc>
                <a:tc>
                  <a:txBody>
                    <a:bodyPr/>
                    <a:lstStyle/>
                    <a:p>
                      <a:r>
                        <a:rPr lang="en-US" dirty="0"/>
                        <a:t>Scattering</a:t>
                      </a:r>
                    </a:p>
                  </a:txBody>
                  <a:tcPr/>
                </a:tc>
                <a:extLst>
                  <a:ext uri="{0D108BD9-81ED-4DB2-BD59-A6C34878D82A}">
                    <a16:rowId xmlns:a16="http://schemas.microsoft.com/office/drawing/2014/main" val="869930940"/>
                  </a:ext>
                </a:extLst>
              </a:tr>
              <a:tr h="370840">
                <a:tc>
                  <a:txBody>
                    <a:bodyPr/>
                    <a:lstStyle/>
                    <a:p>
                      <a:r>
                        <a:rPr lang="en-US" dirty="0"/>
                        <a:t>Saw</a:t>
                      </a:r>
                    </a:p>
                  </a:txBody>
                  <a:tcPr/>
                </a:tc>
                <a:tc>
                  <a:txBody>
                    <a:bodyPr/>
                    <a:lstStyle/>
                    <a:p>
                      <a:r>
                        <a:rPr lang="en-US" dirty="0"/>
                        <a:t>Small scratch at the edge (not deep into the wafer, &lt;45 degree). Failing edge parts in small angle. Need annotation of the direction of failing edge </a:t>
                      </a:r>
                    </a:p>
                  </a:txBody>
                  <a:tcPr/>
                </a:tc>
                <a:extLst>
                  <a:ext uri="{0D108BD9-81ED-4DB2-BD59-A6C34878D82A}">
                    <a16:rowId xmlns:a16="http://schemas.microsoft.com/office/drawing/2014/main" val="577115670"/>
                  </a:ext>
                </a:extLst>
              </a:tr>
              <a:tr h="370840">
                <a:tc>
                  <a:txBody>
                    <a:bodyPr/>
                    <a:lstStyle/>
                    <a:p>
                      <a:r>
                        <a:rPr lang="en-US" dirty="0"/>
                        <a:t>Grind</a:t>
                      </a:r>
                    </a:p>
                  </a:txBody>
                  <a:tcPr/>
                </a:tc>
                <a:tc>
                  <a:txBody>
                    <a:bodyPr/>
                    <a:lstStyle/>
                    <a:p>
                      <a:r>
                        <a:rPr lang="en-US" dirty="0"/>
                        <a:t>Involves only edge in wider angle (&gt;30 degree). Failing edge parts in large angle. Need annotation of the direction of failing edge. </a:t>
                      </a:r>
                    </a:p>
                  </a:txBody>
                  <a:tcPr/>
                </a:tc>
                <a:extLst>
                  <a:ext uri="{0D108BD9-81ED-4DB2-BD59-A6C34878D82A}">
                    <a16:rowId xmlns:a16="http://schemas.microsoft.com/office/drawing/2014/main" val="3614336466"/>
                  </a:ext>
                </a:extLst>
              </a:tr>
              <a:tr h="370840">
                <a:tc>
                  <a:txBody>
                    <a:bodyPr/>
                    <a:lstStyle/>
                    <a:p>
                      <a:r>
                        <a:rPr lang="en-US" dirty="0"/>
                        <a:t>Material</a:t>
                      </a:r>
                    </a:p>
                  </a:txBody>
                  <a:tcPr/>
                </a:tc>
                <a:tc>
                  <a:txBody>
                    <a:bodyPr/>
                    <a:lstStyle/>
                    <a:p>
                      <a:r>
                        <a:rPr lang="en-US" dirty="0"/>
                        <a:t>It usually fails in an obvious closed region in circle, horseshoe bend, doughnut, cluster. It might hit edge area but usually deep into the material.</a:t>
                      </a:r>
                    </a:p>
                  </a:txBody>
                  <a:tcPr/>
                </a:tc>
                <a:extLst>
                  <a:ext uri="{0D108BD9-81ED-4DB2-BD59-A6C34878D82A}">
                    <a16:rowId xmlns:a16="http://schemas.microsoft.com/office/drawing/2014/main" val="1542295764"/>
                  </a:ext>
                </a:extLst>
              </a:tr>
              <a:tr h="370840">
                <a:tc>
                  <a:txBody>
                    <a:bodyPr/>
                    <a:lstStyle/>
                    <a:p>
                      <a:r>
                        <a:rPr lang="en-US" dirty="0"/>
                        <a:t>Combination</a:t>
                      </a:r>
                    </a:p>
                  </a:txBody>
                  <a:tcPr/>
                </a:tc>
                <a:tc>
                  <a:txBody>
                    <a:bodyPr/>
                    <a:lstStyle/>
                    <a:p>
                      <a:r>
                        <a:rPr lang="en-US" dirty="0"/>
                        <a:t>Any combination can take place simultaneously.</a:t>
                      </a:r>
                    </a:p>
                  </a:txBody>
                  <a:tcPr/>
                </a:tc>
                <a:extLst>
                  <a:ext uri="{0D108BD9-81ED-4DB2-BD59-A6C34878D82A}">
                    <a16:rowId xmlns:a16="http://schemas.microsoft.com/office/drawing/2014/main" val="2971660096"/>
                  </a:ext>
                </a:extLst>
              </a:tr>
            </a:tbl>
          </a:graphicData>
        </a:graphic>
      </p:graphicFrame>
    </p:spTree>
    <p:extLst>
      <p:ext uri="{BB962C8B-B14F-4D97-AF65-F5344CB8AC3E}">
        <p14:creationId xmlns:p14="http://schemas.microsoft.com/office/powerpoint/2010/main" val="29104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990600" y="1531939"/>
            <a:ext cx="10515600" cy="1325563"/>
          </a:xfrm>
        </p:spPr>
        <p:txBody>
          <a:bodyPr vert="horz" lIns="91440" tIns="45720" rIns="91440" bIns="45720" rtlCol="0" anchor="ctr">
            <a:normAutofit/>
          </a:bodyPr>
          <a:lstStyle/>
          <a:p>
            <a:r>
              <a:rPr lang="en-US" sz="2800" dirty="0">
                <a:solidFill>
                  <a:schemeClr val="bg1"/>
                </a:solidFill>
              </a:rPr>
              <a:t>Saw Image Acquisition based on Annotation</a:t>
            </a:r>
            <a:endParaRPr lang="en-US" sz="2800" dirty="0">
              <a:solidFill>
                <a:schemeClr val="bg1"/>
              </a:solidFill>
              <a:effectLst>
                <a:glow rad="228600">
                  <a:schemeClr val="accent1">
                    <a:satMod val="175000"/>
                    <a:alpha val="40000"/>
                  </a:schemeClr>
                </a:glow>
              </a:effectLst>
            </a:endParaRP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US" dirty="0">
              <a:solidFill>
                <a:schemeClr val="bg1"/>
              </a:solidFill>
            </a:endParaRPr>
          </a:p>
        </p:txBody>
      </p:sp>
      <p:pic>
        <p:nvPicPr>
          <p:cNvPr id="6" name="Picture 5">
            <a:extLst>
              <a:ext uri="{FF2B5EF4-FFF2-40B4-BE49-F238E27FC236}">
                <a16:creationId xmlns:a16="http://schemas.microsoft.com/office/drawing/2014/main" id="{7BC8F651-1B21-4EE8-A518-42779F718A22}"/>
              </a:ext>
            </a:extLst>
          </p:cNvPr>
          <p:cNvPicPr>
            <a:picLocks noChangeAspect="1"/>
          </p:cNvPicPr>
          <p:nvPr/>
        </p:nvPicPr>
        <p:blipFill>
          <a:blip r:embed="rId3"/>
          <a:stretch>
            <a:fillRect/>
          </a:stretch>
        </p:blipFill>
        <p:spPr>
          <a:xfrm>
            <a:off x="1254734" y="2787523"/>
            <a:ext cx="9653700" cy="2857586"/>
          </a:xfrm>
          <a:prstGeom prst="rect">
            <a:avLst/>
          </a:prstGeom>
        </p:spPr>
      </p:pic>
      <p:sp>
        <p:nvSpPr>
          <p:cNvPr id="7" name="Title 1">
            <a:extLst>
              <a:ext uri="{FF2B5EF4-FFF2-40B4-BE49-F238E27FC236}">
                <a16:creationId xmlns:a16="http://schemas.microsoft.com/office/drawing/2014/main" id="{C61AFF62-17DE-4FE5-9E08-14589EF1AFC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20000"/>
                    <a:lumOff val="80000"/>
                  </a:schemeClr>
                </a:solidFill>
                <a:effectLst>
                  <a:glow rad="228600">
                    <a:schemeClr val="accent1">
                      <a:satMod val="175000"/>
                      <a:alpha val="40000"/>
                    </a:schemeClr>
                  </a:glow>
                </a:effectLst>
              </a:rPr>
              <a:t>Background</a:t>
            </a:r>
          </a:p>
        </p:txBody>
      </p:sp>
    </p:spTree>
    <p:extLst>
      <p:ext uri="{BB962C8B-B14F-4D97-AF65-F5344CB8AC3E}">
        <p14:creationId xmlns:p14="http://schemas.microsoft.com/office/powerpoint/2010/main" val="115749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933250" y="1509711"/>
            <a:ext cx="10515600" cy="1325563"/>
          </a:xfrm>
        </p:spPr>
        <p:txBody>
          <a:bodyPr vert="horz" lIns="91440" tIns="45720" rIns="91440" bIns="45720" rtlCol="0" anchor="ctr">
            <a:normAutofit/>
          </a:bodyPr>
          <a:lstStyle/>
          <a:p>
            <a:r>
              <a:rPr lang="en-US" sz="2800" dirty="0">
                <a:solidFill>
                  <a:schemeClr val="bg1"/>
                </a:solidFill>
              </a:rPr>
              <a:t>Grind Image Acquisition based on Annotation</a:t>
            </a:r>
            <a:endParaRPr lang="en-US" sz="2800" dirty="0">
              <a:solidFill>
                <a:schemeClr val="bg1"/>
              </a:solidFill>
              <a:effectLst>
                <a:glow rad="228600">
                  <a:schemeClr val="accent1">
                    <a:satMod val="175000"/>
                    <a:alpha val="40000"/>
                  </a:schemeClr>
                </a:glow>
              </a:effectLst>
            </a:endParaRP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US" dirty="0">
              <a:solidFill>
                <a:schemeClr val="bg1"/>
              </a:solidFill>
            </a:endParaRPr>
          </a:p>
        </p:txBody>
      </p:sp>
      <p:pic>
        <p:nvPicPr>
          <p:cNvPr id="7" name="Picture 6">
            <a:extLst>
              <a:ext uri="{FF2B5EF4-FFF2-40B4-BE49-F238E27FC236}">
                <a16:creationId xmlns:a16="http://schemas.microsoft.com/office/drawing/2014/main" id="{1570DE3F-1011-4B9F-BABC-3F3C2B039CB6}"/>
              </a:ext>
            </a:extLst>
          </p:cNvPr>
          <p:cNvPicPr>
            <a:picLocks noChangeAspect="1"/>
          </p:cNvPicPr>
          <p:nvPr/>
        </p:nvPicPr>
        <p:blipFill>
          <a:blip r:embed="rId3"/>
          <a:stretch>
            <a:fillRect/>
          </a:stretch>
        </p:blipFill>
        <p:spPr>
          <a:xfrm>
            <a:off x="1519792" y="2859139"/>
            <a:ext cx="9342516" cy="2915146"/>
          </a:xfrm>
          <a:prstGeom prst="rect">
            <a:avLst/>
          </a:prstGeom>
        </p:spPr>
      </p:pic>
      <p:sp>
        <p:nvSpPr>
          <p:cNvPr id="8" name="Title 1">
            <a:extLst>
              <a:ext uri="{FF2B5EF4-FFF2-40B4-BE49-F238E27FC236}">
                <a16:creationId xmlns:a16="http://schemas.microsoft.com/office/drawing/2014/main" id="{C61AFF62-17DE-4FE5-9E08-14589EF1AFC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20000"/>
                    <a:lumOff val="80000"/>
                  </a:schemeClr>
                </a:solidFill>
                <a:effectLst>
                  <a:glow rad="228600">
                    <a:schemeClr val="accent1">
                      <a:satMod val="175000"/>
                      <a:alpha val="40000"/>
                    </a:schemeClr>
                  </a:glow>
                </a:effectLst>
              </a:rPr>
              <a:t>Background</a:t>
            </a:r>
          </a:p>
        </p:txBody>
      </p:sp>
    </p:spTree>
    <p:extLst>
      <p:ext uri="{BB962C8B-B14F-4D97-AF65-F5344CB8AC3E}">
        <p14:creationId xmlns:p14="http://schemas.microsoft.com/office/powerpoint/2010/main" val="277755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877321" y="1697831"/>
            <a:ext cx="10515600" cy="1325563"/>
          </a:xfrm>
        </p:spPr>
        <p:txBody>
          <a:bodyPr vert="horz" lIns="91440" tIns="45720" rIns="91440" bIns="45720" rtlCol="0" anchor="ctr">
            <a:normAutofit/>
          </a:bodyPr>
          <a:lstStyle/>
          <a:p>
            <a:r>
              <a:rPr lang="en-US" sz="2800" dirty="0">
                <a:solidFill>
                  <a:schemeClr val="bg1"/>
                </a:solidFill>
              </a:rPr>
              <a:t>Material Issue – Based on failing patterns</a:t>
            </a:r>
            <a:endParaRPr lang="en-US" sz="2800" dirty="0">
              <a:solidFill>
                <a:schemeClr val="bg1"/>
              </a:solidFill>
              <a:effectLst>
                <a:glow rad="228600">
                  <a:schemeClr val="accent1">
                    <a:satMod val="175000"/>
                    <a:alpha val="40000"/>
                  </a:schemeClr>
                </a:glow>
              </a:effectLst>
            </a:endParaRP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US" dirty="0">
              <a:solidFill>
                <a:schemeClr val="bg1"/>
              </a:solidFill>
            </a:endParaRPr>
          </a:p>
        </p:txBody>
      </p:sp>
      <p:pic>
        <p:nvPicPr>
          <p:cNvPr id="8" name="Content Placeholder 4">
            <a:extLst>
              <a:ext uri="{FF2B5EF4-FFF2-40B4-BE49-F238E27FC236}">
                <a16:creationId xmlns:a16="http://schemas.microsoft.com/office/drawing/2014/main" id="{3BE7D632-D7B5-4299-B786-E6685E340A16}"/>
              </a:ext>
            </a:extLst>
          </p:cNvPr>
          <p:cNvPicPr>
            <a:picLocks noChangeAspect="1"/>
          </p:cNvPicPr>
          <p:nvPr/>
        </p:nvPicPr>
        <p:blipFill>
          <a:blip r:embed="rId3"/>
          <a:stretch>
            <a:fillRect/>
          </a:stretch>
        </p:blipFill>
        <p:spPr>
          <a:xfrm>
            <a:off x="1016497" y="2917444"/>
            <a:ext cx="2552700" cy="2476500"/>
          </a:xfrm>
          <a:prstGeom prst="rect">
            <a:avLst/>
          </a:prstGeom>
        </p:spPr>
      </p:pic>
      <p:pic>
        <p:nvPicPr>
          <p:cNvPr id="9" name="Picture 8">
            <a:extLst>
              <a:ext uri="{FF2B5EF4-FFF2-40B4-BE49-F238E27FC236}">
                <a16:creationId xmlns:a16="http://schemas.microsoft.com/office/drawing/2014/main" id="{0650AEA4-1E01-4A56-9FA2-92BEDB5EDD71}"/>
              </a:ext>
            </a:extLst>
          </p:cNvPr>
          <p:cNvPicPr>
            <a:picLocks noChangeAspect="1"/>
          </p:cNvPicPr>
          <p:nvPr/>
        </p:nvPicPr>
        <p:blipFill>
          <a:blip r:embed="rId4"/>
          <a:stretch>
            <a:fillRect/>
          </a:stretch>
        </p:blipFill>
        <p:spPr>
          <a:xfrm>
            <a:off x="3572896" y="2923794"/>
            <a:ext cx="5124450" cy="2457450"/>
          </a:xfrm>
          <a:prstGeom prst="rect">
            <a:avLst/>
          </a:prstGeom>
        </p:spPr>
      </p:pic>
      <p:pic>
        <p:nvPicPr>
          <p:cNvPr id="10" name="Picture 9">
            <a:extLst>
              <a:ext uri="{FF2B5EF4-FFF2-40B4-BE49-F238E27FC236}">
                <a16:creationId xmlns:a16="http://schemas.microsoft.com/office/drawing/2014/main" id="{025D23A1-AD9F-4186-8B5C-E228DEA34C7C}"/>
              </a:ext>
            </a:extLst>
          </p:cNvPr>
          <p:cNvPicPr>
            <a:picLocks noChangeAspect="1"/>
          </p:cNvPicPr>
          <p:nvPr/>
        </p:nvPicPr>
        <p:blipFill>
          <a:blip r:embed="rId5"/>
          <a:stretch>
            <a:fillRect/>
          </a:stretch>
        </p:blipFill>
        <p:spPr>
          <a:xfrm>
            <a:off x="8697346" y="2922026"/>
            <a:ext cx="2514600" cy="2419350"/>
          </a:xfrm>
          <a:prstGeom prst="rect">
            <a:avLst/>
          </a:prstGeom>
        </p:spPr>
      </p:pic>
      <p:sp>
        <p:nvSpPr>
          <p:cNvPr id="11" name="Title 1">
            <a:extLst>
              <a:ext uri="{FF2B5EF4-FFF2-40B4-BE49-F238E27FC236}">
                <a16:creationId xmlns:a16="http://schemas.microsoft.com/office/drawing/2014/main" id="{C61AFF62-17DE-4FE5-9E08-14589EF1AFC2}"/>
              </a:ext>
            </a:extLst>
          </p:cNvPr>
          <p:cNvSpPr txBox="1">
            <a:spLocks/>
          </p:cNvSpPr>
          <p:nvPr/>
        </p:nvSpPr>
        <p:spPr>
          <a:xfrm>
            <a:off x="1016497" y="4412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20000"/>
                    <a:lumOff val="80000"/>
                  </a:schemeClr>
                </a:solidFill>
                <a:effectLst>
                  <a:glow rad="228600">
                    <a:schemeClr val="accent1">
                      <a:satMod val="175000"/>
                      <a:alpha val="40000"/>
                    </a:schemeClr>
                  </a:glow>
                </a:effectLst>
              </a:rPr>
              <a:t>Background</a:t>
            </a:r>
          </a:p>
        </p:txBody>
      </p:sp>
    </p:spTree>
    <p:extLst>
      <p:ext uri="{BB962C8B-B14F-4D97-AF65-F5344CB8AC3E}">
        <p14:creationId xmlns:p14="http://schemas.microsoft.com/office/powerpoint/2010/main" val="1674369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TotalTime>
  <Words>2777</Words>
  <Application>Microsoft Office PowerPoint</Application>
  <PresentationFormat>Widescreen</PresentationFormat>
  <Paragraphs>248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&amp;quot</vt:lpstr>
      <vt:lpstr>Arial</vt:lpstr>
      <vt:lpstr>Calibri</vt:lpstr>
      <vt:lpstr>Calibri Light</vt:lpstr>
      <vt:lpstr>Office Theme</vt:lpstr>
      <vt:lpstr>Identifying Wafer Failures with Deep Learning</vt:lpstr>
      <vt:lpstr>Preface – A Quick Summary of the Data Creation Process</vt:lpstr>
      <vt:lpstr>Description</vt:lpstr>
      <vt:lpstr>Complication</vt:lpstr>
      <vt:lpstr>Types of Wafer Problems</vt:lpstr>
      <vt:lpstr>Background</vt:lpstr>
      <vt:lpstr>Saw Image Acquisition based on Annotation</vt:lpstr>
      <vt:lpstr>Grind Image Acquisition based on Annotation</vt:lpstr>
      <vt:lpstr>Material Issue – Based on failing patterns</vt:lpstr>
      <vt:lpstr>Problem Summary</vt:lpstr>
      <vt:lpstr>Application of Deep Learning</vt:lpstr>
      <vt:lpstr>PowerPoint Presentation</vt:lpstr>
      <vt:lpstr>Data Source</vt:lpstr>
      <vt:lpstr>Background of the Data Points</vt:lpstr>
      <vt:lpstr>Background – Defect Patterns</vt:lpstr>
      <vt:lpstr>Background – Data Values</vt:lpstr>
      <vt:lpstr>Background - Classes</vt:lpstr>
      <vt:lpstr>Background – Summary of Data Set</vt:lpstr>
      <vt:lpstr>Data Set Creation Steps</vt:lpstr>
      <vt:lpstr>Data Set Creation Steps</vt:lpstr>
      <vt:lpstr>Data Cleansing and Processing</vt:lpstr>
      <vt:lpstr>Data Preparation</vt:lpstr>
      <vt:lpstr>Data Preparation</vt:lpstr>
      <vt:lpstr>Training the Neural Network   – Standard Neural Network</vt:lpstr>
      <vt:lpstr>Results</vt:lpstr>
      <vt:lpstr>Learning Rate Setting</vt:lpstr>
      <vt:lpstr>Incorporating the Resnet</vt:lpstr>
      <vt:lpstr>Residual Net Layer – resBlkV1</vt:lpstr>
      <vt:lpstr>Incorporating the Resnet</vt:lpstr>
      <vt:lpstr>Final Layers</vt:lpstr>
      <vt:lpstr>Improved Results with Resnet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CA2</dc:title>
  <dc:creator>Boon Ping Ong (boonping)</dc:creator>
  <cp:lastModifiedBy>Francis Han</cp:lastModifiedBy>
  <cp:revision>164</cp:revision>
  <dcterms:created xsi:type="dcterms:W3CDTF">2019-08-04T11:23:48Z</dcterms:created>
  <dcterms:modified xsi:type="dcterms:W3CDTF">2019-09-27T06:24:44Z</dcterms:modified>
</cp:coreProperties>
</file>