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1" r:id="rId5"/>
    <p:sldId id="260" r:id="rId6"/>
    <p:sldId id="262" r:id="rId7"/>
    <p:sldId id="257" r:id="rId8"/>
    <p:sldId id="263" r:id="rId9"/>
    <p:sldId id="264" r:id="rId10"/>
    <p:sldId id="266" r:id="rId11"/>
    <p:sldId id="268" r:id="rId12"/>
    <p:sldId id="276" r:id="rId13"/>
    <p:sldId id="277" r:id="rId14"/>
    <p:sldId id="269" r:id="rId15"/>
    <p:sldId id="267" r:id="rId16"/>
    <p:sldId id="265" r:id="rId17"/>
    <p:sldId id="278" r:id="rId18"/>
    <p:sldId id="27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p:scale>
          <a:sx n="100" d="100"/>
          <a:sy n="100"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3CC8-22B5-4C3A-97DA-CB3616AF7A62}" type="datetimeFigureOut">
              <a:rPr lang="en-US" smtClean="0"/>
              <a:t>1/18/2020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B4E22-4E04-4227-AC2D-6C9A46D5A035}" type="slidenum">
              <a:rPr lang="en-US" smtClean="0"/>
              <a:t>‹#›</a:t>
            </a:fld>
            <a:endParaRPr lang="en-US" dirty="0"/>
          </a:p>
        </p:txBody>
      </p:sp>
    </p:spTree>
    <p:extLst>
      <p:ext uri="{BB962C8B-B14F-4D97-AF65-F5344CB8AC3E}">
        <p14:creationId xmlns:p14="http://schemas.microsoft.com/office/powerpoint/2010/main" val="16474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how-does-a-face-detection-program-work-using-neural-networks-17896df8e6f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search/cs?searchtype=author&amp;query=Schroff%2C+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rxiv.org/abs/1503.03832v1" TargetMode="External"/><Relationship Id="rId5" Type="http://schemas.openxmlformats.org/officeDocument/2006/relationships/hyperlink" Target="https://arxiv.org/search/cs?searchtype=author&amp;query=Philbin%2C+J" TargetMode="External"/><Relationship Id="rId4" Type="http://schemas.openxmlformats.org/officeDocument/2006/relationships/hyperlink" Target="https://arxiv.org/search/cs?searchtype=author&amp;query=Kalenichenko%2C+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search/cs?searchtype=author&amp;query=Schroff%2C+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arxiv.org/abs/1503.03832v1" TargetMode="External"/><Relationship Id="rId5" Type="http://schemas.openxmlformats.org/officeDocument/2006/relationships/hyperlink" Target="https://arxiv.org/search/cs?searchtype=author&amp;query=Philbin%2C+J" TargetMode="External"/><Relationship Id="rId4" Type="http://schemas.openxmlformats.org/officeDocument/2006/relationships/hyperlink" Target="https://arxiv.org/search/cs?searchtype=author&amp;query=Kalenichenko%2C+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Rapid Object Detection using a Boosted Cascade of Simple Features , 2001.</a:t>
            </a:r>
          </a:p>
        </p:txBody>
      </p:sp>
      <p:sp>
        <p:nvSpPr>
          <p:cNvPr id="4" name="Slide Number Placeholder 3"/>
          <p:cNvSpPr>
            <a:spLocks noGrp="1"/>
          </p:cNvSpPr>
          <p:nvPr>
            <p:ph type="sldNum" sz="quarter" idx="5"/>
          </p:nvPr>
        </p:nvSpPr>
        <p:spPr/>
        <p:txBody>
          <a:bodyPr/>
          <a:lstStyle/>
          <a:p>
            <a:fld id="{79FB4E22-4E04-4227-AC2D-6C9A46D5A035}" type="slidenum">
              <a:rPr lang="en-US" smtClean="0"/>
              <a:t>9</a:t>
            </a:fld>
            <a:endParaRPr lang="en-US"/>
          </a:p>
        </p:txBody>
      </p:sp>
    </p:spTree>
    <p:extLst>
      <p:ext uri="{BB962C8B-B14F-4D97-AF65-F5344CB8AC3E}">
        <p14:creationId xmlns:p14="http://schemas.microsoft.com/office/powerpoint/2010/main" val="3615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sz="1200" b="0" i="0" kern="1200" dirty="0">
                <a:solidFill>
                  <a:schemeClr val="tx1"/>
                </a:solidFill>
                <a:effectLst/>
                <a:latin typeface="+mn-lt"/>
                <a:ea typeface="+mn-ea"/>
                <a:cs typeface="+mn-cs"/>
              </a:rPr>
              <a:t>Zhang, K., Zhang, Z., Li, Z., and Qiao, Y. (2016). Joint face detection and alignment using multitask cascaded convolutional networks. IEEE Signal Processing Letters, 23(10):1499–1503.</a:t>
            </a:r>
          </a:p>
          <a:p>
            <a:r>
              <a:rPr lang="en-US" sz="1200" b="0" i="0" kern="1200" dirty="0" err="1">
                <a:solidFill>
                  <a:schemeClr val="tx1"/>
                </a:solidFill>
                <a:effectLst/>
                <a:latin typeface="+mn-lt"/>
                <a:ea typeface="+mn-ea"/>
                <a:cs typeface="+mn-cs"/>
              </a:rPr>
              <a:t>Explaination</a:t>
            </a:r>
            <a:r>
              <a:rPr lang="en-US" sz="1200" b="0" i="0" kern="1200" dirty="0">
                <a:solidFill>
                  <a:schemeClr val="tx1"/>
                </a:solidFill>
                <a:effectLst/>
                <a:latin typeface="+mn-lt"/>
                <a:ea typeface="+mn-ea"/>
                <a:cs typeface="+mn-cs"/>
              </a:rPr>
              <a:t>: </a:t>
            </a:r>
            <a:r>
              <a:rPr lang="en-US" dirty="0">
                <a:hlinkClick r:id="rId3"/>
              </a:rPr>
              <a:t>https://towardsdatascience.com/how-does-a-face-detection-program-work-using-neural-networks-17896df8e6ff</a:t>
            </a:r>
            <a:endParaRPr lang="en-US" dirty="0"/>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11</a:t>
            </a:fld>
            <a:endParaRPr lang="en-US" dirty="0"/>
          </a:p>
        </p:txBody>
      </p:sp>
    </p:spTree>
    <p:extLst>
      <p:ext uri="{BB962C8B-B14F-4D97-AF65-F5344CB8AC3E}">
        <p14:creationId xmlns:p14="http://schemas.microsoft.com/office/powerpoint/2010/main" val="135098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15</a:t>
            </a:fld>
            <a:endParaRPr lang="en-US" dirty="0"/>
          </a:p>
        </p:txBody>
      </p:sp>
    </p:spTree>
    <p:extLst>
      <p:ext uri="{BB962C8B-B14F-4D97-AF65-F5344CB8AC3E}">
        <p14:creationId xmlns:p14="http://schemas.microsoft.com/office/powerpoint/2010/main" val="287527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sz="1200" b="1" i="0" kern="1200" dirty="0" err="1">
                <a:solidFill>
                  <a:schemeClr val="tx1"/>
                </a:solidFill>
                <a:effectLst/>
                <a:latin typeface="+mn-lt"/>
                <a:ea typeface="+mn-ea"/>
                <a:cs typeface="+mn-cs"/>
              </a:rPr>
              <a:t>FaceNet</a:t>
            </a:r>
            <a:r>
              <a:rPr lang="en-US" sz="1200" b="1" i="0" kern="1200" dirty="0">
                <a:solidFill>
                  <a:schemeClr val="tx1"/>
                </a:solidFill>
                <a:effectLst/>
                <a:latin typeface="+mn-lt"/>
                <a:ea typeface="+mn-ea"/>
                <a:cs typeface="+mn-cs"/>
              </a:rPr>
              <a:t>: A Unified Embedding for Face Recognition and Clustering</a:t>
            </a:r>
          </a:p>
          <a:p>
            <a:r>
              <a:rPr lang="en-US" sz="1200" b="0" i="0" u="none" strike="noStrike" kern="1200" dirty="0">
                <a:solidFill>
                  <a:schemeClr val="tx1"/>
                </a:solidFill>
                <a:effectLst/>
                <a:latin typeface="+mn-lt"/>
                <a:ea typeface="+mn-ea"/>
                <a:cs typeface="+mn-cs"/>
                <a:hlinkClick r:id="rId3"/>
              </a:rPr>
              <a:t>Florian </a:t>
            </a:r>
            <a:r>
              <a:rPr lang="en-US" sz="1200" b="0" i="0" u="none" strike="noStrike" kern="1200" dirty="0" err="1">
                <a:solidFill>
                  <a:schemeClr val="tx1"/>
                </a:solidFill>
                <a:effectLst/>
                <a:latin typeface="+mn-lt"/>
                <a:ea typeface="+mn-ea"/>
                <a:cs typeface="+mn-cs"/>
                <a:hlinkClick r:id="rId3"/>
              </a:rPr>
              <a:t>Schroff</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Dmitry </a:t>
            </a:r>
            <a:r>
              <a:rPr lang="en-US" sz="1200" b="0" i="0" u="none" strike="noStrike" kern="1200" dirty="0" err="1">
                <a:solidFill>
                  <a:schemeClr val="tx1"/>
                </a:solidFill>
                <a:effectLst/>
                <a:latin typeface="+mn-lt"/>
                <a:ea typeface="+mn-ea"/>
                <a:cs typeface="+mn-cs"/>
                <a:hlinkClick r:id="rId4"/>
              </a:rPr>
              <a:t>Kalenichenko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James Philbin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(Submitted on 12 Mar 2015 (</a:t>
            </a:r>
            <a:r>
              <a:rPr lang="en-US" sz="1200" b="0" i="1" u="none" strike="noStrike" kern="1200" dirty="0">
                <a:solidFill>
                  <a:schemeClr val="tx1"/>
                </a:solidFill>
                <a:effectLst/>
                <a:latin typeface="+mn-lt"/>
                <a:ea typeface="+mn-ea"/>
                <a:cs typeface="+mn-cs"/>
                <a:hlinkClick r:id="rId6"/>
              </a:rPr>
              <a:t>v1</a:t>
            </a:r>
            <a:r>
              <a:rPr lang="en-US" sz="1200" b="0" i="1" kern="1200" dirty="0">
                <a:solidFill>
                  <a:schemeClr val="tx1"/>
                </a:solidFill>
                <a:effectLst/>
                <a:latin typeface="+mn-lt"/>
                <a:ea typeface="+mn-ea"/>
                <a:cs typeface="+mn-cs"/>
              </a:rPr>
              <a:t>), last revised 17 Jun 2015 (this version, v3))</a:t>
            </a:r>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16</a:t>
            </a:fld>
            <a:endParaRPr lang="en-US" dirty="0"/>
          </a:p>
        </p:txBody>
      </p:sp>
    </p:spTree>
    <p:extLst>
      <p:ext uri="{BB962C8B-B14F-4D97-AF65-F5344CB8AC3E}">
        <p14:creationId xmlns:p14="http://schemas.microsoft.com/office/powerpoint/2010/main" val="404223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sz="1200" b="1" i="0" kern="1200" dirty="0" err="1">
                <a:solidFill>
                  <a:schemeClr val="tx1"/>
                </a:solidFill>
                <a:effectLst/>
                <a:latin typeface="+mn-lt"/>
                <a:ea typeface="+mn-ea"/>
                <a:cs typeface="+mn-cs"/>
              </a:rPr>
              <a:t>FaceNet</a:t>
            </a:r>
            <a:r>
              <a:rPr lang="en-US" sz="1200" b="1" i="0" kern="1200" dirty="0">
                <a:solidFill>
                  <a:schemeClr val="tx1"/>
                </a:solidFill>
                <a:effectLst/>
                <a:latin typeface="+mn-lt"/>
                <a:ea typeface="+mn-ea"/>
                <a:cs typeface="+mn-cs"/>
              </a:rPr>
              <a:t>: A Unified Embedding for Face Recognition and Clustering</a:t>
            </a:r>
          </a:p>
          <a:p>
            <a:r>
              <a:rPr lang="en-US" sz="1200" b="0" i="0" u="none" strike="noStrike" kern="1200" dirty="0">
                <a:solidFill>
                  <a:schemeClr val="tx1"/>
                </a:solidFill>
                <a:effectLst/>
                <a:latin typeface="+mn-lt"/>
                <a:ea typeface="+mn-ea"/>
                <a:cs typeface="+mn-cs"/>
                <a:hlinkClick r:id="rId3"/>
              </a:rPr>
              <a:t>Florian </a:t>
            </a:r>
            <a:r>
              <a:rPr lang="en-US" sz="1200" b="0" i="0" u="none" strike="noStrike" kern="1200" dirty="0" err="1">
                <a:solidFill>
                  <a:schemeClr val="tx1"/>
                </a:solidFill>
                <a:effectLst/>
                <a:latin typeface="+mn-lt"/>
                <a:ea typeface="+mn-ea"/>
                <a:cs typeface="+mn-cs"/>
                <a:hlinkClick r:id="rId3"/>
              </a:rPr>
              <a:t>Schroff</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Dmitry </a:t>
            </a:r>
            <a:r>
              <a:rPr lang="en-US" sz="1200" b="0" i="0" u="none" strike="noStrike" kern="1200" dirty="0" err="1">
                <a:solidFill>
                  <a:schemeClr val="tx1"/>
                </a:solidFill>
                <a:effectLst/>
                <a:latin typeface="+mn-lt"/>
                <a:ea typeface="+mn-ea"/>
                <a:cs typeface="+mn-cs"/>
                <a:hlinkClick r:id="rId4"/>
              </a:rPr>
              <a:t>Kalenichenko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James Philbin</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(Submitted on 12 Mar 2015 (</a:t>
            </a:r>
            <a:r>
              <a:rPr lang="en-US" sz="1200" b="0" i="1" u="none" strike="noStrike" kern="1200" dirty="0">
                <a:solidFill>
                  <a:schemeClr val="tx1"/>
                </a:solidFill>
                <a:effectLst/>
                <a:latin typeface="+mn-lt"/>
                <a:ea typeface="+mn-ea"/>
                <a:cs typeface="+mn-cs"/>
                <a:hlinkClick r:id="rId6"/>
              </a:rPr>
              <a:t>v1</a:t>
            </a:r>
            <a:r>
              <a:rPr lang="en-US" sz="1200" b="0" i="1" kern="1200" dirty="0">
                <a:solidFill>
                  <a:schemeClr val="tx1"/>
                </a:solidFill>
                <a:effectLst/>
                <a:latin typeface="+mn-lt"/>
                <a:ea typeface="+mn-ea"/>
                <a:cs typeface="+mn-cs"/>
              </a:rPr>
              <a:t>), last revised 17 Jun 2015 (this version, v3))</a:t>
            </a:r>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19</a:t>
            </a:fld>
            <a:endParaRPr lang="en-US" dirty="0"/>
          </a:p>
        </p:txBody>
      </p:sp>
    </p:spTree>
    <p:extLst>
      <p:ext uri="{BB962C8B-B14F-4D97-AF65-F5344CB8AC3E}">
        <p14:creationId xmlns:p14="http://schemas.microsoft.com/office/powerpoint/2010/main" val="93397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E6F1-F1B6-4C02-96F1-53C043B5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0184FE-647A-4DE5-9000-BC4BFEE1A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EEB5C-54DC-4496-BE09-C90E12DB70DA}"/>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5" name="Footer Placeholder 4">
            <a:extLst>
              <a:ext uri="{FF2B5EF4-FFF2-40B4-BE49-F238E27FC236}">
                <a16:creationId xmlns:a16="http://schemas.microsoft.com/office/drawing/2014/main" id="{FCA588AA-B420-422D-96FD-BBF64CAA5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5CC2F8-515D-4698-808F-DE34D379753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4521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24A0-7235-47B3-A036-995FD2D9CF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977E33-ACF3-4777-B5EC-2BD083905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EE4DE-0F1F-4430-9240-BEB03533784A}"/>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5" name="Footer Placeholder 4">
            <a:extLst>
              <a:ext uri="{FF2B5EF4-FFF2-40B4-BE49-F238E27FC236}">
                <a16:creationId xmlns:a16="http://schemas.microsoft.com/office/drawing/2014/main" id="{B35F4D7D-5357-40BC-8BF8-3279FA1911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2F46F7-5EB3-4AA1-863F-AF4005737A6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9911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02AE2-1CC0-4CD6-A5AA-F00F114B0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588B5-7EE0-44CE-B9AE-B62C72ADE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CD79D-BE3A-4DFB-B8A4-92258350F6D9}"/>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5" name="Footer Placeholder 4">
            <a:extLst>
              <a:ext uri="{FF2B5EF4-FFF2-40B4-BE49-F238E27FC236}">
                <a16:creationId xmlns:a16="http://schemas.microsoft.com/office/drawing/2014/main" id="{3F71EE51-A869-4258-AD0E-9B98AD40D6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D1153A-A98E-4149-92A1-4259F543E385}"/>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70694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1F33-8D7B-4F5E-845A-A489F8C55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1DEC9-0F17-4D61-B8EC-E5F8AD7F5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2E5F4-7844-41D3-9740-4D734248E7F6}"/>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5" name="Footer Placeholder 4">
            <a:extLst>
              <a:ext uri="{FF2B5EF4-FFF2-40B4-BE49-F238E27FC236}">
                <a16:creationId xmlns:a16="http://schemas.microsoft.com/office/drawing/2014/main" id="{65DFCE81-8DDE-4573-9998-43B83C730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0A3B6F-E1D0-4387-A02C-F5942818B64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56203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EC11-8EC9-49E4-9BF0-898F88685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AE243-2454-49E6-9A1F-E8F67C5C6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A1C51-5F7D-4437-B11F-7625D30AEC45}"/>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5" name="Footer Placeholder 4">
            <a:extLst>
              <a:ext uri="{FF2B5EF4-FFF2-40B4-BE49-F238E27FC236}">
                <a16:creationId xmlns:a16="http://schemas.microsoft.com/office/drawing/2014/main" id="{22D9E3A5-8268-4F6C-9EC9-B10E79E4D0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E8E636-4B4F-4886-8724-2F08026833C4}"/>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286389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7732-0B3A-4632-BC90-1BDD2715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41286-86CE-421E-BE7D-BE96B741E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F1EC4-6BE6-4E34-BC24-F7013CBFC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DAC29-4B1F-4692-82E8-BEBD2C833BFD}"/>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6" name="Footer Placeholder 5">
            <a:extLst>
              <a:ext uri="{FF2B5EF4-FFF2-40B4-BE49-F238E27FC236}">
                <a16:creationId xmlns:a16="http://schemas.microsoft.com/office/drawing/2014/main" id="{DEE68AB0-60E3-4500-AFED-B5D972F77F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3567AF-3FF5-4F17-B218-3386F048E8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4410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8559-BA7E-4DD8-8F83-A4C9A9DA36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9336-B93C-42D2-88A9-137DE23A7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DECFB-6738-4AC8-BDC9-F1DB0CC02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E86C7-774A-4305-BC7B-15957143E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D188E-8BE7-4525-A50F-F0AD36C53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C0836-2F86-482E-8E51-660A5EAE8A3B}"/>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8" name="Footer Placeholder 7">
            <a:extLst>
              <a:ext uri="{FF2B5EF4-FFF2-40B4-BE49-F238E27FC236}">
                <a16:creationId xmlns:a16="http://schemas.microsoft.com/office/drawing/2014/main" id="{65C2B176-F712-4998-BA2A-54928C2363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9CD763-066C-4A3C-92BE-D949157825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81826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E056-8F09-499A-A4E2-A3FBCF1BF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919BC-C671-4310-901A-93528D204135}"/>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4" name="Footer Placeholder 3">
            <a:extLst>
              <a:ext uri="{FF2B5EF4-FFF2-40B4-BE49-F238E27FC236}">
                <a16:creationId xmlns:a16="http://schemas.microsoft.com/office/drawing/2014/main" id="{D635574B-40E4-426F-B7E8-AD7E61B12D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969ED5-3AE3-48E6-A6AA-7EE1CCD96B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65069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FD52B-7D43-42EB-8741-CB4A31CC48D9}"/>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3" name="Footer Placeholder 2">
            <a:extLst>
              <a:ext uri="{FF2B5EF4-FFF2-40B4-BE49-F238E27FC236}">
                <a16:creationId xmlns:a16="http://schemas.microsoft.com/office/drawing/2014/main" id="{46B3718A-65A8-476F-9EE9-14A16DEF41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173C2A-0F0D-4811-90D2-A90322164B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48233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3FCD-652B-4122-9932-3EC52437E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A1F95-0D2C-4B51-901F-200ACBA06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58DD6-7103-489B-9D81-E6AD53463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0C253-1AEA-46D8-BDAF-403CFFB5F5D7}"/>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6" name="Footer Placeholder 5">
            <a:extLst>
              <a:ext uri="{FF2B5EF4-FFF2-40B4-BE49-F238E27FC236}">
                <a16:creationId xmlns:a16="http://schemas.microsoft.com/office/drawing/2014/main" id="{D07B9DC2-C705-4C83-AA5B-F4AF6CDD80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6DBCF2-41EF-45AF-B5E6-DFA1E593565A}"/>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07133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61C5-9920-411F-81CB-9E6AD546B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166A1-93A0-4B1F-92C0-2E8362F84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3016986-8767-456B-8030-D26D190CB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DDA8F-972B-4A01-ADEA-9D2FF19E5CC7}"/>
              </a:ext>
            </a:extLst>
          </p:cNvPr>
          <p:cNvSpPr>
            <a:spLocks noGrp="1"/>
          </p:cNvSpPr>
          <p:nvPr>
            <p:ph type="dt" sz="half" idx="10"/>
          </p:nvPr>
        </p:nvSpPr>
        <p:spPr/>
        <p:txBody>
          <a:bodyPr/>
          <a:lstStyle/>
          <a:p>
            <a:fld id="{DBA0AEA9-B681-4CF8-A519-E8BDD5DB3D30}" type="datetimeFigureOut">
              <a:rPr lang="en-US" smtClean="0"/>
              <a:t>1/18/2020</a:t>
            </a:fld>
            <a:endParaRPr lang="en-US" dirty="0"/>
          </a:p>
        </p:txBody>
      </p:sp>
      <p:sp>
        <p:nvSpPr>
          <p:cNvPr id="6" name="Footer Placeholder 5">
            <a:extLst>
              <a:ext uri="{FF2B5EF4-FFF2-40B4-BE49-F238E27FC236}">
                <a16:creationId xmlns:a16="http://schemas.microsoft.com/office/drawing/2014/main" id="{2DA6B1D1-7E53-447C-9229-0793B1CD9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7C46F0-6BC2-42FD-9DCA-15CC8632FC41}"/>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25017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931A7-FD94-4171-A1E1-92A739B18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979EC-1C74-47FB-8708-3A24E5EA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DC96D-94A0-4BB1-B362-708E7A7D2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0AEA9-B681-4CF8-A519-E8BDD5DB3D30}" type="datetimeFigureOut">
              <a:rPr lang="en-US" smtClean="0"/>
              <a:t>1/18/2020</a:t>
            </a:fld>
            <a:endParaRPr lang="en-US" dirty="0"/>
          </a:p>
        </p:txBody>
      </p:sp>
      <p:sp>
        <p:nvSpPr>
          <p:cNvPr id="5" name="Footer Placeholder 4">
            <a:extLst>
              <a:ext uri="{FF2B5EF4-FFF2-40B4-BE49-F238E27FC236}">
                <a16:creationId xmlns:a16="http://schemas.microsoft.com/office/drawing/2014/main" id="{ABED9E86-0E4F-4D00-8B3B-82FD9EE80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57261E6-837D-456B-9413-4046A3550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304A2-7AF8-43D1-B373-1A0998791044}" type="slidenum">
              <a:rPr lang="en-US" smtClean="0"/>
              <a:t>‹#›</a:t>
            </a:fld>
            <a:endParaRPr lang="en-US" dirty="0"/>
          </a:p>
        </p:txBody>
      </p:sp>
    </p:spTree>
    <p:extLst>
      <p:ext uri="{BB962C8B-B14F-4D97-AF65-F5344CB8AC3E}">
        <p14:creationId xmlns:p14="http://schemas.microsoft.com/office/powerpoint/2010/main" val="217072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04D2-57EB-4048-A6FE-FE63DF11B6FF}"/>
              </a:ext>
            </a:extLst>
          </p:cNvPr>
          <p:cNvSpPr>
            <a:spLocks noGrp="1"/>
          </p:cNvSpPr>
          <p:nvPr>
            <p:ph type="ctrTitle"/>
          </p:nvPr>
        </p:nvSpPr>
        <p:spPr/>
        <p:txBody>
          <a:bodyPr/>
          <a:lstStyle/>
          <a:p>
            <a:r>
              <a:rPr lang="en-US" dirty="0"/>
              <a:t>Face Recognition at Mini Server</a:t>
            </a:r>
          </a:p>
        </p:txBody>
      </p:sp>
      <p:sp>
        <p:nvSpPr>
          <p:cNvPr id="3" name="Subtitle 2">
            <a:extLst>
              <a:ext uri="{FF2B5EF4-FFF2-40B4-BE49-F238E27FC236}">
                <a16:creationId xmlns:a16="http://schemas.microsoft.com/office/drawing/2014/main" id="{230E50A5-A973-4AEB-B1C0-92E9C64AA1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657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normAutofit fontScale="92500" lnSpcReduction="10000"/>
          </a:bodyPr>
          <a:lstStyle/>
          <a:p>
            <a:r>
              <a:rPr lang="en-US" dirty="0"/>
              <a:t>For each features, we will try to find out what is the best threshold that can predict whether the trained images are human face or not. </a:t>
            </a:r>
          </a:p>
          <a:p>
            <a:r>
              <a:rPr lang="en-US" dirty="0"/>
              <a:t>However, not all features obtained thru integral images are useful. The model applied on the features are considered to be weak </a:t>
            </a:r>
            <a:r>
              <a:rPr lang="en-US" dirty="0" err="1"/>
              <a:t>classfier</a:t>
            </a:r>
            <a:r>
              <a:rPr lang="en-US" dirty="0"/>
              <a:t> as each of them only holds information at certain spatial region of the whole image.</a:t>
            </a:r>
          </a:p>
          <a:p>
            <a:r>
              <a:rPr lang="en-US" dirty="0" err="1"/>
              <a:t>Adaboost</a:t>
            </a:r>
            <a:r>
              <a:rPr lang="en-US" dirty="0"/>
              <a:t> </a:t>
            </a:r>
            <a:r>
              <a:rPr lang="en-US" dirty="0" err="1"/>
              <a:t>classfiers</a:t>
            </a:r>
            <a:r>
              <a:rPr lang="en-US" dirty="0"/>
              <a:t> are actually an ensemble </a:t>
            </a:r>
            <a:r>
              <a:rPr lang="en-US" dirty="0" err="1"/>
              <a:t>classfier</a:t>
            </a:r>
            <a:r>
              <a:rPr lang="en-US" dirty="0"/>
              <a:t> of the weak </a:t>
            </a:r>
            <a:r>
              <a:rPr lang="en-US" dirty="0" err="1"/>
              <a:t>classfier</a:t>
            </a:r>
            <a:r>
              <a:rPr lang="en-US" dirty="0"/>
              <a:t> that applied on each </a:t>
            </a:r>
            <a:r>
              <a:rPr lang="en-US" dirty="0" err="1"/>
              <a:t>Haar</a:t>
            </a:r>
            <a:r>
              <a:rPr lang="en-US" dirty="0"/>
              <a:t> feature. Boosting allows stronger feature </a:t>
            </a:r>
            <a:r>
              <a:rPr lang="en-US" dirty="0" err="1"/>
              <a:t>classifer</a:t>
            </a:r>
            <a:r>
              <a:rPr lang="en-US" dirty="0"/>
              <a:t> to be ensembled as a weighted averaged strong </a:t>
            </a:r>
            <a:r>
              <a:rPr lang="en-US" dirty="0" err="1"/>
              <a:t>classfier</a:t>
            </a:r>
            <a:r>
              <a:rPr lang="en-US" dirty="0"/>
              <a:t>.</a:t>
            </a:r>
          </a:p>
          <a:p>
            <a:r>
              <a:rPr lang="en-US" dirty="0"/>
              <a:t>Finally, the </a:t>
            </a:r>
            <a:r>
              <a:rPr lang="en-US" dirty="0" err="1"/>
              <a:t>Adaboost</a:t>
            </a:r>
            <a:r>
              <a:rPr lang="en-US" dirty="0"/>
              <a:t> </a:t>
            </a:r>
            <a:r>
              <a:rPr lang="en-US" dirty="0" err="1"/>
              <a:t>classfiers</a:t>
            </a:r>
            <a:r>
              <a:rPr lang="en-US" dirty="0"/>
              <a:t> are cascaded in stages. As a result, image area that fits the face features the most are highlighted.</a:t>
            </a:r>
          </a:p>
          <a:p>
            <a:endParaRPr lang="en-US" dirty="0"/>
          </a:p>
        </p:txBody>
      </p:sp>
    </p:spTree>
    <p:extLst>
      <p:ext uri="{BB962C8B-B14F-4D97-AF65-F5344CB8AC3E}">
        <p14:creationId xmlns:p14="http://schemas.microsoft.com/office/powerpoint/2010/main" val="28358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Encoding</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fontScale="92500" lnSpcReduction="10000"/>
          </a:bodyPr>
          <a:lstStyle/>
          <a:p>
            <a:r>
              <a:rPr lang="en-US" dirty="0"/>
              <a:t>MTCNN [2] or Multi-Task Cascaded Convolutional Neural Network is used for face landmark detection and face boundary detection.</a:t>
            </a:r>
          </a:p>
          <a:p>
            <a:r>
              <a:rPr lang="en-US" dirty="0"/>
              <a:t>MTCNN has 3 stages of neural networks.</a:t>
            </a:r>
          </a:p>
          <a:p>
            <a:r>
              <a:rPr lang="en-US" dirty="0"/>
              <a:t>At 1</a:t>
            </a:r>
            <a:r>
              <a:rPr lang="en-US" baseline="30000" dirty="0"/>
              <a:t>st</a:t>
            </a:r>
            <a:r>
              <a:rPr lang="en-US" dirty="0"/>
              <a:t> stage, the input image is scaled down multiple times to build an </a:t>
            </a:r>
            <a:r>
              <a:rPr lang="en-US" b="1" dirty="0"/>
              <a:t>image pyramid. </a:t>
            </a:r>
            <a:r>
              <a:rPr lang="en-US" dirty="0"/>
              <a:t>Each scaled version of image pyramid is passed through it’s convolutional neural network (CNN) that knowns as Proposal Network (P-Net). </a:t>
            </a:r>
          </a:p>
          <a:p>
            <a:r>
              <a:rPr lang="en-US" dirty="0"/>
              <a:t>P-Net is using 12x12 kernel with strides 2 to process input image. P-Net will produce the bounding box for each 12x12 kernel. The resultant bounding boxes that had higher probability (generated by P-Net as face classification result) will be parsed to next stage.</a:t>
            </a:r>
          </a:p>
        </p:txBody>
      </p:sp>
    </p:spTree>
    <p:extLst>
      <p:ext uri="{BB962C8B-B14F-4D97-AF65-F5344CB8AC3E}">
        <p14:creationId xmlns:p14="http://schemas.microsoft.com/office/powerpoint/2010/main" val="17813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Encoding</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2</a:t>
            </a:r>
            <a:r>
              <a:rPr lang="en-US" baseline="30000" dirty="0"/>
              <a:t>nd</a:t>
            </a:r>
            <a:r>
              <a:rPr lang="en-US" dirty="0"/>
              <a:t> Stage, all the candidate bounded images from stage 1 are fed into CNN that known as Refine Network or R-Net.</a:t>
            </a:r>
          </a:p>
          <a:p>
            <a:r>
              <a:rPr lang="en-US" dirty="0"/>
              <a:t>2</a:t>
            </a:r>
            <a:r>
              <a:rPr lang="en-US" baseline="30000" dirty="0"/>
              <a:t>nd</a:t>
            </a:r>
            <a:r>
              <a:rPr lang="en-US" dirty="0"/>
              <a:t> stage is using 24x24 kernel on the inputs.</a:t>
            </a:r>
          </a:p>
          <a:p>
            <a:r>
              <a:rPr lang="en-US" dirty="0"/>
              <a:t>At each 24x24 kernel output, CNN process another set of bounding boxes and probabilities. So, we are able to reject some of the candidate images from stage 1. This is how the 2</a:t>
            </a:r>
            <a:r>
              <a:rPr lang="en-US" baseline="30000" dirty="0"/>
              <a:t>nd</a:t>
            </a:r>
            <a:r>
              <a:rPr lang="en-US" dirty="0"/>
              <a:t> stage is refining 1</a:t>
            </a:r>
            <a:r>
              <a:rPr lang="en-US" baseline="30000" dirty="0"/>
              <a:t>st</a:t>
            </a:r>
            <a:r>
              <a:rPr lang="en-US" dirty="0"/>
              <a:t> stage result.</a:t>
            </a:r>
          </a:p>
        </p:txBody>
      </p:sp>
    </p:spTree>
    <p:extLst>
      <p:ext uri="{BB962C8B-B14F-4D97-AF65-F5344CB8AC3E}">
        <p14:creationId xmlns:p14="http://schemas.microsoft.com/office/powerpoint/2010/main" val="195612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Encoding</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stage 3</a:t>
            </a:r>
            <a:r>
              <a:rPr lang="en-US" baseline="30000" dirty="0"/>
              <a:t>rd</a:t>
            </a:r>
            <a:r>
              <a:rPr lang="en-US" dirty="0"/>
              <a:t> stage, 48x48 kernel is applied on 2nd stage candidate bounded image. </a:t>
            </a:r>
          </a:p>
          <a:p>
            <a:r>
              <a:rPr lang="en-US" dirty="0"/>
              <a:t>While producing new bounding coordinates and probability of fitting the face feature, it also compute the face landmark coordinate.</a:t>
            </a:r>
          </a:p>
          <a:p>
            <a:r>
              <a:rPr lang="en-US" dirty="0"/>
              <a:t>5 face landmark points (left/right eye, left/right mouth, nose tip) are computed. The 5-points are obtained though minimization of Euclidean loss.</a:t>
            </a:r>
          </a:p>
          <a:p>
            <a:r>
              <a:rPr lang="en-US" dirty="0"/>
              <a:t>Best bounding coordinate and 5 face landmark coordinates are selected. Hence, 3</a:t>
            </a:r>
            <a:r>
              <a:rPr lang="en-US" baseline="30000" dirty="0"/>
              <a:t>rd</a:t>
            </a:r>
            <a:r>
              <a:rPr lang="en-US" dirty="0"/>
              <a:t> stage is known as O-Network or output network.</a:t>
            </a:r>
          </a:p>
        </p:txBody>
      </p:sp>
    </p:spTree>
    <p:extLst>
      <p:ext uri="{BB962C8B-B14F-4D97-AF65-F5344CB8AC3E}">
        <p14:creationId xmlns:p14="http://schemas.microsoft.com/office/powerpoint/2010/main" val="123477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2B18-502D-4CE6-9D00-D35125725900}"/>
              </a:ext>
            </a:extLst>
          </p:cNvPr>
          <p:cNvSpPr>
            <a:spLocks noGrp="1"/>
          </p:cNvSpPr>
          <p:nvPr>
            <p:ph type="title"/>
          </p:nvPr>
        </p:nvSpPr>
        <p:spPr/>
        <p:txBody>
          <a:bodyPr/>
          <a:lstStyle/>
          <a:p>
            <a:r>
              <a:rPr lang="en-US" dirty="0"/>
              <a:t>MTCNN</a:t>
            </a:r>
          </a:p>
        </p:txBody>
      </p:sp>
      <p:pic>
        <p:nvPicPr>
          <p:cNvPr id="7" name="Picture 6">
            <a:extLst>
              <a:ext uri="{FF2B5EF4-FFF2-40B4-BE49-F238E27FC236}">
                <a16:creationId xmlns:a16="http://schemas.microsoft.com/office/drawing/2014/main" id="{E155F8C3-09C1-4DAA-8494-C5B7FE12E50B}"/>
              </a:ext>
            </a:extLst>
          </p:cNvPr>
          <p:cNvPicPr>
            <a:picLocks noChangeAspect="1"/>
          </p:cNvPicPr>
          <p:nvPr/>
        </p:nvPicPr>
        <p:blipFill>
          <a:blip r:embed="rId2"/>
          <a:stretch>
            <a:fillRect/>
          </a:stretch>
        </p:blipFill>
        <p:spPr>
          <a:xfrm>
            <a:off x="2871787" y="2105025"/>
            <a:ext cx="6448425" cy="2647950"/>
          </a:xfrm>
          <a:prstGeom prst="rect">
            <a:avLst/>
          </a:prstGeom>
        </p:spPr>
      </p:pic>
    </p:spTree>
    <p:extLst>
      <p:ext uri="{BB962C8B-B14F-4D97-AF65-F5344CB8AC3E}">
        <p14:creationId xmlns:p14="http://schemas.microsoft.com/office/powerpoint/2010/main" val="67239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DAB-4A9E-418F-BE82-5D7BBCD25626}"/>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C186CE0C-0D6F-4F45-9E47-DF25F9BF5120}"/>
              </a:ext>
            </a:extLst>
          </p:cNvPr>
          <p:cNvSpPr>
            <a:spLocks noGrp="1"/>
          </p:cNvSpPr>
          <p:nvPr>
            <p:ph idx="1"/>
          </p:nvPr>
        </p:nvSpPr>
        <p:spPr/>
        <p:txBody>
          <a:bodyPr>
            <a:normAutofit fontScale="85000" lnSpcReduction="20000"/>
          </a:bodyPr>
          <a:lstStyle/>
          <a:p>
            <a:r>
              <a:rPr lang="en-US" dirty="0" err="1"/>
              <a:t>Opencv</a:t>
            </a:r>
            <a:r>
              <a:rPr lang="en-US" dirty="0"/>
              <a:t> </a:t>
            </a:r>
            <a:r>
              <a:rPr lang="en-US" dirty="0" err="1"/>
              <a:t>Haar</a:t>
            </a:r>
            <a:r>
              <a:rPr lang="en-US" dirty="0"/>
              <a:t> Face Cascade is based on </a:t>
            </a:r>
            <a:r>
              <a:rPr lang="en-US" dirty="0" err="1"/>
              <a:t>Haar</a:t>
            </a:r>
            <a:r>
              <a:rPr lang="en-US" dirty="0"/>
              <a:t> features and hence it is subjected to error where features of other object fits the threshold given.</a:t>
            </a:r>
          </a:p>
          <a:p>
            <a:r>
              <a:rPr lang="en-US" dirty="0"/>
              <a:t>MTCNN can identify the face landmark (eye/mouth/nose) of an image. By input </a:t>
            </a:r>
            <a:r>
              <a:rPr lang="en-US" dirty="0" err="1"/>
              <a:t>Haar</a:t>
            </a:r>
            <a:r>
              <a:rPr lang="en-US" dirty="0"/>
              <a:t> Cascade image into MTCNN, we can reject the image captured from </a:t>
            </a:r>
            <a:r>
              <a:rPr lang="en-US" dirty="0" err="1"/>
              <a:t>Haar</a:t>
            </a:r>
            <a:r>
              <a:rPr lang="en-US" dirty="0"/>
              <a:t> Cascade from further processing if face landmark coordinates is not returned from MTCNN.</a:t>
            </a:r>
          </a:p>
          <a:p>
            <a:r>
              <a:rPr lang="en-US" dirty="0"/>
              <a:t>In this project, the face image pixels within the MTCNN boundary will be taken (MTCNN outputs boundary coordinate instead of image). </a:t>
            </a:r>
          </a:p>
          <a:p>
            <a:r>
              <a:rPr lang="en-US" dirty="0"/>
              <a:t>These identified face image pixels will be resized into (160,160). The pixels which are too far away from left eye/right eye will be cropped. Forehead and pixels under mouth will also be cropped. This will reduce the noise due to varying hair style and background.</a:t>
            </a:r>
          </a:p>
          <a:p>
            <a:r>
              <a:rPr lang="en-US" dirty="0"/>
              <a:t>Final image will be resized again to (160,160) before input to pre-trained </a:t>
            </a:r>
            <a:r>
              <a:rPr lang="en-US" dirty="0" err="1"/>
              <a:t>Facenet</a:t>
            </a:r>
            <a:r>
              <a:rPr lang="en-US" dirty="0"/>
              <a:t> neural network.</a:t>
            </a:r>
          </a:p>
        </p:txBody>
      </p:sp>
    </p:spTree>
    <p:extLst>
      <p:ext uri="{BB962C8B-B14F-4D97-AF65-F5344CB8AC3E}">
        <p14:creationId xmlns:p14="http://schemas.microsoft.com/office/powerpoint/2010/main" val="265602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err="1"/>
              <a:t>Facenet</a:t>
            </a:r>
            <a:r>
              <a:rPr lang="en-US" dirty="0"/>
              <a:t> – Face Encoding</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a:bodyPr>
          <a:lstStyle/>
          <a:p>
            <a:r>
              <a:rPr lang="en-US" dirty="0" err="1"/>
              <a:t>Facenet</a:t>
            </a:r>
            <a:r>
              <a:rPr lang="en-US" dirty="0"/>
              <a:t> [3] is a deep neural network which encode the image into 128 byte code.</a:t>
            </a:r>
          </a:p>
          <a:p>
            <a:r>
              <a:rPr lang="en-US" dirty="0" err="1"/>
              <a:t>Facenet</a:t>
            </a:r>
            <a:r>
              <a:rPr lang="en-US" dirty="0"/>
              <a:t> weights are pre-trained based on ~50 million faces.</a:t>
            </a:r>
          </a:p>
          <a:p>
            <a:r>
              <a:rPr lang="en-US" dirty="0"/>
              <a:t>Hence, </a:t>
            </a:r>
            <a:r>
              <a:rPr lang="en-US" dirty="0" err="1"/>
              <a:t>Facenet</a:t>
            </a:r>
            <a:r>
              <a:rPr lang="en-US" dirty="0"/>
              <a:t> is used to encode images into 128 byte code in this project based on the pretrained network weights.</a:t>
            </a:r>
          </a:p>
          <a:p>
            <a:r>
              <a:rPr lang="en-US" dirty="0"/>
              <a:t>Training of 50 million faces requires long training time. Application of </a:t>
            </a:r>
            <a:r>
              <a:rPr lang="en-US" dirty="0" err="1"/>
              <a:t>Facenet</a:t>
            </a:r>
            <a:r>
              <a:rPr lang="en-US" dirty="0"/>
              <a:t> saves the training time while allow the faces to be encoded without accessing to massive dataset.</a:t>
            </a:r>
          </a:p>
          <a:p>
            <a:pPr marL="0" indent="0">
              <a:buNone/>
            </a:pPr>
            <a:endParaRPr lang="en-US" dirty="0"/>
          </a:p>
        </p:txBody>
      </p:sp>
    </p:spTree>
    <p:extLst>
      <p:ext uri="{BB962C8B-B14F-4D97-AF65-F5344CB8AC3E}">
        <p14:creationId xmlns:p14="http://schemas.microsoft.com/office/powerpoint/2010/main" val="364360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4791-636F-43AD-AD95-36F0B751D6AA}"/>
              </a:ext>
            </a:extLst>
          </p:cNvPr>
          <p:cNvSpPr>
            <a:spLocks noGrp="1"/>
          </p:cNvSpPr>
          <p:nvPr>
            <p:ph type="title"/>
          </p:nvPr>
        </p:nvSpPr>
        <p:spPr/>
        <p:txBody>
          <a:bodyPr/>
          <a:lstStyle/>
          <a:p>
            <a:r>
              <a:rPr lang="en-US" dirty="0" err="1"/>
              <a:t>Facenet</a:t>
            </a:r>
            <a:endParaRPr lang="en-US" dirty="0"/>
          </a:p>
        </p:txBody>
      </p:sp>
      <p:sp>
        <p:nvSpPr>
          <p:cNvPr id="3" name="Content Placeholder 2">
            <a:extLst>
              <a:ext uri="{FF2B5EF4-FFF2-40B4-BE49-F238E27FC236}">
                <a16:creationId xmlns:a16="http://schemas.microsoft.com/office/drawing/2014/main" id="{0B6A298C-1A2B-4AD8-A74A-180CDA7DA3B1}"/>
              </a:ext>
            </a:extLst>
          </p:cNvPr>
          <p:cNvSpPr>
            <a:spLocks noGrp="1"/>
          </p:cNvSpPr>
          <p:nvPr>
            <p:ph idx="1"/>
          </p:nvPr>
        </p:nvSpPr>
        <p:spPr/>
        <p:txBody>
          <a:bodyPr>
            <a:normAutofit lnSpcReduction="10000"/>
          </a:bodyPr>
          <a:lstStyle/>
          <a:p>
            <a:r>
              <a:rPr lang="en-US" dirty="0" err="1"/>
              <a:t>Facenet</a:t>
            </a:r>
            <a:r>
              <a:rPr lang="en-US" dirty="0"/>
              <a:t> is using shared layers to compute triplet loss of anchor, positive and negative images.</a:t>
            </a:r>
          </a:p>
          <a:p>
            <a:r>
              <a:rPr lang="en-US" dirty="0"/>
              <a:t>Anchor image (specific person image) should have less distance to the positive image (other image that is labelled to the same person) as compared to distance to the negative images (other images that labelled to other persons).</a:t>
            </a:r>
          </a:p>
          <a:p>
            <a:r>
              <a:rPr lang="en-US" dirty="0"/>
              <a:t>Triplet loss is then total squared distance of anchor image to positive image minus total squared distance of anchor image to negative image.</a:t>
            </a:r>
          </a:p>
          <a:p>
            <a:r>
              <a:rPr lang="en-US" dirty="0"/>
              <a:t>As a result, SGD training using ADAGRAD boosting is using to minimized the triplet loss.</a:t>
            </a:r>
          </a:p>
        </p:txBody>
      </p:sp>
    </p:spTree>
    <p:extLst>
      <p:ext uri="{BB962C8B-B14F-4D97-AF65-F5344CB8AC3E}">
        <p14:creationId xmlns:p14="http://schemas.microsoft.com/office/powerpoint/2010/main" val="28951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F6184-4A5E-4FBD-BD8B-6CD2194BF421}"/>
              </a:ext>
            </a:extLst>
          </p:cNvPr>
          <p:cNvPicPr>
            <a:picLocks noChangeAspect="1"/>
          </p:cNvPicPr>
          <p:nvPr/>
        </p:nvPicPr>
        <p:blipFill>
          <a:blip r:embed="rId2"/>
          <a:stretch>
            <a:fillRect/>
          </a:stretch>
        </p:blipFill>
        <p:spPr>
          <a:xfrm>
            <a:off x="2681287" y="876300"/>
            <a:ext cx="6829425" cy="5105400"/>
          </a:xfrm>
          <a:prstGeom prst="rect">
            <a:avLst/>
          </a:prstGeom>
        </p:spPr>
      </p:pic>
    </p:spTree>
    <p:extLst>
      <p:ext uri="{BB962C8B-B14F-4D97-AF65-F5344CB8AC3E}">
        <p14:creationId xmlns:p14="http://schemas.microsoft.com/office/powerpoint/2010/main" val="1496131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a:t>Face Recognition Model</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lnSpcReduction="10000"/>
          </a:bodyPr>
          <a:lstStyle/>
          <a:p>
            <a:r>
              <a:rPr lang="en-US" dirty="0"/>
              <a:t>4 Targeted faces and 11 non-targeted faces are pre-processed using MTCNN (Background removal), augmented and resized into 160,160.</a:t>
            </a:r>
          </a:p>
          <a:p>
            <a:r>
              <a:rPr lang="en-US" dirty="0"/>
              <a:t>As a result, ~10000 images are input into pre-trained </a:t>
            </a:r>
            <a:r>
              <a:rPr lang="en-US" dirty="0" err="1"/>
              <a:t>Facenet</a:t>
            </a:r>
            <a:r>
              <a:rPr lang="en-US" dirty="0"/>
              <a:t>.</a:t>
            </a:r>
          </a:p>
          <a:p>
            <a:r>
              <a:rPr lang="en-US" dirty="0"/>
              <a:t>With the 128-byte code, it is now a smaller dataset which enables Classifier models to be trained for the final image recognition.</a:t>
            </a:r>
          </a:p>
          <a:p>
            <a:r>
              <a:rPr lang="en-US" dirty="0"/>
              <a:t>In this project, the objective is to recognize multiple (4) faces. Though </a:t>
            </a:r>
            <a:r>
              <a:rPr lang="en-US" dirty="0" err="1"/>
              <a:t>Facenet</a:t>
            </a:r>
            <a:r>
              <a:rPr lang="en-US" dirty="0"/>
              <a:t> helps to encode the image, it does not serves as final classifier.</a:t>
            </a:r>
          </a:p>
          <a:p>
            <a:r>
              <a:rPr lang="en-US" dirty="0"/>
              <a:t>Hence, a classifier with 128-byte code as input will have 4 binary/categorical output.</a:t>
            </a:r>
          </a:p>
        </p:txBody>
      </p:sp>
    </p:spTree>
    <p:extLst>
      <p:ext uri="{BB962C8B-B14F-4D97-AF65-F5344CB8AC3E}">
        <p14:creationId xmlns:p14="http://schemas.microsoft.com/office/powerpoint/2010/main" val="219194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AD71-28BF-448B-849E-5419F135DB5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52C3396-92D0-4A35-843D-1F643DAA86C6}"/>
              </a:ext>
            </a:extLst>
          </p:cNvPr>
          <p:cNvSpPr>
            <a:spLocks noGrp="1"/>
          </p:cNvSpPr>
          <p:nvPr>
            <p:ph idx="1"/>
          </p:nvPr>
        </p:nvSpPr>
        <p:spPr/>
        <p:txBody>
          <a:bodyPr/>
          <a:lstStyle/>
          <a:p>
            <a:r>
              <a:rPr lang="en-US" dirty="0"/>
              <a:t>This is part of the demo of IoT. </a:t>
            </a:r>
          </a:p>
          <a:p>
            <a:r>
              <a:rPr lang="en-US" dirty="0"/>
              <a:t>Face recognition can be done locally at the mini server at the vicinity of sensor before transferring back to the main server/processor.</a:t>
            </a:r>
          </a:p>
          <a:p>
            <a:r>
              <a:rPr lang="en-US" dirty="0"/>
              <a:t>Hence, this project is aimed to perform face recognition at the local mini server.</a:t>
            </a:r>
          </a:p>
        </p:txBody>
      </p:sp>
    </p:spTree>
    <p:extLst>
      <p:ext uri="{BB962C8B-B14F-4D97-AF65-F5344CB8AC3E}">
        <p14:creationId xmlns:p14="http://schemas.microsoft.com/office/powerpoint/2010/main" val="309431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0F6-930F-44E0-BB44-B5544F1B9C2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AE0B09F-0E44-486F-8656-354B6A54F174}"/>
              </a:ext>
            </a:extLst>
          </p:cNvPr>
          <p:cNvSpPr>
            <a:spLocks noGrp="1"/>
          </p:cNvSpPr>
          <p:nvPr>
            <p:ph idx="1"/>
          </p:nvPr>
        </p:nvSpPr>
        <p:spPr/>
        <p:txBody>
          <a:bodyPr/>
          <a:lstStyle/>
          <a:p>
            <a:r>
              <a:rPr lang="en-US" dirty="0"/>
              <a:t>KNN is suitable for face recognition. </a:t>
            </a:r>
          </a:p>
          <a:p>
            <a:r>
              <a:rPr lang="en-US" dirty="0"/>
              <a:t>Cosine distance in between 128-byte code generated from two images (thru </a:t>
            </a:r>
            <a:r>
              <a:rPr lang="en-US" dirty="0" err="1"/>
              <a:t>Facenet</a:t>
            </a:r>
            <a:r>
              <a:rPr lang="en-US" dirty="0"/>
              <a:t>) is a good indicator of image similarity.</a:t>
            </a:r>
          </a:p>
          <a:p>
            <a:r>
              <a:rPr lang="en-US" dirty="0"/>
              <a:t>KNN can use the cosine distance when defining the nearest neighbor.</a:t>
            </a:r>
          </a:p>
          <a:p>
            <a:r>
              <a:rPr lang="en-US" dirty="0"/>
              <a:t>As a result, the accuracy can reach 95-97% in the dataset with number of neighbor set to 5.</a:t>
            </a:r>
          </a:p>
        </p:txBody>
      </p:sp>
    </p:spTree>
    <p:extLst>
      <p:ext uri="{BB962C8B-B14F-4D97-AF65-F5344CB8AC3E}">
        <p14:creationId xmlns:p14="http://schemas.microsoft.com/office/powerpoint/2010/main" val="102736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4761-3B73-4241-9CE3-DAA4A5854FEE}"/>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B01C36C7-CE82-430D-9F40-55FF0B9C2B3A}"/>
              </a:ext>
            </a:extLst>
          </p:cNvPr>
          <p:cNvSpPr>
            <a:spLocks noGrp="1"/>
          </p:cNvSpPr>
          <p:nvPr>
            <p:ph idx="1"/>
          </p:nvPr>
        </p:nvSpPr>
        <p:spPr/>
        <p:txBody>
          <a:bodyPr/>
          <a:lstStyle/>
          <a:p>
            <a:r>
              <a:rPr lang="en-US" dirty="0"/>
              <a:t>SVM is also suitable for face recognition.</a:t>
            </a:r>
          </a:p>
          <a:p>
            <a:r>
              <a:rPr lang="en-US" dirty="0"/>
              <a:t>Transformation of the 128-byte code enables support vector plane to be found.</a:t>
            </a:r>
          </a:p>
          <a:p>
            <a:r>
              <a:rPr lang="en-US" dirty="0"/>
              <a:t>With good image preprocessing, </a:t>
            </a:r>
            <a:r>
              <a:rPr lang="en-US" dirty="0" err="1"/>
              <a:t>facenet</a:t>
            </a:r>
            <a:r>
              <a:rPr lang="en-US" dirty="0"/>
              <a:t> usually encodes the image more accurately. This makes SVM training to be feasible using 128-byte code.</a:t>
            </a:r>
          </a:p>
          <a:p>
            <a:r>
              <a:rPr lang="en-US" dirty="0"/>
              <a:t>SVM usually gives accuracy around 94-96%.</a:t>
            </a:r>
          </a:p>
        </p:txBody>
      </p:sp>
    </p:spTree>
    <p:extLst>
      <p:ext uri="{BB962C8B-B14F-4D97-AF65-F5344CB8AC3E}">
        <p14:creationId xmlns:p14="http://schemas.microsoft.com/office/powerpoint/2010/main" val="3456278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Logistic regression is suitable for binary classification using probability function.</a:t>
            </a:r>
          </a:p>
          <a:p>
            <a:r>
              <a:rPr lang="en-US" dirty="0"/>
              <a:t>After image is encoded into 128-byte code thru </a:t>
            </a:r>
            <a:r>
              <a:rPr lang="en-US" dirty="0" err="1"/>
              <a:t>Facenet</a:t>
            </a:r>
            <a:r>
              <a:rPr lang="en-US" dirty="0"/>
              <a:t>, logistic regression model is built for each targeted face.</a:t>
            </a:r>
          </a:p>
          <a:p>
            <a:r>
              <a:rPr lang="en-US" dirty="0"/>
              <a:t>Logistic regression is not a linear regression model and so it allow a better binary class prediction using 128-byte code.</a:t>
            </a:r>
          </a:p>
        </p:txBody>
      </p:sp>
    </p:spTree>
    <p:extLst>
      <p:ext uri="{BB962C8B-B14F-4D97-AF65-F5344CB8AC3E}">
        <p14:creationId xmlns:p14="http://schemas.microsoft.com/office/powerpoint/2010/main" val="90162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0499-9BDE-488B-831F-3E71CE2654D5}"/>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C43EECFD-BB78-4E36-A28D-93F0E63C16DE}"/>
              </a:ext>
            </a:extLst>
          </p:cNvPr>
          <p:cNvSpPr>
            <a:spLocks noGrp="1"/>
          </p:cNvSpPr>
          <p:nvPr>
            <p:ph idx="1"/>
          </p:nvPr>
        </p:nvSpPr>
        <p:spPr/>
        <p:txBody>
          <a:bodyPr>
            <a:normAutofit fontScale="92500" lnSpcReduction="20000"/>
          </a:bodyPr>
          <a:lstStyle/>
          <a:p>
            <a:r>
              <a:rPr lang="en-US" dirty="0"/>
              <a:t>While KNN/SVM/Logistic regression gives binary output, deep neural network is able to compute the output in the form of probability.</a:t>
            </a:r>
          </a:p>
          <a:p>
            <a:r>
              <a:rPr lang="en-US" dirty="0"/>
              <a:t>In this project, the neural network is designed to have 3 stages.</a:t>
            </a:r>
          </a:p>
          <a:p>
            <a:r>
              <a:rPr lang="en-US" dirty="0"/>
              <a:t>The 1</a:t>
            </a:r>
            <a:r>
              <a:rPr lang="en-US" baseline="30000" dirty="0"/>
              <a:t>st</a:t>
            </a:r>
            <a:r>
              <a:rPr lang="en-US" dirty="0"/>
              <a:t> stage consists of dense layers which accepts 128-byte code generated by the </a:t>
            </a:r>
            <a:r>
              <a:rPr lang="en-US" dirty="0" err="1"/>
              <a:t>Facenet</a:t>
            </a:r>
            <a:r>
              <a:rPr lang="en-US" dirty="0"/>
              <a:t>. </a:t>
            </a:r>
          </a:p>
          <a:p>
            <a:r>
              <a:rPr lang="en-US" dirty="0"/>
              <a:t>The 2</a:t>
            </a:r>
            <a:r>
              <a:rPr lang="en-US" baseline="30000" dirty="0"/>
              <a:t>nd</a:t>
            </a:r>
            <a:r>
              <a:rPr lang="en-US" dirty="0"/>
              <a:t> stage consists 4 sets of dense layers which also accepts 128-byte code. </a:t>
            </a:r>
          </a:p>
          <a:p>
            <a:r>
              <a:rPr lang="en-US" dirty="0"/>
              <a:t>At 3</a:t>
            </a:r>
            <a:r>
              <a:rPr lang="en-US" baseline="30000" dirty="0"/>
              <a:t>rd</a:t>
            </a:r>
            <a:r>
              <a:rPr lang="en-US" dirty="0"/>
              <a:t> stages, we have 4 outputs. At each output, it inherits output of each 2</a:t>
            </a:r>
            <a:r>
              <a:rPr lang="en-US" baseline="30000" dirty="0"/>
              <a:t>nd</a:t>
            </a:r>
            <a:r>
              <a:rPr lang="en-US" dirty="0"/>
              <a:t> stage dense layer. It finally concatenates with 1</a:t>
            </a:r>
            <a:r>
              <a:rPr lang="en-US" baseline="30000" dirty="0"/>
              <a:t>st</a:t>
            </a:r>
            <a:r>
              <a:rPr lang="en-US" dirty="0"/>
              <a:t> stage output. After flattening and further dense layers, it will produce </a:t>
            </a:r>
            <a:r>
              <a:rPr lang="en-US" dirty="0" err="1"/>
              <a:t>softmax</a:t>
            </a:r>
            <a:r>
              <a:rPr lang="en-US" dirty="0"/>
              <a:t> output for each targeted face.</a:t>
            </a:r>
          </a:p>
          <a:p>
            <a:r>
              <a:rPr lang="en-US" dirty="0"/>
              <a:t>As a result, we will avoid weight to be concentrated on 1 of the targeted faces.</a:t>
            </a:r>
          </a:p>
        </p:txBody>
      </p:sp>
    </p:spTree>
    <p:extLst>
      <p:ext uri="{BB962C8B-B14F-4D97-AF65-F5344CB8AC3E}">
        <p14:creationId xmlns:p14="http://schemas.microsoft.com/office/powerpoint/2010/main" val="2308101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E63-8752-446C-81F8-8E6B2B390456}"/>
              </a:ext>
            </a:extLst>
          </p:cNvPr>
          <p:cNvSpPr>
            <a:spLocks noGrp="1"/>
          </p:cNvSpPr>
          <p:nvPr>
            <p:ph type="title"/>
          </p:nvPr>
        </p:nvSpPr>
        <p:spPr/>
        <p:txBody>
          <a:bodyPr/>
          <a:lstStyle/>
          <a:p>
            <a:r>
              <a:rPr lang="en-US" dirty="0"/>
              <a:t>Ensemble</a:t>
            </a:r>
          </a:p>
        </p:txBody>
      </p:sp>
      <p:sp>
        <p:nvSpPr>
          <p:cNvPr id="3" name="Content Placeholder 2">
            <a:extLst>
              <a:ext uri="{FF2B5EF4-FFF2-40B4-BE49-F238E27FC236}">
                <a16:creationId xmlns:a16="http://schemas.microsoft.com/office/drawing/2014/main" id="{B168C714-879D-49B9-AA1D-AABFA0791DD3}"/>
              </a:ext>
            </a:extLst>
          </p:cNvPr>
          <p:cNvSpPr>
            <a:spLocks noGrp="1"/>
          </p:cNvSpPr>
          <p:nvPr>
            <p:ph idx="1"/>
          </p:nvPr>
        </p:nvSpPr>
        <p:spPr/>
        <p:txBody>
          <a:bodyPr/>
          <a:lstStyle/>
          <a:p>
            <a:r>
              <a:rPr lang="en-US" dirty="0"/>
              <a:t>Voting ensemble model is used on SVM/KNN/Logistic regression. This is because all the 3 models are having binary outputs.</a:t>
            </a:r>
          </a:p>
          <a:p>
            <a:r>
              <a:rPr lang="en-US" dirty="0"/>
              <a:t>Voting ensemble output is checked using deep neural network prediction. If the probability is not exceeding 50%, the image is not considered to be recognized.</a:t>
            </a:r>
          </a:p>
          <a:p>
            <a:r>
              <a:rPr lang="en-US" dirty="0"/>
              <a:t>Since there are 4 targeted face, we will performed voting for each targeted face independently. If an image is recognized to be 2 or more targeted faces, it will not considered to be recognized by the model. This is to prevent cloze ambiguity.</a:t>
            </a:r>
          </a:p>
        </p:txBody>
      </p:sp>
    </p:spTree>
    <p:extLst>
      <p:ext uri="{BB962C8B-B14F-4D97-AF65-F5344CB8AC3E}">
        <p14:creationId xmlns:p14="http://schemas.microsoft.com/office/powerpoint/2010/main" val="158393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5F25-39ED-4F98-BC72-D0FAA9FB6F1B}"/>
              </a:ext>
            </a:extLst>
          </p:cNvPr>
          <p:cNvSpPr>
            <a:spLocks noGrp="1"/>
          </p:cNvSpPr>
          <p:nvPr>
            <p:ph type="title"/>
          </p:nvPr>
        </p:nvSpPr>
        <p:spPr/>
        <p:txBody>
          <a:bodyPr/>
          <a:lstStyle/>
          <a:p>
            <a:r>
              <a:rPr lang="en-US" dirty="0"/>
              <a:t>Input/Output</a:t>
            </a:r>
          </a:p>
        </p:txBody>
      </p:sp>
      <p:sp>
        <p:nvSpPr>
          <p:cNvPr id="3" name="Content Placeholder 2">
            <a:extLst>
              <a:ext uri="{FF2B5EF4-FFF2-40B4-BE49-F238E27FC236}">
                <a16:creationId xmlns:a16="http://schemas.microsoft.com/office/drawing/2014/main" id="{9C4152F5-8D99-4DA4-870C-698C5A36D821}"/>
              </a:ext>
            </a:extLst>
          </p:cNvPr>
          <p:cNvSpPr>
            <a:spLocks noGrp="1"/>
          </p:cNvSpPr>
          <p:nvPr>
            <p:ph idx="1"/>
          </p:nvPr>
        </p:nvSpPr>
        <p:spPr/>
        <p:txBody>
          <a:bodyPr/>
          <a:lstStyle/>
          <a:p>
            <a:r>
              <a:rPr lang="en-US" dirty="0"/>
              <a:t>The input is the video stream captured by cameras connected to the IoT.</a:t>
            </a:r>
          </a:p>
          <a:p>
            <a:r>
              <a:rPr lang="en-US" dirty="0"/>
              <a:t>Opencv2 library is used to capture the video stream and sample the image. This allowed the captured image to be transformed into </a:t>
            </a:r>
            <a:r>
              <a:rPr lang="en-US" dirty="0" err="1"/>
              <a:t>Numpy</a:t>
            </a:r>
            <a:r>
              <a:rPr lang="en-US" dirty="0"/>
              <a:t> array.</a:t>
            </a:r>
          </a:p>
          <a:p>
            <a:r>
              <a:rPr lang="en-US" dirty="0"/>
              <a:t>The final output is the face recognition result which can be transmitted to the master control.</a:t>
            </a:r>
          </a:p>
        </p:txBody>
      </p:sp>
    </p:spTree>
    <p:extLst>
      <p:ext uri="{BB962C8B-B14F-4D97-AF65-F5344CB8AC3E}">
        <p14:creationId xmlns:p14="http://schemas.microsoft.com/office/powerpoint/2010/main" val="294117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158E-FD59-4EA3-A3F4-DACE71822721}"/>
              </a:ext>
            </a:extLst>
          </p:cNvPr>
          <p:cNvSpPr>
            <a:spLocks noGrp="1"/>
          </p:cNvSpPr>
          <p:nvPr>
            <p:ph type="title"/>
          </p:nvPr>
        </p:nvSpPr>
        <p:spPr/>
        <p:txBody>
          <a:bodyPr/>
          <a:lstStyle/>
          <a:p>
            <a:r>
              <a:rPr lang="en-US" dirty="0"/>
              <a:t>Target and Application Environment</a:t>
            </a:r>
          </a:p>
        </p:txBody>
      </p:sp>
      <p:sp>
        <p:nvSpPr>
          <p:cNvPr id="3" name="Content Placeholder 2">
            <a:extLst>
              <a:ext uri="{FF2B5EF4-FFF2-40B4-BE49-F238E27FC236}">
                <a16:creationId xmlns:a16="http://schemas.microsoft.com/office/drawing/2014/main" id="{81F11449-6391-4C64-AE44-1DDA23888BCB}"/>
              </a:ext>
            </a:extLst>
          </p:cNvPr>
          <p:cNvSpPr>
            <a:spLocks noGrp="1"/>
          </p:cNvSpPr>
          <p:nvPr>
            <p:ph idx="1"/>
          </p:nvPr>
        </p:nvSpPr>
        <p:spPr/>
        <p:txBody>
          <a:bodyPr/>
          <a:lstStyle/>
          <a:p>
            <a:r>
              <a:rPr lang="en-US" dirty="0"/>
              <a:t>In this context, few human faces will be selected as targeted faces in this project. </a:t>
            </a:r>
          </a:p>
          <a:p>
            <a:r>
              <a:rPr lang="en-US" dirty="0"/>
              <a:t>Targeted faces will be captured using same camera that will be used in the testing environment.</a:t>
            </a:r>
          </a:p>
          <a:p>
            <a:r>
              <a:rPr lang="en-US" dirty="0"/>
              <a:t>The testing location is in an exhibition hall which has a bright lighting. There is human flow and no restriction of entry. However, camera is installed at fixed spot.</a:t>
            </a:r>
          </a:p>
        </p:txBody>
      </p:sp>
    </p:spTree>
    <p:extLst>
      <p:ext uri="{BB962C8B-B14F-4D97-AF65-F5344CB8AC3E}">
        <p14:creationId xmlns:p14="http://schemas.microsoft.com/office/powerpoint/2010/main" val="30809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3DE4-091C-4C23-BECF-0B2164F4C606}"/>
              </a:ext>
            </a:extLst>
          </p:cNvPr>
          <p:cNvSpPr>
            <a:spLocks noGrp="1"/>
          </p:cNvSpPr>
          <p:nvPr>
            <p:ph type="title"/>
          </p:nvPr>
        </p:nvSpPr>
        <p:spPr/>
        <p:txBody>
          <a:bodyPr/>
          <a:lstStyle/>
          <a:p>
            <a:r>
              <a:rPr lang="en-US" dirty="0"/>
              <a:t>Complication</a:t>
            </a:r>
          </a:p>
        </p:txBody>
      </p:sp>
      <p:sp>
        <p:nvSpPr>
          <p:cNvPr id="3" name="Content Placeholder 2">
            <a:extLst>
              <a:ext uri="{FF2B5EF4-FFF2-40B4-BE49-F238E27FC236}">
                <a16:creationId xmlns:a16="http://schemas.microsoft.com/office/drawing/2014/main" id="{1CFC8529-DCA3-4CD5-AD97-DEBD969FE564}"/>
              </a:ext>
            </a:extLst>
          </p:cNvPr>
          <p:cNvSpPr>
            <a:spLocks noGrp="1"/>
          </p:cNvSpPr>
          <p:nvPr>
            <p:ph idx="1"/>
          </p:nvPr>
        </p:nvSpPr>
        <p:spPr/>
        <p:txBody>
          <a:bodyPr>
            <a:normAutofit fontScale="92500" lnSpcReduction="10000"/>
          </a:bodyPr>
          <a:lstStyle/>
          <a:p>
            <a:r>
              <a:rPr lang="en-US" dirty="0"/>
              <a:t>Multiple faces can be taken into an image frame at the same time.</a:t>
            </a:r>
          </a:p>
          <a:p>
            <a:r>
              <a:rPr lang="en-US" dirty="0"/>
              <a:t>Lighting can be different in between testing ground and training ground. Bright lighting (which is mainly yellow lighting that has significant R and G component) can reduce the contrast in between face and surrounding environment. Face area which is not exposed to the light may not be recognized.</a:t>
            </a:r>
          </a:p>
          <a:p>
            <a:r>
              <a:rPr lang="en-US" dirty="0"/>
              <a:t>Though targeted face is known, the application ground is an open space that allow free movement. Hence, accuracy varies between individual visitor.</a:t>
            </a:r>
          </a:p>
          <a:p>
            <a:r>
              <a:rPr lang="en-US" dirty="0"/>
              <a:t>For the targeted face, not all facial expression/hair style can be captured. Spectacle effect can also be extra factor to the recognition accuracy.</a:t>
            </a:r>
          </a:p>
        </p:txBody>
      </p:sp>
    </p:spTree>
    <p:extLst>
      <p:ext uri="{BB962C8B-B14F-4D97-AF65-F5344CB8AC3E}">
        <p14:creationId xmlns:p14="http://schemas.microsoft.com/office/powerpoint/2010/main" val="311231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46B-1D4A-4952-AEEF-9847D0FBF712}"/>
              </a:ext>
            </a:extLst>
          </p:cNvPr>
          <p:cNvSpPr>
            <a:spLocks noGrp="1"/>
          </p:cNvSpPr>
          <p:nvPr>
            <p:ph type="title"/>
          </p:nvPr>
        </p:nvSpPr>
        <p:spPr/>
        <p:txBody>
          <a:bodyPr/>
          <a:lstStyle/>
          <a:p>
            <a:r>
              <a:rPr lang="en-US" dirty="0"/>
              <a:t>Proposed Flow</a:t>
            </a:r>
          </a:p>
        </p:txBody>
      </p:sp>
      <p:sp>
        <p:nvSpPr>
          <p:cNvPr id="3" name="Content Placeholder 2">
            <a:extLst>
              <a:ext uri="{FF2B5EF4-FFF2-40B4-BE49-F238E27FC236}">
                <a16:creationId xmlns:a16="http://schemas.microsoft.com/office/drawing/2014/main" id="{4713B617-A955-4B7C-B84C-07B1AAFBD0A9}"/>
              </a:ext>
            </a:extLst>
          </p:cNvPr>
          <p:cNvSpPr>
            <a:spLocks noGrp="1"/>
          </p:cNvSpPr>
          <p:nvPr>
            <p:ph idx="1"/>
          </p:nvPr>
        </p:nvSpPr>
        <p:spPr/>
        <p:txBody>
          <a:bodyPr/>
          <a:lstStyle/>
          <a:p>
            <a:r>
              <a:rPr lang="en-US" dirty="0"/>
              <a:t>1. Image capturing</a:t>
            </a:r>
          </a:p>
          <a:p>
            <a:r>
              <a:rPr lang="en-US" dirty="0"/>
              <a:t>2. Training face recognition</a:t>
            </a:r>
          </a:p>
          <a:p>
            <a:r>
              <a:rPr lang="en-US" dirty="0"/>
              <a:t>3. Testing/Use the model in real time face recognition</a:t>
            </a:r>
          </a:p>
        </p:txBody>
      </p:sp>
    </p:spTree>
    <p:extLst>
      <p:ext uri="{BB962C8B-B14F-4D97-AF65-F5344CB8AC3E}">
        <p14:creationId xmlns:p14="http://schemas.microsoft.com/office/powerpoint/2010/main" val="246188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F25E-1F0E-43B4-8758-03BF8C90A591}"/>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F5A72EE9-7BE1-41E6-AF9F-E3E844D17A10}"/>
              </a:ext>
            </a:extLst>
          </p:cNvPr>
          <p:cNvSpPr>
            <a:spLocks noGrp="1"/>
          </p:cNvSpPr>
          <p:nvPr>
            <p:ph idx="1"/>
          </p:nvPr>
        </p:nvSpPr>
        <p:spPr/>
        <p:txBody>
          <a:bodyPr/>
          <a:lstStyle/>
          <a:p>
            <a:r>
              <a:rPr lang="en-US" dirty="0"/>
              <a:t>Using Anaconda to install all necessary packages.</a:t>
            </a:r>
          </a:p>
          <a:p>
            <a:r>
              <a:rPr lang="en-US" dirty="0"/>
              <a:t>Use </a:t>
            </a:r>
            <a:r>
              <a:rPr lang="en-US" dirty="0" err="1"/>
              <a:t>yml</a:t>
            </a:r>
            <a:r>
              <a:rPr lang="en-US" dirty="0"/>
              <a:t> file to get the list of packages.</a:t>
            </a:r>
          </a:p>
          <a:p>
            <a:r>
              <a:rPr lang="en-US" dirty="0"/>
              <a:t>Create the environment based on the </a:t>
            </a:r>
            <a:r>
              <a:rPr lang="en-US" dirty="0" err="1"/>
              <a:t>yml</a:t>
            </a:r>
            <a:r>
              <a:rPr lang="en-US" dirty="0"/>
              <a:t> file if packages are missing.</a:t>
            </a:r>
          </a:p>
        </p:txBody>
      </p:sp>
    </p:spTree>
    <p:extLst>
      <p:ext uri="{BB962C8B-B14F-4D97-AF65-F5344CB8AC3E}">
        <p14:creationId xmlns:p14="http://schemas.microsoft.com/office/powerpoint/2010/main" val="14985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963C-86A8-4C4F-B27C-7CEF9A94C0BD}"/>
              </a:ext>
            </a:extLst>
          </p:cNvPr>
          <p:cNvSpPr>
            <a:spLocks noGrp="1"/>
          </p:cNvSpPr>
          <p:nvPr>
            <p:ph type="title"/>
          </p:nvPr>
        </p:nvSpPr>
        <p:spPr/>
        <p:txBody>
          <a:bodyPr/>
          <a:lstStyle/>
          <a:p>
            <a:r>
              <a:rPr lang="en-US" dirty="0"/>
              <a:t>Image Capturing</a:t>
            </a:r>
          </a:p>
        </p:txBody>
      </p:sp>
      <p:sp>
        <p:nvSpPr>
          <p:cNvPr id="3" name="Content Placeholder 2">
            <a:extLst>
              <a:ext uri="{FF2B5EF4-FFF2-40B4-BE49-F238E27FC236}">
                <a16:creationId xmlns:a16="http://schemas.microsoft.com/office/drawing/2014/main" id="{EC605647-E99E-4582-AB22-3EF714B8D852}"/>
              </a:ext>
            </a:extLst>
          </p:cNvPr>
          <p:cNvSpPr>
            <a:spLocks noGrp="1"/>
          </p:cNvSpPr>
          <p:nvPr>
            <p:ph idx="1"/>
          </p:nvPr>
        </p:nvSpPr>
        <p:spPr/>
        <p:txBody>
          <a:bodyPr/>
          <a:lstStyle/>
          <a:p>
            <a:r>
              <a:rPr lang="en-US" dirty="0"/>
              <a:t>Using opencv2 in image capturing from video stream.</a:t>
            </a:r>
          </a:p>
          <a:p>
            <a:r>
              <a:rPr lang="en-US" dirty="0" err="1"/>
              <a:t>Haar</a:t>
            </a:r>
            <a:r>
              <a:rPr lang="en-US" dirty="0"/>
              <a:t> Wavelet face cascade method (standard function used in opencv2) is used to capture the human face pixels.</a:t>
            </a:r>
          </a:p>
          <a:p>
            <a:r>
              <a:rPr lang="en-US" dirty="0"/>
              <a:t>Use MTCNN (in courtesy of MIT) to refine the face area captured using </a:t>
            </a:r>
            <a:r>
              <a:rPr lang="en-US" dirty="0" err="1"/>
              <a:t>Haar</a:t>
            </a:r>
            <a:r>
              <a:rPr lang="en-US" dirty="0"/>
              <a:t> Wavelet.</a:t>
            </a:r>
          </a:p>
          <a:p>
            <a:r>
              <a:rPr lang="en-US" dirty="0"/>
              <a:t>Disallow image capturing if MTCNN cannot capture eye/nose/mouth location.</a:t>
            </a:r>
          </a:p>
          <a:p>
            <a:endParaRPr lang="en-US" dirty="0"/>
          </a:p>
        </p:txBody>
      </p:sp>
    </p:spTree>
    <p:extLst>
      <p:ext uri="{BB962C8B-B14F-4D97-AF65-F5344CB8AC3E}">
        <p14:creationId xmlns:p14="http://schemas.microsoft.com/office/powerpoint/2010/main" val="17659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lstStyle/>
          <a:p>
            <a:r>
              <a:rPr lang="en-US" dirty="0" err="1"/>
              <a:t>Haar</a:t>
            </a:r>
            <a:r>
              <a:rPr lang="en-US" dirty="0"/>
              <a:t> Cascade [1] has 4 stages:</a:t>
            </a:r>
          </a:p>
          <a:p>
            <a:pPr marL="514350" indent="-514350" fontAlgn="base">
              <a:buFont typeface="+mj-lt"/>
              <a:buAutoNum type="arabicPeriod"/>
            </a:pPr>
            <a:r>
              <a:rPr lang="en-US" dirty="0" err="1"/>
              <a:t>Haar</a:t>
            </a:r>
            <a:r>
              <a:rPr lang="en-US" dirty="0"/>
              <a:t> Feature Selection</a:t>
            </a:r>
          </a:p>
          <a:p>
            <a:pPr marL="514350" indent="-514350" fontAlgn="base">
              <a:buFont typeface="+mj-lt"/>
              <a:buAutoNum type="arabicPeriod"/>
            </a:pPr>
            <a:r>
              <a:rPr lang="en-US" dirty="0"/>
              <a:t>Creating Integral Images</a:t>
            </a:r>
          </a:p>
          <a:p>
            <a:pPr marL="514350" indent="-514350" fontAlgn="base">
              <a:buFont typeface="+mj-lt"/>
              <a:buAutoNum type="arabicPeriod"/>
            </a:pPr>
            <a:r>
              <a:rPr lang="en-US" dirty="0" err="1"/>
              <a:t>Adaboost</a:t>
            </a:r>
            <a:r>
              <a:rPr lang="en-US" dirty="0"/>
              <a:t> Training</a:t>
            </a:r>
          </a:p>
          <a:p>
            <a:pPr marL="514350" indent="-514350" fontAlgn="base">
              <a:buFont typeface="+mj-lt"/>
              <a:buAutoNum type="arabicPeriod"/>
            </a:pPr>
            <a:r>
              <a:rPr lang="en-US" dirty="0"/>
              <a:t>Cascading Classifiers</a:t>
            </a:r>
          </a:p>
          <a:p>
            <a:r>
              <a:rPr lang="en-US" dirty="0"/>
              <a:t>In feature selection, it actually gets </a:t>
            </a:r>
            <a:r>
              <a:rPr lang="en-US" dirty="0" err="1"/>
              <a:t>Haar</a:t>
            </a:r>
            <a:r>
              <a:rPr lang="en-US" dirty="0"/>
              <a:t> features such as edge features and line features. Although not exactly a resultant of </a:t>
            </a:r>
            <a:r>
              <a:rPr lang="en-US" dirty="0" err="1"/>
              <a:t>Haar</a:t>
            </a:r>
            <a:r>
              <a:rPr lang="en-US" dirty="0"/>
              <a:t> Wavelet, </a:t>
            </a:r>
            <a:r>
              <a:rPr lang="en-US" dirty="0" err="1"/>
              <a:t>Haar</a:t>
            </a:r>
            <a:r>
              <a:rPr lang="en-US" dirty="0"/>
              <a:t> features can be calculated thru integral images method that is implemented in the </a:t>
            </a:r>
            <a:r>
              <a:rPr lang="en-US" dirty="0" err="1"/>
              <a:t>opencv</a:t>
            </a:r>
            <a:r>
              <a:rPr lang="en-US" dirty="0"/>
              <a:t>.</a:t>
            </a:r>
          </a:p>
        </p:txBody>
      </p:sp>
      <p:pic>
        <p:nvPicPr>
          <p:cNvPr id="5" name="Picture 4">
            <a:extLst>
              <a:ext uri="{FF2B5EF4-FFF2-40B4-BE49-F238E27FC236}">
                <a16:creationId xmlns:a16="http://schemas.microsoft.com/office/drawing/2014/main" id="{CF923535-B4F2-4400-B808-6AEF2CA4C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4" y="1027906"/>
            <a:ext cx="3810000" cy="3225800"/>
          </a:xfrm>
          <a:prstGeom prst="rect">
            <a:avLst/>
          </a:prstGeom>
        </p:spPr>
      </p:pic>
    </p:spTree>
    <p:extLst>
      <p:ext uri="{BB962C8B-B14F-4D97-AF65-F5344CB8AC3E}">
        <p14:creationId xmlns:p14="http://schemas.microsoft.com/office/powerpoint/2010/main" val="247453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13639</TotalTime>
  <Words>1781</Words>
  <Application>Microsoft Office PowerPoint</Application>
  <PresentationFormat>Widescreen</PresentationFormat>
  <Paragraphs>119</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Face Recognition at Mini Server</vt:lpstr>
      <vt:lpstr>Background</vt:lpstr>
      <vt:lpstr>Input/Output</vt:lpstr>
      <vt:lpstr>Target and Application Environment</vt:lpstr>
      <vt:lpstr>Complication</vt:lpstr>
      <vt:lpstr>Proposed Flow</vt:lpstr>
      <vt:lpstr>Environment</vt:lpstr>
      <vt:lpstr>Image Capturing</vt:lpstr>
      <vt:lpstr>Haar Face Cascade</vt:lpstr>
      <vt:lpstr>Haar Face Cascade</vt:lpstr>
      <vt:lpstr>MTCNN – Face Encoding</vt:lpstr>
      <vt:lpstr>MTCNN – Face Encoding</vt:lpstr>
      <vt:lpstr>MTCNN – Face Encoding</vt:lpstr>
      <vt:lpstr>MTCNN</vt:lpstr>
      <vt:lpstr>MTCNN – Face Alignment</vt:lpstr>
      <vt:lpstr>Facenet – Face Encoding</vt:lpstr>
      <vt:lpstr>Facenet</vt:lpstr>
      <vt:lpstr>PowerPoint Presentation</vt:lpstr>
      <vt:lpstr>Face Recognition Model</vt:lpstr>
      <vt:lpstr>KNN</vt:lpstr>
      <vt:lpstr>SVM</vt:lpstr>
      <vt:lpstr>Logistic Regression</vt:lpstr>
      <vt:lpstr>Deep Neural Network</vt:lpstr>
      <vt:lpstr>Ensemble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Boon Ping Ong (boonping)</dc:creator>
  <cp:lastModifiedBy>Boon Ping Ong (boonping)</cp:lastModifiedBy>
  <cp:revision>59</cp:revision>
  <dcterms:created xsi:type="dcterms:W3CDTF">2020-01-18T01:50:26Z</dcterms:created>
  <dcterms:modified xsi:type="dcterms:W3CDTF">2020-01-27T13:09:47Z</dcterms:modified>
</cp:coreProperties>
</file>