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81" r:id="rId2"/>
    <p:sldId id="371" r:id="rId3"/>
    <p:sldId id="493" r:id="rId4"/>
    <p:sldId id="491" r:id="rId5"/>
    <p:sldId id="482" r:id="rId6"/>
    <p:sldId id="492" r:id="rId7"/>
    <p:sldId id="425" r:id="rId8"/>
    <p:sldId id="428" r:id="rId9"/>
    <p:sldId id="429" r:id="rId10"/>
    <p:sldId id="430" r:id="rId11"/>
    <p:sldId id="483" r:id="rId12"/>
    <p:sldId id="370" r:id="rId13"/>
  </p:sldIdLst>
  <p:sldSz cx="9144000" cy="6858000" type="screen4x3"/>
  <p:notesSz cx="7099300" cy="10234613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1" autoAdjust="0"/>
    <p:restoredTop sz="94343" autoAdjust="0"/>
  </p:normalViewPr>
  <p:slideViewPr>
    <p:cSldViewPr snapToGrid="0">
      <p:cViewPr varScale="1">
        <p:scale>
          <a:sx n="94" d="100"/>
          <a:sy n="94" d="100"/>
        </p:scale>
        <p:origin x="48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27/9/2020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Memory CHIP Sampling ASSISTANT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3429000"/>
            <a:ext cx="6846887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</a:t>
            </a:r>
          </a:p>
          <a:p>
            <a:r>
              <a:rPr lang="en-US" dirty="0"/>
              <a:t>Date: 21 Sept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42DB-76F7-4DB7-A822-BECF15E5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HRI Design Process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D22EA-9A8A-4699-9877-4FBFCB69935D}"/>
              </a:ext>
            </a:extLst>
          </p:cNvPr>
          <p:cNvSpPr txBox="1"/>
          <p:nvPr/>
        </p:nvSpPr>
        <p:spPr>
          <a:xfrm>
            <a:off x="1140918" y="983653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 Relationships</a:t>
            </a:r>
          </a:p>
          <a:p>
            <a:endParaRPr lang="en-SG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DD48D-EFB8-4FC3-ABA4-91D6BAF94C33}"/>
              </a:ext>
            </a:extLst>
          </p:cNvPr>
          <p:cNvSpPr txBox="1"/>
          <p:nvPr/>
        </p:nvSpPr>
        <p:spPr>
          <a:xfrm>
            <a:off x="5448806" y="983653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Contextual</a:t>
            </a:r>
          </a:p>
          <a:p>
            <a:endParaRPr lang="en-SG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84CC-C440-4748-A0CA-E9B92AED53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7CF4C-DF7E-4B61-B15D-CCE521608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FC9505-444A-489A-8259-E060D30C7344}"/>
              </a:ext>
            </a:extLst>
          </p:cNvPr>
          <p:cNvCxnSpPr>
            <a:cxnSpLocks/>
          </p:cNvCxnSpPr>
          <p:nvPr/>
        </p:nvCxnSpPr>
        <p:spPr>
          <a:xfrm>
            <a:off x="4511488" y="1465729"/>
            <a:ext cx="60512" cy="5082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81D6FC-8CA1-4232-B865-065ECF1D189C}"/>
              </a:ext>
            </a:extLst>
          </p:cNvPr>
          <p:cNvSpPr txBox="1"/>
          <p:nvPr/>
        </p:nvSpPr>
        <p:spPr>
          <a:xfrm>
            <a:off x="505156" y="1817243"/>
            <a:ext cx="3636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 availability (in database/physically contacted)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PCB availability (in database/physically contacted)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 to destination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4FF12-C8FA-4908-803A-F5E8F7BCA1E4}"/>
              </a:ext>
            </a:extLst>
          </p:cNvPr>
          <p:cNvSpPr txBox="1"/>
          <p:nvPr/>
        </p:nvSpPr>
        <p:spPr>
          <a:xfrm>
            <a:off x="5154627" y="1817242"/>
            <a:ext cx="3636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 is missing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PCB is missing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request is on track/completed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2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42DB-76F7-4DB7-A822-BECF15E5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HRI Design Process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4A19F9-0E11-4F29-A6A5-FAA4DBF7E437}"/>
              </a:ext>
            </a:extLst>
          </p:cNvPr>
          <p:cNvCxnSpPr>
            <a:cxnSpLocks/>
          </p:cNvCxnSpPr>
          <p:nvPr/>
        </p:nvCxnSpPr>
        <p:spPr>
          <a:xfrm flipH="1">
            <a:off x="4414316" y="1514812"/>
            <a:ext cx="51091" cy="47044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2DD48D-EFB8-4FC3-ABA4-91D6BAF94C33}"/>
              </a:ext>
            </a:extLst>
          </p:cNvPr>
          <p:cNvSpPr txBox="1"/>
          <p:nvPr/>
        </p:nvSpPr>
        <p:spPr>
          <a:xfrm>
            <a:off x="5374847" y="1514812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Decision/Response</a:t>
            </a:r>
          </a:p>
          <a:p>
            <a:endParaRPr lang="en-SG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84CC-C440-4748-A0CA-E9B92AED53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7CF4C-DF7E-4B61-B15D-CCE521608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3989A8-36D9-41CD-9185-B885BCB1B3FA}"/>
              </a:ext>
            </a:extLst>
          </p:cNvPr>
          <p:cNvSpPr txBox="1"/>
          <p:nvPr/>
        </p:nvSpPr>
        <p:spPr>
          <a:xfrm>
            <a:off x="1091859" y="1525370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Contextual</a:t>
            </a:r>
          </a:p>
          <a:p>
            <a:endParaRPr lang="en-SG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B5F97-FB0A-4269-8E11-336C69A1E68C}"/>
              </a:ext>
            </a:extLst>
          </p:cNvPr>
          <p:cNvSpPr txBox="1"/>
          <p:nvPr/>
        </p:nvSpPr>
        <p:spPr>
          <a:xfrm>
            <a:off x="5154627" y="1817242"/>
            <a:ext cx="36366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Trigger operator to search through email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Trigger operator to search through email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Sending email after each milestone (IC collection, PCB collection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, completed)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B31E0-0721-4B83-ABD7-834B5DA7FE3C}"/>
              </a:ext>
            </a:extLst>
          </p:cNvPr>
          <p:cNvSpPr txBox="1"/>
          <p:nvPr/>
        </p:nvSpPr>
        <p:spPr>
          <a:xfrm>
            <a:off x="504673" y="1814387"/>
            <a:ext cx="3636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 is missing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PCB is missing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request is on track/completed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2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and Business Case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memory IC testing plant, test engineer need to obtain samples and compactible test system PCB from test production floor.</a:t>
            </a:r>
          </a:p>
          <a:p>
            <a:r>
              <a:rPr lang="en-US" dirty="0"/>
              <a:t>The operator will need to checkout the IC sample in the system in the presence of engineer.</a:t>
            </a:r>
          </a:p>
          <a:p>
            <a:r>
              <a:rPr lang="en-US" dirty="0"/>
              <a:t>The operator also need to give engineer the matching testing PCB to the engineer to conduct the testing.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and Business Case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685171" cy="3645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However, IC/PCB may not be in the recorded location in the database.</a:t>
            </a:r>
          </a:p>
          <a:p>
            <a:r>
              <a:rPr lang="en-US" dirty="0"/>
              <a:t>Engineer is wasting time and yet the request is not having any progress.</a:t>
            </a:r>
          </a:p>
          <a:p>
            <a:r>
              <a:rPr lang="en-US" dirty="0"/>
              <a:t>Engineer need an autonomous robot as agent so it can trigger a search in designated production area and report any missing case</a:t>
            </a:r>
          </a:p>
          <a:p>
            <a:r>
              <a:rPr lang="en-US" dirty="0"/>
              <a:t>The robot can also pick up and send the IC/board and saves Engineer’s time used in the trips. 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797F5-7FF3-415C-8FF2-D52EC5FC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33" y="4452391"/>
            <a:ext cx="3556778" cy="1791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0A4026-65F1-4929-A078-3E81B79BA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60" y="4452391"/>
            <a:ext cx="2542769" cy="204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HRI help?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Getting the correct memory chips from production floor based on engineer’s request. </a:t>
            </a:r>
          </a:p>
          <a:p>
            <a:r>
              <a:rPr lang="en-SG" dirty="0"/>
              <a:t>Send the memory chips to the destination based on engineer’s request</a:t>
            </a:r>
          </a:p>
          <a:p>
            <a:r>
              <a:rPr lang="en-SG" dirty="0"/>
              <a:t>Report cases to engineer where IC/PCB is missing or not in the recorded physical location.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Case Study Design Considerations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B6031C-467C-4495-8DF4-B21937AC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26313"/>
              </p:ext>
            </p:extLst>
          </p:nvPr>
        </p:nvGraphicFramePr>
        <p:xfrm>
          <a:off x="697005" y="1117339"/>
          <a:ext cx="7693959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3959">
                  <a:extLst>
                    <a:ext uri="{9D8B030D-6E8A-4147-A177-3AD203B41FA5}">
                      <a16:colId xmlns:a16="http://schemas.microsoft.com/office/drawing/2014/main" val="284995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Who is the design for?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5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Engineer</a:t>
                      </a:r>
                    </a:p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1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Why do they want it?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Getting memory chips/PCB from production area based on engineer’s request and pass the memory chips/PCB to test technician/engineer</a:t>
                      </a:r>
                    </a:p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7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What are the materials required?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90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Autonomous vehicle attached with robotic arm and necessary sensors</a:t>
                      </a:r>
                    </a:p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3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What is the cost?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4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$10000</a:t>
                      </a:r>
                    </a:p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25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What are the safety/ethical issues?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Convey precise information or there will be loss if there is any delay.</a:t>
                      </a:r>
                    </a:p>
                    <a:p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3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2127-9D92-4F84-9202-FC19DE54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HFE Design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3D42E-F7F4-4EBD-8CCF-04A6435639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07463-2D9B-4EDE-9E8F-9C786C790D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676D14-FAA0-448D-8D69-D0D0E99D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49803"/>
              </p:ext>
            </p:extLst>
          </p:nvPr>
        </p:nvGraphicFramePr>
        <p:xfrm>
          <a:off x="531158" y="1075764"/>
          <a:ext cx="7818758" cy="507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147">
                  <a:extLst>
                    <a:ext uri="{9D8B030D-6E8A-4147-A177-3AD203B41FA5}">
                      <a16:colId xmlns:a16="http://schemas.microsoft.com/office/drawing/2014/main" val="333311491"/>
                    </a:ext>
                  </a:extLst>
                </a:gridCol>
                <a:gridCol w="5566611">
                  <a:extLst>
                    <a:ext uri="{9D8B030D-6E8A-4147-A177-3AD203B41FA5}">
                      <a16:colId xmlns:a16="http://schemas.microsoft.com/office/drawing/2014/main" val="986333501"/>
                    </a:ext>
                  </a:extLst>
                </a:gridCol>
              </a:tblGrid>
              <a:tr h="431946">
                <a:tc>
                  <a:txBody>
                    <a:bodyPr/>
                    <a:lstStyle/>
                    <a:p>
                      <a:r>
                        <a:rPr lang="en-US" sz="1100" dirty="0"/>
                        <a:t>Type of HFE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Design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5228"/>
                  </a:ext>
                </a:extLst>
              </a:tr>
              <a:tr h="1673170">
                <a:tc>
                  <a:txBody>
                    <a:bodyPr/>
                    <a:lstStyle/>
                    <a:p>
                      <a:r>
                        <a:rPr lang="en-US" sz="1100" dirty="0"/>
                        <a:t>Physical HFE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/>
                        <a:t>Auto filling suggestion for engineers when filling the request form (based on frequent combination of IC model and PCB model)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/>
                        <a:t>Voice recognition to allow voice input from engineer.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/>
                        <a:t>Display the request content and request progress to engineer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/>
                        <a:t>Display the pre-taken image of PCB/IC after engineer enters the model name and allow engineers to make alternation.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/>
                        <a:t>Pattern recognition/matching on IC/PCB image against the pre-taken image of the targeted engineer.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25146"/>
                  </a:ext>
                </a:extLst>
              </a:tr>
              <a:tr h="1356076">
                <a:tc>
                  <a:txBody>
                    <a:bodyPr/>
                    <a:lstStyle/>
                    <a:p>
                      <a:r>
                        <a:rPr lang="en-US" sz="1100" dirty="0"/>
                        <a:t>Cognitive HFE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Machine learning to recognize engineer’s request.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NLP on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99072"/>
                  </a:ext>
                </a:extLst>
              </a:tr>
              <a:tr h="1615192">
                <a:tc>
                  <a:txBody>
                    <a:bodyPr/>
                    <a:lstStyle/>
                    <a:p>
                      <a:r>
                        <a:rPr lang="en-US" sz="1100" dirty="0"/>
                        <a:t>Organizational HFE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/>
                        <a:t>Allow feedback to engineer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/>
                        <a:t>Allow feedback to production leadership on operator (missing IC/PCB cases)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0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8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B7A8-789B-4F89-9BD7-8F31758A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HRI Design Process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99AAF5-1CF3-49A9-B3AB-E0EEF8F14797}"/>
              </a:ext>
            </a:extLst>
          </p:cNvPr>
          <p:cNvCxnSpPr>
            <a:cxnSpLocks/>
          </p:cNvCxnSpPr>
          <p:nvPr/>
        </p:nvCxnSpPr>
        <p:spPr>
          <a:xfrm>
            <a:off x="4519246" y="1594338"/>
            <a:ext cx="52754" cy="47862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124463-6480-4429-8F18-4B936E0AB2DE}"/>
              </a:ext>
            </a:extLst>
          </p:cNvPr>
          <p:cNvSpPr txBox="1"/>
          <p:nvPr/>
        </p:nvSpPr>
        <p:spPr>
          <a:xfrm>
            <a:off x="1219200" y="125815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 of Situation</a:t>
            </a:r>
            <a:endParaRPr lang="en-SG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1CCA2-7440-4B56-AC7D-71F957E81222}"/>
              </a:ext>
            </a:extLst>
          </p:cNvPr>
          <p:cNvSpPr txBox="1"/>
          <p:nvPr/>
        </p:nvSpPr>
        <p:spPr>
          <a:xfrm>
            <a:off x="5878482" y="125815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Sensors</a:t>
            </a:r>
            <a:endParaRPr lang="en-SG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5FE5B-31BC-48E8-A29F-02E65655F6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B27CA2-C205-48BC-9336-C38585323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F879C-2B4A-4CEF-B5DF-EDA99D5A62AC}"/>
              </a:ext>
            </a:extLst>
          </p:cNvPr>
          <p:cNvSpPr txBox="1"/>
          <p:nvPr/>
        </p:nvSpPr>
        <p:spPr>
          <a:xfrm>
            <a:off x="385639" y="3275307"/>
            <a:ext cx="3142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Progress, IC/PCB Availability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Engineering Request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54387-1C73-48D3-8AA2-82117F35B254}"/>
              </a:ext>
            </a:extLst>
          </p:cNvPr>
          <p:cNvSpPr txBox="1"/>
          <p:nvPr/>
        </p:nvSpPr>
        <p:spPr>
          <a:xfrm>
            <a:off x="5250105" y="2721309"/>
            <a:ext cx="23519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Touch Screen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Microphone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Camera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IMU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WIFI Signal Receiver</a:t>
            </a:r>
          </a:p>
        </p:txBody>
      </p:sp>
    </p:spTree>
    <p:extLst>
      <p:ext uri="{BB962C8B-B14F-4D97-AF65-F5344CB8AC3E}">
        <p14:creationId xmlns:p14="http://schemas.microsoft.com/office/powerpoint/2010/main" val="276960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71B9-E064-464D-A1C6-1BAC164B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HRI Design Process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4FDC0A-A444-42C5-9D8A-93C68D32688F}"/>
              </a:ext>
            </a:extLst>
          </p:cNvPr>
          <p:cNvCxnSpPr>
            <a:cxnSpLocks/>
          </p:cNvCxnSpPr>
          <p:nvPr/>
        </p:nvCxnSpPr>
        <p:spPr>
          <a:xfrm>
            <a:off x="4509240" y="1064686"/>
            <a:ext cx="62760" cy="54840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8A3235-32F6-4162-971A-A4D118312E83}"/>
              </a:ext>
            </a:extLst>
          </p:cNvPr>
          <p:cNvSpPr txBox="1"/>
          <p:nvPr/>
        </p:nvSpPr>
        <p:spPr>
          <a:xfrm>
            <a:off x="5455746" y="93425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Recognized Entities</a:t>
            </a:r>
            <a:endParaRPr lang="en-SG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952B4-EED1-4A5E-8249-C9B0FF1369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902741" y="6492884"/>
            <a:ext cx="3612610" cy="365125"/>
          </a:xfrm>
        </p:spPr>
        <p:txBody>
          <a:bodyPr/>
          <a:lstStyle/>
          <a:p>
            <a:pPr algn="l"/>
            <a:r>
              <a:rPr lang="en-US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87A59EA-586C-484D-B5CC-7C9D21B3D7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4EC060-F552-45E8-8A24-527FDD7AA8B4}"/>
              </a:ext>
            </a:extLst>
          </p:cNvPr>
          <p:cNvSpPr txBox="1"/>
          <p:nvPr/>
        </p:nvSpPr>
        <p:spPr>
          <a:xfrm>
            <a:off x="1449120" y="9786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Sensors</a:t>
            </a:r>
            <a:endParaRPr lang="en-SG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F0B91-DFDC-4416-A561-2D66350E4925}"/>
              </a:ext>
            </a:extLst>
          </p:cNvPr>
          <p:cNvSpPr txBox="1"/>
          <p:nvPr/>
        </p:nvSpPr>
        <p:spPr>
          <a:xfrm>
            <a:off x="1042493" y="1406045"/>
            <a:ext cx="2800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Touch Screen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Microphone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Camera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WIFI Signal Receiver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(for WIFI Positioning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transmitted signals)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WIFI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19AB5-3505-414B-8F16-559846FED51E}"/>
              </a:ext>
            </a:extLst>
          </p:cNvPr>
          <p:cNvSpPr txBox="1"/>
          <p:nvPr/>
        </p:nvSpPr>
        <p:spPr>
          <a:xfrm>
            <a:off x="5095626" y="1406045"/>
            <a:ext cx="36366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Requested IC model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Requested PCB model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 of IC/PCB delivery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Engineer’s confirmation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Surrounding RGB Image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 of IC/PCB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 of Robot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 of Destination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Documented IC/PCB image and expected location</a:t>
            </a:r>
          </a:p>
        </p:txBody>
      </p:sp>
    </p:spTree>
    <p:extLst>
      <p:ext uri="{BB962C8B-B14F-4D97-AF65-F5344CB8AC3E}">
        <p14:creationId xmlns:p14="http://schemas.microsoft.com/office/powerpoint/2010/main" val="206695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2B32-38A8-49D3-A46F-9BEA1385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HRI Design Process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A1E4C-B296-4E98-8204-4C8336C88B97}"/>
              </a:ext>
            </a:extLst>
          </p:cNvPr>
          <p:cNvSpPr txBox="1"/>
          <p:nvPr/>
        </p:nvSpPr>
        <p:spPr>
          <a:xfrm>
            <a:off x="1068945" y="92612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Recognized Entities</a:t>
            </a:r>
            <a:endParaRPr lang="en-SG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78493-5C89-4321-8A08-AEAE34AD6B8B}"/>
              </a:ext>
            </a:extLst>
          </p:cNvPr>
          <p:cNvSpPr txBox="1"/>
          <p:nvPr/>
        </p:nvSpPr>
        <p:spPr>
          <a:xfrm>
            <a:off x="5558419" y="915893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 Relationships</a:t>
            </a:r>
          </a:p>
          <a:p>
            <a:endParaRPr lang="en-SG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BD045-E7DD-44E0-AE9C-8533D23ACC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0A3A9-D5BF-4384-80E9-9BEC747C1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8F9DCA-4618-4513-8EAD-AC23472D2E87}"/>
              </a:ext>
            </a:extLst>
          </p:cNvPr>
          <p:cNvCxnSpPr>
            <a:cxnSpLocks/>
          </p:cNvCxnSpPr>
          <p:nvPr/>
        </p:nvCxnSpPr>
        <p:spPr>
          <a:xfrm>
            <a:off x="4509240" y="1064686"/>
            <a:ext cx="62760" cy="54840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9523B-BEC6-4A3F-BDAA-B944441AD561}"/>
              </a:ext>
            </a:extLst>
          </p:cNvPr>
          <p:cNvSpPr txBox="1"/>
          <p:nvPr/>
        </p:nvSpPr>
        <p:spPr>
          <a:xfrm>
            <a:off x="604562" y="1527833"/>
            <a:ext cx="36366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Requested IC model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Requested PCB model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 of IC/PCB delivery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Engineer’s verification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Surrounding RGB Image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 of IC/PCB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 of Robot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 of Destination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Documented IC/PCB image and expected location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83E61-347A-4C4F-B727-82F76C6EF217}"/>
              </a:ext>
            </a:extLst>
          </p:cNvPr>
          <p:cNvSpPr txBox="1"/>
          <p:nvPr/>
        </p:nvSpPr>
        <p:spPr>
          <a:xfrm>
            <a:off x="4965501" y="1769724"/>
            <a:ext cx="3636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 availability (in database/physically contacted)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PCB availability (in database/physically contacted)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 to destination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F9DA95-661D-4609-A5E3-318D28AA3879}"/>
              </a:ext>
            </a:extLst>
          </p:cNvPr>
          <p:cNvCxnSpPr/>
          <p:nvPr/>
        </p:nvCxnSpPr>
        <p:spPr>
          <a:xfrm>
            <a:off x="3344779" y="1684421"/>
            <a:ext cx="1620722" cy="38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91D5B8-26E7-4F4B-A736-E6172DA5C861}"/>
              </a:ext>
            </a:extLst>
          </p:cNvPr>
          <p:cNvCxnSpPr/>
          <p:nvPr/>
        </p:nvCxnSpPr>
        <p:spPr>
          <a:xfrm>
            <a:off x="3344779" y="2286000"/>
            <a:ext cx="1620722" cy="5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E41F9-CC72-4780-B09E-60D919D9D701}"/>
              </a:ext>
            </a:extLst>
          </p:cNvPr>
          <p:cNvCxnSpPr/>
          <p:nvPr/>
        </p:nvCxnSpPr>
        <p:spPr>
          <a:xfrm>
            <a:off x="3826042" y="2947737"/>
            <a:ext cx="1202440" cy="13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63C9FB-B100-49F7-8019-B844ED4C43F8}"/>
              </a:ext>
            </a:extLst>
          </p:cNvPr>
          <p:cNvCxnSpPr/>
          <p:nvPr/>
        </p:nvCxnSpPr>
        <p:spPr>
          <a:xfrm flipV="1">
            <a:off x="3826042" y="2165684"/>
            <a:ext cx="1076699" cy="117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6AC20A-5C6E-4728-A0D8-62CAC7B505CB}"/>
              </a:ext>
            </a:extLst>
          </p:cNvPr>
          <p:cNvCxnSpPr/>
          <p:nvPr/>
        </p:nvCxnSpPr>
        <p:spPr>
          <a:xfrm flipV="1">
            <a:off x="3729789" y="3164305"/>
            <a:ext cx="1235712" cy="26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B9D406-46F2-47C0-BAE2-76D72FAD96B4}"/>
              </a:ext>
            </a:extLst>
          </p:cNvPr>
          <p:cNvCxnSpPr/>
          <p:nvPr/>
        </p:nvCxnSpPr>
        <p:spPr>
          <a:xfrm flipV="1">
            <a:off x="3729789" y="2286000"/>
            <a:ext cx="1172952" cy="174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55BAEE-F24C-4828-AEA4-062B188F78D1}"/>
              </a:ext>
            </a:extLst>
          </p:cNvPr>
          <p:cNvCxnSpPr/>
          <p:nvPr/>
        </p:nvCxnSpPr>
        <p:spPr>
          <a:xfrm flipV="1">
            <a:off x="3729789" y="3158289"/>
            <a:ext cx="1235712" cy="87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3E9871-BBAB-4A98-A805-42F912F67BBC}"/>
              </a:ext>
            </a:extLst>
          </p:cNvPr>
          <p:cNvCxnSpPr/>
          <p:nvPr/>
        </p:nvCxnSpPr>
        <p:spPr>
          <a:xfrm flipV="1">
            <a:off x="3826042" y="2418347"/>
            <a:ext cx="1139459" cy="210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0384B3-8E4C-480A-BA20-6979351BE04D}"/>
              </a:ext>
            </a:extLst>
          </p:cNvPr>
          <p:cNvCxnSpPr>
            <a:endCxn id="11" idx="1"/>
          </p:cNvCxnSpPr>
          <p:nvPr/>
        </p:nvCxnSpPr>
        <p:spPr>
          <a:xfrm flipV="1">
            <a:off x="3928861" y="3339385"/>
            <a:ext cx="1036640" cy="118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9AFB02-4E6C-4A38-9B98-A115AB299DB9}"/>
              </a:ext>
            </a:extLst>
          </p:cNvPr>
          <p:cNvCxnSpPr/>
          <p:nvPr/>
        </p:nvCxnSpPr>
        <p:spPr>
          <a:xfrm flipV="1">
            <a:off x="3826042" y="4403558"/>
            <a:ext cx="1202440" cy="7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8B23DD-9158-450A-B5E6-90C02037A3C7}"/>
              </a:ext>
            </a:extLst>
          </p:cNvPr>
          <p:cNvCxnSpPr/>
          <p:nvPr/>
        </p:nvCxnSpPr>
        <p:spPr>
          <a:xfrm flipV="1">
            <a:off x="3826042" y="4523874"/>
            <a:ext cx="1202440" cy="110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40269-4E22-44F3-8B80-9E3ED6EAF556}"/>
              </a:ext>
            </a:extLst>
          </p:cNvPr>
          <p:cNvCxnSpPr/>
          <p:nvPr/>
        </p:nvCxnSpPr>
        <p:spPr>
          <a:xfrm flipV="1">
            <a:off x="4155140" y="2574758"/>
            <a:ext cx="747601" cy="370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8FF134-B117-4A05-9439-2D6DFAFAE3B1}"/>
              </a:ext>
            </a:extLst>
          </p:cNvPr>
          <p:cNvCxnSpPr>
            <a:cxnSpLocks/>
          </p:cNvCxnSpPr>
          <p:nvPr/>
        </p:nvCxnSpPr>
        <p:spPr>
          <a:xfrm flipV="1">
            <a:off x="4155140" y="3594435"/>
            <a:ext cx="873342" cy="277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37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5141</TotalTime>
  <Words>783</Words>
  <Application>Microsoft Office PowerPoint</Application>
  <PresentationFormat>On-screen Show (4:3)</PresentationFormat>
  <Paragraphs>192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Theme1</vt:lpstr>
      <vt:lpstr>Memory CHIP Sampling ASSISTANT</vt:lpstr>
      <vt:lpstr>Introduction and Business Case</vt:lpstr>
      <vt:lpstr>Introduction and Business Case</vt:lpstr>
      <vt:lpstr>How does HRI help?</vt:lpstr>
      <vt:lpstr>Case Study Design Considerations</vt:lpstr>
      <vt:lpstr>HFE Design</vt:lpstr>
      <vt:lpstr>HRI Design Process</vt:lpstr>
      <vt:lpstr>HRI Design Process</vt:lpstr>
      <vt:lpstr>HRI Design Process</vt:lpstr>
      <vt:lpstr>HRI Design Process</vt:lpstr>
      <vt:lpstr>HRI Design Process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Boon Ping Ong (boonping)</cp:lastModifiedBy>
  <cp:revision>359</cp:revision>
  <cp:lastPrinted>2015-02-25T07:22:35Z</cp:lastPrinted>
  <dcterms:created xsi:type="dcterms:W3CDTF">2014-12-11T07:55:35Z</dcterms:created>
  <dcterms:modified xsi:type="dcterms:W3CDTF">2020-09-27T13:34:40Z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