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90DE04-B7D3-4E71-89D7-D721D59FE74F}" v="8" dt="2020-10-04T16:49:30.8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3" autoAdjust="0"/>
    <p:restoredTop sz="94660"/>
  </p:normalViewPr>
  <p:slideViewPr>
    <p:cSldViewPr snapToGrid="0">
      <p:cViewPr varScale="1">
        <p:scale>
          <a:sx n="48" d="100"/>
          <a:sy n="48" d="100"/>
        </p:scale>
        <p:origin x="734"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2E471-39D4-4477-88B0-23723139A2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8A9C6A51-98AC-444D-B1E8-934506989A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6E41AE68-D738-4FF9-AFD1-09EAF36756E6}"/>
              </a:ext>
            </a:extLst>
          </p:cNvPr>
          <p:cNvSpPr>
            <a:spLocks noGrp="1"/>
          </p:cNvSpPr>
          <p:nvPr>
            <p:ph type="dt" sz="half" idx="10"/>
          </p:nvPr>
        </p:nvSpPr>
        <p:spPr/>
        <p:txBody>
          <a:bodyPr/>
          <a:lstStyle/>
          <a:p>
            <a:fld id="{313456D4-4EF2-4245-B3AA-C954AADE932E}" type="datetimeFigureOut">
              <a:rPr lang="en-MY" smtClean="0"/>
              <a:t>4/10/2020</a:t>
            </a:fld>
            <a:endParaRPr lang="en-MY"/>
          </a:p>
        </p:txBody>
      </p:sp>
      <p:sp>
        <p:nvSpPr>
          <p:cNvPr id="5" name="Footer Placeholder 4">
            <a:extLst>
              <a:ext uri="{FF2B5EF4-FFF2-40B4-BE49-F238E27FC236}">
                <a16:creationId xmlns:a16="http://schemas.microsoft.com/office/drawing/2014/main" id="{E26981AE-55F6-45D9-9271-BB31024736C2}"/>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B6081EFA-FE1E-487C-8688-DBBD3CCB676B}"/>
              </a:ext>
            </a:extLst>
          </p:cNvPr>
          <p:cNvSpPr>
            <a:spLocks noGrp="1"/>
          </p:cNvSpPr>
          <p:nvPr>
            <p:ph type="sldNum" sz="quarter" idx="12"/>
          </p:nvPr>
        </p:nvSpPr>
        <p:spPr/>
        <p:txBody>
          <a:bodyPr/>
          <a:lstStyle/>
          <a:p>
            <a:fld id="{D940AB49-43F0-4971-86CF-4A6405597786}" type="slidenum">
              <a:rPr lang="en-MY" smtClean="0"/>
              <a:t>‹#›</a:t>
            </a:fld>
            <a:endParaRPr lang="en-MY"/>
          </a:p>
        </p:txBody>
      </p:sp>
    </p:spTree>
    <p:extLst>
      <p:ext uri="{BB962C8B-B14F-4D97-AF65-F5344CB8AC3E}">
        <p14:creationId xmlns:p14="http://schemas.microsoft.com/office/powerpoint/2010/main" val="2358689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CAA14-C31A-4FF3-992F-0DDB90593BB1}"/>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C2AEF68B-6A88-4775-AAE3-ECDFB4E49E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22DE9C47-518F-45F7-AFD0-39905235C45B}"/>
              </a:ext>
            </a:extLst>
          </p:cNvPr>
          <p:cNvSpPr>
            <a:spLocks noGrp="1"/>
          </p:cNvSpPr>
          <p:nvPr>
            <p:ph type="dt" sz="half" idx="10"/>
          </p:nvPr>
        </p:nvSpPr>
        <p:spPr/>
        <p:txBody>
          <a:bodyPr/>
          <a:lstStyle/>
          <a:p>
            <a:fld id="{313456D4-4EF2-4245-B3AA-C954AADE932E}" type="datetimeFigureOut">
              <a:rPr lang="en-MY" smtClean="0"/>
              <a:t>4/10/2020</a:t>
            </a:fld>
            <a:endParaRPr lang="en-MY"/>
          </a:p>
        </p:txBody>
      </p:sp>
      <p:sp>
        <p:nvSpPr>
          <p:cNvPr id="5" name="Footer Placeholder 4">
            <a:extLst>
              <a:ext uri="{FF2B5EF4-FFF2-40B4-BE49-F238E27FC236}">
                <a16:creationId xmlns:a16="http://schemas.microsoft.com/office/drawing/2014/main" id="{487013CE-530B-4BE6-ACB9-F5868600ACC4}"/>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5EB90D1E-7D51-469B-892C-DEA77CCD55C2}"/>
              </a:ext>
            </a:extLst>
          </p:cNvPr>
          <p:cNvSpPr>
            <a:spLocks noGrp="1"/>
          </p:cNvSpPr>
          <p:nvPr>
            <p:ph type="sldNum" sz="quarter" idx="12"/>
          </p:nvPr>
        </p:nvSpPr>
        <p:spPr/>
        <p:txBody>
          <a:bodyPr/>
          <a:lstStyle/>
          <a:p>
            <a:fld id="{D940AB49-43F0-4971-86CF-4A6405597786}" type="slidenum">
              <a:rPr lang="en-MY" smtClean="0"/>
              <a:t>‹#›</a:t>
            </a:fld>
            <a:endParaRPr lang="en-MY"/>
          </a:p>
        </p:txBody>
      </p:sp>
    </p:spTree>
    <p:extLst>
      <p:ext uri="{BB962C8B-B14F-4D97-AF65-F5344CB8AC3E}">
        <p14:creationId xmlns:p14="http://schemas.microsoft.com/office/powerpoint/2010/main" val="3129663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8910B4-13CF-4A63-ADCC-2D8799C005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14CA658A-0C2B-402B-AE6D-327D4168A0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D80836CA-1482-43F4-A35A-1AA36FE985AD}"/>
              </a:ext>
            </a:extLst>
          </p:cNvPr>
          <p:cNvSpPr>
            <a:spLocks noGrp="1"/>
          </p:cNvSpPr>
          <p:nvPr>
            <p:ph type="dt" sz="half" idx="10"/>
          </p:nvPr>
        </p:nvSpPr>
        <p:spPr/>
        <p:txBody>
          <a:bodyPr/>
          <a:lstStyle/>
          <a:p>
            <a:fld id="{313456D4-4EF2-4245-B3AA-C954AADE932E}" type="datetimeFigureOut">
              <a:rPr lang="en-MY" smtClean="0"/>
              <a:t>4/10/2020</a:t>
            </a:fld>
            <a:endParaRPr lang="en-MY"/>
          </a:p>
        </p:txBody>
      </p:sp>
      <p:sp>
        <p:nvSpPr>
          <p:cNvPr id="5" name="Footer Placeholder 4">
            <a:extLst>
              <a:ext uri="{FF2B5EF4-FFF2-40B4-BE49-F238E27FC236}">
                <a16:creationId xmlns:a16="http://schemas.microsoft.com/office/drawing/2014/main" id="{62CE37C1-40DA-4BD3-89B7-628616F52C95}"/>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31E41751-1027-464A-AF71-6E7F0CA4D3F1}"/>
              </a:ext>
            </a:extLst>
          </p:cNvPr>
          <p:cNvSpPr>
            <a:spLocks noGrp="1"/>
          </p:cNvSpPr>
          <p:nvPr>
            <p:ph type="sldNum" sz="quarter" idx="12"/>
          </p:nvPr>
        </p:nvSpPr>
        <p:spPr/>
        <p:txBody>
          <a:bodyPr/>
          <a:lstStyle/>
          <a:p>
            <a:fld id="{D940AB49-43F0-4971-86CF-4A6405597786}" type="slidenum">
              <a:rPr lang="en-MY" smtClean="0"/>
              <a:t>‹#›</a:t>
            </a:fld>
            <a:endParaRPr lang="en-MY"/>
          </a:p>
        </p:txBody>
      </p:sp>
    </p:spTree>
    <p:extLst>
      <p:ext uri="{BB962C8B-B14F-4D97-AF65-F5344CB8AC3E}">
        <p14:creationId xmlns:p14="http://schemas.microsoft.com/office/powerpoint/2010/main" val="3662638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C3528-7AF1-41C1-91C6-96C73BB8BCCD}"/>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B743D8CE-C094-4AF6-B181-B4F20F47E8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460E024A-14A7-49DE-9A4D-A132733C6EB4}"/>
              </a:ext>
            </a:extLst>
          </p:cNvPr>
          <p:cNvSpPr>
            <a:spLocks noGrp="1"/>
          </p:cNvSpPr>
          <p:nvPr>
            <p:ph type="dt" sz="half" idx="10"/>
          </p:nvPr>
        </p:nvSpPr>
        <p:spPr/>
        <p:txBody>
          <a:bodyPr/>
          <a:lstStyle/>
          <a:p>
            <a:fld id="{313456D4-4EF2-4245-B3AA-C954AADE932E}" type="datetimeFigureOut">
              <a:rPr lang="en-MY" smtClean="0"/>
              <a:t>4/10/2020</a:t>
            </a:fld>
            <a:endParaRPr lang="en-MY"/>
          </a:p>
        </p:txBody>
      </p:sp>
      <p:sp>
        <p:nvSpPr>
          <p:cNvPr id="5" name="Footer Placeholder 4">
            <a:extLst>
              <a:ext uri="{FF2B5EF4-FFF2-40B4-BE49-F238E27FC236}">
                <a16:creationId xmlns:a16="http://schemas.microsoft.com/office/drawing/2014/main" id="{BFD13422-5C96-49ED-AF40-1088FB5934F6}"/>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B2F3CF16-63BD-4CAF-8B38-1280890D389B}"/>
              </a:ext>
            </a:extLst>
          </p:cNvPr>
          <p:cNvSpPr>
            <a:spLocks noGrp="1"/>
          </p:cNvSpPr>
          <p:nvPr>
            <p:ph type="sldNum" sz="quarter" idx="12"/>
          </p:nvPr>
        </p:nvSpPr>
        <p:spPr/>
        <p:txBody>
          <a:bodyPr/>
          <a:lstStyle/>
          <a:p>
            <a:fld id="{D940AB49-43F0-4971-86CF-4A6405597786}" type="slidenum">
              <a:rPr lang="en-MY" smtClean="0"/>
              <a:t>‹#›</a:t>
            </a:fld>
            <a:endParaRPr lang="en-MY"/>
          </a:p>
        </p:txBody>
      </p:sp>
    </p:spTree>
    <p:extLst>
      <p:ext uri="{BB962C8B-B14F-4D97-AF65-F5344CB8AC3E}">
        <p14:creationId xmlns:p14="http://schemas.microsoft.com/office/powerpoint/2010/main" val="2397099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60C98-91BE-44E9-BAD9-8A929CBAB5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69534266-70CB-4079-B66E-67DE9FB163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0992EC-9F0A-48E2-9892-A5B9F1C5AB9C}"/>
              </a:ext>
            </a:extLst>
          </p:cNvPr>
          <p:cNvSpPr>
            <a:spLocks noGrp="1"/>
          </p:cNvSpPr>
          <p:nvPr>
            <p:ph type="dt" sz="half" idx="10"/>
          </p:nvPr>
        </p:nvSpPr>
        <p:spPr/>
        <p:txBody>
          <a:bodyPr/>
          <a:lstStyle/>
          <a:p>
            <a:fld id="{313456D4-4EF2-4245-B3AA-C954AADE932E}" type="datetimeFigureOut">
              <a:rPr lang="en-MY" smtClean="0"/>
              <a:t>4/10/2020</a:t>
            </a:fld>
            <a:endParaRPr lang="en-MY"/>
          </a:p>
        </p:txBody>
      </p:sp>
      <p:sp>
        <p:nvSpPr>
          <p:cNvPr id="5" name="Footer Placeholder 4">
            <a:extLst>
              <a:ext uri="{FF2B5EF4-FFF2-40B4-BE49-F238E27FC236}">
                <a16:creationId xmlns:a16="http://schemas.microsoft.com/office/drawing/2014/main" id="{BCD905A6-67EF-48EE-8208-AE581197A209}"/>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67AF92E5-1AB9-4407-99BB-131FCE3E181F}"/>
              </a:ext>
            </a:extLst>
          </p:cNvPr>
          <p:cNvSpPr>
            <a:spLocks noGrp="1"/>
          </p:cNvSpPr>
          <p:nvPr>
            <p:ph type="sldNum" sz="quarter" idx="12"/>
          </p:nvPr>
        </p:nvSpPr>
        <p:spPr/>
        <p:txBody>
          <a:bodyPr/>
          <a:lstStyle/>
          <a:p>
            <a:fld id="{D940AB49-43F0-4971-86CF-4A6405597786}" type="slidenum">
              <a:rPr lang="en-MY" smtClean="0"/>
              <a:t>‹#›</a:t>
            </a:fld>
            <a:endParaRPr lang="en-MY"/>
          </a:p>
        </p:txBody>
      </p:sp>
    </p:spTree>
    <p:extLst>
      <p:ext uri="{BB962C8B-B14F-4D97-AF65-F5344CB8AC3E}">
        <p14:creationId xmlns:p14="http://schemas.microsoft.com/office/powerpoint/2010/main" val="2047872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5E03B-06CC-4CB7-8DF7-AFEA7504ABAF}"/>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1CE29866-58C8-47D4-9959-9F0060959D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CDAA72B1-952E-4F27-A526-5173C69F8A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92C48AD8-B300-421F-8AA0-1D2D14FDC769}"/>
              </a:ext>
            </a:extLst>
          </p:cNvPr>
          <p:cNvSpPr>
            <a:spLocks noGrp="1"/>
          </p:cNvSpPr>
          <p:nvPr>
            <p:ph type="dt" sz="half" idx="10"/>
          </p:nvPr>
        </p:nvSpPr>
        <p:spPr/>
        <p:txBody>
          <a:bodyPr/>
          <a:lstStyle/>
          <a:p>
            <a:fld id="{313456D4-4EF2-4245-B3AA-C954AADE932E}" type="datetimeFigureOut">
              <a:rPr lang="en-MY" smtClean="0"/>
              <a:t>4/10/2020</a:t>
            </a:fld>
            <a:endParaRPr lang="en-MY"/>
          </a:p>
        </p:txBody>
      </p:sp>
      <p:sp>
        <p:nvSpPr>
          <p:cNvPr id="6" name="Footer Placeholder 5">
            <a:extLst>
              <a:ext uri="{FF2B5EF4-FFF2-40B4-BE49-F238E27FC236}">
                <a16:creationId xmlns:a16="http://schemas.microsoft.com/office/drawing/2014/main" id="{99225044-1942-47BD-8291-894CB36A0D9B}"/>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9292AA27-5D42-470B-B85C-8764C5F39787}"/>
              </a:ext>
            </a:extLst>
          </p:cNvPr>
          <p:cNvSpPr>
            <a:spLocks noGrp="1"/>
          </p:cNvSpPr>
          <p:nvPr>
            <p:ph type="sldNum" sz="quarter" idx="12"/>
          </p:nvPr>
        </p:nvSpPr>
        <p:spPr/>
        <p:txBody>
          <a:bodyPr/>
          <a:lstStyle/>
          <a:p>
            <a:fld id="{D940AB49-43F0-4971-86CF-4A6405597786}" type="slidenum">
              <a:rPr lang="en-MY" smtClean="0"/>
              <a:t>‹#›</a:t>
            </a:fld>
            <a:endParaRPr lang="en-MY"/>
          </a:p>
        </p:txBody>
      </p:sp>
    </p:spTree>
    <p:extLst>
      <p:ext uri="{BB962C8B-B14F-4D97-AF65-F5344CB8AC3E}">
        <p14:creationId xmlns:p14="http://schemas.microsoft.com/office/powerpoint/2010/main" val="3325437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93099-70CC-426C-AD04-2F879C1C1C0B}"/>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5D258BE8-6B8B-4066-81E3-02AFA41943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3D323D-4666-440D-8DCF-C0D093EDAB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0365B441-EAB4-4256-A07D-1F95066179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3F4D18-7BD8-467C-8A0B-5209011D0C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3541A4E0-5A9F-4833-BECD-611063CD3654}"/>
              </a:ext>
            </a:extLst>
          </p:cNvPr>
          <p:cNvSpPr>
            <a:spLocks noGrp="1"/>
          </p:cNvSpPr>
          <p:nvPr>
            <p:ph type="dt" sz="half" idx="10"/>
          </p:nvPr>
        </p:nvSpPr>
        <p:spPr/>
        <p:txBody>
          <a:bodyPr/>
          <a:lstStyle/>
          <a:p>
            <a:fld id="{313456D4-4EF2-4245-B3AA-C954AADE932E}" type="datetimeFigureOut">
              <a:rPr lang="en-MY" smtClean="0"/>
              <a:t>4/10/2020</a:t>
            </a:fld>
            <a:endParaRPr lang="en-MY"/>
          </a:p>
        </p:txBody>
      </p:sp>
      <p:sp>
        <p:nvSpPr>
          <p:cNvPr id="8" name="Footer Placeholder 7">
            <a:extLst>
              <a:ext uri="{FF2B5EF4-FFF2-40B4-BE49-F238E27FC236}">
                <a16:creationId xmlns:a16="http://schemas.microsoft.com/office/drawing/2014/main" id="{B31A1DE8-F68B-4C72-BC6E-6F793ED1D226}"/>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9D63D624-5097-4B8D-A492-9941D60480A9}"/>
              </a:ext>
            </a:extLst>
          </p:cNvPr>
          <p:cNvSpPr>
            <a:spLocks noGrp="1"/>
          </p:cNvSpPr>
          <p:nvPr>
            <p:ph type="sldNum" sz="quarter" idx="12"/>
          </p:nvPr>
        </p:nvSpPr>
        <p:spPr/>
        <p:txBody>
          <a:bodyPr/>
          <a:lstStyle/>
          <a:p>
            <a:fld id="{D940AB49-43F0-4971-86CF-4A6405597786}" type="slidenum">
              <a:rPr lang="en-MY" smtClean="0"/>
              <a:t>‹#›</a:t>
            </a:fld>
            <a:endParaRPr lang="en-MY"/>
          </a:p>
        </p:txBody>
      </p:sp>
    </p:spTree>
    <p:extLst>
      <p:ext uri="{BB962C8B-B14F-4D97-AF65-F5344CB8AC3E}">
        <p14:creationId xmlns:p14="http://schemas.microsoft.com/office/powerpoint/2010/main" val="3822517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29223-FDB8-472C-B5D2-36113BFD44D8}"/>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B06F3C7F-BE30-414E-BA2F-255715960196}"/>
              </a:ext>
            </a:extLst>
          </p:cNvPr>
          <p:cNvSpPr>
            <a:spLocks noGrp="1"/>
          </p:cNvSpPr>
          <p:nvPr>
            <p:ph type="dt" sz="half" idx="10"/>
          </p:nvPr>
        </p:nvSpPr>
        <p:spPr/>
        <p:txBody>
          <a:bodyPr/>
          <a:lstStyle/>
          <a:p>
            <a:fld id="{313456D4-4EF2-4245-B3AA-C954AADE932E}" type="datetimeFigureOut">
              <a:rPr lang="en-MY" smtClean="0"/>
              <a:t>4/10/2020</a:t>
            </a:fld>
            <a:endParaRPr lang="en-MY"/>
          </a:p>
        </p:txBody>
      </p:sp>
      <p:sp>
        <p:nvSpPr>
          <p:cNvPr id="4" name="Footer Placeholder 3">
            <a:extLst>
              <a:ext uri="{FF2B5EF4-FFF2-40B4-BE49-F238E27FC236}">
                <a16:creationId xmlns:a16="http://schemas.microsoft.com/office/drawing/2014/main" id="{B74073E5-F504-4C09-A80D-EC034BBCAD61}"/>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C9D5856E-BEDD-4F8C-9407-2879EA2DADA6}"/>
              </a:ext>
            </a:extLst>
          </p:cNvPr>
          <p:cNvSpPr>
            <a:spLocks noGrp="1"/>
          </p:cNvSpPr>
          <p:nvPr>
            <p:ph type="sldNum" sz="quarter" idx="12"/>
          </p:nvPr>
        </p:nvSpPr>
        <p:spPr/>
        <p:txBody>
          <a:bodyPr/>
          <a:lstStyle/>
          <a:p>
            <a:fld id="{D940AB49-43F0-4971-86CF-4A6405597786}" type="slidenum">
              <a:rPr lang="en-MY" smtClean="0"/>
              <a:t>‹#›</a:t>
            </a:fld>
            <a:endParaRPr lang="en-MY"/>
          </a:p>
        </p:txBody>
      </p:sp>
    </p:spTree>
    <p:extLst>
      <p:ext uri="{BB962C8B-B14F-4D97-AF65-F5344CB8AC3E}">
        <p14:creationId xmlns:p14="http://schemas.microsoft.com/office/powerpoint/2010/main" val="4252727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1CC52-B38F-4BEB-B79F-344C9874A851}"/>
              </a:ext>
            </a:extLst>
          </p:cNvPr>
          <p:cNvSpPr>
            <a:spLocks noGrp="1"/>
          </p:cNvSpPr>
          <p:nvPr>
            <p:ph type="dt" sz="half" idx="10"/>
          </p:nvPr>
        </p:nvSpPr>
        <p:spPr/>
        <p:txBody>
          <a:bodyPr/>
          <a:lstStyle/>
          <a:p>
            <a:fld id="{313456D4-4EF2-4245-B3AA-C954AADE932E}" type="datetimeFigureOut">
              <a:rPr lang="en-MY" smtClean="0"/>
              <a:t>4/10/2020</a:t>
            </a:fld>
            <a:endParaRPr lang="en-MY"/>
          </a:p>
        </p:txBody>
      </p:sp>
      <p:sp>
        <p:nvSpPr>
          <p:cNvPr id="3" name="Footer Placeholder 2">
            <a:extLst>
              <a:ext uri="{FF2B5EF4-FFF2-40B4-BE49-F238E27FC236}">
                <a16:creationId xmlns:a16="http://schemas.microsoft.com/office/drawing/2014/main" id="{42A6729B-F03C-4482-B476-D54B2D8F5524}"/>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2BC2CEE2-7E6E-4402-8736-12EC205DC713}"/>
              </a:ext>
            </a:extLst>
          </p:cNvPr>
          <p:cNvSpPr>
            <a:spLocks noGrp="1"/>
          </p:cNvSpPr>
          <p:nvPr>
            <p:ph type="sldNum" sz="quarter" idx="12"/>
          </p:nvPr>
        </p:nvSpPr>
        <p:spPr/>
        <p:txBody>
          <a:bodyPr/>
          <a:lstStyle/>
          <a:p>
            <a:fld id="{D940AB49-43F0-4971-86CF-4A6405597786}" type="slidenum">
              <a:rPr lang="en-MY" smtClean="0"/>
              <a:t>‹#›</a:t>
            </a:fld>
            <a:endParaRPr lang="en-MY"/>
          </a:p>
        </p:txBody>
      </p:sp>
    </p:spTree>
    <p:extLst>
      <p:ext uri="{BB962C8B-B14F-4D97-AF65-F5344CB8AC3E}">
        <p14:creationId xmlns:p14="http://schemas.microsoft.com/office/powerpoint/2010/main" val="1833699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BA666-CBE0-453C-A541-4074E4DEC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E3EBDE9F-19E5-4740-8765-056D0D5193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950DFBFA-5D54-4C12-93DA-F390E542B0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46ED96-F189-4CF2-9443-BD4A79DEF009}"/>
              </a:ext>
            </a:extLst>
          </p:cNvPr>
          <p:cNvSpPr>
            <a:spLocks noGrp="1"/>
          </p:cNvSpPr>
          <p:nvPr>
            <p:ph type="dt" sz="half" idx="10"/>
          </p:nvPr>
        </p:nvSpPr>
        <p:spPr/>
        <p:txBody>
          <a:bodyPr/>
          <a:lstStyle/>
          <a:p>
            <a:fld id="{313456D4-4EF2-4245-B3AA-C954AADE932E}" type="datetimeFigureOut">
              <a:rPr lang="en-MY" smtClean="0"/>
              <a:t>4/10/2020</a:t>
            </a:fld>
            <a:endParaRPr lang="en-MY"/>
          </a:p>
        </p:txBody>
      </p:sp>
      <p:sp>
        <p:nvSpPr>
          <p:cNvPr id="6" name="Footer Placeholder 5">
            <a:extLst>
              <a:ext uri="{FF2B5EF4-FFF2-40B4-BE49-F238E27FC236}">
                <a16:creationId xmlns:a16="http://schemas.microsoft.com/office/drawing/2014/main" id="{D5575E57-2728-4FD4-8938-E619C131FB0C}"/>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5913859E-2666-4EE6-A3D3-4BC37AD3B298}"/>
              </a:ext>
            </a:extLst>
          </p:cNvPr>
          <p:cNvSpPr>
            <a:spLocks noGrp="1"/>
          </p:cNvSpPr>
          <p:nvPr>
            <p:ph type="sldNum" sz="quarter" idx="12"/>
          </p:nvPr>
        </p:nvSpPr>
        <p:spPr/>
        <p:txBody>
          <a:bodyPr/>
          <a:lstStyle/>
          <a:p>
            <a:fld id="{D940AB49-43F0-4971-86CF-4A6405597786}" type="slidenum">
              <a:rPr lang="en-MY" smtClean="0"/>
              <a:t>‹#›</a:t>
            </a:fld>
            <a:endParaRPr lang="en-MY"/>
          </a:p>
        </p:txBody>
      </p:sp>
    </p:spTree>
    <p:extLst>
      <p:ext uri="{BB962C8B-B14F-4D97-AF65-F5344CB8AC3E}">
        <p14:creationId xmlns:p14="http://schemas.microsoft.com/office/powerpoint/2010/main" val="1865949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A07F3-5E49-4030-9891-C23B07AEFC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002E2DE4-26E0-4167-838C-4D9D83FA56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BC5ADD79-3D2B-4382-83EF-82E2EEACCF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E4D61E-479A-4D82-8340-99A067B0F7FA}"/>
              </a:ext>
            </a:extLst>
          </p:cNvPr>
          <p:cNvSpPr>
            <a:spLocks noGrp="1"/>
          </p:cNvSpPr>
          <p:nvPr>
            <p:ph type="dt" sz="half" idx="10"/>
          </p:nvPr>
        </p:nvSpPr>
        <p:spPr/>
        <p:txBody>
          <a:bodyPr/>
          <a:lstStyle/>
          <a:p>
            <a:fld id="{313456D4-4EF2-4245-B3AA-C954AADE932E}" type="datetimeFigureOut">
              <a:rPr lang="en-MY" smtClean="0"/>
              <a:t>4/10/2020</a:t>
            </a:fld>
            <a:endParaRPr lang="en-MY"/>
          </a:p>
        </p:txBody>
      </p:sp>
      <p:sp>
        <p:nvSpPr>
          <p:cNvPr id="6" name="Footer Placeholder 5">
            <a:extLst>
              <a:ext uri="{FF2B5EF4-FFF2-40B4-BE49-F238E27FC236}">
                <a16:creationId xmlns:a16="http://schemas.microsoft.com/office/drawing/2014/main" id="{9F6AADDD-57A3-4E68-8AD3-EE43E8AD553A}"/>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4A3EBC64-E6F7-4497-BF64-543E0E807450}"/>
              </a:ext>
            </a:extLst>
          </p:cNvPr>
          <p:cNvSpPr>
            <a:spLocks noGrp="1"/>
          </p:cNvSpPr>
          <p:nvPr>
            <p:ph type="sldNum" sz="quarter" idx="12"/>
          </p:nvPr>
        </p:nvSpPr>
        <p:spPr/>
        <p:txBody>
          <a:bodyPr/>
          <a:lstStyle/>
          <a:p>
            <a:fld id="{D940AB49-43F0-4971-86CF-4A6405597786}" type="slidenum">
              <a:rPr lang="en-MY" smtClean="0"/>
              <a:t>‹#›</a:t>
            </a:fld>
            <a:endParaRPr lang="en-MY"/>
          </a:p>
        </p:txBody>
      </p:sp>
    </p:spTree>
    <p:extLst>
      <p:ext uri="{BB962C8B-B14F-4D97-AF65-F5344CB8AC3E}">
        <p14:creationId xmlns:p14="http://schemas.microsoft.com/office/powerpoint/2010/main" val="891540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000155-33D0-4DF9-89EA-D86C1A7A36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17EC49B5-F251-424E-9AF9-74A7858426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BCB8888D-816D-4E87-B677-0E1168C1E3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3456D4-4EF2-4245-B3AA-C954AADE932E}" type="datetimeFigureOut">
              <a:rPr lang="en-MY" smtClean="0"/>
              <a:t>4/10/2020</a:t>
            </a:fld>
            <a:endParaRPr lang="en-MY"/>
          </a:p>
        </p:txBody>
      </p:sp>
      <p:sp>
        <p:nvSpPr>
          <p:cNvPr id="5" name="Footer Placeholder 4">
            <a:extLst>
              <a:ext uri="{FF2B5EF4-FFF2-40B4-BE49-F238E27FC236}">
                <a16:creationId xmlns:a16="http://schemas.microsoft.com/office/drawing/2014/main" id="{C95B1844-903F-4F6D-85E1-FB5F5202B2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E75554B3-2D12-4F7C-BAF5-12BACC565E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0AB49-43F0-4971-86CF-4A6405597786}" type="slidenum">
              <a:rPr lang="en-MY" smtClean="0"/>
              <a:t>‹#›</a:t>
            </a:fld>
            <a:endParaRPr lang="en-MY"/>
          </a:p>
        </p:txBody>
      </p:sp>
    </p:spTree>
    <p:extLst>
      <p:ext uri="{BB962C8B-B14F-4D97-AF65-F5344CB8AC3E}">
        <p14:creationId xmlns:p14="http://schemas.microsoft.com/office/powerpoint/2010/main" val="2974551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92959-73CE-4617-9C12-207B3A5165E9}"/>
              </a:ext>
            </a:extLst>
          </p:cNvPr>
          <p:cNvSpPr>
            <a:spLocks noGrp="1"/>
          </p:cNvSpPr>
          <p:nvPr>
            <p:ph type="ctrTitle"/>
          </p:nvPr>
        </p:nvSpPr>
        <p:spPr/>
        <p:txBody>
          <a:bodyPr/>
          <a:lstStyle/>
          <a:p>
            <a:endParaRPr lang="en-MY"/>
          </a:p>
        </p:txBody>
      </p:sp>
      <p:sp>
        <p:nvSpPr>
          <p:cNvPr id="3" name="Subtitle 2">
            <a:extLst>
              <a:ext uri="{FF2B5EF4-FFF2-40B4-BE49-F238E27FC236}">
                <a16:creationId xmlns:a16="http://schemas.microsoft.com/office/drawing/2014/main" id="{B85A7583-874D-4790-A27F-88DB4D80BB9B}"/>
              </a:ext>
            </a:extLst>
          </p:cNvPr>
          <p:cNvSpPr>
            <a:spLocks noGrp="1"/>
          </p:cNvSpPr>
          <p:nvPr>
            <p:ph type="subTitle" idx="1"/>
          </p:nvPr>
        </p:nvSpPr>
        <p:spPr/>
        <p:txBody>
          <a:bodyPr/>
          <a:lstStyle/>
          <a:p>
            <a:endParaRPr lang="en-MY"/>
          </a:p>
        </p:txBody>
      </p:sp>
    </p:spTree>
    <p:extLst>
      <p:ext uri="{BB962C8B-B14F-4D97-AF65-F5344CB8AC3E}">
        <p14:creationId xmlns:p14="http://schemas.microsoft.com/office/powerpoint/2010/main" val="3943368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52CF8-572B-4960-9236-5C00B88BBA3E}"/>
              </a:ext>
            </a:extLst>
          </p:cNvPr>
          <p:cNvSpPr>
            <a:spLocks noGrp="1"/>
          </p:cNvSpPr>
          <p:nvPr>
            <p:ph type="title"/>
          </p:nvPr>
        </p:nvSpPr>
        <p:spPr/>
        <p:txBody>
          <a:bodyPr/>
          <a:lstStyle/>
          <a:p>
            <a:r>
              <a:rPr lang="en-MY" dirty="0"/>
              <a:t>Complication FAQ</a:t>
            </a:r>
          </a:p>
        </p:txBody>
      </p:sp>
      <p:sp>
        <p:nvSpPr>
          <p:cNvPr id="3" name="Content Placeholder 2">
            <a:extLst>
              <a:ext uri="{FF2B5EF4-FFF2-40B4-BE49-F238E27FC236}">
                <a16:creationId xmlns:a16="http://schemas.microsoft.com/office/drawing/2014/main" id="{DD174BCC-AF2E-4F3A-9F20-02497B39EF2B}"/>
              </a:ext>
            </a:extLst>
          </p:cNvPr>
          <p:cNvSpPr>
            <a:spLocks noGrp="1"/>
          </p:cNvSpPr>
          <p:nvPr>
            <p:ph idx="1"/>
          </p:nvPr>
        </p:nvSpPr>
        <p:spPr>
          <a:xfrm>
            <a:off x="838200" y="1315454"/>
            <a:ext cx="10515600" cy="4861510"/>
          </a:xfrm>
        </p:spPr>
        <p:txBody>
          <a:bodyPr>
            <a:normAutofit/>
          </a:bodyPr>
          <a:lstStyle/>
          <a:p>
            <a:pPr marL="0" indent="0">
              <a:buNone/>
            </a:pPr>
            <a:r>
              <a:rPr lang="en-MY" dirty="0"/>
              <a:t>Multiple face in near proximity may reduce the accuracy. Overcome with face cascade and MTCNN by returning face bound which covering whole face while confirm with full landmark info.</a:t>
            </a:r>
          </a:p>
          <a:p>
            <a:pPr marL="0" indent="0">
              <a:buNone/>
            </a:pPr>
            <a:r>
              <a:rPr lang="en-MY" dirty="0"/>
              <a:t>Different Lighting condition is addressed by changing gamma during augmentation and adding samples from different lighting conditions.</a:t>
            </a:r>
          </a:p>
          <a:p>
            <a:pPr marL="0" indent="0">
              <a:buNone/>
            </a:pPr>
            <a:r>
              <a:rPr lang="en-MY" dirty="0"/>
              <a:t>Different face angle is addressed using face re-alignment using MTCNN and also face re-projection during </a:t>
            </a:r>
            <a:r>
              <a:rPr lang="en-MY" dirty="0" err="1"/>
              <a:t>face_recognition</a:t>
            </a:r>
            <a:r>
              <a:rPr lang="en-MY" dirty="0"/>
              <a:t> when generating the face encodes.</a:t>
            </a:r>
          </a:p>
          <a:p>
            <a:pPr marL="0" indent="0">
              <a:buNone/>
            </a:pPr>
            <a:r>
              <a:rPr lang="en-MY" dirty="0"/>
              <a:t>Spectacle issue is addressed thru increasing sample size. (wearing </a:t>
            </a:r>
            <a:r>
              <a:rPr lang="en-MY" dirty="0" err="1"/>
              <a:t>spect</a:t>
            </a:r>
            <a:r>
              <a:rPr lang="en-MY" dirty="0"/>
              <a:t> for positive image, adding spectacle image for non-targeted person)</a:t>
            </a:r>
          </a:p>
          <a:p>
            <a:pPr marL="0" indent="0">
              <a:buNone/>
            </a:pPr>
            <a:r>
              <a:rPr lang="en-MY" dirty="0"/>
              <a:t>Image with different hair style, race, age is also gathered.</a:t>
            </a:r>
          </a:p>
          <a:p>
            <a:pPr marL="0" indent="0">
              <a:buNone/>
            </a:pPr>
            <a:endParaRPr lang="en-MY" dirty="0"/>
          </a:p>
        </p:txBody>
      </p:sp>
    </p:spTree>
    <p:extLst>
      <p:ext uri="{BB962C8B-B14F-4D97-AF65-F5344CB8AC3E}">
        <p14:creationId xmlns:p14="http://schemas.microsoft.com/office/powerpoint/2010/main" val="3680659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52CF8-572B-4960-9236-5C00B88BBA3E}"/>
              </a:ext>
            </a:extLst>
          </p:cNvPr>
          <p:cNvSpPr>
            <a:spLocks noGrp="1"/>
          </p:cNvSpPr>
          <p:nvPr>
            <p:ph type="title"/>
          </p:nvPr>
        </p:nvSpPr>
        <p:spPr/>
        <p:txBody>
          <a:bodyPr/>
          <a:lstStyle/>
          <a:p>
            <a:r>
              <a:rPr lang="en-MY" dirty="0"/>
              <a:t>Result FAQ</a:t>
            </a:r>
          </a:p>
        </p:txBody>
      </p:sp>
      <p:sp>
        <p:nvSpPr>
          <p:cNvPr id="3" name="Content Placeholder 2">
            <a:extLst>
              <a:ext uri="{FF2B5EF4-FFF2-40B4-BE49-F238E27FC236}">
                <a16:creationId xmlns:a16="http://schemas.microsoft.com/office/drawing/2014/main" id="{DD174BCC-AF2E-4F3A-9F20-02497B39EF2B}"/>
              </a:ext>
            </a:extLst>
          </p:cNvPr>
          <p:cNvSpPr>
            <a:spLocks noGrp="1"/>
          </p:cNvSpPr>
          <p:nvPr>
            <p:ph idx="1"/>
          </p:nvPr>
        </p:nvSpPr>
        <p:spPr>
          <a:xfrm>
            <a:off x="838200" y="1315454"/>
            <a:ext cx="10515600" cy="4861510"/>
          </a:xfrm>
        </p:spPr>
        <p:txBody>
          <a:bodyPr>
            <a:normAutofit/>
          </a:bodyPr>
          <a:lstStyle/>
          <a:p>
            <a:pPr marL="0" indent="0">
              <a:buNone/>
            </a:pPr>
            <a:r>
              <a:rPr lang="en-MY" dirty="0"/>
              <a:t>The result is computed based on confusion matrix on targeted person 1, 2,3 and all the negative image.</a:t>
            </a:r>
          </a:p>
          <a:p>
            <a:pPr marL="0" indent="0">
              <a:buNone/>
            </a:pPr>
            <a:endParaRPr lang="en-MY" dirty="0"/>
          </a:p>
          <a:p>
            <a:pPr marL="0" indent="0">
              <a:buNone/>
            </a:pPr>
            <a:r>
              <a:rPr lang="en-MY" dirty="0"/>
              <a:t>The false negative can be limited since KNN/SVM are strong classifier while the weak </a:t>
            </a:r>
            <a:r>
              <a:rPr lang="en-MY" dirty="0" err="1"/>
              <a:t>classfier</a:t>
            </a:r>
            <a:r>
              <a:rPr lang="en-MY" dirty="0"/>
              <a:t> is able to reduce false negative when KNN/SVM is not able to generate the </a:t>
            </a:r>
            <a:r>
              <a:rPr lang="en-MY"/>
              <a:t>same prediction.</a:t>
            </a:r>
            <a:endParaRPr lang="en-MY" dirty="0"/>
          </a:p>
          <a:p>
            <a:pPr marL="0" indent="0">
              <a:buNone/>
            </a:pPr>
            <a:endParaRPr lang="en-MY" dirty="0"/>
          </a:p>
        </p:txBody>
      </p:sp>
    </p:spTree>
    <p:extLst>
      <p:ext uri="{BB962C8B-B14F-4D97-AF65-F5344CB8AC3E}">
        <p14:creationId xmlns:p14="http://schemas.microsoft.com/office/powerpoint/2010/main" val="636892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52CF8-572B-4960-9236-5C00B88BBA3E}"/>
              </a:ext>
            </a:extLst>
          </p:cNvPr>
          <p:cNvSpPr>
            <a:spLocks noGrp="1"/>
          </p:cNvSpPr>
          <p:nvPr>
            <p:ph type="title"/>
          </p:nvPr>
        </p:nvSpPr>
        <p:spPr/>
        <p:txBody>
          <a:bodyPr/>
          <a:lstStyle/>
          <a:p>
            <a:r>
              <a:rPr lang="en-MY" dirty="0"/>
              <a:t>Face Recognition Framework FAQ</a:t>
            </a:r>
          </a:p>
        </p:txBody>
      </p:sp>
      <p:sp>
        <p:nvSpPr>
          <p:cNvPr id="3" name="Content Placeholder 2">
            <a:extLst>
              <a:ext uri="{FF2B5EF4-FFF2-40B4-BE49-F238E27FC236}">
                <a16:creationId xmlns:a16="http://schemas.microsoft.com/office/drawing/2014/main" id="{DD174BCC-AF2E-4F3A-9F20-02497B39EF2B}"/>
              </a:ext>
            </a:extLst>
          </p:cNvPr>
          <p:cNvSpPr>
            <a:spLocks noGrp="1"/>
          </p:cNvSpPr>
          <p:nvPr>
            <p:ph idx="1"/>
          </p:nvPr>
        </p:nvSpPr>
        <p:spPr/>
        <p:txBody>
          <a:bodyPr/>
          <a:lstStyle/>
          <a:p>
            <a:r>
              <a:rPr lang="en-MY" dirty="0"/>
              <a:t>Not using 1 network/program: </a:t>
            </a:r>
            <a:r>
              <a:rPr lang="en-MY" dirty="0" err="1"/>
              <a:t>Haar</a:t>
            </a:r>
            <a:r>
              <a:rPr lang="en-MY" dirty="0"/>
              <a:t> Face Cascade is fast Detection while MTCNN is for fast face landmark detection. Ensures smooth program and not </a:t>
            </a:r>
            <a:r>
              <a:rPr lang="en-MY" dirty="0" err="1"/>
              <a:t>analyzing</a:t>
            </a:r>
            <a:r>
              <a:rPr lang="en-MY" dirty="0"/>
              <a:t> every frame. Reducing pressure for processing time. </a:t>
            </a:r>
            <a:r>
              <a:rPr lang="en-MY" dirty="0" err="1"/>
              <a:t>Haar</a:t>
            </a:r>
            <a:r>
              <a:rPr lang="en-MY" dirty="0"/>
              <a:t> Face Cascade (</a:t>
            </a:r>
            <a:r>
              <a:rPr lang="en-MY" dirty="0" err="1"/>
              <a:t>Haar</a:t>
            </a:r>
            <a:r>
              <a:rPr lang="en-MY" dirty="0"/>
              <a:t> Features) , MTCNN (Neural network), </a:t>
            </a:r>
            <a:r>
              <a:rPr lang="en-MY" dirty="0" err="1"/>
              <a:t>Dlib</a:t>
            </a:r>
            <a:r>
              <a:rPr lang="en-MY" dirty="0"/>
              <a:t> based </a:t>
            </a:r>
            <a:r>
              <a:rPr lang="en-MY" dirty="0" err="1"/>
              <a:t>Face_recognition</a:t>
            </a:r>
            <a:r>
              <a:rPr lang="en-MY" dirty="0"/>
              <a:t> (</a:t>
            </a:r>
            <a:r>
              <a:rPr lang="en-MY" dirty="0" err="1"/>
              <a:t>HoG</a:t>
            </a:r>
            <a:r>
              <a:rPr lang="en-MY" dirty="0"/>
              <a:t>, re-projection) are using different approaches in detecting the face so to reduce false positive case. This will also ensure that the face encoding is accurate. Direct classification of face using deep neural network requires a lot of image as input and the duration of capstone project is not sufficient for the image collection and training effort.</a:t>
            </a:r>
          </a:p>
        </p:txBody>
      </p:sp>
    </p:spTree>
    <p:extLst>
      <p:ext uri="{BB962C8B-B14F-4D97-AF65-F5344CB8AC3E}">
        <p14:creationId xmlns:p14="http://schemas.microsoft.com/office/powerpoint/2010/main" val="2239457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52CF8-572B-4960-9236-5C00B88BBA3E}"/>
              </a:ext>
            </a:extLst>
          </p:cNvPr>
          <p:cNvSpPr>
            <a:spLocks noGrp="1"/>
          </p:cNvSpPr>
          <p:nvPr>
            <p:ph type="title"/>
          </p:nvPr>
        </p:nvSpPr>
        <p:spPr/>
        <p:txBody>
          <a:bodyPr/>
          <a:lstStyle/>
          <a:p>
            <a:r>
              <a:rPr lang="en-MY" dirty="0"/>
              <a:t>Face Recognition Framework FAQ</a:t>
            </a:r>
          </a:p>
        </p:txBody>
      </p:sp>
      <p:sp>
        <p:nvSpPr>
          <p:cNvPr id="3" name="Content Placeholder 2">
            <a:extLst>
              <a:ext uri="{FF2B5EF4-FFF2-40B4-BE49-F238E27FC236}">
                <a16:creationId xmlns:a16="http://schemas.microsoft.com/office/drawing/2014/main" id="{DD174BCC-AF2E-4F3A-9F20-02497B39EF2B}"/>
              </a:ext>
            </a:extLst>
          </p:cNvPr>
          <p:cNvSpPr>
            <a:spLocks noGrp="1"/>
          </p:cNvSpPr>
          <p:nvPr>
            <p:ph idx="1"/>
          </p:nvPr>
        </p:nvSpPr>
        <p:spPr/>
        <p:txBody>
          <a:bodyPr>
            <a:normAutofit fontScale="92500" lnSpcReduction="10000"/>
          </a:bodyPr>
          <a:lstStyle/>
          <a:p>
            <a:r>
              <a:rPr lang="en-MY" dirty="0"/>
              <a:t>Not covering masked face: Masked face is not included since open source face encoding neural networks are mainly trained based on full face feature images. Retraining a network that can encode the masked face is time consuming and demand a lot of real masked face images for training purpose. </a:t>
            </a:r>
          </a:p>
          <a:p>
            <a:r>
              <a:rPr lang="en-MY" dirty="0"/>
              <a:t>DLIB based face landmark libraries can be used to detect masked face. However, face landmark information can be incomplete due to the mask is not consistently covering same portion of the face. To implement the masked face detection can be relatively easy since partial face landmark info will be sufficient. However, face recognition is difficult since different portion of face (cheek area) is covered and distorted. More images are to be collected and there is no reliable source of so many masked faces.</a:t>
            </a:r>
          </a:p>
        </p:txBody>
      </p:sp>
    </p:spTree>
    <p:extLst>
      <p:ext uri="{BB962C8B-B14F-4D97-AF65-F5344CB8AC3E}">
        <p14:creationId xmlns:p14="http://schemas.microsoft.com/office/powerpoint/2010/main" val="1360622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52CF8-572B-4960-9236-5C00B88BBA3E}"/>
              </a:ext>
            </a:extLst>
          </p:cNvPr>
          <p:cNvSpPr>
            <a:spLocks noGrp="1"/>
          </p:cNvSpPr>
          <p:nvPr>
            <p:ph type="title"/>
          </p:nvPr>
        </p:nvSpPr>
        <p:spPr/>
        <p:txBody>
          <a:bodyPr/>
          <a:lstStyle/>
          <a:p>
            <a:r>
              <a:rPr lang="en-MY" dirty="0"/>
              <a:t>Sampling FAQ</a:t>
            </a:r>
          </a:p>
        </p:txBody>
      </p:sp>
      <p:sp>
        <p:nvSpPr>
          <p:cNvPr id="3" name="Content Placeholder 2">
            <a:extLst>
              <a:ext uri="{FF2B5EF4-FFF2-40B4-BE49-F238E27FC236}">
                <a16:creationId xmlns:a16="http://schemas.microsoft.com/office/drawing/2014/main" id="{DD174BCC-AF2E-4F3A-9F20-02497B39EF2B}"/>
              </a:ext>
            </a:extLst>
          </p:cNvPr>
          <p:cNvSpPr>
            <a:spLocks noGrp="1"/>
          </p:cNvSpPr>
          <p:nvPr>
            <p:ph idx="1"/>
          </p:nvPr>
        </p:nvSpPr>
        <p:spPr>
          <a:xfrm>
            <a:off x="838200" y="1556084"/>
            <a:ext cx="10515600" cy="4620879"/>
          </a:xfrm>
        </p:spPr>
        <p:txBody>
          <a:bodyPr>
            <a:normAutofit fontScale="92500" lnSpcReduction="20000"/>
          </a:bodyPr>
          <a:lstStyle/>
          <a:p>
            <a:r>
              <a:rPr lang="en-MY" dirty="0"/>
              <a:t>What images are sampled: 3 positive/targeted person, 110 negative/non-targeted person. </a:t>
            </a:r>
          </a:p>
          <a:p>
            <a:r>
              <a:rPr lang="en-MY" dirty="0"/>
              <a:t>Augmentation method: Laplacian of Gaussian is to handle sharpened image (with </a:t>
            </a:r>
            <a:r>
              <a:rPr lang="en-MY" dirty="0" err="1"/>
              <a:t>winckles</a:t>
            </a:r>
            <a:r>
              <a:rPr lang="en-MY" dirty="0"/>
              <a:t>) while Gaussian Blur is to handle blurred image. Orientations are also handled differently.</a:t>
            </a:r>
          </a:p>
          <a:p>
            <a:r>
              <a:rPr lang="en-MY" dirty="0"/>
              <a:t>This project is not targeted on mass population. It is for targeted personnel only such as  in case of office or factory. Hence, raw image number can be limited to few positive image and negative images from different </a:t>
            </a:r>
            <a:r>
              <a:rPr lang="en-MY" dirty="0" err="1"/>
              <a:t>race,gender</a:t>
            </a:r>
            <a:r>
              <a:rPr lang="en-MY" dirty="0"/>
              <a:t> and age.</a:t>
            </a:r>
          </a:p>
          <a:p>
            <a:r>
              <a:rPr lang="en-MY" dirty="0"/>
              <a:t>Different lighting exposure is handled thru gamma adjustment and additional image taken on the targeted personnel.</a:t>
            </a:r>
          </a:p>
          <a:p>
            <a:r>
              <a:rPr lang="en-MY" dirty="0"/>
              <a:t>Targeted person is having image taken with/without spectacles. Artificial added spectacles can be an approximation but may not be applicable in the real time due to different spectacle shape.</a:t>
            </a:r>
          </a:p>
        </p:txBody>
      </p:sp>
    </p:spTree>
    <p:extLst>
      <p:ext uri="{BB962C8B-B14F-4D97-AF65-F5344CB8AC3E}">
        <p14:creationId xmlns:p14="http://schemas.microsoft.com/office/powerpoint/2010/main" val="103744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52CF8-572B-4960-9236-5C00B88BBA3E}"/>
              </a:ext>
            </a:extLst>
          </p:cNvPr>
          <p:cNvSpPr>
            <a:spLocks noGrp="1"/>
          </p:cNvSpPr>
          <p:nvPr>
            <p:ph type="title"/>
          </p:nvPr>
        </p:nvSpPr>
        <p:spPr/>
        <p:txBody>
          <a:bodyPr/>
          <a:lstStyle/>
          <a:p>
            <a:r>
              <a:rPr lang="en-MY" dirty="0" err="1"/>
              <a:t>Haar</a:t>
            </a:r>
            <a:r>
              <a:rPr lang="en-MY" dirty="0"/>
              <a:t> Face Cascade FAQ</a:t>
            </a:r>
          </a:p>
        </p:txBody>
      </p:sp>
      <p:sp>
        <p:nvSpPr>
          <p:cNvPr id="3" name="Content Placeholder 2">
            <a:extLst>
              <a:ext uri="{FF2B5EF4-FFF2-40B4-BE49-F238E27FC236}">
                <a16:creationId xmlns:a16="http://schemas.microsoft.com/office/drawing/2014/main" id="{DD174BCC-AF2E-4F3A-9F20-02497B39EF2B}"/>
              </a:ext>
            </a:extLst>
          </p:cNvPr>
          <p:cNvSpPr>
            <a:spLocks noGrp="1"/>
          </p:cNvSpPr>
          <p:nvPr>
            <p:ph idx="1"/>
          </p:nvPr>
        </p:nvSpPr>
        <p:spPr>
          <a:xfrm>
            <a:off x="838200" y="1315454"/>
            <a:ext cx="10515600" cy="4861510"/>
          </a:xfrm>
        </p:spPr>
        <p:txBody>
          <a:bodyPr>
            <a:normAutofit fontScale="92500"/>
          </a:bodyPr>
          <a:lstStyle/>
          <a:p>
            <a:r>
              <a:rPr lang="en-MY" dirty="0" err="1"/>
              <a:t>Haar</a:t>
            </a:r>
            <a:r>
              <a:rPr lang="en-MY" dirty="0"/>
              <a:t> feature is not </a:t>
            </a:r>
            <a:r>
              <a:rPr lang="en-MY" dirty="0" err="1"/>
              <a:t>haar</a:t>
            </a:r>
            <a:r>
              <a:rPr lang="en-MY" dirty="0"/>
              <a:t> wavelet. Integral image computes the multiple selected </a:t>
            </a:r>
            <a:r>
              <a:rPr lang="en-MY" dirty="0" err="1"/>
              <a:t>haar</a:t>
            </a:r>
            <a:r>
              <a:rPr lang="en-MY" dirty="0"/>
              <a:t> features in  a fast manner.</a:t>
            </a:r>
          </a:p>
          <a:p>
            <a:pPr marL="0" indent="0">
              <a:buNone/>
            </a:pPr>
            <a:r>
              <a:rPr lang="en-US" b="0" i="0" dirty="0">
                <a:solidFill>
                  <a:srgbClr val="222222"/>
                </a:solidFill>
                <a:effectLst/>
                <a:latin typeface="arial" panose="020B0604020202020204" pitchFamily="34" charset="0"/>
              </a:rPr>
              <a:t>A </a:t>
            </a:r>
            <a:r>
              <a:rPr lang="en-US" b="0" i="0" dirty="0" err="1">
                <a:solidFill>
                  <a:srgbClr val="DD4B39"/>
                </a:solidFill>
                <a:effectLst/>
                <a:latin typeface="arial" panose="020B0604020202020204" pitchFamily="34" charset="0"/>
              </a:rPr>
              <a:t>Haar</a:t>
            </a:r>
            <a:r>
              <a:rPr lang="en-US" b="0" i="0" dirty="0">
                <a:solidFill>
                  <a:srgbClr val="222222"/>
                </a:solidFill>
                <a:effectLst/>
                <a:latin typeface="arial" panose="020B0604020202020204" pitchFamily="34" charset="0"/>
              </a:rPr>
              <a:t>-like </a:t>
            </a:r>
            <a:r>
              <a:rPr lang="en-US" b="0" i="0" dirty="0">
                <a:solidFill>
                  <a:srgbClr val="DD4B39"/>
                </a:solidFill>
                <a:effectLst/>
                <a:latin typeface="arial" panose="020B0604020202020204" pitchFamily="34" charset="0"/>
              </a:rPr>
              <a:t>feature</a:t>
            </a:r>
            <a:r>
              <a:rPr lang="en-US" b="0" i="0" dirty="0">
                <a:solidFill>
                  <a:srgbClr val="222222"/>
                </a:solidFill>
                <a:effectLst/>
                <a:latin typeface="arial" panose="020B0604020202020204" pitchFamily="34" charset="0"/>
              </a:rPr>
              <a:t> considers adjacent rectangular regions at a specific location in a detection window, sums up the pixel intensities in each region and calculates the difference between these sums. This difference is then used to categorize subsections of an image.</a:t>
            </a:r>
            <a:r>
              <a:rPr lang="en-MY" b="0" i="0" dirty="0">
                <a:solidFill>
                  <a:srgbClr val="222222"/>
                </a:solidFill>
                <a:effectLst/>
                <a:latin typeface="arial" panose="020B0604020202020204" pitchFamily="34" charset="0"/>
              </a:rPr>
              <a:t>(It is used to compute the human face feature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MY" sz="2800" b="0" i="0" u="none" strike="noStrike" kern="1200" cap="none" spc="0" normalizeH="0" baseline="0" noProof="0" dirty="0">
                <a:ln>
                  <a:noFill/>
                </a:ln>
                <a:solidFill>
                  <a:prstClr val="black"/>
                </a:solidFill>
                <a:effectLst/>
                <a:uLnTx/>
                <a:uFillTx/>
                <a:latin typeface="Calibri" panose="020F0502020204030204"/>
                <a:ea typeface="+mn-ea"/>
                <a:cs typeface="+mn-cs"/>
              </a:rPr>
              <a:t>AdaBoost is used since there are multiple weak </a:t>
            </a:r>
            <a:r>
              <a:rPr kumimoji="0" lang="en-MY" sz="2800" b="0" i="0" u="none" strike="noStrike" kern="1200" cap="none" spc="0" normalizeH="0" baseline="0" noProof="0" dirty="0" err="1">
                <a:ln>
                  <a:noFill/>
                </a:ln>
                <a:solidFill>
                  <a:prstClr val="black"/>
                </a:solidFill>
                <a:effectLst/>
                <a:uLnTx/>
                <a:uFillTx/>
                <a:latin typeface="Calibri" panose="020F0502020204030204"/>
                <a:ea typeface="+mn-ea"/>
                <a:cs typeface="+mn-cs"/>
              </a:rPr>
              <a:t>classfier</a:t>
            </a:r>
            <a:r>
              <a:rPr kumimoji="0" lang="en-MY" sz="2800" b="0" i="0" u="none" strike="noStrike" kern="1200" cap="none" spc="0" normalizeH="0" baseline="0" noProof="0" dirty="0">
                <a:ln>
                  <a:noFill/>
                </a:ln>
                <a:solidFill>
                  <a:prstClr val="black"/>
                </a:solidFill>
                <a:effectLst/>
                <a:uLnTx/>
                <a:uFillTx/>
                <a:latin typeface="Calibri" panose="020F0502020204030204"/>
                <a:ea typeface="+mn-ea"/>
                <a:cs typeface="+mn-cs"/>
              </a:rPr>
              <a:t> which uses </a:t>
            </a:r>
            <a:r>
              <a:rPr kumimoji="0" lang="en-MY" sz="2800" b="0" i="0" u="none" strike="noStrike" kern="1200" cap="none" spc="0" normalizeH="0" baseline="0" noProof="0" dirty="0" err="1">
                <a:ln>
                  <a:noFill/>
                </a:ln>
                <a:solidFill>
                  <a:prstClr val="black"/>
                </a:solidFill>
                <a:effectLst/>
                <a:uLnTx/>
                <a:uFillTx/>
                <a:latin typeface="Calibri" panose="020F0502020204030204"/>
                <a:ea typeface="+mn-ea"/>
                <a:cs typeface="+mn-cs"/>
              </a:rPr>
              <a:t>haar</a:t>
            </a:r>
            <a:r>
              <a:rPr kumimoji="0" lang="en-MY" sz="2800" b="0" i="0" u="none" strike="noStrike" kern="1200" cap="none" spc="0" normalizeH="0" baseline="0" noProof="0" dirty="0">
                <a:ln>
                  <a:noFill/>
                </a:ln>
                <a:solidFill>
                  <a:prstClr val="black"/>
                </a:solidFill>
                <a:effectLst/>
                <a:uLnTx/>
                <a:uFillTx/>
                <a:latin typeface="Calibri" panose="020F0502020204030204"/>
                <a:ea typeface="+mn-ea"/>
                <a:cs typeface="+mn-cs"/>
              </a:rPr>
              <a:t> features as kernel. Need to get the final strong classifier (as weighted average of weak classifiers)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MY" sz="2800" b="0" i="0" u="none" strike="noStrike" kern="1200" cap="none" spc="0" normalizeH="0" baseline="0" noProof="0" dirty="0">
                <a:ln>
                  <a:noFill/>
                </a:ln>
                <a:solidFill>
                  <a:prstClr val="black"/>
                </a:solidFill>
                <a:effectLst/>
                <a:uLnTx/>
                <a:uFillTx/>
                <a:latin typeface="Calibri" panose="020F0502020204030204"/>
                <a:ea typeface="+mn-ea"/>
                <a:cs typeface="+mn-cs"/>
              </a:rPr>
              <a:t>Cascading classifier is required since face features comes in piecewise. Need to define the boundary of full face with all the features.</a:t>
            </a:r>
          </a:p>
          <a:p>
            <a:pPr marL="0" indent="0">
              <a:buNone/>
            </a:pPr>
            <a:endParaRPr lang="en-MY" dirty="0"/>
          </a:p>
        </p:txBody>
      </p:sp>
    </p:spTree>
    <p:extLst>
      <p:ext uri="{BB962C8B-B14F-4D97-AF65-F5344CB8AC3E}">
        <p14:creationId xmlns:p14="http://schemas.microsoft.com/office/powerpoint/2010/main" val="2761822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52CF8-572B-4960-9236-5C00B88BBA3E}"/>
              </a:ext>
            </a:extLst>
          </p:cNvPr>
          <p:cNvSpPr>
            <a:spLocks noGrp="1"/>
          </p:cNvSpPr>
          <p:nvPr>
            <p:ph type="title"/>
          </p:nvPr>
        </p:nvSpPr>
        <p:spPr/>
        <p:txBody>
          <a:bodyPr/>
          <a:lstStyle/>
          <a:p>
            <a:r>
              <a:rPr lang="en-MY" dirty="0"/>
              <a:t>MTCNN FAQ</a:t>
            </a:r>
          </a:p>
        </p:txBody>
      </p:sp>
      <p:sp>
        <p:nvSpPr>
          <p:cNvPr id="3" name="Content Placeholder 2">
            <a:extLst>
              <a:ext uri="{FF2B5EF4-FFF2-40B4-BE49-F238E27FC236}">
                <a16:creationId xmlns:a16="http://schemas.microsoft.com/office/drawing/2014/main" id="{DD174BCC-AF2E-4F3A-9F20-02497B39EF2B}"/>
              </a:ext>
            </a:extLst>
          </p:cNvPr>
          <p:cNvSpPr>
            <a:spLocks noGrp="1"/>
          </p:cNvSpPr>
          <p:nvPr>
            <p:ph idx="1"/>
          </p:nvPr>
        </p:nvSpPr>
        <p:spPr>
          <a:xfrm>
            <a:off x="838200" y="1315454"/>
            <a:ext cx="10515600" cy="4861510"/>
          </a:xfrm>
        </p:spPr>
        <p:txBody>
          <a:bodyPr>
            <a:normAutofit/>
          </a:bodyPr>
          <a:lstStyle/>
          <a:p>
            <a:pPr marL="0" indent="0">
              <a:buNone/>
            </a:pPr>
            <a:r>
              <a:rPr lang="en-MY" dirty="0"/>
              <a:t>MTCNN is a convolutional network. P-net (using 48x48 kernel) proposes the image pyramid which consist of the full face/partial face. R-Net refines the P-net output by giving a more definite area as output. (Using 24x24 kernel) </a:t>
            </a:r>
          </a:p>
          <a:p>
            <a:pPr marL="0" indent="0">
              <a:buNone/>
            </a:pPr>
            <a:r>
              <a:rPr lang="en-MY" dirty="0"/>
              <a:t>O-Net (12x12 kernel) is giving final bounding coordinate while giving 5 face landmark (trained against labelled image database)</a:t>
            </a:r>
          </a:p>
        </p:txBody>
      </p:sp>
    </p:spTree>
    <p:extLst>
      <p:ext uri="{BB962C8B-B14F-4D97-AF65-F5344CB8AC3E}">
        <p14:creationId xmlns:p14="http://schemas.microsoft.com/office/powerpoint/2010/main" val="69142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52CF8-572B-4960-9236-5C00B88BBA3E}"/>
              </a:ext>
            </a:extLst>
          </p:cNvPr>
          <p:cNvSpPr>
            <a:spLocks noGrp="1"/>
          </p:cNvSpPr>
          <p:nvPr>
            <p:ph type="title"/>
          </p:nvPr>
        </p:nvSpPr>
        <p:spPr/>
        <p:txBody>
          <a:bodyPr/>
          <a:lstStyle/>
          <a:p>
            <a:endParaRPr lang="en-MY" dirty="0"/>
          </a:p>
        </p:txBody>
      </p:sp>
      <p:sp>
        <p:nvSpPr>
          <p:cNvPr id="3" name="Content Placeholder 2">
            <a:extLst>
              <a:ext uri="{FF2B5EF4-FFF2-40B4-BE49-F238E27FC236}">
                <a16:creationId xmlns:a16="http://schemas.microsoft.com/office/drawing/2014/main" id="{DD174BCC-AF2E-4F3A-9F20-02497B39EF2B}"/>
              </a:ext>
            </a:extLst>
          </p:cNvPr>
          <p:cNvSpPr>
            <a:spLocks noGrp="1"/>
          </p:cNvSpPr>
          <p:nvPr>
            <p:ph idx="1"/>
          </p:nvPr>
        </p:nvSpPr>
        <p:spPr>
          <a:xfrm>
            <a:off x="838200" y="1315454"/>
            <a:ext cx="10515600" cy="4861510"/>
          </a:xfrm>
        </p:spPr>
        <p:txBody>
          <a:bodyPr>
            <a:normAutofit/>
          </a:bodyPr>
          <a:lstStyle/>
          <a:p>
            <a:pPr marL="0" indent="0">
              <a:buNone/>
            </a:pPr>
            <a:r>
              <a:rPr lang="en-MY" dirty="0"/>
              <a:t> </a:t>
            </a:r>
          </a:p>
          <a:p>
            <a:pPr marL="0" indent="0">
              <a:buNone/>
            </a:pPr>
            <a:endParaRPr lang="en-MY" dirty="0"/>
          </a:p>
        </p:txBody>
      </p:sp>
      <p:pic>
        <p:nvPicPr>
          <p:cNvPr id="5" name="Picture 4">
            <a:extLst>
              <a:ext uri="{FF2B5EF4-FFF2-40B4-BE49-F238E27FC236}">
                <a16:creationId xmlns:a16="http://schemas.microsoft.com/office/drawing/2014/main" id="{C6A7DE0D-78F7-486D-A208-37CD48A7A2B1}"/>
              </a:ext>
            </a:extLst>
          </p:cNvPr>
          <p:cNvPicPr>
            <a:picLocks noChangeAspect="1"/>
          </p:cNvPicPr>
          <p:nvPr/>
        </p:nvPicPr>
        <p:blipFill>
          <a:blip r:embed="rId2"/>
          <a:stretch>
            <a:fillRect/>
          </a:stretch>
        </p:blipFill>
        <p:spPr>
          <a:xfrm>
            <a:off x="3011623" y="0"/>
            <a:ext cx="6168754" cy="6858000"/>
          </a:xfrm>
          <a:prstGeom prst="rect">
            <a:avLst/>
          </a:prstGeom>
        </p:spPr>
      </p:pic>
    </p:spTree>
    <p:extLst>
      <p:ext uri="{BB962C8B-B14F-4D97-AF65-F5344CB8AC3E}">
        <p14:creationId xmlns:p14="http://schemas.microsoft.com/office/powerpoint/2010/main" val="1083379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52CF8-572B-4960-9236-5C00B88BBA3E}"/>
              </a:ext>
            </a:extLst>
          </p:cNvPr>
          <p:cNvSpPr>
            <a:spLocks noGrp="1"/>
          </p:cNvSpPr>
          <p:nvPr>
            <p:ph type="title"/>
          </p:nvPr>
        </p:nvSpPr>
        <p:spPr/>
        <p:txBody>
          <a:bodyPr/>
          <a:lstStyle/>
          <a:p>
            <a:r>
              <a:rPr lang="en-MY" dirty="0" err="1"/>
              <a:t>Face_recognition</a:t>
            </a:r>
            <a:r>
              <a:rPr lang="en-MY" dirty="0"/>
              <a:t> FAQ</a:t>
            </a:r>
          </a:p>
        </p:txBody>
      </p:sp>
      <p:sp>
        <p:nvSpPr>
          <p:cNvPr id="3" name="Content Placeholder 2">
            <a:extLst>
              <a:ext uri="{FF2B5EF4-FFF2-40B4-BE49-F238E27FC236}">
                <a16:creationId xmlns:a16="http://schemas.microsoft.com/office/drawing/2014/main" id="{DD174BCC-AF2E-4F3A-9F20-02497B39EF2B}"/>
              </a:ext>
            </a:extLst>
          </p:cNvPr>
          <p:cNvSpPr>
            <a:spLocks noGrp="1"/>
          </p:cNvSpPr>
          <p:nvPr>
            <p:ph idx="1"/>
          </p:nvPr>
        </p:nvSpPr>
        <p:spPr>
          <a:xfrm>
            <a:off x="838200" y="1315454"/>
            <a:ext cx="10515600" cy="4861510"/>
          </a:xfrm>
        </p:spPr>
        <p:txBody>
          <a:bodyPr>
            <a:normAutofit/>
          </a:bodyPr>
          <a:lstStyle/>
          <a:p>
            <a:pPr marL="0" indent="0">
              <a:buNone/>
            </a:pPr>
            <a:r>
              <a:rPr lang="en-MY" dirty="0"/>
              <a:t>At face detection stage, it is based on DLIB (US Navy funded project). Using </a:t>
            </a:r>
            <a:r>
              <a:rPr lang="en-MY" dirty="0" err="1"/>
              <a:t>HoG</a:t>
            </a:r>
            <a:r>
              <a:rPr lang="en-MY" dirty="0"/>
              <a:t>/DLIB neural network, detect the face. </a:t>
            </a:r>
          </a:p>
          <a:p>
            <a:pPr marL="0" indent="0">
              <a:buNone/>
            </a:pPr>
            <a:r>
              <a:rPr lang="en-MY" dirty="0" err="1"/>
              <a:t>Face_recognition</a:t>
            </a:r>
            <a:r>
              <a:rPr lang="en-MY" dirty="0"/>
              <a:t> library is using DLIB for face re-projection. Reducing effect of different slanting face angles.</a:t>
            </a:r>
          </a:p>
          <a:p>
            <a:pPr marL="0" indent="0">
              <a:buNone/>
            </a:pPr>
            <a:r>
              <a:rPr lang="en-MY" dirty="0" err="1"/>
              <a:t>HoG</a:t>
            </a:r>
            <a:r>
              <a:rPr lang="en-MY" dirty="0"/>
              <a:t> is useful since it is gradient based and less sensitive to local lighting exposure.</a:t>
            </a:r>
          </a:p>
          <a:p>
            <a:pPr marL="0" indent="0">
              <a:buNone/>
            </a:pPr>
            <a:r>
              <a:rPr lang="en-MY" dirty="0"/>
              <a:t>For face encoding, it is still relied on pre-trained triplet loss neural network. It is pre-trained against data set with positive, negative and similar images. Hence, it is able to come out with stable encodes.</a:t>
            </a:r>
          </a:p>
          <a:p>
            <a:pPr marL="0" indent="0">
              <a:buNone/>
            </a:pPr>
            <a:endParaRPr lang="en-MY" dirty="0"/>
          </a:p>
        </p:txBody>
      </p:sp>
    </p:spTree>
    <p:extLst>
      <p:ext uri="{BB962C8B-B14F-4D97-AF65-F5344CB8AC3E}">
        <p14:creationId xmlns:p14="http://schemas.microsoft.com/office/powerpoint/2010/main" val="285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52CF8-572B-4960-9236-5C00B88BBA3E}"/>
              </a:ext>
            </a:extLst>
          </p:cNvPr>
          <p:cNvSpPr>
            <a:spLocks noGrp="1"/>
          </p:cNvSpPr>
          <p:nvPr>
            <p:ph type="title"/>
          </p:nvPr>
        </p:nvSpPr>
        <p:spPr/>
        <p:txBody>
          <a:bodyPr/>
          <a:lstStyle/>
          <a:p>
            <a:r>
              <a:rPr lang="en-MY" dirty="0" err="1"/>
              <a:t>Classfier</a:t>
            </a:r>
            <a:r>
              <a:rPr lang="en-MY" dirty="0"/>
              <a:t> FAQ</a:t>
            </a:r>
          </a:p>
        </p:txBody>
      </p:sp>
      <p:sp>
        <p:nvSpPr>
          <p:cNvPr id="3" name="Content Placeholder 2">
            <a:extLst>
              <a:ext uri="{FF2B5EF4-FFF2-40B4-BE49-F238E27FC236}">
                <a16:creationId xmlns:a16="http://schemas.microsoft.com/office/drawing/2014/main" id="{DD174BCC-AF2E-4F3A-9F20-02497B39EF2B}"/>
              </a:ext>
            </a:extLst>
          </p:cNvPr>
          <p:cNvSpPr>
            <a:spLocks noGrp="1"/>
          </p:cNvSpPr>
          <p:nvPr>
            <p:ph idx="1"/>
          </p:nvPr>
        </p:nvSpPr>
        <p:spPr>
          <a:xfrm>
            <a:off x="838200" y="1315454"/>
            <a:ext cx="10515600" cy="4861510"/>
          </a:xfrm>
        </p:spPr>
        <p:txBody>
          <a:bodyPr>
            <a:normAutofit fontScale="85000" lnSpcReduction="20000"/>
          </a:bodyPr>
          <a:lstStyle/>
          <a:p>
            <a:pPr marL="0" indent="0">
              <a:buNone/>
            </a:pPr>
            <a:r>
              <a:rPr lang="en-MY" dirty="0"/>
              <a:t>KNN – For examine the nearest </a:t>
            </a:r>
            <a:r>
              <a:rPr lang="en-MY" dirty="0" err="1"/>
              <a:t>neighbor</a:t>
            </a:r>
            <a:r>
              <a:rPr lang="en-MY" dirty="0"/>
              <a:t> in 128-bit encode. Using </a:t>
            </a:r>
            <a:r>
              <a:rPr lang="en-MY" dirty="0" err="1"/>
              <a:t>Minkowski</a:t>
            </a:r>
            <a:r>
              <a:rPr lang="en-MY" dirty="0"/>
              <a:t> distance for fast computation. Weighted with distance so further points carries less weight and provide better K </a:t>
            </a:r>
            <a:r>
              <a:rPr lang="en-MY" dirty="0" err="1"/>
              <a:t>neighboring</a:t>
            </a:r>
            <a:r>
              <a:rPr lang="en-MY" dirty="0"/>
              <a:t> result. Using it since </a:t>
            </a:r>
            <a:r>
              <a:rPr lang="en-MY" dirty="0" err="1"/>
              <a:t>neighboring</a:t>
            </a:r>
            <a:r>
              <a:rPr lang="en-MY" dirty="0"/>
              <a:t> points are usually categorized as same face.</a:t>
            </a:r>
          </a:p>
          <a:p>
            <a:pPr marL="0" indent="0">
              <a:buNone/>
            </a:pPr>
            <a:r>
              <a:rPr lang="en-MY" dirty="0"/>
              <a:t>SVM – using supporting vector by finding boundary in between 2 different classes. Useful for moderate dataset size in this case. For bigger dataset or with complex boundary, it may not be suitable and KNN is better in this area. However, if SVM is applicable, its performance can be better than KNN.</a:t>
            </a:r>
          </a:p>
          <a:p>
            <a:pPr marL="0" indent="0">
              <a:buNone/>
            </a:pPr>
            <a:r>
              <a:rPr lang="en-MY" dirty="0"/>
              <a:t>MLP – Using multi layer perceptron and hard to be explainable. However, with error gradient, it is able to approximate the classification with &gt;30 layers.</a:t>
            </a:r>
          </a:p>
          <a:p>
            <a:pPr marL="0" indent="0">
              <a:buNone/>
            </a:pPr>
            <a:r>
              <a:rPr lang="en-MY" dirty="0"/>
              <a:t>Logistic regression – Attack the issue from regression model. With log model, it is able to approximate the boundary. </a:t>
            </a:r>
          </a:p>
          <a:p>
            <a:pPr marL="0" indent="0">
              <a:buNone/>
            </a:pPr>
            <a:r>
              <a:rPr lang="en-MY" dirty="0"/>
              <a:t>Ensemble – Allow voting. Increase coverage when not all classifier is output the same prediction. Able to reduce false negative when strong </a:t>
            </a:r>
            <a:r>
              <a:rPr lang="en-MY" dirty="0" err="1"/>
              <a:t>classfier</a:t>
            </a:r>
            <a:r>
              <a:rPr lang="en-MY" dirty="0"/>
              <a:t> is not giving the intended classification</a:t>
            </a:r>
          </a:p>
          <a:p>
            <a:pPr marL="0" indent="0">
              <a:buNone/>
            </a:pPr>
            <a:endParaRPr lang="en-MY" dirty="0"/>
          </a:p>
        </p:txBody>
      </p:sp>
    </p:spTree>
    <p:extLst>
      <p:ext uri="{BB962C8B-B14F-4D97-AF65-F5344CB8AC3E}">
        <p14:creationId xmlns:p14="http://schemas.microsoft.com/office/powerpoint/2010/main" val="32813401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1087</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vt:lpstr>
      <vt:lpstr>Calibri</vt:lpstr>
      <vt:lpstr>Calibri Light</vt:lpstr>
      <vt:lpstr>Office Theme</vt:lpstr>
      <vt:lpstr>PowerPoint Presentation</vt:lpstr>
      <vt:lpstr>Face Recognition Framework FAQ</vt:lpstr>
      <vt:lpstr>Face Recognition Framework FAQ</vt:lpstr>
      <vt:lpstr>Sampling FAQ</vt:lpstr>
      <vt:lpstr>Haar Face Cascade FAQ</vt:lpstr>
      <vt:lpstr>MTCNN FAQ</vt:lpstr>
      <vt:lpstr>PowerPoint Presentation</vt:lpstr>
      <vt:lpstr>Face_recognition FAQ</vt:lpstr>
      <vt:lpstr>Classfier FAQ</vt:lpstr>
      <vt:lpstr>Complication FAQ</vt:lpstr>
      <vt:lpstr>Result FAQ</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Boon Ping Ong</dc:creator>
  <cp:lastModifiedBy>Boon Ping Ong</cp:lastModifiedBy>
  <cp:revision>3</cp:revision>
  <dcterms:created xsi:type="dcterms:W3CDTF">2020-10-04T15:30:33Z</dcterms:created>
  <dcterms:modified xsi:type="dcterms:W3CDTF">2020-10-04T16:52:30Z</dcterms:modified>
</cp:coreProperties>
</file>