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2" r:id="rId3"/>
    <p:sldId id="256" r:id="rId4"/>
    <p:sldId id="273" r:id="rId5"/>
    <p:sldId id="274" r:id="rId6"/>
    <p:sldId id="275" r:id="rId7"/>
    <p:sldId id="276" r:id="rId8"/>
    <p:sldId id="277" r:id="rId9"/>
    <p:sldId id="278" r:id="rId10"/>
    <p:sldId id="279" r:id="rId11"/>
    <p:sldId id="265" r:id="rId12"/>
    <p:sldId id="258" r:id="rId13"/>
    <p:sldId id="263" r:id="rId14"/>
    <p:sldId id="259" r:id="rId15"/>
    <p:sldId id="264" r:id="rId16"/>
    <p:sldId id="261" r:id="rId17"/>
    <p:sldId id="260" r:id="rId18"/>
    <p:sldId id="268" r:id="rId19"/>
    <p:sldId id="266" r:id="rId20"/>
    <p:sldId id="262" r:id="rId21"/>
    <p:sldId id="270" r:id="rId22"/>
    <p:sldId id="269" r:id="rId23"/>
    <p:sldId id="271"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58E1-D9A3-4F45-8BCD-9A718505C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3A5D5D5-3E3C-4DCC-8A7B-EE7BC73C4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EBF7CD95-1F48-472C-A02A-36851267C361}"/>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46E79125-DEFE-44C6-B0F6-5820D36EF08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A254709-8C59-4C23-8A76-A7B1FDD78DE7}"/>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191339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9DFE6-5EE9-4E39-B826-C4383F2072C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D677995-F499-44EE-A199-5D8088094D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F804013-6145-42BD-8414-38C62EBCB8E3}"/>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6D49FBD3-6D1C-4FF5-9B3B-8BFA868E888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C77EAD5-6F7F-418E-8024-A71D3127880E}"/>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211506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CC7D7-32A0-4C24-A46B-0DFCC05A7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5B5B74A-D3D4-4031-ABC2-756EFA3A8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DA93C4A-A435-4157-AAAD-99D0B33359A6}"/>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1BACE7F0-368A-4C98-B566-8C2BED82221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301CA47-9491-4B2B-B625-B08C4DF9902D}"/>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4221874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4B478-C998-4263-8BC7-A5761D37E9A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40FCF5-F8BB-489E-8E0D-BD7A38AC6B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E8D7EB5-C8F4-4CDB-864D-362D37BC5D9A}"/>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A536230C-F145-4EF1-AE68-909008CE234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BE09D84-09B9-403D-B0E6-DA75E8C26E34}"/>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54873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F020-5023-49C4-A2DC-1CD64B9DF7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14CE7CEE-1A79-41C6-8709-4077B066B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E3BA7-C8E0-467F-AB16-04FAA8EABAA2}"/>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ECCDDFB2-1A75-451E-8801-5363E76208D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66A898C-BA0A-48FA-BA9B-FDB08780619B}"/>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371144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F5EF-70AB-493E-B2EE-47F3416FCF64}"/>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FEC7DA6-DF57-4D75-AE78-471074F3CC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0307B757-ACBE-444B-B5E9-4006E6B199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D6575D3B-965A-4CC4-88CC-7E5682532334}"/>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6" name="Footer Placeholder 5">
            <a:extLst>
              <a:ext uri="{FF2B5EF4-FFF2-40B4-BE49-F238E27FC236}">
                <a16:creationId xmlns:a16="http://schemas.microsoft.com/office/drawing/2014/main" id="{5352F17C-34D7-4940-8983-F7B92FB7F61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7A9C903-5DF9-4E91-AA04-AD6FBD60C5DC}"/>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297651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955E-DC04-4995-869E-D22D7F2AA6E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1B467D0-A3A8-4B4E-A02D-16FD3BA79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D9791-F19C-413C-8C4A-42681263A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1C2E9716-5345-4434-B1D2-ADE06D86E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B05417-CFDA-4FFF-8D59-C1340F407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966D37E6-01DB-476A-8FF2-0C83E2D3CA70}"/>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8" name="Footer Placeholder 7">
            <a:extLst>
              <a:ext uri="{FF2B5EF4-FFF2-40B4-BE49-F238E27FC236}">
                <a16:creationId xmlns:a16="http://schemas.microsoft.com/office/drawing/2014/main" id="{2135AF34-0736-4606-92B4-046D3E0795C0}"/>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9080A0E-CE17-4464-823D-B9053D3884DD}"/>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107288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4FB1-53F3-4F80-8439-138C2135C4E4}"/>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AB22E492-377C-4AEA-B393-58E6F2637A44}"/>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4" name="Footer Placeholder 3">
            <a:extLst>
              <a:ext uri="{FF2B5EF4-FFF2-40B4-BE49-F238E27FC236}">
                <a16:creationId xmlns:a16="http://schemas.microsoft.com/office/drawing/2014/main" id="{119C313D-8529-42BF-9D41-1B3ED09B9E61}"/>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762D5AA-DBB9-4988-BDA4-99F149B44F69}"/>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1408551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FA1E8-9BA8-40C2-9DBA-2DAF5149BE8F}"/>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3" name="Footer Placeholder 2">
            <a:extLst>
              <a:ext uri="{FF2B5EF4-FFF2-40B4-BE49-F238E27FC236}">
                <a16:creationId xmlns:a16="http://schemas.microsoft.com/office/drawing/2014/main" id="{12548E8F-DD34-478A-A088-B5BC1212722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6C98810F-D8FF-4355-BA49-38E4AE344C70}"/>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393804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73DF-58DB-410C-AB0B-29821B04A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B39892E-7503-4A86-97B6-965C27967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485B5D95-4AD9-4284-BD08-8A554AF01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089C8-7E24-4CC0-AE82-8F96F7D08090}"/>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6" name="Footer Placeholder 5">
            <a:extLst>
              <a:ext uri="{FF2B5EF4-FFF2-40B4-BE49-F238E27FC236}">
                <a16:creationId xmlns:a16="http://schemas.microsoft.com/office/drawing/2014/main" id="{4AF51586-C77D-4A88-A78B-BDAECE71DA5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84EDD90-B792-48D1-868F-2EBE400DDAA1}"/>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364455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651F8-ABA1-445C-B06C-5BE7F0339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524EA0F-471A-4A36-BBA0-C7251C332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E4CF53E-DB5C-42B4-B926-2ECF6A2F8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CEE16A-D7BC-41C4-8714-D5D053551206}"/>
              </a:ext>
            </a:extLst>
          </p:cNvPr>
          <p:cNvSpPr>
            <a:spLocks noGrp="1"/>
          </p:cNvSpPr>
          <p:nvPr>
            <p:ph type="dt" sz="half" idx="10"/>
          </p:nvPr>
        </p:nvSpPr>
        <p:spPr/>
        <p:txBody>
          <a:bodyPr/>
          <a:lstStyle/>
          <a:p>
            <a:fld id="{05FE581C-8920-405A-A96D-D5E72B4A149D}" type="datetimeFigureOut">
              <a:rPr lang="en-MY" smtClean="0"/>
              <a:t>8/4/2019</a:t>
            </a:fld>
            <a:endParaRPr lang="en-MY"/>
          </a:p>
        </p:txBody>
      </p:sp>
      <p:sp>
        <p:nvSpPr>
          <p:cNvPr id="6" name="Footer Placeholder 5">
            <a:extLst>
              <a:ext uri="{FF2B5EF4-FFF2-40B4-BE49-F238E27FC236}">
                <a16:creationId xmlns:a16="http://schemas.microsoft.com/office/drawing/2014/main" id="{60902E4E-BC9C-4325-9C9E-35F85F74F86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5ED27D3-D2EA-4378-B8B7-8A56A77A6814}"/>
              </a:ext>
            </a:extLst>
          </p:cNvPr>
          <p:cNvSpPr>
            <a:spLocks noGrp="1"/>
          </p:cNvSpPr>
          <p:nvPr>
            <p:ph type="sldNum" sz="quarter" idx="12"/>
          </p:nvPr>
        </p:nvSpPr>
        <p:spPr/>
        <p:txBody>
          <a:bodyPr/>
          <a:lstStyle/>
          <a:p>
            <a:fld id="{F596E01E-9782-4FDB-B5ED-AA6719A7E9A0}" type="slidenum">
              <a:rPr lang="en-MY" smtClean="0"/>
              <a:t>‹#›</a:t>
            </a:fld>
            <a:endParaRPr lang="en-MY"/>
          </a:p>
        </p:txBody>
      </p:sp>
    </p:spTree>
    <p:extLst>
      <p:ext uri="{BB962C8B-B14F-4D97-AF65-F5344CB8AC3E}">
        <p14:creationId xmlns:p14="http://schemas.microsoft.com/office/powerpoint/2010/main" val="39679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DB54C-F5AC-442C-949A-F771A40C21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AE73FA9-032B-45B4-9250-25557948F8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2E72A8C-055F-49EE-B68E-C143BA2EFD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E581C-8920-405A-A96D-D5E72B4A149D}" type="datetimeFigureOut">
              <a:rPr lang="en-MY" smtClean="0"/>
              <a:t>8/4/2019</a:t>
            </a:fld>
            <a:endParaRPr lang="en-MY"/>
          </a:p>
        </p:txBody>
      </p:sp>
      <p:sp>
        <p:nvSpPr>
          <p:cNvPr id="5" name="Footer Placeholder 4">
            <a:extLst>
              <a:ext uri="{FF2B5EF4-FFF2-40B4-BE49-F238E27FC236}">
                <a16:creationId xmlns:a16="http://schemas.microsoft.com/office/drawing/2014/main" id="{E2D5D8A8-CC02-448D-8B65-C41332B62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CE5A4FB0-0D77-4B85-9AA8-7B382082F8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6E01E-9782-4FDB-B5ED-AA6719A7E9A0}" type="slidenum">
              <a:rPr lang="en-MY" smtClean="0"/>
              <a:t>‹#›</a:t>
            </a:fld>
            <a:endParaRPr lang="en-MY"/>
          </a:p>
        </p:txBody>
      </p:sp>
    </p:spTree>
    <p:extLst>
      <p:ext uri="{BB962C8B-B14F-4D97-AF65-F5344CB8AC3E}">
        <p14:creationId xmlns:p14="http://schemas.microsoft.com/office/powerpoint/2010/main" val="33273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7D39-C6FA-48A6-859B-5C7F24FFCCD4}"/>
              </a:ext>
            </a:extLst>
          </p:cNvPr>
          <p:cNvSpPr>
            <a:spLocks noGrp="1"/>
          </p:cNvSpPr>
          <p:nvPr>
            <p:ph type="title"/>
          </p:nvPr>
        </p:nvSpPr>
        <p:spPr/>
        <p:txBody>
          <a:bodyPr/>
          <a:lstStyle/>
          <a:p>
            <a:r>
              <a:rPr lang="en-MY" dirty="0" err="1"/>
              <a:t>Optaplanner</a:t>
            </a:r>
            <a:r>
              <a:rPr lang="en-MY" dirty="0"/>
              <a:t> Simulation</a:t>
            </a:r>
          </a:p>
        </p:txBody>
      </p:sp>
      <p:sp>
        <p:nvSpPr>
          <p:cNvPr id="3" name="Content Placeholder 2">
            <a:extLst>
              <a:ext uri="{FF2B5EF4-FFF2-40B4-BE49-F238E27FC236}">
                <a16:creationId xmlns:a16="http://schemas.microsoft.com/office/drawing/2014/main" id="{88C6F32B-ECEA-40B2-966B-53E9EC00EAC8}"/>
              </a:ext>
            </a:extLst>
          </p:cNvPr>
          <p:cNvSpPr>
            <a:spLocks noGrp="1"/>
          </p:cNvSpPr>
          <p:nvPr>
            <p:ph idx="1"/>
          </p:nvPr>
        </p:nvSpPr>
        <p:spPr/>
        <p:txBody>
          <a:bodyPr/>
          <a:lstStyle/>
          <a:p>
            <a:r>
              <a:rPr lang="en-MY" dirty="0"/>
              <a:t>The </a:t>
            </a:r>
            <a:r>
              <a:rPr lang="en-MY" dirty="0" err="1"/>
              <a:t>optaplanner</a:t>
            </a:r>
            <a:r>
              <a:rPr lang="en-MY" dirty="0"/>
              <a:t> options are available at KIE workbench. </a:t>
            </a:r>
          </a:p>
          <a:p>
            <a:r>
              <a:rPr lang="en-MY" dirty="0"/>
              <a:t>In this project, the initial rules are drafted out based on KIE result. </a:t>
            </a:r>
          </a:p>
        </p:txBody>
      </p:sp>
    </p:spTree>
    <p:extLst>
      <p:ext uri="{BB962C8B-B14F-4D97-AF65-F5344CB8AC3E}">
        <p14:creationId xmlns:p14="http://schemas.microsoft.com/office/powerpoint/2010/main" val="238495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B395-7DCD-4267-962F-007DF99A926B}"/>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306A697F-A36F-4694-854C-0155A9201D85}"/>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B59D2BA8-50AF-4FF1-907C-3420350B0FD2}"/>
              </a:ext>
            </a:extLst>
          </p:cNvPr>
          <p:cNvPicPr>
            <a:picLocks noChangeAspect="1"/>
          </p:cNvPicPr>
          <p:nvPr/>
        </p:nvPicPr>
        <p:blipFill rotWithShape="1">
          <a:blip r:embed="rId2"/>
          <a:srcRect l="3750" t="1916" b="41027"/>
          <a:stretch/>
        </p:blipFill>
        <p:spPr>
          <a:xfrm>
            <a:off x="228600" y="1690688"/>
            <a:ext cx="11734800" cy="3260768"/>
          </a:xfrm>
          <a:prstGeom prst="rect">
            <a:avLst/>
          </a:prstGeom>
        </p:spPr>
      </p:pic>
    </p:spTree>
    <p:extLst>
      <p:ext uri="{BB962C8B-B14F-4D97-AF65-F5344CB8AC3E}">
        <p14:creationId xmlns:p14="http://schemas.microsoft.com/office/powerpoint/2010/main" val="92911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2CF6-0550-4614-9E70-3208822BFDF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936A632-03F8-45F4-9729-04CA0FCA60DD}"/>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23459AB6-4F30-4502-AA97-156305889192}"/>
              </a:ext>
            </a:extLst>
          </p:cNvPr>
          <p:cNvPicPr>
            <a:picLocks noChangeAspect="1"/>
          </p:cNvPicPr>
          <p:nvPr/>
        </p:nvPicPr>
        <p:blipFill>
          <a:blip r:embed="rId2"/>
          <a:stretch>
            <a:fillRect/>
          </a:stretch>
        </p:blipFill>
        <p:spPr>
          <a:xfrm>
            <a:off x="2514600" y="381000"/>
            <a:ext cx="7162800" cy="6096000"/>
          </a:xfrm>
          <a:prstGeom prst="rect">
            <a:avLst/>
          </a:prstGeom>
        </p:spPr>
      </p:pic>
    </p:spTree>
    <p:extLst>
      <p:ext uri="{BB962C8B-B14F-4D97-AF65-F5344CB8AC3E}">
        <p14:creationId xmlns:p14="http://schemas.microsoft.com/office/powerpoint/2010/main" val="230481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4234-AD2D-49F4-81B2-ED745A56E20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895B9401-7918-4618-AA49-1D668DFC1ABA}"/>
              </a:ext>
            </a:extLst>
          </p:cNvPr>
          <p:cNvSpPr>
            <a:spLocks noGrp="1"/>
          </p:cNvSpPr>
          <p:nvPr>
            <p:ph idx="1"/>
          </p:nvPr>
        </p:nvSpPr>
        <p:spPr/>
        <p:txBody>
          <a:bodyPr/>
          <a:lstStyle/>
          <a:p>
            <a:r>
              <a:rPr lang="en-MY" dirty="0"/>
              <a:t>When using the construction heuristics, we choose to use first fit decreasing. This is to quickly construct the initial solution.</a:t>
            </a:r>
          </a:p>
          <a:p>
            <a:r>
              <a:rPr lang="en-MY" dirty="0"/>
              <a:t>Consider a very simple search consists of 3 patients and 3 practitioners, first fit decreasing will be sufficient.</a:t>
            </a:r>
          </a:p>
          <a:p>
            <a:r>
              <a:rPr lang="en-MY" dirty="0"/>
              <a:t>However, first fit decreasing is not enough to cope large state space search.</a:t>
            </a:r>
          </a:p>
        </p:txBody>
      </p:sp>
    </p:spTree>
    <p:extLst>
      <p:ext uri="{BB962C8B-B14F-4D97-AF65-F5344CB8AC3E}">
        <p14:creationId xmlns:p14="http://schemas.microsoft.com/office/powerpoint/2010/main" val="139932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5A60A-0746-4761-AC5F-4D0B65480C6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9970C91-EF1B-4AE7-9682-4BCBBF633822}"/>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B759B29B-8251-4150-A3E4-6DF1D578EB39}"/>
              </a:ext>
            </a:extLst>
          </p:cNvPr>
          <p:cNvPicPr>
            <a:picLocks noChangeAspect="1"/>
          </p:cNvPicPr>
          <p:nvPr/>
        </p:nvPicPr>
        <p:blipFill>
          <a:blip r:embed="rId2"/>
          <a:stretch>
            <a:fillRect/>
          </a:stretch>
        </p:blipFill>
        <p:spPr>
          <a:xfrm>
            <a:off x="2143125" y="1104900"/>
            <a:ext cx="7905750" cy="4648200"/>
          </a:xfrm>
          <a:prstGeom prst="rect">
            <a:avLst/>
          </a:prstGeom>
        </p:spPr>
      </p:pic>
      <p:sp>
        <p:nvSpPr>
          <p:cNvPr id="5" name="TextBox 4">
            <a:extLst>
              <a:ext uri="{FF2B5EF4-FFF2-40B4-BE49-F238E27FC236}">
                <a16:creationId xmlns:a16="http://schemas.microsoft.com/office/drawing/2014/main" id="{A3BAD757-F320-4543-9802-A0B77FAA15AD}"/>
              </a:ext>
            </a:extLst>
          </p:cNvPr>
          <p:cNvSpPr txBox="1"/>
          <p:nvPr/>
        </p:nvSpPr>
        <p:spPr>
          <a:xfrm>
            <a:off x="5410201" y="3059667"/>
            <a:ext cx="4219574" cy="923330"/>
          </a:xfrm>
          <a:prstGeom prst="rect">
            <a:avLst/>
          </a:prstGeom>
          <a:noFill/>
        </p:spPr>
        <p:txBody>
          <a:bodyPr wrap="square" rtlCol="0">
            <a:spAutoFit/>
          </a:bodyPr>
          <a:lstStyle/>
          <a:p>
            <a:r>
              <a:rPr lang="en-MY" dirty="0">
                <a:solidFill>
                  <a:srgbClr val="FF0000"/>
                </a:solidFill>
              </a:rPr>
              <a:t>Sending problem facts where state is confined to have 3 practitioners and 3 patients</a:t>
            </a:r>
          </a:p>
        </p:txBody>
      </p:sp>
    </p:spTree>
    <p:extLst>
      <p:ext uri="{BB962C8B-B14F-4D97-AF65-F5344CB8AC3E}">
        <p14:creationId xmlns:p14="http://schemas.microsoft.com/office/powerpoint/2010/main" val="1164536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BCA0-77F0-40C3-AA8E-3B3B34DEE80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51FB13B-1BF3-47A8-8F41-909E6554081A}"/>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BC6F2627-2931-4B73-A592-A7D4B05BC700}"/>
              </a:ext>
            </a:extLst>
          </p:cNvPr>
          <p:cNvPicPr>
            <a:picLocks noChangeAspect="1"/>
          </p:cNvPicPr>
          <p:nvPr/>
        </p:nvPicPr>
        <p:blipFill>
          <a:blip r:embed="rId2"/>
          <a:stretch>
            <a:fillRect/>
          </a:stretch>
        </p:blipFill>
        <p:spPr>
          <a:xfrm>
            <a:off x="1695450" y="90487"/>
            <a:ext cx="8801100" cy="6677025"/>
          </a:xfrm>
          <a:prstGeom prst="rect">
            <a:avLst/>
          </a:prstGeom>
        </p:spPr>
      </p:pic>
      <p:sp>
        <p:nvSpPr>
          <p:cNvPr id="5" name="Rectangle 4">
            <a:extLst>
              <a:ext uri="{FF2B5EF4-FFF2-40B4-BE49-F238E27FC236}">
                <a16:creationId xmlns:a16="http://schemas.microsoft.com/office/drawing/2014/main" id="{18F0CFF4-8EE5-40E0-A439-3B4C1E5E6AA1}"/>
              </a:ext>
            </a:extLst>
          </p:cNvPr>
          <p:cNvSpPr/>
          <p:nvPr/>
        </p:nvSpPr>
        <p:spPr>
          <a:xfrm>
            <a:off x="2608289" y="6311899"/>
            <a:ext cx="1903750" cy="18097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MY"/>
          </a:p>
        </p:txBody>
      </p:sp>
      <p:sp>
        <p:nvSpPr>
          <p:cNvPr id="6" name="TextBox 5">
            <a:extLst>
              <a:ext uri="{FF2B5EF4-FFF2-40B4-BE49-F238E27FC236}">
                <a16:creationId xmlns:a16="http://schemas.microsoft.com/office/drawing/2014/main" id="{9BBB305D-F7C8-4E94-AECA-30D5A4636766}"/>
              </a:ext>
            </a:extLst>
          </p:cNvPr>
          <p:cNvSpPr txBox="1"/>
          <p:nvPr/>
        </p:nvSpPr>
        <p:spPr>
          <a:xfrm>
            <a:off x="6819900" y="2981325"/>
            <a:ext cx="3032023" cy="2308324"/>
          </a:xfrm>
          <a:prstGeom prst="rect">
            <a:avLst/>
          </a:prstGeom>
          <a:noFill/>
        </p:spPr>
        <p:txBody>
          <a:bodyPr wrap="square" rtlCol="0">
            <a:spAutoFit/>
          </a:bodyPr>
          <a:lstStyle/>
          <a:p>
            <a:r>
              <a:rPr lang="en-MY" dirty="0">
                <a:solidFill>
                  <a:srgbClr val="FF0000"/>
                </a:solidFill>
              </a:rPr>
              <a:t>Note that First Fit Decreasing can be sufficient in giving simple solution to small space search. 69 hard points for 3 valid solutions is the expected result. Since there is not negative hard constraint, it is expected.</a:t>
            </a:r>
          </a:p>
        </p:txBody>
      </p:sp>
    </p:spTree>
    <p:extLst>
      <p:ext uri="{BB962C8B-B14F-4D97-AF65-F5344CB8AC3E}">
        <p14:creationId xmlns:p14="http://schemas.microsoft.com/office/powerpoint/2010/main" val="56837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D4A-4EEC-4128-861F-A6AA6D72560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31B00CC-41D9-430B-BF07-FE99E56AC3FA}"/>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2176462" y="1309687"/>
            <a:ext cx="7839075" cy="4238625"/>
          </a:xfrm>
          <a:prstGeom prst="rect">
            <a:avLst/>
          </a:prstGeom>
        </p:spPr>
      </p:pic>
      <p:sp>
        <p:nvSpPr>
          <p:cNvPr id="5" name="TextBox 4">
            <a:extLst>
              <a:ext uri="{FF2B5EF4-FFF2-40B4-BE49-F238E27FC236}">
                <a16:creationId xmlns:a16="http://schemas.microsoft.com/office/drawing/2014/main" id="{A693B48F-0124-443C-85E5-341601BB2AA0}"/>
              </a:ext>
            </a:extLst>
          </p:cNvPr>
          <p:cNvSpPr txBox="1"/>
          <p:nvPr/>
        </p:nvSpPr>
        <p:spPr>
          <a:xfrm>
            <a:off x="5992455" y="3077964"/>
            <a:ext cx="2905740" cy="923330"/>
          </a:xfrm>
          <a:prstGeom prst="rect">
            <a:avLst/>
          </a:prstGeom>
          <a:noFill/>
        </p:spPr>
        <p:txBody>
          <a:bodyPr wrap="square" rtlCol="0">
            <a:spAutoFit/>
          </a:bodyPr>
          <a:lstStyle/>
          <a:p>
            <a:r>
              <a:rPr lang="en-MY" dirty="0">
                <a:solidFill>
                  <a:srgbClr val="FF0000"/>
                </a:solidFill>
              </a:rPr>
              <a:t>Sending state space with 137 practitioners and 134 patients</a:t>
            </a:r>
          </a:p>
        </p:txBody>
      </p:sp>
    </p:spTree>
    <p:extLst>
      <p:ext uri="{BB962C8B-B14F-4D97-AF65-F5344CB8AC3E}">
        <p14:creationId xmlns:p14="http://schemas.microsoft.com/office/powerpoint/2010/main" val="21755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BD32-2B0D-4715-875C-EEB42E5FCCF5}"/>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48487B5C-6FA8-457B-9AF3-87B4F49A04D6}"/>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2A83E048-27A4-46ED-8DFF-1C80B1D72C6D}"/>
              </a:ext>
            </a:extLst>
          </p:cNvPr>
          <p:cNvPicPr>
            <a:picLocks noChangeAspect="1"/>
          </p:cNvPicPr>
          <p:nvPr/>
        </p:nvPicPr>
        <p:blipFill>
          <a:blip r:embed="rId2"/>
          <a:stretch>
            <a:fillRect/>
          </a:stretch>
        </p:blipFill>
        <p:spPr>
          <a:xfrm>
            <a:off x="2332118" y="0"/>
            <a:ext cx="7527763" cy="6858000"/>
          </a:xfrm>
          <a:prstGeom prst="rect">
            <a:avLst/>
          </a:prstGeom>
        </p:spPr>
      </p:pic>
      <p:sp>
        <p:nvSpPr>
          <p:cNvPr id="5" name="TextBox 4">
            <a:extLst>
              <a:ext uri="{FF2B5EF4-FFF2-40B4-BE49-F238E27FC236}">
                <a16:creationId xmlns:a16="http://schemas.microsoft.com/office/drawing/2014/main" id="{535AE642-DFFB-40CB-AA99-F084BFAF7783}"/>
              </a:ext>
            </a:extLst>
          </p:cNvPr>
          <p:cNvSpPr txBox="1"/>
          <p:nvPr/>
        </p:nvSpPr>
        <p:spPr>
          <a:xfrm>
            <a:off x="6819900" y="2981325"/>
            <a:ext cx="3032023" cy="2031325"/>
          </a:xfrm>
          <a:prstGeom prst="rect">
            <a:avLst/>
          </a:prstGeom>
          <a:noFill/>
        </p:spPr>
        <p:txBody>
          <a:bodyPr wrap="square" rtlCol="0">
            <a:spAutoFit/>
          </a:bodyPr>
          <a:lstStyle/>
          <a:p>
            <a:r>
              <a:rPr lang="en-MY" dirty="0">
                <a:solidFill>
                  <a:srgbClr val="FF0000"/>
                </a:solidFill>
              </a:rPr>
              <a:t>Note that First Fit Decreasing is no longer sufficient in giving feasible solution to large space search. -268 initial points means the simulation will start with solution that is not meeting the constraints.</a:t>
            </a:r>
          </a:p>
        </p:txBody>
      </p:sp>
    </p:spTree>
    <p:extLst>
      <p:ext uri="{BB962C8B-B14F-4D97-AF65-F5344CB8AC3E}">
        <p14:creationId xmlns:p14="http://schemas.microsoft.com/office/powerpoint/2010/main" val="72029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5FEE-546A-4149-9E4F-BAF5940616A2}"/>
              </a:ext>
            </a:extLst>
          </p:cNvPr>
          <p:cNvSpPr>
            <a:spLocks noGrp="1"/>
          </p:cNvSpPr>
          <p:nvPr>
            <p:ph type="title"/>
          </p:nvPr>
        </p:nvSpPr>
        <p:spPr/>
        <p:txBody>
          <a:bodyPr/>
          <a:lstStyle/>
          <a:p>
            <a:r>
              <a:rPr lang="en-MY" dirty="0"/>
              <a:t>Local Search - Late Acceptance</a:t>
            </a:r>
          </a:p>
        </p:txBody>
      </p:sp>
      <p:sp>
        <p:nvSpPr>
          <p:cNvPr id="3" name="Content Placeholder 2">
            <a:extLst>
              <a:ext uri="{FF2B5EF4-FFF2-40B4-BE49-F238E27FC236}">
                <a16:creationId xmlns:a16="http://schemas.microsoft.com/office/drawing/2014/main" id="{06F3B485-3777-40E4-AFB1-22D7A41515A0}"/>
              </a:ext>
            </a:extLst>
          </p:cNvPr>
          <p:cNvSpPr>
            <a:spLocks noGrp="1"/>
          </p:cNvSpPr>
          <p:nvPr>
            <p:ph idx="1"/>
          </p:nvPr>
        </p:nvSpPr>
        <p:spPr/>
        <p:txBody>
          <a:bodyPr/>
          <a:lstStyle/>
          <a:p>
            <a:r>
              <a:rPr lang="en-MY" dirty="0"/>
              <a:t>Hence, local search is added. </a:t>
            </a:r>
          </a:p>
          <a:p>
            <a:r>
              <a:rPr lang="en-MY" dirty="0"/>
              <a:t>Late acceptance search is chosen in this case.</a:t>
            </a:r>
          </a:p>
          <a:p>
            <a:r>
              <a:rPr lang="en-MY" dirty="0"/>
              <a:t>By adding late acceptable search after first fit, we will be able to generate solution for a scenario where 137 practitioners have to be fitted into 134 patients time slots.</a:t>
            </a:r>
          </a:p>
        </p:txBody>
      </p:sp>
    </p:spTree>
    <p:extLst>
      <p:ext uri="{BB962C8B-B14F-4D97-AF65-F5344CB8AC3E}">
        <p14:creationId xmlns:p14="http://schemas.microsoft.com/office/powerpoint/2010/main" val="284088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2D4A-4EEC-4128-861F-A6AA6D72560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31B00CC-41D9-430B-BF07-FE99E56AC3FA}"/>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824733E1-9D9A-4DA5-80F2-8172D23E9AB3}"/>
              </a:ext>
            </a:extLst>
          </p:cNvPr>
          <p:cNvPicPr>
            <a:picLocks noChangeAspect="1"/>
          </p:cNvPicPr>
          <p:nvPr/>
        </p:nvPicPr>
        <p:blipFill>
          <a:blip r:embed="rId2"/>
          <a:stretch>
            <a:fillRect/>
          </a:stretch>
        </p:blipFill>
        <p:spPr>
          <a:xfrm>
            <a:off x="2176462" y="1309687"/>
            <a:ext cx="7839075" cy="4238625"/>
          </a:xfrm>
          <a:prstGeom prst="rect">
            <a:avLst/>
          </a:prstGeom>
        </p:spPr>
      </p:pic>
      <p:sp>
        <p:nvSpPr>
          <p:cNvPr id="5" name="TextBox 4">
            <a:extLst>
              <a:ext uri="{FF2B5EF4-FFF2-40B4-BE49-F238E27FC236}">
                <a16:creationId xmlns:a16="http://schemas.microsoft.com/office/drawing/2014/main" id="{A693B48F-0124-443C-85E5-341601BB2AA0}"/>
              </a:ext>
            </a:extLst>
          </p:cNvPr>
          <p:cNvSpPr txBox="1"/>
          <p:nvPr/>
        </p:nvSpPr>
        <p:spPr>
          <a:xfrm>
            <a:off x="5992455" y="3077964"/>
            <a:ext cx="2905740" cy="923330"/>
          </a:xfrm>
          <a:prstGeom prst="rect">
            <a:avLst/>
          </a:prstGeom>
          <a:noFill/>
        </p:spPr>
        <p:txBody>
          <a:bodyPr wrap="square" rtlCol="0">
            <a:spAutoFit/>
          </a:bodyPr>
          <a:lstStyle/>
          <a:p>
            <a:r>
              <a:rPr lang="en-MY" dirty="0">
                <a:solidFill>
                  <a:srgbClr val="FF0000"/>
                </a:solidFill>
              </a:rPr>
              <a:t>Sending the same state space with 137 practitioners and 134 patients again</a:t>
            </a:r>
          </a:p>
        </p:txBody>
      </p:sp>
    </p:spTree>
    <p:extLst>
      <p:ext uri="{BB962C8B-B14F-4D97-AF65-F5344CB8AC3E}">
        <p14:creationId xmlns:p14="http://schemas.microsoft.com/office/powerpoint/2010/main" val="417796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660E-D1D3-47A1-A9A0-3086DAB8799F}"/>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3B4DEDB-4391-41AD-94B7-5036FAF3ACAC}"/>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FC77F1AA-561B-432D-9631-3BF41BCF960F}"/>
              </a:ext>
            </a:extLst>
          </p:cNvPr>
          <p:cNvPicPr>
            <a:picLocks noChangeAspect="1"/>
          </p:cNvPicPr>
          <p:nvPr/>
        </p:nvPicPr>
        <p:blipFill>
          <a:blip r:embed="rId2"/>
          <a:stretch>
            <a:fillRect/>
          </a:stretch>
        </p:blipFill>
        <p:spPr>
          <a:xfrm>
            <a:off x="2295525" y="0"/>
            <a:ext cx="7600950" cy="6858000"/>
          </a:xfrm>
          <a:prstGeom prst="rect">
            <a:avLst/>
          </a:prstGeom>
        </p:spPr>
      </p:pic>
      <p:sp>
        <p:nvSpPr>
          <p:cNvPr id="5" name="TextBox 4">
            <a:extLst>
              <a:ext uri="{FF2B5EF4-FFF2-40B4-BE49-F238E27FC236}">
                <a16:creationId xmlns:a16="http://schemas.microsoft.com/office/drawing/2014/main" id="{62415465-6D95-42A2-B578-FF0BFDD56177}"/>
              </a:ext>
            </a:extLst>
          </p:cNvPr>
          <p:cNvSpPr txBox="1"/>
          <p:nvPr/>
        </p:nvSpPr>
        <p:spPr>
          <a:xfrm>
            <a:off x="6446428" y="4001294"/>
            <a:ext cx="4178710" cy="923330"/>
          </a:xfrm>
          <a:prstGeom prst="rect">
            <a:avLst/>
          </a:prstGeom>
          <a:noFill/>
        </p:spPr>
        <p:txBody>
          <a:bodyPr wrap="square" rtlCol="0">
            <a:spAutoFit/>
          </a:bodyPr>
          <a:lstStyle/>
          <a:p>
            <a:r>
              <a:rPr lang="en-MY" dirty="0">
                <a:solidFill>
                  <a:srgbClr val="FF0000"/>
                </a:solidFill>
              </a:rPr>
              <a:t>Finding out all the 134 time slot and practitioners needed by 134 patients with expected hard score 2485. </a:t>
            </a:r>
          </a:p>
        </p:txBody>
      </p:sp>
    </p:spTree>
    <p:extLst>
      <p:ext uri="{BB962C8B-B14F-4D97-AF65-F5344CB8AC3E}">
        <p14:creationId xmlns:p14="http://schemas.microsoft.com/office/powerpoint/2010/main" val="388711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7D39-C6FA-48A6-859B-5C7F24FFCCD4}"/>
              </a:ext>
            </a:extLst>
          </p:cNvPr>
          <p:cNvSpPr>
            <a:spLocks noGrp="1"/>
          </p:cNvSpPr>
          <p:nvPr>
            <p:ph type="title"/>
          </p:nvPr>
        </p:nvSpPr>
        <p:spPr/>
        <p:txBody>
          <a:bodyPr/>
          <a:lstStyle/>
          <a:p>
            <a:r>
              <a:rPr lang="en-MY" dirty="0" err="1"/>
              <a:t>Optaplanner</a:t>
            </a:r>
            <a:r>
              <a:rPr lang="en-MY" dirty="0"/>
              <a:t> Simulation</a:t>
            </a:r>
          </a:p>
        </p:txBody>
      </p:sp>
      <p:sp>
        <p:nvSpPr>
          <p:cNvPr id="3" name="Content Placeholder 2">
            <a:extLst>
              <a:ext uri="{FF2B5EF4-FFF2-40B4-BE49-F238E27FC236}">
                <a16:creationId xmlns:a16="http://schemas.microsoft.com/office/drawing/2014/main" id="{88C6F32B-ECEA-40B2-966B-53E9EC00EAC8}"/>
              </a:ext>
            </a:extLst>
          </p:cNvPr>
          <p:cNvSpPr>
            <a:spLocks noGrp="1"/>
          </p:cNvSpPr>
          <p:nvPr>
            <p:ph idx="1"/>
          </p:nvPr>
        </p:nvSpPr>
        <p:spPr/>
        <p:txBody>
          <a:bodyPr/>
          <a:lstStyle/>
          <a:p>
            <a:r>
              <a:rPr lang="en-MY" dirty="0"/>
              <a:t>The </a:t>
            </a:r>
            <a:r>
              <a:rPr lang="en-MY" dirty="0" err="1"/>
              <a:t>optaplanner</a:t>
            </a:r>
            <a:r>
              <a:rPr lang="en-MY" dirty="0"/>
              <a:t> planning solution (</a:t>
            </a:r>
            <a:r>
              <a:rPr lang="en-MY" dirty="0" err="1"/>
              <a:t>timeSolution</a:t>
            </a:r>
            <a:r>
              <a:rPr lang="en-MY" dirty="0"/>
              <a:t>), planning entity (</a:t>
            </a:r>
            <a:r>
              <a:rPr lang="en-MY" dirty="0" err="1"/>
              <a:t>PHQprocess</a:t>
            </a:r>
            <a:r>
              <a:rPr lang="en-MY" dirty="0"/>
              <a:t>), patient, practitioner, time slot details are implemented under KIE data objects.</a:t>
            </a:r>
          </a:p>
          <a:p>
            <a:r>
              <a:rPr lang="en-MY" dirty="0" err="1"/>
              <a:t>TimeSolver</a:t>
            </a:r>
            <a:r>
              <a:rPr lang="en-MY" dirty="0"/>
              <a:t> is the  solver configuration time. It defines termination time as well as construction heuristics and local search type.</a:t>
            </a:r>
          </a:p>
        </p:txBody>
      </p:sp>
    </p:spTree>
    <p:extLst>
      <p:ext uri="{BB962C8B-B14F-4D97-AF65-F5344CB8AC3E}">
        <p14:creationId xmlns:p14="http://schemas.microsoft.com/office/powerpoint/2010/main" val="3467775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5FEE-546A-4149-9E4F-BAF5940616A2}"/>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6F3B485-3777-40E4-AFB1-22D7A41515A0}"/>
              </a:ext>
            </a:extLst>
          </p:cNvPr>
          <p:cNvSpPr>
            <a:spLocks noGrp="1"/>
          </p:cNvSpPr>
          <p:nvPr>
            <p:ph idx="1"/>
          </p:nvPr>
        </p:nvSpPr>
        <p:spPr/>
        <p:txBody>
          <a:bodyPr/>
          <a:lstStyle/>
          <a:p>
            <a:r>
              <a:rPr lang="en-MY" dirty="0"/>
              <a:t>Hill climbing will stuck at local optimum will late acceptance increase the chance the to find the global optimum. </a:t>
            </a:r>
          </a:p>
        </p:txBody>
      </p:sp>
    </p:spTree>
    <p:extLst>
      <p:ext uri="{BB962C8B-B14F-4D97-AF65-F5344CB8AC3E}">
        <p14:creationId xmlns:p14="http://schemas.microsoft.com/office/powerpoint/2010/main" val="203873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A3A1-E30B-4397-8D89-8A9472D1267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C09598FF-834A-47FF-985D-F363ACB437CA}"/>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27DB10DA-7E3D-4205-A2B9-93FFA1C47855}"/>
              </a:ext>
            </a:extLst>
          </p:cNvPr>
          <p:cNvPicPr>
            <a:picLocks noChangeAspect="1"/>
          </p:cNvPicPr>
          <p:nvPr/>
        </p:nvPicPr>
        <p:blipFill>
          <a:blip r:embed="rId2"/>
          <a:stretch>
            <a:fillRect/>
          </a:stretch>
        </p:blipFill>
        <p:spPr>
          <a:xfrm>
            <a:off x="2185987" y="1319212"/>
            <a:ext cx="7820025" cy="4219575"/>
          </a:xfrm>
          <a:prstGeom prst="rect">
            <a:avLst/>
          </a:prstGeom>
        </p:spPr>
      </p:pic>
      <p:sp>
        <p:nvSpPr>
          <p:cNvPr id="5" name="TextBox 4">
            <a:extLst>
              <a:ext uri="{FF2B5EF4-FFF2-40B4-BE49-F238E27FC236}">
                <a16:creationId xmlns:a16="http://schemas.microsoft.com/office/drawing/2014/main" id="{74B4C3B9-A78F-43E5-9453-57437F94051F}"/>
              </a:ext>
            </a:extLst>
          </p:cNvPr>
          <p:cNvSpPr txBox="1"/>
          <p:nvPr/>
        </p:nvSpPr>
        <p:spPr>
          <a:xfrm>
            <a:off x="5759629" y="2967334"/>
            <a:ext cx="4178710" cy="923330"/>
          </a:xfrm>
          <a:prstGeom prst="rect">
            <a:avLst/>
          </a:prstGeom>
          <a:noFill/>
        </p:spPr>
        <p:txBody>
          <a:bodyPr wrap="square" rtlCol="0">
            <a:spAutoFit/>
          </a:bodyPr>
          <a:lstStyle/>
          <a:p>
            <a:r>
              <a:rPr lang="en-MY" dirty="0">
                <a:solidFill>
                  <a:srgbClr val="FF0000"/>
                </a:solidFill>
              </a:rPr>
              <a:t>Adding 14 Indian patients which will expected to go to 1 Indian practitioner with cost of $20.</a:t>
            </a:r>
          </a:p>
        </p:txBody>
      </p:sp>
    </p:spTree>
    <p:extLst>
      <p:ext uri="{BB962C8B-B14F-4D97-AF65-F5344CB8AC3E}">
        <p14:creationId xmlns:p14="http://schemas.microsoft.com/office/powerpoint/2010/main" val="401198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7935-F494-4AF8-9232-2B46978E685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993D0057-3188-4320-9968-D47325AA63FC}"/>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6D625788-821A-4791-AF53-86AD4A832D09}"/>
              </a:ext>
            </a:extLst>
          </p:cNvPr>
          <p:cNvPicPr>
            <a:picLocks noChangeAspect="1"/>
          </p:cNvPicPr>
          <p:nvPr/>
        </p:nvPicPr>
        <p:blipFill>
          <a:blip r:embed="rId2"/>
          <a:stretch>
            <a:fillRect/>
          </a:stretch>
        </p:blipFill>
        <p:spPr>
          <a:xfrm>
            <a:off x="2365964" y="109537"/>
            <a:ext cx="7572375" cy="6638925"/>
          </a:xfrm>
          <a:prstGeom prst="rect">
            <a:avLst/>
          </a:prstGeom>
        </p:spPr>
      </p:pic>
      <p:sp>
        <p:nvSpPr>
          <p:cNvPr id="5" name="TextBox 4">
            <a:extLst>
              <a:ext uri="{FF2B5EF4-FFF2-40B4-BE49-F238E27FC236}">
                <a16:creationId xmlns:a16="http://schemas.microsoft.com/office/drawing/2014/main" id="{07D55D0E-EE38-4F58-AE98-F9CE46080D0E}"/>
              </a:ext>
            </a:extLst>
          </p:cNvPr>
          <p:cNvSpPr txBox="1"/>
          <p:nvPr/>
        </p:nvSpPr>
        <p:spPr>
          <a:xfrm>
            <a:off x="5759629" y="2967334"/>
            <a:ext cx="4178710" cy="646331"/>
          </a:xfrm>
          <a:prstGeom prst="rect">
            <a:avLst/>
          </a:prstGeom>
          <a:noFill/>
        </p:spPr>
        <p:txBody>
          <a:bodyPr wrap="square" rtlCol="0">
            <a:spAutoFit/>
          </a:bodyPr>
          <a:lstStyle/>
          <a:p>
            <a:r>
              <a:rPr lang="en-MY" dirty="0">
                <a:solidFill>
                  <a:srgbClr val="FF0000"/>
                </a:solidFill>
              </a:rPr>
              <a:t>Hill Climbing will stuck at local optimum and not giving solution for each process.</a:t>
            </a:r>
          </a:p>
        </p:txBody>
      </p:sp>
    </p:spTree>
    <p:extLst>
      <p:ext uri="{BB962C8B-B14F-4D97-AF65-F5344CB8AC3E}">
        <p14:creationId xmlns:p14="http://schemas.microsoft.com/office/powerpoint/2010/main" val="3435182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F5C0-2B1E-4643-BAA6-31555CC2C07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77C21FE-7587-46F3-B60F-9273DAB2F018}"/>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EE5582C7-507D-4178-A181-07B5000D7CEC}"/>
              </a:ext>
            </a:extLst>
          </p:cNvPr>
          <p:cNvPicPr>
            <a:picLocks noChangeAspect="1"/>
          </p:cNvPicPr>
          <p:nvPr/>
        </p:nvPicPr>
        <p:blipFill>
          <a:blip r:embed="rId2"/>
          <a:stretch>
            <a:fillRect/>
          </a:stretch>
        </p:blipFill>
        <p:spPr>
          <a:xfrm>
            <a:off x="2314575" y="100012"/>
            <a:ext cx="7562850" cy="6657975"/>
          </a:xfrm>
          <a:prstGeom prst="rect">
            <a:avLst/>
          </a:prstGeom>
        </p:spPr>
      </p:pic>
      <p:sp>
        <p:nvSpPr>
          <p:cNvPr id="5" name="TextBox 4">
            <a:extLst>
              <a:ext uri="{FF2B5EF4-FFF2-40B4-BE49-F238E27FC236}">
                <a16:creationId xmlns:a16="http://schemas.microsoft.com/office/drawing/2014/main" id="{7D73339B-9A75-43FD-9D66-081C465B4952}"/>
              </a:ext>
            </a:extLst>
          </p:cNvPr>
          <p:cNvSpPr txBox="1"/>
          <p:nvPr/>
        </p:nvSpPr>
        <p:spPr>
          <a:xfrm>
            <a:off x="5759629" y="2967334"/>
            <a:ext cx="4178710" cy="646331"/>
          </a:xfrm>
          <a:prstGeom prst="rect">
            <a:avLst/>
          </a:prstGeom>
          <a:noFill/>
        </p:spPr>
        <p:txBody>
          <a:bodyPr wrap="square" rtlCol="0">
            <a:spAutoFit/>
          </a:bodyPr>
          <a:lstStyle/>
          <a:p>
            <a:r>
              <a:rPr lang="en-MY" dirty="0">
                <a:solidFill>
                  <a:srgbClr val="FF0000"/>
                </a:solidFill>
              </a:rPr>
              <a:t>Late acceptance will be able to solve the problem.</a:t>
            </a:r>
          </a:p>
        </p:txBody>
      </p:sp>
    </p:spTree>
    <p:extLst>
      <p:ext uri="{BB962C8B-B14F-4D97-AF65-F5344CB8AC3E}">
        <p14:creationId xmlns:p14="http://schemas.microsoft.com/office/powerpoint/2010/main" val="132040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36EA-3E4A-4605-882C-BBE2CB28118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4B6491C-69C5-4770-88A0-17A0D00E7F72}"/>
              </a:ext>
            </a:extLst>
          </p:cNvPr>
          <p:cNvSpPr>
            <a:spLocks noGrp="1"/>
          </p:cNvSpPr>
          <p:nvPr>
            <p:ph idx="1"/>
          </p:nvPr>
        </p:nvSpPr>
        <p:spPr/>
        <p:txBody>
          <a:bodyPr/>
          <a:lstStyle/>
          <a:p>
            <a:r>
              <a:rPr lang="en-MY" dirty="0"/>
              <a:t>On KIE environment, the memory process is intensive and the </a:t>
            </a:r>
            <a:r>
              <a:rPr lang="en-MY" dirty="0" err="1"/>
              <a:t>optaplanner</a:t>
            </a:r>
            <a:r>
              <a:rPr lang="en-MY" dirty="0"/>
              <a:t> is limited to several function (cannot tune the late acceptance properties and etc).</a:t>
            </a:r>
          </a:p>
          <a:p>
            <a:r>
              <a:rPr lang="en-MY" dirty="0"/>
              <a:t>Hence, using Java Maven libraries to enhance </a:t>
            </a:r>
            <a:r>
              <a:rPr lang="en-MY"/>
              <a:t>the model.</a:t>
            </a:r>
          </a:p>
        </p:txBody>
      </p:sp>
    </p:spTree>
    <p:extLst>
      <p:ext uri="{BB962C8B-B14F-4D97-AF65-F5344CB8AC3E}">
        <p14:creationId xmlns:p14="http://schemas.microsoft.com/office/powerpoint/2010/main" val="215097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89AEE-AC1A-487F-AB88-C7357FC24CC5}"/>
              </a:ext>
            </a:extLst>
          </p:cNvPr>
          <p:cNvSpPr>
            <a:spLocks noGrp="1"/>
          </p:cNvSpPr>
          <p:nvPr>
            <p:ph type="ctrTitle"/>
          </p:nvPr>
        </p:nvSpPr>
        <p:spPr/>
        <p:txBody>
          <a:bodyPr/>
          <a:lstStyle/>
          <a:p>
            <a:endParaRPr lang="en-MY"/>
          </a:p>
        </p:txBody>
      </p:sp>
      <p:sp>
        <p:nvSpPr>
          <p:cNvPr id="3" name="Subtitle 2">
            <a:extLst>
              <a:ext uri="{FF2B5EF4-FFF2-40B4-BE49-F238E27FC236}">
                <a16:creationId xmlns:a16="http://schemas.microsoft.com/office/drawing/2014/main" id="{274573D7-D4D6-4B38-90CB-8A3CC0BE8F53}"/>
              </a:ext>
            </a:extLst>
          </p:cNvPr>
          <p:cNvSpPr>
            <a:spLocks noGrp="1"/>
          </p:cNvSpPr>
          <p:nvPr>
            <p:ph type="subTitle" idx="1"/>
          </p:nvPr>
        </p:nvSpPr>
        <p:spPr/>
        <p:txBody>
          <a:bodyPr/>
          <a:lstStyle/>
          <a:p>
            <a:endParaRPr lang="en-MY"/>
          </a:p>
        </p:txBody>
      </p:sp>
      <p:pic>
        <p:nvPicPr>
          <p:cNvPr id="4" name="Picture 3">
            <a:extLst>
              <a:ext uri="{FF2B5EF4-FFF2-40B4-BE49-F238E27FC236}">
                <a16:creationId xmlns:a16="http://schemas.microsoft.com/office/drawing/2014/main" id="{CC89F10D-C13F-4DFF-9EFA-DFB46102C8D0}"/>
              </a:ext>
            </a:extLst>
          </p:cNvPr>
          <p:cNvPicPr>
            <a:picLocks noChangeAspect="1"/>
          </p:cNvPicPr>
          <p:nvPr/>
        </p:nvPicPr>
        <p:blipFill rotWithShape="1">
          <a:blip r:embed="rId2"/>
          <a:srcRect l="3750" t="2972" r="15067" b="4919"/>
          <a:stretch/>
        </p:blipFill>
        <p:spPr>
          <a:xfrm>
            <a:off x="457200" y="741405"/>
            <a:ext cx="9897762" cy="5263980"/>
          </a:xfrm>
          <a:prstGeom prst="rect">
            <a:avLst/>
          </a:prstGeom>
        </p:spPr>
      </p:pic>
    </p:spTree>
    <p:extLst>
      <p:ext uri="{BB962C8B-B14F-4D97-AF65-F5344CB8AC3E}">
        <p14:creationId xmlns:p14="http://schemas.microsoft.com/office/powerpoint/2010/main" val="347720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7D39-C6FA-48A6-859B-5C7F24FFCCD4}"/>
              </a:ext>
            </a:extLst>
          </p:cNvPr>
          <p:cNvSpPr>
            <a:spLocks noGrp="1"/>
          </p:cNvSpPr>
          <p:nvPr>
            <p:ph type="title"/>
          </p:nvPr>
        </p:nvSpPr>
        <p:spPr/>
        <p:txBody>
          <a:bodyPr/>
          <a:lstStyle/>
          <a:p>
            <a:r>
              <a:rPr lang="en-MY" dirty="0" err="1"/>
              <a:t>Optaplanner</a:t>
            </a:r>
            <a:r>
              <a:rPr lang="en-MY" dirty="0"/>
              <a:t> Simulation</a:t>
            </a:r>
          </a:p>
        </p:txBody>
      </p:sp>
      <p:sp>
        <p:nvSpPr>
          <p:cNvPr id="3" name="Content Placeholder 2">
            <a:extLst>
              <a:ext uri="{FF2B5EF4-FFF2-40B4-BE49-F238E27FC236}">
                <a16:creationId xmlns:a16="http://schemas.microsoft.com/office/drawing/2014/main" id="{88C6F32B-ECEA-40B2-966B-53E9EC00EAC8}"/>
              </a:ext>
            </a:extLst>
          </p:cNvPr>
          <p:cNvSpPr>
            <a:spLocks noGrp="1"/>
          </p:cNvSpPr>
          <p:nvPr>
            <p:ph idx="1"/>
          </p:nvPr>
        </p:nvSpPr>
        <p:spPr/>
        <p:txBody>
          <a:bodyPr/>
          <a:lstStyle/>
          <a:p>
            <a:r>
              <a:rPr lang="en-MY" dirty="0"/>
              <a:t>In the first attempt, we name the planning solution as </a:t>
            </a:r>
            <a:r>
              <a:rPr lang="en-MY" dirty="0" err="1"/>
              <a:t>timeSolution</a:t>
            </a:r>
            <a:r>
              <a:rPr lang="en-MY" dirty="0"/>
              <a:t>, planning entity as </a:t>
            </a:r>
            <a:r>
              <a:rPr lang="en-MY" dirty="0" err="1"/>
              <a:t>PHQprocess</a:t>
            </a:r>
            <a:r>
              <a:rPr lang="en-MY" dirty="0"/>
              <a:t>. Hard Soft Score is chosen as the score type. </a:t>
            </a:r>
          </a:p>
          <a:p>
            <a:r>
              <a:rPr lang="en-MY" dirty="0"/>
              <a:t>In </a:t>
            </a:r>
            <a:r>
              <a:rPr lang="en-MY" dirty="0" err="1"/>
              <a:t>TimeSolution</a:t>
            </a:r>
            <a:r>
              <a:rPr lang="en-MY" dirty="0"/>
              <a:t>, list of practitioners and list of time slot is linked to the practitioner, time slot in the PHQ process. The planning variable is defined to be many to one relation in between planning solution and entity.</a:t>
            </a:r>
          </a:p>
          <a:p>
            <a:r>
              <a:rPr lang="en-MY" dirty="0"/>
              <a:t>In first attempt, we define the process to include patients’ detail, namely, ID, name, PHQ Score, prefer location, prefer day of session, gender and language.</a:t>
            </a:r>
          </a:p>
        </p:txBody>
      </p:sp>
    </p:spTree>
    <p:extLst>
      <p:ext uri="{BB962C8B-B14F-4D97-AF65-F5344CB8AC3E}">
        <p14:creationId xmlns:p14="http://schemas.microsoft.com/office/powerpoint/2010/main" val="1122043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8CF4-64DD-4534-B290-CD85CDFD501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B1C8FC6-46D0-416A-9D23-C63A3AEDF803}"/>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8F2FCBAC-047A-4332-91E2-CD4DCBB61B03}"/>
              </a:ext>
            </a:extLst>
          </p:cNvPr>
          <p:cNvPicPr>
            <a:picLocks noChangeAspect="1"/>
          </p:cNvPicPr>
          <p:nvPr/>
        </p:nvPicPr>
        <p:blipFill rotWithShape="1">
          <a:blip r:embed="rId2"/>
          <a:srcRect l="3549" t="-1917" b="49215"/>
          <a:stretch/>
        </p:blipFill>
        <p:spPr>
          <a:xfrm>
            <a:off x="321275" y="1923020"/>
            <a:ext cx="11759514" cy="3011959"/>
          </a:xfrm>
          <a:prstGeom prst="rect">
            <a:avLst/>
          </a:prstGeom>
        </p:spPr>
      </p:pic>
    </p:spTree>
    <p:extLst>
      <p:ext uri="{BB962C8B-B14F-4D97-AF65-F5344CB8AC3E}">
        <p14:creationId xmlns:p14="http://schemas.microsoft.com/office/powerpoint/2010/main" val="182658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0AF2-CC8F-482B-BF4A-064A0D15B0F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6F88DFA-0930-4792-BD91-C88A87298DC1}"/>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C988CC43-6AEC-4AF1-B2DB-7CC155C266AC}"/>
              </a:ext>
            </a:extLst>
          </p:cNvPr>
          <p:cNvPicPr>
            <a:picLocks noChangeAspect="1"/>
          </p:cNvPicPr>
          <p:nvPr/>
        </p:nvPicPr>
        <p:blipFill rotWithShape="1">
          <a:blip r:embed="rId2"/>
          <a:srcRect l="3446" b="50000"/>
          <a:stretch/>
        </p:blipFill>
        <p:spPr>
          <a:xfrm>
            <a:off x="111211" y="2000250"/>
            <a:ext cx="11771870" cy="2857500"/>
          </a:xfrm>
          <a:prstGeom prst="rect">
            <a:avLst/>
          </a:prstGeom>
        </p:spPr>
      </p:pic>
    </p:spTree>
    <p:extLst>
      <p:ext uri="{BB962C8B-B14F-4D97-AF65-F5344CB8AC3E}">
        <p14:creationId xmlns:p14="http://schemas.microsoft.com/office/powerpoint/2010/main" val="66918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7642-1C69-4FB3-B120-3A4CABEF58E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67E59C6-F854-423F-81D6-44D16673DF6A}"/>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8B75A3BA-04BC-42B8-95AC-2EB7679E54F4}"/>
              </a:ext>
            </a:extLst>
          </p:cNvPr>
          <p:cNvPicPr>
            <a:picLocks noChangeAspect="1"/>
          </p:cNvPicPr>
          <p:nvPr/>
        </p:nvPicPr>
        <p:blipFill rotWithShape="1">
          <a:blip r:embed="rId2"/>
          <a:srcRect l="3446" b="50000"/>
          <a:stretch/>
        </p:blipFill>
        <p:spPr>
          <a:xfrm>
            <a:off x="210065" y="1825625"/>
            <a:ext cx="11771870" cy="2857500"/>
          </a:xfrm>
          <a:prstGeom prst="rect">
            <a:avLst/>
          </a:prstGeom>
        </p:spPr>
      </p:pic>
    </p:spTree>
    <p:extLst>
      <p:ext uri="{BB962C8B-B14F-4D97-AF65-F5344CB8AC3E}">
        <p14:creationId xmlns:p14="http://schemas.microsoft.com/office/powerpoint/2010/main" val="171665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4F2F5-ACF1-4645-A761-57F1EFDC8B34}"/>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457FB9C0-FF81-4C0A-8E75-1EDB23408CEA}"/>
              </a:ext>
            </a:extLst>
          </p:cNvPr>
          <p:cNvSpPr>
            <a:spLocks noGrp="1"/>
          </p:cNvSpPr>
          <p:nvPr>
            <p:ph idx="1"/>
          </p:nvPr>
        </p:nvSpPr>
        <p:spPr/>
        <p:txBody>
          <a:bodyPr/>
          <a:lstStyle/>
          <a:p>
            <a:endParaRPr lang="en-MY"/>
          </a:p>
        </p:txBody>
      </p:sp>
      <p:pic>
        <p:nvPicPr>
          <p:cNvPr id="4" name="Picture 3">
            <a:extLst>
              <a:ext uri="{FF2B5EF4-FFF2-40B4-BE49-F238E27FC236}">
                <a16:creationId xmlns:a16="http://schemas.microsoft.com/office/drawing/2014/main" id="{86D8337B-C90C-4950-9F8A-13ABEA707D0E}"/>
              </a:ext>
            </a:extLst>
          </p:cNvPr>
          <p:cNvPicPr>
            <a:picLocks noChangeAspect="1"/>
          </p:cNvPicPr>
          <p:nvPr/>
        </p:nvPicPr>
        <p:blipFill rotWithShape="1">
          <a:blip r:embed="rId2"/>
          <a:srcRect l="3750" t="1917" r="1791" b="39297"/>
          <a:stretch/>
        </p:blipFill>
        <p:spPr>
          <a:xfrm>
            <a:off x="337751" y="1570723"/>
            <a:ext cx="11516497" cy="3359622"/>
          </a:xfrm>
          <a:prstGeom prst="rect">
            <a:avLst/>
          </a:prstGeom>
        </p:spPr>
      </p:pic>
    </p:spTree>
    <p:extLst>
      <p:ext uri="{BB962C8B-B14F-4D97-AF65-F5344CB8AC3E}">
        <p14:creationId xmlns:p14="http://schemas.microsoft.com/office/powerpoint/2010/main" val="23134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F670-BC1D-4E06-B5DF-813461C2403A}"/>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8F0D1D1-CFBB-4520-97ED-5E76A5AF2DB2}"/>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CB471004-C30C-4EAD-9CC5-9D3C21E52718}"/>
              </a:ext>
            </a:extLst>
          </p:cNvPr>
          <p:cNvPicPr>
            <a:picLocks noChangeAspect="1"/>
          </p:cNvPicPr>
          <p:nvPr/>
        </p:nvPicPr>
        <p:blipFill rotWithShape="1">
          <a:blip r:embed="rId2"/>
          <a:srcRect l="3548" t="1918" b="38215"/>
          <a:stretch/>
        </p:blipFill>
        <p:spPr>
          <a:xfrm>
            <a:off x="216243" y="1610969"/>
            <a:ext cx="11759514" cy="3421406"/>
          </a:xfrm>
          <a:prstGeom prst="rect">
            <a:avLst/>
          </a:prstGeom>
        </p:spPr>
      </p:pic>
    </p:spTree>
    <p:extLst>
      <p:ext uri="{BB962C8B-B14F-4D97-AF65-F5344CB8AC3E}">
        <p14:creationId xmlns:p14="http://schemas.microsoft.com/office/powerpoint/2010/main" val="2208680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TotalTime>
  <Words>526</Words>
  <Application>Microsoft Office PowerPoint</Application>
  <PresentationFormat>Widescreen</PresentationFormat>
  <Paragraphs>29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Optaplanner Simulation</vt:lpstr>
      <vt:lpstr>Optaplanner Simulation</vt:lpstr>
      <vt:lpstr>PowerPoint Presentation</vt:lpstr>
      <vt:lpstr>Optaplanner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Local Search - Late Acceptance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dc:creator>
  <cp:lastModifiedBy>Boon Ping Ong (boonping)</cp:lastModifiedBy>
  <cp:revision>16</cp:revision>
  <dcterms:created xsi:type="dcterms:W3CDTF">2019-04-07T05:26:24Z</dcterms:created>
  <dcterms:modified xsi:type="dcterms:W3CDTF">2019-04-08T13:34:21Z</dcterms:modified>
</cp:coreProperties>
</file>