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0B66-2689-48B2-8797-C2312FF6E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AA828-7B79-4015-835D-B889A346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40855-B62A-4C8D-AFF6-94B27348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F2A6-4024-426F-87CD-A8796235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0697-9D7E-4F78-A6A0-175240BE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39AE-2A6D-4495-9022-AAD7F122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E25C4-CAA6-42E5-89AB-CB557F9B0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B38DD-EC4C-4289-A92B-13C0CA9B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C649-4962-41C6-9988-AF1CD72C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C11EA-B8FB-4D5F-94FA-18C1BF00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0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2410C-A50B-4092-8CB2-ADB7F12F8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34F07-ED99-4FA8-A63D-D712A974C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AF419-3D5A-4C49-A46D-83F35AAB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FAE87-2989-4A96-8EDE-E693F072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5C187-F6DC-4FF5-BA7C-9E17D826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B74B-1308-4E3A-B60B-71AC94D0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FCC3-B9CA-4B41-9B1D-5B31CBDE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B508-6383-4473-85EF-AFDB54F1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7A725-46FE-43D5-BB72-CDF16DD6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C542-2543-48FE-A8F6-C20D9E1F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CC7E-2DEE-46F3-9727-B64D59E9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DE947-0557-43F7-801C-11576F0C5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55BF6-F9B6-4B3E-B018-0051D467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EA08B-F990-4372-B814-D383DC14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CA25-6EF8-401E-BFD6-12C5E8A0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6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92C7-81EE-4FD5-8341-3CA9C3D9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03BB-D85F-46DB-B9C0-901D0DE39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43056-E43C-4758-A511-488D5C0A6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BDD89-7F1D-4B71-B734-7843996E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CC615-1597-4623-B6DA-9312574B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345D3-D341-42EE-82F3-1A5F350B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9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4764-1B12-40BA-9044-3437352A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CEDD-4C7F-42FA-97FC-FBA778C3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A2C10-99D0-43CE-B32A-3848305E4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B29D9-F1AE-41C3-A316-8D5E16557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B20D9-A493-42F3-A935-3C521AAE9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DE7DB-241D-4927-9CCA-BEB54536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F56A0-F960-4B94-ACC8-D93B6332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8CD1E-F90B-4DF9-9F03-18C71B81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0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8A43-8DC8-422C-A9BF-481C0399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6E015-F9F4-4F81-BEAE-14749310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4254F-6E39-4D08-9A5E-3EB4F9F9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B1E4F-E073-411D-A0D8-1F599961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FF945-8B20-47D2-A4C5-79EC6BAF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B5583-64CA-4D69-B690-C2FBECD3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DD4FA-6EC2-4D70-89ED-00C4A827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7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30F7-0311-4509-8D2A-BF54620C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9E98-F7FA-4E85-807B-A27BF4C0A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6E92B-1545-415A-8F3C-8521F4F7D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72168-82AE-4B74-AAF4-AB0B14C0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2A07F-D14B-4936-AED4-DD351A34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563E2-C83B-48EB-BD92-8ED215A3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B006-3589-45D8-8198-B210E638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7DE2E-1D5D-432E-B009-4BB969C0D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AE9E8-6680-4E78-A611-A1BB9D45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169FE-F028-465B-8805-6DB24AF3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60DF7-E9F6-4ED1-8221-9959EF9C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D9CCC-4750-4609-A900-619C69E8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56308-9F5A-4317-8891-52ECD2F7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9B2AD-4D3F-4FB4-BB6F-7A6ACF909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700C-B810-459D-813A-72C023355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5946E-9ABB-4C88-B44D-168670519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1507F-3D98-4617-8C7A-412164824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73D0-F545-498C-B906-D7028002D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Autoencoder Classifier for Wafer resistance test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148F4-FBDD-4410-B4D3-D32D2EE5A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4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86F8-B29A-4306-AE74-2AF4C614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2D56-68A7-4E8E-95A0-1E772C47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8:2 test split, both labelled and </a:t>
            </a:r>
            <a:r>
              <a:rPr lang="en-US" dirty="0" err="1"/>
              <a:t>unlabelled</a:t>
            </a:r>
            <a:r>
              <a:rPr lang="en-US" dirty="0"/>
              <a:t> data are split.</a:t>
            </a:r>
          </a:p>
          <a:p>
            <a:r>
              <a:rPr lang="en-US" dirty="0"/>
              <a:t>Train labelled data used for training the autoencoder then train label data used to train classifier.</a:t>
            </a:r>
          </a:p>
          <a:p>
            <a:r>
              <a:rPr lang="en-US" dirty="0"/>
              <a:t>The classifier will then make classification on </a:t>
            </a:r>
            <a:r>
              <a:rPr lang="en-US" dirty="0" err="1"/>
              <a:t>unlabelled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82978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142B-7F8C-4295-914C-AC2A5221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</a:t>
            </a:r>
            <a:r>
              <a:rPr lang="en-US" dirty="0" err="1"/>
              <a:t>Autodecoder</a:t>
            </a:r>
            <a:r>
              <a:rPr lang="en-US" dirty="0"/>
              <a:t>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B259-917D-43C9-A537-8D4058A8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Autodecoder</a:t>
            </a:r>
            <a:r>
              <a:rPr lang="en-US" dirty="0"/>
              <a:t> is lossy but it is still acceptable as it is used for </a:t>
            </a:r>
            <a:r>
              <a:rPr lang="en-US" dirty="0" err="1"/>
              <a:t>classificvation</a:t>
            </a:r>
            <a:r>
              <a:rPr lang="en-US" dirty="0"/>
              <a:t> purpose. 8286%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068F5-A5CE-43FC-8A9C-A927369E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88" y="3064440"/>
            <a:ext cx="8124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142B-7F8C-4295-914C-AC2A5221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</a:t>
            </a:r>
            <a:r>
              <a:rPr lang="en-US" dirty="0" err="1"/>
              <a:t>Autodecoder</a:t>
            </a:r>
            <a:r>
              <a:rPr lang="en-US" dirty="0"/>
              <a:t>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B259-917D-43C9-A537-8D4058A8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Reconstructed image sharpen the wafer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A8B9C-32B1-4885-9E66-D124BC172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825" y="904027"/>
            <a:ext cx="25146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9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142B-7F8C-4295-914C-AC2A5221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B259-917D-43C9-A537-8D4058A8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Classfication</a:t>
            </a:r>
            <a:r>
              <a:rPr lang="en-US" dirty="0"/>
              <a:t> is achieving 98.17% at epoch 60.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0715A-B3C0-48FA-9FAE-61D023E2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253511"/>
            <a:ext cx="8258175" cy="3829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F35DED-86E7-4000-A599-70677FC6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334" y="3429000"/>
            <a:ext cx="36576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4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A129-A58D-473C-BEB2-A571FAA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6CAD-26C3-4C76-886A-D5B4EFC5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correctly predicted class for the wafer map.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034D0-A1E6-4FC3-A561-730E8B959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266" y="1027906"/>
            <a:ext cx="32861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684A-DDC2-47DD-8A0F-3020D4B4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2DFC-41B2-4B21-9A79-D09467B0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Autoencoder comprises of two parts of network, encoder and decoder.</a:t>
            </a:r>
          </a:p>
          <a:p>
            <a:r>
              <a:rPr lang="en-US" dirty="0"/>
              <a:t>Encoder extracts features from the image into “code”. </a:t>
            </a:r>
          </a:p>
          <a:p>
            <a:r>
              <a:rPr lang="en-US" dirty="0"/>
              <a:t>“Code” is actually compressed image or image consists only necessary features.</a:t>
            </a:r>
          </a:p>
          <a:p>
            <a:r>
              <a:rPr lang="en-US" dirty="0"/>
              <a:t>The “code” will then be decoded and forms the reconstructed image.</a:t>
            </a:r>
          </a:p>
        </p:txBody>
      </p:sp>
    </p:spTree>
    <p:extLst>
      <p:ext uri="{BB962C8B-B14F-4D97-AF65-F5344CB8AC3E}">
        <p14:creationId xmlns:p14="http://schemas.microsoft.com/office/powerpoint/2010/main" val="291186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1103-A570-4FE3-A781-1C15A427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4AFF-6FC8-4FB6-B99E-2DAF9F27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context, the image is downsized using 3 convolution layers with strides (2,2). </a:t>
            </a:r>
          </a:p>
          <a:p>
            <a:r>
              <a:rPr lang="en-US" dirty="0"/>
              <a:t>This will downsize the image (42,42) -&gt; (21,21) -&gt;(11,11) -&gt;(6,6)</a:t>
            </a:r>
          </a:p>
          <a:p>
            <a:r>
              <a:rPr lang="en-US" dirty="0"/>
              <a:t>At the encoded layer, we will have 40 neurons with shape (6,6).</a:t>
            </a:r>
          </a:p>
          <a:p>
            <a:r>
              <a:rPr lang="en-US" dirty="0"/>
              <a:t>This should capture all the necessary features in the images in the form of different compressed images.</a:t>
            </a:r>
          </a:p>
          <a:p>
            <a:r>
              <a:rPr lang="en-US" dirty="0"/>
              <a:t>If there are less neuron, it tends to be losing information/features.</a:t>
            </a:r>
          </a:p>
          <a:p>
            <a:r>
              <a:rPr lang="en-US" dirty="0"/>
              <a:t>Further compression of image may also lead to wrong classification of images since “saw” and “grind” defects tend to be at edge of wafer rather than at the center.</a:t>
            </a:r>
          </a:p>
        </p:txBody>
      </p:sp>
    </p:spTree>
    <p:extLst>
      <p:ext uri="{BB962C8B-B14F-4D97-AF65-F5344CB8AC3E}">
        <p14:creationId xmlns:p14="http://schemas.microsoft.com/office/powerpoint/2010/main" val="5442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1103-A570-4FE3-A781-1C15A427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4AFF-6FC8-4FB6-B99E-2DAF9F27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“code” which is the resultant of encoder, will now be decoded back to its original shape.</a:t>
            </a:r>
          </a:p>
          <a:p>
            <a:r>
              <a:rPr lang="en-US" dirty="0"/>
              <a:t>In this context, we will be following the same path:</a:t>
            </a:r>
          </a:p>
          <a:p>
            <a:pPr marL="0" indent="0">
              <a:buNone/>
            </a:pPr>
            <a:r>
              <a:rPr lang="en-US" dirty="0"/>
              <a:t>(6,6)-&gt;(11,11)-&gt;(21,21)-&gt;(42,42)</a:t>
            </a:r>
          </a:p>
          <a:p>
            <a:r>
              <a:rPr lang="en-US" dirty="0"/>
              <a:t>Hence, </a:t>
            </a:r>
            <a:r>
              <a:rPr lang="en-US" dirty="0" err="1"/>
              <a:t>upsampling</a:t>
            </a:r>
            <a:r>
              <a:rPr lang="en-US" dirty="0"/>
              <a:t> layer is used. Size (2,2) is chosen so the image is twice in row and column. The padded row/column shares same value.</a:t>
            </a:r>
          </a:p>
          <a:p>
            <a:r>
              <a:rPr lang="en-US" dirty="0"/>
              <a:t>However, certain layer involves odd number of row and column. </a:t>
            </a:r>
          </a:p>
          <a:p>
            <a:r>
              <a:rPr lang="en-US" dirty="0"/>
              <a:t>Hence, lambda layer is used to remove last row and last column.</a:t>
            </a:r>
          </a:p>
          <a:p>
            <a:pPr marL="0" indent="0">
              <a:buNone/>
            </a:pPr>
            <a:r>
              <a:rPr lang="en-US" dirty="0"/>
              <a:t>(6,6)-&gt;(12,12)-&gt;(11,11)-&gt;(22,22)-&gt;(21,21)-&gt;(42,42)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3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8616-5E0F-46BE-89C6-238290D7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A686-D749-4C7B-AFF4-C53A0F68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Upsampling</a:t>
            </a:r>
            <a:r>
              <a:rPr lang="en-US" dirty="0"/>
              <a:t> will pad the same value. Hence, convolution layer with stride (1,1) is needed in order to increase accuracy of the re-constructed image.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76D1-3E74-4F27-B1AA-A5DA3F4C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of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BDAC-2CBD-488C-B570-369BBAECB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autoencoder is unsupervised learning. This is because both input and output is actually the same image.</a:t>
            </a:r>
          </a:p>
          <a:p>
            <a:r>
              <a:rPr lang="en-US" dirty="0"/>
              <a:t>The feature that it gathers is at the center “code” layer. The code will then used as input of </a:t>
            </a:r>
            <a:r>
              <a:rPr lang="en-US" dirty="0" err="1"/>
              <a:t>classfier</a:t>
            </a:r>
            <a:r>
              <a:rPr lang="en-US" dirty="0"/>
              <a:t>.</a:t>
            </a:r>
          </a:p>
          <a:p>
            <a:r>
              <a:rPr lang="en-US" dirty="0"/>
              <a:t>Hence, RMS is used to compile the model. This is because output is now an image.</a:t>
            </a:r>
          </a:p>
        </p:txBody>
      </p:sp>
    </p:spTree>
    <p:extLst>
      <p:ext uri="{BB962C8B-B14F-4D97-AF65-F5344CB8AC3E}">
        <p14:creationId xmlns:p14="http://schemas.microsoft.com/office/powerpoint/2010/main" val="356869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7019-F9FF-48FA-B7EF-B55C3AA9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1AB2-5C5F-4106-B8F2-0AFCEF35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of autoencoder, the “code” can then be used to represent the extracted features.</a:t>
            </a:r>
          </a:p>
          <a:p>
            <a:r>
              <a:rPr lang="en-US" dirty="0"/>
              <a:t>However, </a:t>
            </a:r>
            <a:r>
              <a:rPr lang="en-US" dirty="0" err="1"/>
              <a:t>autodecoder</a:t>
            </a:r>
            <a:r>
              <a:rPr lang="en-US" dirty="0"/>
              <a:t> does not know how to map the extracted features to user classification.</a:t>
            </a:r>
          </a:p>
          <a:p>
            <a:r>
              <a:rPr lang="en-US" dirty="0"/>
              <a:t>Hence, dense layer can be connected to the output of “code” layer. </a:t>
            </a:r>
          </a:p>
          <a:p>
            <a:r>
              <a:rPr lang="en-US" dirty="0"/>
              <a:t>The final dense layer must have number of neuron fits the user defined number of classes. Each neuron represent likelihood to belong to each class.</a:t>
            </a:r>
          </a:p>
        </p:txBody>
      </p:sp>
    </p:spTree>
    <p:extLst>
      <p:ext uri="{BB962C8B-B14F-4D97-AF65-F5344CB8AC3E}">
        <p14:creationId xmlns:p14="http://schemas.microsoft.com/office/powerpoint/2010/main" val="271164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7019-F9FF-48FA-B7EF-B55C3AA9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1AB2-5C5F-4106-B8F2-0AFCEF35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of autoencoder, the encoder is trained, so training of these layer must be disabled.</a:t>
            </a:r>
          </a:p>
          <a:p>
            <a:r>
              <a:rPr lang="en-US" dirty="0"/>
              <a:t>The dense layer will instead be trained by fitting input to input image and output to the user defined class.</a:t>
            </a:r>
          </a:p>
          <a:p>
            <a:r>
              <a:rPr lang="en-US" dirty="0"/>
              <a:t>Categorical </a:t>
            </a:r>
            <a:r>
              <a:rPr lang="en-US" dirty="0" err="1"/>
              <a:t>crossentropy</a:t>
            </a:r>
            <a:r>
              <a:rPr lang="en-US" dirty="0"/>
              <a:t> is used for fitting as it is now in categorical values.</a:t>
            </a:r>
          </a:p>
        </p:txBody>
      </p:sp>
    </p:spTree>
    <p:extLst>
      <p:ext uri="{BB962C8B-B14F-4D97-AF65-F5344CB8AC3E}">
        <p14:creationId xmlns:p14="http://schemas.microsoft.com/office/powerpoint/2010/main" val="410438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CCE8-4EA9-4DBE-9919-0321084A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2BC4-7B14-4924-BD4E-F7F8E9CB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first, autoencoder is trained using unlabeled data. This is because </a:t>
            </a:r>
            <a:r>
              <a:rPr lang="en-US" dirty="0" err="1"/>
              <a:t>autodecoder</a:t>
            </a:r>
            <a:r>
              <a:rPr lang="en-US" dirty="0"/>
              <a:t> is using unsupervised learning.</a:t>
            </a:r>
          </a:p>
          <a:p>
            <a:r>
              <a:rPr lang="en-US" dirty="0"/>
              <a:t>Then, the classifier will be trained using technician label data since the classifier will need information of final classification of known extracted features.</a:t>
            </a:r>
          </a:p>
          <a:p>
            <a:r>
              <a:rPr lang="en-US" dirty="0"/>
              <a:t>This will be two different set of data.</a:t>
            </a:r>
          </a:p>
        </p:txBody>
      </p:sp>
    </p:spTree>
    <p:extLst>
      <p:ext uri="{BB962C8B-B14F-4D97-AF65-F5344CB8AC3E}">
        <p14:creationId xmlns:p14="http://schemas.microsoft.com/office/powerpoint/2010/main" val="255005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674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Autoencoder Classifier for Wafer resistance test map</vt:lpstr>
      <vt:lpstr>Autoencoder</vt:lpstr>
      <vt:lpstr>Encoder</vt:lpstr>
      <vt:lpstr>Decoder</vt:lpstr>
      <vt:lpstr>Decoder</vt:lpstr>
      <vt:lpstr>Training of autoencoder</vt:lpstr>
      <vt:lpstr>Classifier</vt:lpstr>
      <vt:lpstr>Classifier</vt:lpstr>
      <vt:lpstr>Training Procedure</vt:lpstr>
      <vt:lpstr>Prediction</vt:lpstr>
      <vt:lpstr>Result – Autodecoder Training</vt:lpstr>
      <vt:lpstr>Result – Autodecoder Training</vt:lpstr>
      <vt:lpstr>Result – Classifier Training</vt:lpstr>
      <vt:lpstr>Result – Classifier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 Classifier for Wafer resistance test map</dc:title>
  <dc:creator>Boon Ping Ong (boonping)</dc:creator>
  <cp:lastModifiedBy>Boon Ping Ong (boonping)</cp:lastModifiedBy>
  <cp:revision>8</cp:revision>
  <dcterms:created xsi:type="dcterms:W3CDTF">2019-10-09T09:20:18Z</dcterms:created>
  <dcterms:modified xsi:type="dcterms:W3CDTF">2019-10-09T10:18:09Z</dcterms:modified>
</cp:coreProperties>
</file>