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62" r:id="rId8"/>
    <p:sldId id="276" r:id="rId9"/>
    <p:sldId id="261" r:id="rId10"/>
    <p:sldId id="277" r:id="rId11"/>
    <p:sldId id="263" r:id="rId12"/>
    <p:sldId id="278" r:id="rId13"/>
    <p:sldId id="279" r:id="rId14"/>
    <p:sldId id="264" r:id="rId15"/>
    <p:sldId id="265" r:id="rId16"/>
    <p:sldId id="266" r:id="rId17"/>
    <p:sldId id="269" r:id="rId18"/>
    <p:sldId id="271" r:id="rId19"/>
    <p:sldId id="268" r:id="rId20"/>
    <p:sldId id="270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8C8DCD-7453-4287-BC1C-14ADE946EAF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0EDA96D-E124-45A7-9C9A-3748704608AE}">
      <dgm:prSet phldrT="[Text]"/>
      <dgm:spPr/>
      <dgm:t>
        <a:bodyPr/>
        <a:lstStyle/>
        <a:p>
          <a:r>
            <a:rPr lang="en-US" dirty="0"/>
            <a:t>Unlabeled Train Data for </a:t>
          </a:r>
          <a:r>
            <a:rPr lang="en-US" dirty="0">
              <a:solidFill>
                <a:srgbClr val="FF0000"/>
              </a:solidFill>
            </a:rPr>
            <a:t>autoencoder training</a:t>
          </a:r>
        </a:p>
      </dgm:t>
    </dgm:pt>
    <dgm:pt modelId="{F1F92B73-0F1F-49AA-B729-15605F65B16C}" type="parTrans" cxnId="{4BE6FD30-993D-4DCB-84EA-01CBF9C7D49C}">
      <dgm:prSet/>
      <dgm:spPr/>
      <dgm:t>
        <a:bodyPr/>
        <a:lstStyle/>
        <a:p>
          <a:endParaRPr lang="en-US"/>
        </a:p>
      </dgm:t>
    </dgm:pt>
    <dgm:pt modelId="{3AD067DD-0785-4E35-BA39-CF446712753B}" type="sibTrans" cxnId="{4BE6FD30-993D-4DCB-84EA-01CBF9C7D49C}">
      <dgm:prSet/>
      <dgm:spPr/>
      <dgm:t>
        <a:bodyPr/>
        <a:lstStyle/>
        <a:p>
          <a:endParaRPr lang="en-US"/>
        </a:p>
      </dgm:t>
    </dgm:pt>
    <dgm:pt modelId="{DD618DA8-CA69-412F-A407-137EA61B8251}">
      <dgm:prSet phldrT="[Text]"/>
      <dgm:spPr/>
      <dgm:t>
        <a:bodyPr/>
        <a:lstStyle/>
        <a:p>
          <a:r>
            <a:rPr lang="en-US" dirty="0"/>
            <a:t>Labeled Train Data for </a:t>
          </a:r>
          <a:r>
            <a:rPr lang="en-US" dirty="0">
              <a:solidFill>
                <a:srgbClr val="FF0000"/>
              </a:solidFill>
            </a:rPr>
            <a:t>classifier training</a:t>
          </a:r>
          <a:endParaRPr lang="en-US" dirty="0"/>
        </a:p>
      </dgm:t>
    </dgm:pt>
    <dgm:pt modelId="{6CF0482E-85C0-4CCC-B9BC-CAE2F62EDF0F}" type="parTrans" cxnId="{199BA935-BA22-41E6-ABBC-041AEA59C245}">
      <dgm:prSet/>
      <dgm:spPr/>
      <dgm:t>
        <a:bodyPr/>
        <a:lstStyle/>
        <a:p>
          <a:endParaRPr lang="en-US"/>
        </a:p>
      </dgm:t>
    </dgm:pt>
    <dgm:pt modelId="{B5563091-0C2F-42BC-AFFD-BF740F0120BE}" type="sibTrans" cxnId="{199BA935-BA22-41E6-ABBC-041AEA59C245}">
      <dgm:prSet/>
      <dgm:spPr/>
      <dgm:t>
        <a:bodyPr/>
        <a:lstStyle/>
        <a:p>
          <a:endParaRPr lang="en-US"/>
        </a:p>
      </dgm:t>
    </dgm:pt>
    <dgm:pt modelId="{B7D453BB-75FD-4A8F-B351-8E4EF98995EF}">
      <dgm:prSet phldrT="[Text]"/>
      <dgm:spPr/>
      <dgm:t>
        <a:bodyPr/>
        <a:lstStyle/>
        <a:p>
          <a:r>
            <a:rPr lang="en-US" dirty="0"/>
            <a:t>Using Labeled Test Data to generate confusion matrix and other performance matrices on </a:t>
          </a:r>
          <a:r>
            <a:rPr lang="en-US" dirty="0" err="1">
              <a:solidFill>
                <a:srgbClr val="FF0000"/>
              </a:solidFill>
            </a:rPr>
            <a:t>Classfier</a:t>
          </a:r>
          <a:endParaRPr lang="en-US" dirty="0">
            <a:solidFill>
              <a:srgbClr val="FF0000"/>
            </a:solidFill>
          </a:endParaRPr>
        </a:p>
      </dgm:t>
    </dgm:pt>
    <dgm:pt modelId="{1BB7DE1B-FE5E-41D1-82A8-A276DF6F433A}" type="parTrans" cxnId="{0DF575BD-7FF5-4DA6-8589-D1D89D0DBDE2}">
      <dgm:prSet/>
      <dgm:spPr/>
      <dgm:t>
        <a:bodyPr/>
        <a:lstStyle/>
        <a:p>
          <a:endParaRPr lang="en-US"/>
        </a:p>
      </dgm:t>
    </dgm:pt>
    <dgm:pt modelId="{C26E77BA-F4D2-4814-93FE-DD1FAB8EA3D7}" type="sibTrans" cxnId="{0DF575BD-7FF5-4DA6-8589-D1D89D0DBDE2}">
      <dgm:prSet/>
      <dgm:spPr/>
      <dgm:t>
        <a:bodyPr/>
        <a:lstStyle/>
        <a:p>
          <a:endParaRPr lang="en-US"/>
        </a:p>
      </dgm:t>
    </dgm:pt>
    <dgm:pt modelId="{4EF49069-205E-492F-BB62-2AAF2F6C3800}">
      <dgm:prSet phldrT="[Text]"/>
      <dgm:spPr/>
      <dgm:t>
        <a:bodyPr/>
        <a:lstStyle/>
        <a:p>
          <a:r>
            <a:rPr lang="en-US" dirty="0"/>
            <a:t>Using the </a:t>
          </a:r>
          <a:r>
            <a:rPr lang="en-US" dirty="0" err="1">
              <a:solidFill>
                <a:srgbClr val="FF0000"/>
              </a:solidFill>
            </a:rPr>
            <a:t>Classfier</a:t>
          </a:r>
          <a:r>
            <a:rPr lang="en-US" dirty="0"/>
            <a:t> predicts the class for </a:t>
          </a:r>
          <a:r>
            <a:rPr lang="en-US"/>
            <a:t>unlabeled test data</a:t>
          </a:r>
          <a:r>
            <a:rPr lang="en-US" dirty="0"/>
            <a:t>. Compare against reconstructed image from </a:t>
          </a:r>
          <a:r>
            <a:rPr lang="en-US" dirty="0">
              <a:solidFill>
                <a:srgbClr val="FF0000"/>
              </a:solidFill>
            </a:rPr>
            <a:t>autoencoder</a:t>
          </a:r>
          <a:r>
            <a:rPr lang="en-US" dirty="0"/>
            <a:t> </a:t>
          </a:r>
        </a:p>
      </dgm:t>
    </dgm:pt>
    <dgm:pt modelId="{44F101E4-B3D0-4215-AB10-42BA151100B4}" type="parTrans" cxnId="{67D92BB5-40A8-476B-9729-81137A61F2AC}">
      <dgm:prSet/>
      <dgm:spPr/>
      <dgm:t>
        <a:bodyPr/>
        <a:lstStyle/>
        <a:p>
          <a:endParaRPr lang="en-US"/>
        </a:p>
      </dgm:t>
    </dgm:pt>
    <dgm:pt modelId="{6F7C0DDC-9AC1-4FFA-9AD6-35BD6F396E5C}" type="sibTrans" cxnId="{67D92BB5-40A8-476B-9729-81137A61F2AC}">
      <dgm:prSet/>
      <dgm:spPr/>
      <dgm:t>
        <a:bodyPr/>
        <a:lstStyle/>
        <a:p>
          <a:endParaRPr lang="en-US"/>
        </a:p>
      </dgm:t>
    </dgm:pt>
    <dgm:pt modelId="{3C5099DA-1337-4C1C-A269-56F9FA7CF0C2}" type="pres">
      <dgm:prSet presAssocID="{438C8DCD-7453-4287-BC1C-14ADE946EAF9}" presName="Name0" presStyleCnt="0">
        <dgm:presLayoutVars>
          <dgm:dir/>
          <dgm:resizeHandles val="exact"/>
        </dgm:presLayoutVars>
      </dgm:prSet>
      <dgm:spPr/>
    </dgm:pt>
    <dgm:pt modelId="{4D87B5ED-D0A6-4725-A8CF-816F9BD2B847}" type="pres">
      <dgm:prSet presAssocID="{00EDA96D-E124-45A7-9C9A-3748704608AE}" presName="node" presStyleLbl="node1" presStyleIdx="0" presStyleCnt="4" custLinFactNeighborX="-836" custLinFactNeighborY="-1213">
        <dgm:presLayoutVars>
          <dgm:bulletEnabled val="1"/>
        </dgm:presLayoutVars>
      </dgm:prSet>
      <dgm:spPr/>
    </dgm:pt>
    <dgm:pt modelId="{95FC834F-F57D-44E4-BDD5-9093A08FB869}" type="pres">
      <dgm:prSet presAssocID="{3AD067DD-0785-4E35-BA39-CF446712753B}" presName="sibTrans" presStyleLbl="sibTrans2D1" presStyleIdx="0" presStyleCnt="3"/>
      <dgm:spPr/>
    </dgm:pt>
    <dgm:pt modelId="{1B3CFDDD-31C4-4341-B73D-949B328C2307}" type="pres">
      <dgm:prSet presAssocID="{3AD067DD-0785-4E35-BA39-CF446712753B}" presName="connectorText" presStyleLbl="sibTrans2D1" presStyleIdx="0" presStyleCnt="3"/>
      <dgm:spPr/>
    </dgm:pt>
    <dgm:pt modelId="{FD67B552-0AF8-4850-BFDA-68D03049321E}" type="pres">
      <dgm:prSet presAssocID="{DD618DA8-CA69-412F-A407-137EA61B8251}" presName="node" presStyleLbl="node1" presStyleIdx="1" presStyleCnt="4">
        <dgm:presLayoutVars>
          <dgm:bulletEnabled val="1"/>
        </dgm:presLayoutVars>
      </dgm:prSet>
      <dgm:spPr/>
    </dgm:pt>
    <dgm:pt modelId="{27E805EE-9AC3-4A5D-A1B7-FB42EC3827B8}" type="pres">
      <dgm:prSet presAssocID="{B5563091-0C2F-42BC-AFFD-BF740F0120BE}" presName="sibTrans" presStyleLbl="sibTrans2D1" presStyleIdx="1" presStyleCnt="3"/>
      <dgm:spPr/>
    </dgm:pt>
    <dgm:pt modelId="{2A6D4F9E-2EB0-4B7F-9356-2E32A1492442}" type="pres">
      <dgm:prSet presAssocID="{B5563091-0C2F-42BC-AFFD-BF740F0120BE}" presName="connectorText" presStyleLbl="sibTrans2D1" presStyleIdx="1" presStyleCnt="3"/>
      <dgm:spPr/>
    </dgm:pt>
    <dgm:pt modelId="{7A50EE4A-72D7-48ED-9080-3A6FF0D2D919}" type="pres">
      <dgm:prSet presAssocID="{B7D453BB-75FD-4A8F-B351-8E4EF98995EF}" presName="node" presStyleLbl="node1" presStyleIdx="2" presStyleCnt="4">
        <dgm:presLayoutVars>
          <dgm:bulletEnabled val="1"/>
        </dgm:presLayoutVars>
      </dgm:prSet>
      <dgm:spPr/>
    </dgm:pt>
    <dgm:pt modelId="{DADF128A-C3BB-4943-B321-76BC24702988}" type="pres">
      <dgm:prSet presAssocID="{C26E77BA-F4D2-4814-93FE-DD1FAB8EA3D7}" presName="sibTrans" presStyleLbl="sibTrans2D1" presStyleIdx="2" presStyleCnt="3"/>
      <dgm:spPr/>
    </dgm:pt>
    <dgm:pt modelId="{D4E0DDFF-1057-497E-8469-5B7519FDA8DB}" type="pres">
      <dgm:prSet presAssocID="{C26E77BA-F4D2-4814-93FE-DD1FAB8EA3D7}" presName="connectorText" presStyleLbl="sibTrans2D1" presStyleIdx="2" presStyleCnt="3"/>
      <dgm:spPr/>
    </dgm:pt>
    <dgm:pt modelId="{13A9A15F-94E6-459C-A4BE-B4BA46CA6571}" type="pres">
      <dgm:prSet presAssocID="{4EF49069-205E-492F-BB62-2AAF2F6C3800}" presName="node" presStyleLbl="node1" presStyleIdx="3" presStyleCnt="4">
        <dgm:presLayoutVars>
          <dgm:bulletEnabled val="1"/>
        </dgm:presLayoutVars>
      </dgm:prSet>
      <dgm:spPr/>
    </dgm:pt>
  </dgm:ptLst>
  <dgm:cxnLst>
    <dgm:cxn modelId="{C620D002-F7D4-4D11-9924-6C63B54074EF}" type="presOf" srcId="{B5563091-0C2F-42BC-AFFD-BF740F0120BE}" destId="{2A6D4F9E-2EB0-4B7F-9356-2E32A1492442}" srcOrd="1" destOrd="0" presId="urn:microsoft.com/office/officeart/2005/8/layout/process1"/>
    <dgm:cxn modelId="{DF0EF507-F391-411D-BEBC-A235C8DB8402}" type="presOf" srcId="{00EDA96D-E124-45A7-9C9A-3748704608AE}" destId="{4D87B5ED-D0A6-4725-A8CF-816F9BD2B847}" srcOrd="0" destOrd="0" presId="urn:microsoft.com/office/officeart/2005/8/layout/process1"/>
    <dgm:cxn modelId="{AAF3211B-A8C4-4E13-AE0E-E4B1CCCD57CF}" type="presOf" srcId="{C26E77BA-F4D2-4814-93FE-DD1FAB8EA3D7}" destId="{DADF128A-C3BB-4943-B321-76BC24702988}" srcOrd="0" destOrd="0" presId="urn:microsoft.com/office/officeart/2005/8/layout/process1"/>
    <dgm:cxn modelId="{A90A4D1E-D4BC-42AA-BAF8-EACDF770C65D}" type="presOf" srcId="{B5563091-0C2F-42BC-AFFD-BF740F0120BE}" destId="{27E805EE-9AC3-4A5D-A1B7-FB42EC3827B8}" srcOrd="0" destOrd="0" presId="urn:microsoft.com/office/officeart/2005/8/layout/process1"/>
    <dgm:cxn modelId="{4BE6FD30-993D-4DCB-84EA-01CBF9C7D49C}" srcId="{438C8DCD-7453-4287-BC1C-14ADE946EAF9}" destId="{00EDA96D-E124-45A7-9C9A-3748704608AE}" srcOrd="0" destOrd="0" parTransId="{F1F92B73-0F1F-49AA-B729-15605F65B16C}" sibTransId="{3AD067DD-0785-4E35-BA39-CF446712753B}"/>
    <dgm:cxn modelId="{199BA935-BA22-41E6-ABBC-041AEA59C245}" srcId="{438C8DCD-7453-4287-BC1C-14ADE946EAF9}" destId="{DD618DA8-CA69-412F-A407-137EA61B8251}" srcOrd="1" destOrd="0" parTransId="{6CF0482E-85C0-4CCC-B9BC-CAE2F62EDF0F}" sibTransId="{B5563091-0C2F-42BC-AFFD-BF740F0120BE}"/>
    <dgm:cxn modelId="{D345DC39-1BA8-4B3A-B013-ECA98E9F32E8}" type="presOf" srcId="{4EF49069-205E-492F-BB62-2AAF2F6C3800}" destId="{13A9A15F-94E6-459C-A4BE-B4BA46CA6571}" srcOrd="0" destOrd="0" presId="urn:microsoft.com/office/officeart/2005/8/layout/process1"/>
    <dgm:cxn modelId="{F06BE57B-5B3B-4768-A2DB-74A1C03AB995}" type="presOf" srcId="{438C8DCD-7453-4287-BC1C-14ADE946EAF9}" destId="{3C5099DA-1337-4C1C-A269-56F9FA7CF0C2}" srcOrd="0" destOrd="0" presId="urn:microsoft.com/office/officeart/2005/8/layout/process1"/>
    <dgm:cxn modelId="{8F1C038D-CE1B-4195-8D59-5DD191A4AEF5}" type="presOf" srcId="{3AD067DD-0785-4E35-BA39-CF446712753B}" destId="{95FC834F-F57D-44E4-BDD5-9093A08FB869}" srcOrd="0" destOrd="0" presId="urn:microsoft.com/office/officeart/2005/8/layout/process1"/>
    <dgm:cxn modelId="{950E9C8E-F7CC-44EE-81DE-E598B2FA9A57}" type="presOf" srcId="{C26E77BA-F4D2-4814-93FE-DD1FAB8EA3D7}" destId="{D4E0DDFF-1057-497E-8469-5B7519FDA8DB}" srcOrd="1" destOrd="0" presId="urn:microsoft.com/office/officeart/2005/8/layout/process1"/>
    <dgm:cxn modelId="{67D92BB5-40A8-476B-9729-81137A61F2AC}" srcId="{438C8DCD-7453-4287-BC1C-14ADE946EAF9}" destId="{4EF49069-205E-492F-BB62-2AAF2F6C3800}" srcOrd="3" destOrd="0" parTransId="{44F101E4-B3D0-4215-AB10-42BA151100B4}" sibTransId="{6F7C0DDC-9AC1-4FFA-9AD6-35BD6F396E5C}"/>
    <dgm:cxn modelId="{0DF575BD-7FF5-4DA6-8589-D1D89D0DBDE2}" srcId="{438C8DCD-7453-4287-BC1C-14ADE946EAF9}" destId="{B7D453BB-75FD-4A8F-B351-8E4EF98995EF}" srcOrd="2" destOrd="0" parTransId="{1BB7DE1B-FE5E-41D1-82A8-A276DF6F433A}" sibTransId="{C26E77BA-F4D2-4814-93FE-DD1FAB8EA3D7}"/>
    <dgm:cxn modelId="{C9A242CA-9F5C-46E6-8236-6AA1048E3F9D}" type="presOf" srcId="{3AD067DD-0785-4E35-BA39-CF446712753B}" destId="{1B3CFDDD-31C4-4341-B73D-949B328C2307}" srcOrd="1" destOrd="0" presId="urn:microsoft.com/office/officeart/2005/8/layout/process1"/>
    <dgm:cxn modelId="{988DF8DD-27AF-4D37-8CDE-309219C98981}" type="presOf" srcId="{B7D453BB-75FD-4A8F-B351-8E4EF98995EF}" destId="{7A50EE4A-72D7-48ED-9080-3A6FF0D2D919}" srcOrd="0" destOrd="0" presId="urn:microsoft.com/office/officeart/2005/8/layout/process1"/>
    <dgm:cxn modelId="{7B1629E1-7BD6-4337-A7F1-2C7AA3C7F942}" type="presOf" srcId="{DD618DA8-CA69-412F-A407-137EA61B8251}" destId="{FD67B552-0AF8-4850-BFDA-68D03049321E}" srcOrd="0" destOrd="0" presId="urn:microsoft.com/office/officeart/2005/8/layout/process1"/>
    <dgm:cxn modelId="{EB41D5AE-B249-4C57-9AD5-08573C3A5D79}" type="presParOf" srcId="{3C5099DA-1337-4C1C-A269-56F9FA7CF0C2}" destId="{4D87B5ED-D0A6-4725-A8CF-816F9BD2B847}" srcOrd="0" destOrd="0" presId="urn:microsoft.com/office/officeart/2005/8/layout/process1"/>
    <dgm:cxn modelId="{BAE674FA-36C8-4130-8A3A-4E3F6FB70989}" type="presParOf" srcId="{3C5099DA-1337-4C1C-A269-56F9FA7CF0C2}" destId="{95FC834F-F57D-44E4-BDD5-9093A08FB869}" srcOrd="1" destOrd="0" presId="urn:microsoft.com/office/officeart/2005/8/layout/process1"/>
    <dgm:cxn modelId="{09B30E7C-FD55-4E9A-A3C9-38519FFA91BB}" type="presParOf" srcId="{95FC834F-F57D-44E4-BDD5-9093A08FB869}" destId="{1B3CFDDD-31C4-4341-B73D-949B328C2307}" srcOrd="0" destOrd="0" presId="urn:microsoft.com/office/officeart/2005/8/layout/process1"/>
    <dgm:cxn modelId="{889EDC73-C1F7-48A9-B03D-3B73DC982813}" type="presParOf" srcId="{3C5099DA-1337-4C1C-A269-56F9FA7CF0C2}" destId="{FD67B552-0AF8-4850-BFDA-68D03049321E}" srcOrd="2" destOrd="0" presId="urn:microsoft.com/office/officeart/2005/8/layout/process1"/>
    <dgm:cxn modelId="{DE59D255-6A81-43CB-8F80-EA5BE26B87CC}" type="presParOf" srcId="{3C5099DA-1337-4C1C-A269-56F9FA7CF0C2}" destId="{27E805EE-9AC3-4A5D-A1B7-FB42EC3827B8}" srcOrd="3" destOrd="0" presId="urn:microsoft.com/office/officeart/2005/8/layout/process1"/>
    <dgm:cxn modelId="{A2C7ED7A-015A-49BF-94D8-0CE974213779}" type="presParOf" srcId="{27E805EE-9AC3-4A5D-A1B7-FB42EC3827B8}" destId="{2A6D4F9E-2EB0-4B7F-9356-2E32A1492442}" srcOrd="0" destOrd="0" presId="urn:microsoft.com/office/officeart/2005/8/layout/process1"/>
    <dgm:cxn modelId="{5BEC4A55-664E-4A0F-94D1-84EB098B4B62}" type="presParOf" srcId="{3C5099DA-1337-4C1C-A269-56F9FA7CF0C2}" destId="{7A50EE4A-72D7-48ED-9080-3A6FF0D2D919}" srcOrd="4" destOrd="0" presId="urn:microsoft.com/office/officeart/2005/8/layout/process1"/>
    <dgm:cxn modelId="{4849BCCD-52F1-4BCC-9906-3A21BC26529F}" type="presParOf" srcId="{3C5099DA-1337-4C1C-A269-56F9FA7CF0C2}" destId="{DADF128A-C3BB-4943-B321-76BC24702988}" srcOrd="5" destOrd="0" presId="urn:microsoft.com/office/officeart/2005/8/layout/process1"/>
    <dgm:cxn modelId="{00666FA4-2DB1-4C6C-8D03-46B244DEB762}" type="presParOf" srcId="{DADF128A-C3BB-4943-B321-76BC24702988}" destId="{D4E0DDFF-1057-497E-8469-5B7519FDA8DB}" srcOrd="0" destOrd="0" presId="urn:microsoft.com/office/officeart/2005/8/layout/process1"/>
    <dgm:cxn modelId="{0C8633D9-20AA-4E2F-B7EE-BFB4D419702D}" type="presParOf" srcId="{3C5099DA-1337-4C1C-A269-56F9FA7CF0C2}" destId="{13A9A15F-94E6-459C-A4BE-B4BA46CA657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7B5ED-D0A6-4725-A8CF-816F9BD2B847}">
      <dsp:nvSpPr>
        <dsp:cNvPr id="0" name=""/>
        <dsp:cNvSpPr/>
      </dsp:nvSpPr>
      <dsp:spPr>
        <a:xfrm>
          <a:off x="0" y="1004165"/>
          <a:ext cx="2020453" cy="2287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Unlabeled Train Data for </a:t>
          </a:r>
          <a:r>
            <a:rPr lang="en-US" sz="1800" kern="1200" dirty="0">
              <a:solidFill>
                <a:srgbClr val="FF0000"/>
              </a:solidFill>
            </a:rPr>
            <a:t>autoencoder training</a:t>
          </a:r>
        </a:p>
      </dsp:txBody>
      <dsp:txXfrm>
        <a:off x="59177" y="1063342"/>
        <a:ext cx="1902099" cy="2169158"/>
      </dsp:txXfrm>
    </dsp:sp>
    <dsp:sp modelId="{95FC834F-F57D-44E4-BDD5-9093A08FB869}">
      <dsp:nvSpPr>
        <dsp:cNvPr id="0" name=""/>
        <dsp:cNvSpPr/>
      </dsp:nvSpPr>
      <dsp:spPr>
        <a:xfrm rot="33667">
          <a:off x="2223643" y="1911378"/>
          <a:ext cx="430805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223646" y="2010959"/>
        <a:ext cx="301564" cy="300644"/>
      </dsp:txXfrm>
    </dsp:sp>
    <dsp:sp modelId="{FD67B552-0AF8-4850-BFDA-68D03049321E}">
      <dsp:nvSpPr>
        <dsp:cNvPr id="0" name=""/>
        <dsp:cNvSpPr/>
      </dsp:nvSpPr>
      <dsp:spPr>
        <a:xfrm>
          <a:off x="2833255" y="1031912"/>
          <a:ext cx="2020453" cy="2287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Labeled Train Data for </a:t>
          </a:r>
          <a:r>
            <a:rPr lang="en-US" sz="1800" kern="1200" dirty="0">
              <a:solidFill>
                <a:srgbClr val="FF0000"/>
              </a:solidFill>
            </a:rPr>
            <a:t>classifier training</a:t>
          </a:r>
          <a:endParaRPr lang="en-US" sz="1800" kern="1200" dirty="0"/>
        </a:p>
      </dsp:txBody>
      <dsp:txXfrm>
        <a:off x="2892432" y="1091089"/>
        <a:ext cx="1902099" cy="2169158"/>
      </dsp:txXfrm>
    </dsp:sp>
    <dsp:sp modelId="{27E805EE-9AC3-4A5D-A1B7-FB42EC3827B8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055754" y="2025346"/>
        <a:ext cx="299835" cy="300644"/>
      </dsp:txXfrm>
    </dsp:sp>
    <dsp:sp modelId="{7A50EE4A-72D7-48ED-9080-3A6FF0D2D919}">
      <dsp:nvSpPr>
        <dsp:cNvPr id="0" name=""/>
        <dsp:cNvSpPr/>
      </dsp:nvSpPr>
      <dsp:spPr>
        <a:xfrm>
          <a:off x="5661890" y="1031912"/>
          <a:ext cx="2020453" cy="2287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Using Labeled Test Data to generate confusion matrix and other performance matrices on </a:t>
          </a:r>
          <a:r>
            <a:rPr lang="en-US" sz="1800" kern="1200" dirty="0" err="1">
              <a:solidFill>
                <a:srgbClr val="FF0000"/>
              </a:solidFill>
            </a:rPr>
            <a:t>Classfier</a:t>
          </a:r>
          <a:endParaRPr lang="en-US" sz="1800" kern="1200" dirty="0">
            <a:solidFill>
              <a:srgbClr val="FF0000"/>
            </a:solidFill>
          </a:endParaRPr>
        </a:p>
      </dsp:txBody>
      <dsp:txXfrm>
        <a:off x="5721067" y="1091089"/>
        <a:ext cx="1902099" cy="2169158"/>
      </dsp:txXfrm>
    </dsp:sp>
    <dsp:sp modelId="{DADF128A-C3BB-4943-B321-76BC24702988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884389" y="2025346"/>
        <a:ext cx="299835" cy="300644"/>
      </dsp:txXfrm>
    </dsp:sp>
    <dsp:sp modelId="{13A9A15F-94E6-459C-A4BE-B4BA46CA6571}">
      <dsp:nvSpPr>
        <dsp:cNvPr id="0" name=""/>
        <dsp:cNvSpPr/>
      </dsp:nvSpPr>
      <dsp:spPr>
        <a:xfrm>
          <a:off x="8490525" y="1031912"/>
          <a:ext cx="2020453" cy="2287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Using the </a:t>
          </a:r>
          <a:r>
            <a:rPr lang="en-US" sz="1800" kern="1200" dirty="0" err="1">
              <a:solidFill>
                <a:srgbClr val="FF0000"/>
              </a:solidFill>
            </a:rPr>
            <a:t>Classfier</a:t>
          </a:r>
          <a:r>
            <a:rPr lang="en-US" sz="1800" kern="1200" dirty="0"/>
            <a:t> predicts the class for </a:t>
          </a:r>
          <a:r>
            <a:rPr lang="en-US" sz="1800" kern="1200"/>
            <a:t>unlabeled test data</a:t>
          </a:r>
          <a:r>
            <a:rPr lang="en-US" sz="1800" kern="1200" dirty="0"/>
            <a:t>. Compare against reconstructed image from </a:t>
          </a:r>
          <a:r>
            <a:rPr lang="en-US" sz="1800" kern="1200" dirty="0">
              <a:solidFill>
                <a:srgbClr val="FF0000"/>
              </a:solidFill>
            </a:rPr>
            <a:t>autoencoder</a:t>
          </a:r>
          <a:r>
            <a:rPr lang="en-US" sz="1800" kern="1200" dirty="0"/>
            <a:t> </a:t>
          </a:r>
        </a:p>
      </dsp:txBody>
      <dsp:txXfrm>
        <a:off x="8549702" y="1091089"/>
        <a:ext cx="1902099" cy="216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0B66-2689-48B2-8797-C2312FF6E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AA828-7B79-4015-835D-B889A3464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40855-B62A-4C8D-AFF6-94B27348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F31C-8BA6-420F-99F4-8897AFA86F3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DF2A6-4024-426F-87CD-A8796235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20697-9D7E-4F78-A6A0-175240BE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7AF7-A4D5-4A65-AE45-A4C439CF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39AE-2A6D-4495-9022-AAD7F122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E25C4-CAA6-42E5-89AB-CB557F9B0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B38DD-EC4C-4289-A92B-13C0CA9B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F31C-8BA6-420F-99F4-8897AFA86F3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1C649-4962-41C6-9988-AF1CD72C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C11EA-B8FB-4D5F-94FA-18C1BF00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7AF7-A4D5-4A65-AE45-A4C439CF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0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2410C-A50B-4092-8CB2-ADB7F12F8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34F07-ED99-4FA8-A63D-D712A974C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AF419-3D5A-4C49-A46D-83F35AAB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F31C-8BA6-420F-99F4-8897AFA86F3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FAE87-2989-4A96-8EDE-E693F072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5C187-F6DC-4FF5-BA7C-9E17D826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7AF7-A4D5-4A65-AE45-A4C439CF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0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B74B-1308-4E3A-B60B-71AC94D0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FCC3-B9CA-4B41-9B1D-5B31CBDEC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AB508-6383-4473-85EF-AFDB54F15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F31C-8BA6-420F-99F4-8897AFA86F3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7A725-46FE-43D5-BB72-CDF16DD6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C542-2543-48FE-A8F6-C20D9E1F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7AF7-A4D5-4A65-AE45-A4C439CF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CC7E-2DEE-46F3-9727-B64D59E9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DE947-0557-43F7-801C-11576F0C5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55BF6-F9B6-4B3E-B018-0051D467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F31C-8BA6-420F-99F4-8897AFA86F3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EA08B-F990-4372-B814-D383DC14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6CA25-6EF8-401E-BFD6-12C5E8A0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7AF7-A4D5-4A65-AE45-A4C439CF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6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92C7-81EE-4FD5-8341-3CA9C3D9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B03BB-D85F-46DB-B9C0-901D0DE39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43056-E43C-4758-A511-488D5C0A6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BDD89-7F1D-4B71-B734-7843996E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F31C-8BA6-420F-99F4-8897AFA86F3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CC615-1597-4623-B6DA-9312574B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345D3-D341-42EE-82F3-1A5F350B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7AF7-A4D5-4A65-AE45-A4C439CF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9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4764-1B12-40BA-9044-3437352A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8CEDD-4C7F-42FA-97FC-FBA778C3D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A2C10-99D0-43CE-B32A-3848305E4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B29D9-F1AE-41C3-A316-8D5E16557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3B20D9-A493-42F3-A935-3C521AAE9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DE7DB-241D-4927-9CCA-BEB54536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F31C-8BA6-420F-99F4-8897AFA86F3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F56A0-F960-4B94-ACC8-D93B6332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8CD1E-F90B-4DF9-9F03-18C71B81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7AF7-A4D5-4A65-AE45-A4C439CF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0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8A43-8DC8-422C-A9BF-481C0399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6E015-F9F4-4F81-BEAE-14749310B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F31C-8BA6-420F-99F4-8897AFA86F3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4254F-6E39-4D08-9A5E-3EB4F9F9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B1E4F-E073-411D-A0D8-1F599961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7AF7-A4D5-4A65-AE45-A4C439CF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FF945-8B20-47D2-A4C5-79EC6BAF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F31C-8BA6-420F-99F4-8897AFA86F3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B5583-64CA-4D69-B690-C2FBECD3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DD4FA-6EC2-4D70-89ED-00C4A827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7AF7-A4D5-4A65-AE45-A4C439CF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7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30F7-0311-4509-8D2A-BF54620C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29E98-F7FA-4E85-807B-A27BF4C0A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6E92B-1545-415A-8F3C-8521F4F7D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72168-82AE-4B74-AAF4-AB0B14C05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F31C-8BA6-420F-99F4-8897AFA86F3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2A07F-D14B-4936-AED4-DD351A34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563E2-C83B-48EB-BD92-8ED215A3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7AF7-A4D5-4A65-AE45-A4C439CF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B006-3589-45D8-8198-B210E638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7DE2E-1D5D-432E-B009-4BB969C0D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AE9E8-6680-4E78-A611-A1BB9D45E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169FE-F028-465B-8805-6DB24AF3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F31C-8BA6-420F-99F4-8897AFA86F3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60DF7-E9F6-4ED1-8221-9959EF9C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D9CCC-4750-4609-A900-619C69E8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7AF7-A4D5-4A65-AE45-A4C439CF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7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56308-9F5A-4317-8891-52ECD2F72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9B2AD-4D3F-4FB4-BB6F-7A6ACF909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9700C-B810-459D-813A-72C023355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3F31C-8BA6-420F-99F4-8897AFA86F3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5946E-9ABB-4C88-B44D-168670519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1507F-3D98-4617-8C7A-412164824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37AF7-A4D5-4A65-AE45-A4C439CF8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F73D0-F545-498C-B906-D7028002D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Autoencoder Classifier for Wafer resistance test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148F4-FBDD-4410-B4D3-D32D2EE5AC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40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1CB4-C86B-4169-9D6A-18597B8B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5BAC7D-42DE-44F4-9CA3-58DACD3C4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079" y="4404171"/>
            <a:ext cx="4429125" cy="1104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D85DE9-2C06-44D8-ADF7-EFDAC94C0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079" y="1825625"/>
            <a:ext cx="4695825" cy="1457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913493-1025-4634-9446-99B781A57916}"/>
              </a:ext>
            </a:extLst>
          </p:cNvPr>
          <p:cNvSpPr txBox="1"/>
          <p:nvPr/>
        </p:nvSpPr>
        <p:spPr>
          <a:xfrm>
            <a:off x="6601767" y="2283488"/>
            <a:ext cx="247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Already Trained Encoder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46D001F2-4A15-4D0D-B936-B4B6EF92D652}"/>
              </a:ext>
            </a:extLst>
          </p:cNvPr>
          <p:cNvSpPr/>
          <p:nvPr/>
        </p:nvSpPr>
        <p:spPr>
          <a:xfrm>
            <a:off x="3558791" y="3210148"/>
            <a:ext cx="914400" cy="9144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00C3D-F518-4667-9D3B-14C44E062B94}"/>
              </a:ext>
            </a:extLst>
          </p:cNvPr>
          <p:cNvSpPr txBox="1"/>
          <p:nvPr/>
        </p:nvSpPr>
        <p:spPr>
          <a:xfrm>
            <a:off x="6601767" y="4463444"/>
            <a:ext cx="4866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Untrained Classifier based on encoded input.</a:t>
            </a:r>
          </a:p>
          <a:p>
            <a:r>
              <a:rPr lang="en-US" dirty="0"/>
              <a:t>8 classes at the output.</a:t>
            </a:r>
          </a:p>
          <a:p>
            <a:r>
              <a:rPr lang="en-US" dirty="0"/>
              <a:t>8 neurons with </a:t>
            </a:r>
            <a:r>
              <a:rPr lang="en-US" dirty="0" err="1"/>
              <a:t>softmax</a:t>
            </a:r>
            <a:r>
              <a:rPr lang="en-US" dirty="0"/>
              <a:t> activation at the last layer.</a:t>
            </a:r>
          </a:p>
        </p:txBody>
      </p:sp>
    </p:spTree>
    <p:extLst>
      <p:ext uri="{BB962C8B-B14F-4D97-AF65-F5344CB8AC3E}">
        <p14:creationId xmlns:p14="http://schemas.microsoft.com/office/powerpoint/2010/main" val="775858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7019-F9FF-48FA-B7EF-B55C3AA9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C1AB2-5C5F-4106-B8F2-0AFCEF355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training of autoencoder, the encoder is trained, so training of these layer must be disabled.</a:t>
            </a:r>
          </a:p>
          <a:p>
            <a:endParaRPr lang="en-US" dirty="0"/>
          </a:p>
          <a:p>
            <a:r>
              <a:rPr lang="en-US" dirty="0"/>
              <a:t>The dense layer will instead be trained by fitting input to input image and output to the user defined class.</a:t>
            </a:r>
          </a:p>
          <a:p>
            <a:r>
              <a:rPr lang="en-US" dirty="0"/>
              <a:t>Categorical </a:t>
            </a:r>
            <a:r>
              <a:rPr lang="en-US" dirty="0" err="1"/>
              <a:t>crossentropy</a:t>
            </a:r>
            <a:r>
              <a:rPr lang="en-US" dirty="0"/>
              <a:t> is used for fitting as it is now in categorical values. Adam optimizer is used here.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8E53D-6D15-4D85-AA07-835188588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813" y="5175686"/>
            <a:ext cx="3314700" cy="485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75C12F-63CD-4128-A065-79DE92521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738" y="2613365"/>
            <a:ext cx="37528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87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A27E-2C3D-4832-A6DF-B7EB88E0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C2242-061B-46EE-833B-5EE0F03E1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F29B9-ED60-4404-9632-2166D62B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816" y="2503086"/>
            <a:ext cx="44862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60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B163-5143-4D6E-89C6-03ADEC126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Prediction Sequence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FC3C7F-638E-471C-8A46-EFDEE00B3C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7878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9425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CCE8-4EA9-4DBE-9919-0321084A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32BC4-7B14-4924-BD4E-F7F8E9CB8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first, autoencoder is trained using unlabeled data. This is because </a:t>
            </a:r>
            <a:r>
              <a:rPr lang="en-US" dirty="0" err="1"/>
              <a:t>autodecoder</a:t>
            </a:r>
            <a:r>
              <a:rPr lang="en-US" dirty="0"/>
              <a:t> is using unsupervised learning.</a:t>
            </a:r>
          </a:p>
          <a:p>
            <a:r>
              <a:rPr lang="en-US" dirty="0"/>
              <a:t>Then, the classifier will be trained using technician label data since the classifier will need information of final classification of known extracted features.</a:t>
            </a:r>
          </a:p>
          <a:p>
            <a:r>
              <a:rPr lang="en-US" dirty="0"/>
              <a:t>This will be two different set of data.</a:t>
            </a:r>
          </a:p>
        </p:txBody>
      </p:sp>
    </p:spTree>
    <p:extLst>
      <p:ext uri="{BB962C8B-B14F-4D97-AF65-F5344CB8AC3E}">
        <p14:creationId xmlns:p14="http://schemas.microsoft.com/office/powerpoint/2010/main" val="2550053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86F8-B29A-4306-AE74-2AF4C614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42D56-68A7-4E8E-95A0-1E772C470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8:2 test split, both labelled and unlabeled data are split.</a:t>
            </a:r>
          </a:p>
          <a:p>
            <a:r>
              <a:rPr lang="en-US" dirty="0"/>
              <a:t>Train labelled data used for training the autoencoder then train label data used to train classifier.</a:t>
            </a:r>
          </a:p>
          <a:p>
            <a:r>
              <a:rPr lang="en-US" dirty="0"/>
              <a:t>The classifier will then make classification on unlabeled data.</a:t>
            </a:r>
          </a:p>
        </p:txBody>
      </p:sp>
    </p:spTree>
    <p:extLst>
      <p:ext uri="{BB962C8B-B14F-4D97-AF65-F5344CB8AC3E}">
        <p14:creationId xmlns:p14="http://schemas.microsoft.com/office/powerpoint/2010/main" val="2829784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142B-7F8C-4295-914C-AC2A5221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</a:t>
            </a:r>
            <a:r>
              <a:rPr lang="en-US" dirty="0" err="1"/>
              <a:t>Autodecoder</a:t>
            </a:r>
            <a:r>
              <a:rPr lang="en-US" dirty="0"/>
              <a:t>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1B259-917D-43C9-A537-8D4058A8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Autodecoder</a:t>
            </a:r>
            <a:r>
              <a:rPr lang="en-US" dirty="0"/>
              <a:t> is lossy but it is still acceptable as it is used for classification purpose. Accuracy reaching 82.86% while value loss is around 0.003. However, as most of the important features are actually sharpen, it helps the classification later.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068F5-A5CE-43FC-8A9C-A927369E1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392" y="3559175"/>
            <a:ext cx="81248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14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142B-7F8C-4295-914C-AC2A5221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</a:t>
            </a:r>
            <a:r>
              <a:rPr lang="en-US" dirty="0" err="1"/>
              <a:t>Autodecoder</a:t>
            </a:r>
            <a:r>
              <a:rPr lang="en-US" dirty="0"/>
              <a:t>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1B259-917D-43C9-A537-8D4058A8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996"/>
            <a:ext cx="10515600" cy="4930967"/>
          </a:xfrm>
        </p:spPr>
        <p:txBody>
          <a:bodyPr/>
          <a:lstStyle/>
          <a:p>
            <a:r>
              <a:rPr lang="en-US" dirty="0"/>
              <a:t>Reconstructed image sharpen important features in the wafer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A8B9C-32B1-4885-9E66-D124BC172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88" y="1638300"/>
            <a:ext cx="2514600" cy="5219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11A665-A086-48B3-8670-994CAEED0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088" y="1638300"/>
            <a:ext cx="2409825" cy="5210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044EF4-3102-442E-8231-5B94826FA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913" y="1662112"/>
            <a:ext cx="2419350" cy="5162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4DEB82-F656-4D0F-9427-FF26A2ADA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2074" y="1643062"/>
            <a:ext cx="27336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93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DDE5-1103-46E2-9B9B-79AC41BC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</a:t>
            </a:r>
            <a:r>
              <a:rPr lang="en-US" dirty="0" err="1"/>
              <a:t>Autodecoder</a:t>
            </a:r>
            <a:r>
              <a:rPr lang="en-US" dirty="0"/>
              <a:t>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4B431-A9CA-4728-883C-05B7D03D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428422-8BB6-4C99-B525-1A2E26349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24" y="1410494"/>
            <a:ext cx="2419350" cy="518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9A9875-CA42-4019-AB87-FFCB373C7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174" y="1410494"/>
            <a:ext cx="2505075" cy="5229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83C2DD-5AAD-445B-8D16-649ADC54D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553" y="1439068"/>
            <a:ext cx="2438400" cy="5172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9AABCF-7B25-44F1-939E-A1B3EF058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0953" y="1439068"/>
            <a:ext cx="24574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96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142B-7F8C-4295-914C-AC2A5221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Classifier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1B259-917D-43C9-A537-8D4058A8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Classfication</a:t>
            </a:r>
            <a:r>
              <a:rPr lang="en-US" dirty="0"/>
              <a:t> is achieving 98.17% at epoch 60.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B0715A-B3C0-48FA-9FAE-61D023E28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2253511"/>
            <a:ext cx="8258175" cy="3829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F35DED-86E7-4000-A599-70677FC62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334" y="3429000"/>
            <a:ext cx="36576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4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684A-DDC2-47DD-8A0F-3020D4B4B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12DFC-41B2-4B21-9A79-D09467B0E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Autoencoder comprises of two parts of network, encoder and decoder.</a:t>
            </a:r>
          </a:p>
          <a:p>
            <a:r>
              <a:rPr lang="en-US" dirty="0"/>
              <a:t>Encoder extracts features from the image into “code”. </a:t>
            </a:r>
          </a:p>
          <a:p>
            <a:r>
              <a:rPr lang="en-US" dirty="0"/>
              <a:t>“Code” is actually compressed image or image consists only necessary features.</a:t>
            </a:r>
          </a:p>
          <a:p>
            <a:r>
              <a:rPr lang="en-US" dirty="0"/>
              <a:t>The “code” will then be decoded and forms the reconstructed image.</a:t>
            </a:r>
          </a:p>
        </p:txBody>
      </p:sp>
    </p:spTree>
    <p:extLst>
      <p:ext uri="{BB962C8B-B14F-4D97-AF65-F5344CB8AC3E}">
        <p14:creationId xmlns:p14="http://schemas.microsoft.com/office/powerpoint/2010/main" val="2911866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A129-A58D-473C-BEB2-A571FAAC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Classifier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36CAD-26C3-4C76-886A-D5B4EFC5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947"/>
            <a:ext cx="10515600" cy="4941016"/>
          </a:xfrm>
        </p:spPr>
        <p:txBody>
          <a:bodyPr/>
          <a:lstStyle/>
          <a:p>
            <a:r>
              <a:rPr lang="en-US" dirty="0"/>
              <a:t>The correctly predicted class for the wafer map.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034D0-A1E6-4FC3-A561-730E8B959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178" y="1685925"/>
            <a:ext cx="3286125" cy="5172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9902C8-BFF9-49D9-9716-94BBAFC1F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343" y="1666875"/>
            <a:ext cx="34766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69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A129-A58D-473C-BEB2-A571FAAC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Classifier Prediction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725EE7-5838-4FBD-B216-9889490C0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6" y="1458703"/>
            <a:ext cx="2933700" cy="5162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CB438D-7B71-4DF3-9739-55E9EFA12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508" y="1458703"/>
            <a:ext cx="32099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77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A129-A58D-473C-BEB2-A571FAAC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Classifier Prediction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C19814-90EA-4843-81CA-BB1BAB090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81" y="1458703"/>
            <a:ext cx="35814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BD7904-1B29-4F1C-9924-DC4031019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731" y="1458703"/>
            <a:ext cx="26860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74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A129-A58D-473C-BEB2-A571FAAC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Classifier Prediction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F33020-F2BC-4EC7-A546-2F264297F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84" y="1439652"/>
            <a:ext cx="3848100" cy="5153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B6651B-2245-4A8B-B31B-FEE572BE1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117" y="1439652"/>
            <a:ext cx="38290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1103-A570-4FE3-A781-1C15A427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F4AFF-6FC8-4FB6-B99E-2DAF9F27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context, the image is downsized using 3 convolution layers with strides (2,2). </a:t>
            </a:r>
          </a:p>
          <a:p>
            <a:r>
              <a:rPr lang="en-US" dirty="0"/>
              <a:t>This will downsize the image (42,42) -&gt; (21,21) -&gt;(11,11) -&gt;(6,6)</a:t>
            </a:r>
          </a:p>
          <a:p>
            <a:r>
              <a:rPr lang="en-US" dirty="0"/>
              <a:t>At the encoded layer, we will have 40 neurons with shape (6,6).</a:t>
            </a:r>
          </a:p>
          <a:p>
            <a:r>
              <a:rPr lang="en-US" dirty="0"/>
              <a:t>This should capture all the necessary features in the images in the form of different compressed images.</a:t>
            </a:r>
          </a:p>
          <a:p>
            <a:r>
              <a:rPr lang="en-US" dirty="0"/>
              <a:t>If there are less neuron, it tends to be losing information/features.</a:t>
            </a:r>
          </a:p>
          <a:p>
            <a:r>
              <a:rPr lang="en-US" dirty="0"/>
              <a:t>Further compression of image may also lead to wrong classification of images since “saw” and “grind” defects tend to be at edge of wafer rather than at the center.</a:t>
            </a:r>
          </a:p>
        </p:txBody>
      </p:sp>
    </p:spTree>
    <p:extLst>
      <p:ext uri="{BB962C8B-B14F-4D97-AF65-F5344CB8AC3E}">
        <p14:creationId xmlns:p14="http://schemas.microsoft.com/office/powerpoint/2010/main" val="54429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7D4E-7DB2-4062-A23A-02C2F106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8D1DD-5379-42CF-B61C-43FAE204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context, encoder compress the image size. Number on the code layer should be sufficient in describing all the features or the information will be lost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C9A09-85C6-411E-A3EC-354BB845D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670" y="4087010"/>
            <a:ext cx="4695825" cy="1457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F0A65F-2927-4F3F-A824-01AB8D4A7FCD}"/>
              </a:ext>
            </a:extLst>
          </p:cNvPr>
          <p:cNvSpPr txBox="1"/>
          <p:nvPr/>
        </p:nvSpPr>
        <p:spPr>
          <a:xfrm>
            <a:off x="6659878" y="5544335"/>
            <a:ext cx="462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coded layer, 40 neurons of 6x6 image output</a:t>
            </a:r>
          </a:p>
        </p:txBody>
      </p:sp>
    </p:spTree>
    <p:extLst>
      <p:ext uri="{BB962C8B-B14F-4D97-AF65-F5344CB8AC3E}">
        <p14:creationId xmlns:p14="http://schemas.microsoft.com/office/powerpoint/2010/main" val="109198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1103-A570-4FE3-A781-1C15A427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F4AFF-6FC8-4FB6-B99E-2DAF9F27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“code” which is the resultant of encoder, will now be decoded back to its original shape.</a:t>
            </a:r>
          </a:p>
          <a:p>
            <a:r>
              <a:rPr lang="en-US" dirty="0"/>
              <a:t>In this context, we will be following the same path:</a:t>
            </a:r>
          </a:p>
          <a:p>
            <a:pPr marL="0" indent="0">
              <a:buNone/>
            </a:pPr>
            <a:r>
              <a:rPr lang="en-US" dirty="0"/>
              <a:t>(6,6)-&gt;(11,11)-&gt;(21,21)-&gt;(42,42)</a:t>
            </a:r>
          </a:p>
          <a:p>
            <a:r>
              <a:rPr lang="en-US" dirty="0"/>
              <a:t>Hence, </a:t>
            </a:r>
            <a:r>
              <a:rPr lang="en-US" dirty="0" err="1"/>
              <a:t>upsampling</a:t>
            </a:r>
            <a:r>
              <a:rPr lang="en-US" dirty="0"/>
              <a:t> layer is used. Size (2,2) is chosen so the image is twice in row and column. The padded row/column shares same value.</a:t>
            </a:r>
          </a:p>
          <a:p>
            <a:r>
              <a:rPr lang="en-US" dirty="0"/>
              <a:t>However, certain layer involves odd number of row and column. </a:t>
            </a:r>
          </a:p>
          <a:p>
            <a:r>
              <a:rPr lang="en-US" dirty="0"/>
              <a:t>Hence, lambda layer is used to remove last row and last column.</a:t>
            </a:r>
          </a:p>
          <a:p>
            <a:pPr marL="0" indent="0">
              <a:buNone/>
            </a:pPr>
            <a:r>
              <a:rPr lang="en-US" dirty="0"/>
              <a:t>(6,6)-&gt;(12,12)-&gt;(11,11)-&gt;(22,22)-&gt;(21,21)-&gt;(42,42)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3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8616-5E0F-46BE-89C6-238290D7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3A686-D749-4C7B-AFF4-C53A0F68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Upsampling</a:t>
            </a:r>
            <a:r>
              <a:rPr lang="en-US" dirty="0"/>
              <a:t> will pad the same value. Hence, convolution layer with stride (1,1) is needed in order to increase accuracy of the re-constructed image.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CE284-836E-4987-968C-BAE03B33A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125" y="3595688"/>
            <a:ext cx="4381500" cy="2581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F6389E-3FA7-4CEC-8325-9F5F51095D07}"/>
              </a:ext>
            </a:extLst>
          </p:cNvPr>
          <p:cNvSpPr txBox="1"/>
          <p:nvPr/>
        </p:nvSpPr>
        <p:spPr>
          <a:xfrm>
            <a:off x="7599589" y="4563159"/>
            <a:ext cx="3376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from coded layer, up sampling, slicing if necessary and then convolute the image. It forms 42x42 image so that self encoding is possible.</a:t>
            </a:r>
          </a:p>
        </p:txBody>
      </p:sp>
    </p:spTree>
    <p:extLst>
      <p:ext uri="{BB962C8B-B14F-4D97-AF65-F5344CB8AC3E}">
        <p14:creationId xmlns:p14="http://schemas.microsoft.com/office/powerpoint/2010/main" val="42133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76D1-3E74-4F27-B1AA-A5DA3F4CA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of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1BDAC-2CBD-488C-B570-369BBAECB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autoencoder is unsupervised learning. This is because both input and output is actually the same image.</a:t>
            </a:r>
          </a:p>
          <a:p>
            <a:r>
              <a:rPr lang="en-US" dirty="0"/>
              <a:t>The feature that it gathers is at the center “code” layer. The code will then used as input of </a:t>
            </a:r>
            <a:r>
              <a:rPr lang="en-US" dirty="0" err="1"/>
              <a:t>classfier</a:t>
            </a:r>
            <a:r>
              <a:rPr lang="en-US" dirty="0"/>
              <a:t>.</a:t>
            </a:r>
          </a:p>
          <a:p>
            <a:r>
              <a:rPr lang="en-US" dirty="0"/>
              <a:t>Hence, RMS is used to compile the model. This is because output is now an image.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8AC6C-A8F9-4125-85C6-67C635197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547" y="4874646"/>
            <a:ext cx="73818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9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6291-18DF-472C-A711-886E249A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of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B2B4E-49EE-4317-AD59-CCDDB7785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autoencoder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163C3E-09D3-420A-BEBF-C32AB3B45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834" y="2383786"/>
            <a:ext cx="44100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3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7019-F9FF-48FA-B7EF-B55C3AA9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C1AB2-5C5F-4106-B8F2-0AFCEF355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training of autoencoder, the “code” can then be used to represent the extracted features.</a:t>
            </a:r>
          </a:p>
          <a:p>
            <a:r>
              <a:rPr lang="en-US" dirty="0"/>
              <a:t>However, </a:t>
            </a:r>
            <a:r>
              <a:rPr lang="en-US" dirty="0" err="1"/>
              <a:t>autodecoder</a:t>
            </a:r>
            <a:r>
              <a:rPr lang="en-US" dirty="0"/>
              <a:t> does not know how to map the extracted features to user classification.</a:t>
            </a:r>
          </a:p>
          <a:p>
            <a:r>
              <a:rPr lang="en-US" dirty="0"/>
              <a:t>Hence, dense layer can be connected to the output of “code” layer. </a:t>
            </a:r>
          </a:p>
          <a:p>
            <a:r>
              <a:rPr lang="en-US" dirty="0"/>
              <a:t>The final dense layer must have number of neuron fits the user defined number of classes. Each neuron represent likelihood to belong to each class.</a:t>
            </a:r>
          </a:p>
        </p:txBody>
      </p:sp>
    </p:spTree>
    <p:extLst>
      <p:ext uri="{BB962C8B-B14F-4D97-AF65-F5344CB8AC3E}">
        <p14:creationId xmlns:p14="http://schemas.microsoft.com/office/powerpoint/2010/main" val="271164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874</Words>
  <Application>Microsoft Office PowerPoint</Application>
  <PresentationFormat>Widescreen</PresentationFormat>
  <Paragraphs>75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Autoencoder Classifier for Wafer resistance test map</vt:lpstr>
      <vt:lpstr>Autoencoder</vt:lpstr>
      <vt:lpstr>Encoder</vt:lpstr>
      <vt:lpstr>Encoder</vt:lpstr>
      <vt:lpstr>Decoder</vt:lpstr>
      <vt:lpstr>Decoder</vt:lpstr>
      <vt:lpstr>Training of autoencoder</vt:lpstr>
      <vt:lpstr>Training of autoencoder</vt:lpstr>
      <vt:lpstr>Classifier</vt:lpstr>
      <vt:lpstr>Classifier</vt:lpstr>
      <vt:lpstr>Classifier</vt:lpstr>
      <vt:lpstr>Classifier</vt:lpstr>
      <vt:lpstr>Training and Prediction Sequence</vt:lpstr>
      <vt:lpstr>Training Procedure</vt:lpstr>
      <vt:lpstr>Prediction</vt:lpstr>
      <vt:lpstr>Result – Autodecoder Training</vt:lpstr>
      <vt:lpstr>Result – Autodecoder Training</vt:lpstr>
      <vt:lpstr>Result – Autodecoder Training</vt:lpstr>
      <vt:lpstr>Result – Classifier Training</vt:lpstr>
      <vt:lpstr>Result – Classifier Prediction</vt:lpstr>
      <vt:lpstr>Result – Classifier Prediction</vt:lpstr>
      <vt:lpstr>Result – Classifier Prediction</vt:lpstr>
      <vt:lpstr>Result – Classifier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Autoencoder Classifier for Wafer resistance test map</dc:title>
  <dc:creator>Boon Ping Ong (boonping)</dc:creator>
  <cp:lastModifiedBy>Boon Ping Ong (boonping)</cp:lastModifiedBy>
  <cp:revision>15</cp:revision>
  <dcterms:created xsi:type="dcterms:W3CDTF">2019-10-09T09:20:18Z</dcterms:created>
  <dcterms:modified xsi:type="dcterms:W3CDTF">2019-10-09T16:21:13Z</dcterms:modified>
</cp:coreProperties>
</file>