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82" r:id="rId2"/>
    <p:sldId id="283" r:id="rId3"/>
    <p:sldId id="256" r:id="rId4"/>
    <p:sldId id="259" r:id="rId5"/>
    <p:sldId id="260" r:id="rId6"/>
    <p:sldId id="261" r:id="rId7"/>
    <p:sldId id="257" r:id="rId8"/>
    <p:sldId id="262" r:id="rId9"/>
    <p:sldId id="258" r:id="rId10"/>
    <p:sldId id="263" r:id="rId11"/>
    <p:sldId id="264" r:id="rId12"/>
    <p:sldId id="265" r:id="rId13"/>
    <p:sldId id="266" r:id="rId14"/>
    <p:sldId id="267" r:id="rId15"/>
    <p:sldId id="268" r:id="rId16"/>
    <p:sldId id="269" r:id="rId17"/>
    <p:sldId id="270" r:id="rId18"/>
    <p:sldId id="271" r:id="rId19"/>
    <p:sldId id="272" r:id="rId20"/>
    <p:sldId id="273" r:id="rId21"/>
    <p:sldId id="275" r:id="rId22"/>
    <p:sldId id="276" r:id="rId23"/>
    <p:sldId id="274" r:id="rId24"/>
    <p:sldId id="277" r:id="rId25"/>
    <p:sldId id="278" r:id="rId26"/>
    <p:sldId id="279" r:id="rId27"/>
    <p:sldId id="280"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809"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E50AB3-B722-4C95-BDE6-EDBE931D1BBE}" type="datetimeFigureOut">
              <a:rPr lang="en-US" smtClean="0"/>
              <a:t>5/17/2020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8E4008-BE0E-47EE-B179-9152D37749DD}" type="slidenum">
              <a:rPr lang="en-US" smtClean="0"/>
              <a:t>‹#›</a:t>
            </a:fld>
            <a:endParaRPr lang="en-US"/>
          </a:p>
        </p:txBody>
      </p:sp>
    </p:spTree>
    <p:extLst>
      <p:ext uri="{BB962C8B-B14F-4D97-AF65-F5344CB8AC3E}">
        <p14:creationId xmlns:p14="http://schemas.microsoft.com/office/powerpoint/2010/main" val="30524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8E4008-BE0E-47EE-B179-9152D37749DD}" type="slidenum">
              <a:rPr lang="en-US" smtClean="0"/>
              <a:t>20</a:t>
            </a:fld>
            <a:endParaRPr lang="en-US"/>
          </a:p>
        </p:txBody>
      </p:sp>
    </p:spTree>
    <p:extLst>
      <p:ext uri="{BB962C8B-B14F-4D97-AF65-F5344CB8AC3E}">
        <p14:creationId xmlns:p14="http://schemas.microsoft.com/office/powerpoint/2010/main" val="2994274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F06B5A-E98D-4221-A7E3-E114E51A9239}"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F63181-47CF-48B7-B73B-974454E666D9}" type="slidenum">
              <a:rPr lang="en-US" smtClean="0"/>
              <a:t>‹#›</a:t>
            </a:fld>
            <a:endParaRPr lang="en-US"/>
          </a:p>
        </p:txBody>
      </p:sp>
    </p:spTree>
    <p:extLst>
      <p:ext uri="{BB962C8B-B14F-4D97-AF65-F5344CB8AC3E}">
        <p14:creationId xmlns:p14="http://schemas.microsoft.com/office/powerpoint/2010/main" val="3270142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F06B5A-E98D-4221-A7E3-E114E51A9239}"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F63181-47CF-48B7-B73B-974454E666D9}" type="slidenum">
              <a:rPr lang="en-US" smtClean="0"/>
              <a:t>‹#›</a:t>
            </a:fld>
            <a:endParaRPr lang="en-US"/>
          </a:p>
        </p:txBody>
      </p:sp>
    </p:spTree>
    <p:extLst>
      <p:ext uri="{BB962C8B-B14F-4D97-AF65-F5344CB8AC3E}">
        <p14:creationId xmlns:p14="http://schemas.microsoft.com/office/powerpoint/2010/main" val="1250333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F06B5A-E98D-4221-A7E3-E114E51A9239}"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F63181-47CF-48B7-B73B-974454E666D9}" type="slidenum">
              <a:rPr lang="en-US" smtClean="0"/>
              <a:t>‹#›</a:t>
            </a:fld>
            <a:endParaRPr lang="en-US"/>
          </a:p>
        </p:txBody>
      </p:sp>
    </p:spTree>
    <p:extLst>
      <p:ext uri="{BB962C8B-B14F-4D97-AF65-F5344CB8AC3E}">
        <p14:creationId xmlns:p14="http://schemas.microsoft.com/office/powerpoint/2010/main" val="242746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F06B5A-E98D-4221-A7E3-E114E51A9239}"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F63181-47CF-48B7-B73B-974454E666D9}" type="slidenum">
              <a:rPr lang="en-US" smtClean="0"/>
              <a:t>‹#›</a:t>
            </a:fld>
            <a:endParaRPr lang="en-US"/>
          </a:p>
        </p:txBody>
      </p:sp>
    </p:spTree>
    <p:extLst>
      <p:ext uri="{BB962C8B-B14F-4D97-AF65-F5344CB8AC3E}">
        <p14:creationId xmlns:p14="http://schemas.microsoft.com/office/powerpoint/2010/main" val="1395033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F06B5A-E98D-4221-A7E3-E114E51A9239}"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F63181-47CF-48B7-B73B-974454E666D9}" type="slidenum">
              <a:rPr lang="en-US" smtClean="0"/>
              <a:t>‹#›</a:t>
            </a:fld>
            <a:endParaRPr lang="en-US"/>
          </a:p>
        </p:txBody>
      </p:sp>
    </p:spTree>
    <p:extLst>
      <p:ext uri="{BB962C8B-B14F-4D97-AF65-F5344CB8AC3E}">
        <p14:creationId xmlns:p14="http://schemas.microsoft.com/office/powerpoint/2010/main" val="2225967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F06B5A-E98D-4221-A7E3-E114E51A9239}" type="datetimeFigureOut">
              <a:rPr lang="en-US" smtClean="0"/>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F63181-47CF-48B7-B73B-974454E666D9}" type="slidenum">
              <a:rPr lang="en-US" smtClean="0"/>
              <a:t>‹#›</a:t>
            </a:fld>
            <a:endParaRPr lang="en-US"/>
          </a:p>
        </p:txBody>
      </p:sp>
    </p:spTree>
    <p:extLst>
      <p:ext uri="{BB962C8B-B14F-4D97-AF65-F5344CB8AC3E}">
        <p14:creationId xmlns:p14="http://schemas.microsoft.com/office/powerpoint/2010/main" val="1695702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F06B5A-E98D-4221-A7E3-E114E51A9239}" type="datetimeFigureOut">
              <a:rPr lang="en-US" smtClean="0"/>
              <a:t>5/17/2020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F63181-47CF-48B7-B73B-974454E666D9}" type="slidenum">
              <a:rPr lang="en-US" smtClean="0"/>
              <a:t>‹#›</a:t>
            </a:fld>
            <a:endParaRPr lang="en-US"/>
          </a:p>
        </p:txBody>
      </p:sp>
    </p:spTree>
    <p:extLst>
      <p:ext uri="{BB962C8B-B14F-4D97-AF65-F5344CB8AC3E}">
        <p14:creationId xmlns:p14="http://schemas.microsoft.com/office/powerpoint/2010/main" val="3075637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F06B5A-E98D-4221-A7E3-E114E51A9239}" type="datetimeFigureOut">
              <a:rPr lang="en-US" smtClean="0"/>
              <a:t>5/17/2020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F63181-47CF-48B7-B73B-974454E666D9}" type="slidenum">
              <a:rPr lang="en-US" smtClean="0"/>
              <a:t>‹#›</a:t>
            </a:fld>
            <a:endParaRPr lang="en-US"/>
          </a:p>
        </p:txBody>
      </p:sp>
    </p:spTree>
    <p:extLst>
      <p:ext uri="{BB962C8B-B14F-4D97-AF65-F5344CB8AC3E}">
        <p14:creationId xmlns:p14="http://schemas.microsoft.com/office/powerpoint/2010/main" val="526947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06B5A-E98D-4221-A7E3-E114E51A9239}" type="datetimeFigureOut">
              <a:rPr lang="en-US" smtClean="0"/>
              <a:t>5/17/2020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F63181-47CF-48B7-B73B-974454E666D9}" type="slidenum">
              <a:rPr lang="en-US" smtClean="0"/>
              <a:t>‹#›</a:t>
            </a:fld>
            <a:endParaRPr lang="en-US"/>
          </a:p>
        </p:txBody>
      </p:sp>
    </p:spTree>
    <p:extLst>
      <p:ext uri="{BB962C8B-B14F-4D97-AF65-F5344CB8AC3E}">
        <p14:creationId xmlns:p14="http://schemas.microsoft.com/office/powerpoint/2010/main" val="2645247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4F06B5A-E98D-4221-A7E3-E114E51A9239}" type="datetimeFigureOut">
              <a:rPr lang="en-US" smtClean="0"/>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F63181-47CF-48B7-B73B-974454E666D9}" type="slidenum">
              <a:rPr lang="en-US" smtClean="0"/>
              <a:t>‹#›</a:t>
            </a:fld>
            <a:endParaRPr lang="en-US"/>
          </a:p>
        </p:txBody>
      </p:sp>
    </p:spTree>
    <p:extLst>
      <p:ext uri="{BB962C8B-B14F-4D97-AF65-F5344CB8AC3E}">
        <p14:creationId xmlns:p14="http://schemas.microsoft.com/office/powerpoint/2010/main" val="89919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4F06B5A-E98D-4221-A7E3-E114E51A9239}" type="datetimeFigureOut">
              <a:rPr lang="en-US" smtClean="0"/>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F63181-47CF-48B7-B73B-974454E666D9}" type="slidenum">
              <a:rPr lang="en-US" smtClean="0"/>
              <a:t>‹#›</a:t>
            </a:fld>
            <a:endParaRPr lang="en-US"/>
          </a:p>
        </p:txBody>
      </p:sp>
    </p:spTree>
    <p:extLst>
      <p:ext uri="{BB962C8B-B14F-4D97-AF65-F5344CB8AC3E}">
        <p14:creationId xmlns:p14="http://schemas.microsoft.com/office/powerpoint/2010/main" val="3526944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06B5A-E98D-4221-A7E3-E114E51A9239}" type="datetimeFigureOut">
              <a:rPr lang="en-US" smtClean="0"/>
              <a:t>5/17/2020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F63181-47CF-48B7-B73B-974454E666D9}" type="slidenum">
              <a:rPr lang="en-US" smtClean="0"/>
              <a:t>‹#›</a:t>
            </a:fld>
            <a:endParaRPr lang="en-US"/>
          </a:p>
        </p:txBody>
      </p:sp>
    </p:spTree>
    <p:extLst>
      <p:ext uri="{BB962C8B-B14F-4D97-AF65-F5344CB8AC3E}">
        <p14:creationId xmlns:p14="http://schemas.microsoft.com/office/powerpoint/2010/main" val="1317836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9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cfd-online.com/Forums/main/740-characteristic-length-scale.html"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researchgate.net/publication/271829142_Petrologic_Insights_into_Basaltic_Volcanism_at_Historically_Active_Hawaiian_Volcanoes"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hyperlink" Target="https://www.britannica.com/science/ore-mining" TargetMode="External"/><Relationship Id="rId3" Type="http://schemas.openxmlformats.org/officeDocument/2006/relationships/hyperlink" Target="https://www.britannica.com/science/cumulate" TargetMode="External"/><Relationship Id="rId7" Type="http://schemas.openxmlformats.org/officeDocument/2006/relationships/hyperlink" Target="https://www.britannica.com/place/South-Africa" TargetMode="External"/><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hyperlink" Target="https://www.britannica.com/place/Bushveld-Complex" TargetMode="External"/><Relationship Id="rId5" Type="http://schemas.openxmlformats.org/officeDocument/2006/relationships/hyperlink" Target="https://www.merriam-webster.com/dictionary/compositions" TargetMode="External"/><Relationship Id="rId4" Type="http://schemas.openxmlformats.org/officeDocument/2006/relationships/hyperlink" Target="https://www.merriam-webster.com/dictionary/homogeneous"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5735" y="825910"/>
            <a:ext cx="9748684" cy="369332"/>
          </a:xfrm>
          <a:prstGeom prst="rect">
            <a:avLst/>
          </a:prstGeom>
          <a:noFill/>
        </p:spPr>
        <p:txBody>
          <a:bodyPr wrap="square" rtlCol="0">
            <a:spAutoFit/>
          </a:bodyPr>
          <a:lstStyle/>
          <a:p>
            <a:r>
              <a:rPr lang="zh-CN" altLang="en-US" dirty="0" smtClean="0"/>
              <a:t>中国的月亮神：太阴星君（太阴娘娘），来自道教神话封神演义</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703" y="1249927"/>
            <a:ext cx="4162425" cy="5257800"/>
          </a:xfrm>
          <a:prstGeom prst="rect">
            <a:avLst/>
          </a:prstGeom>
        </p:spPr>
      </p:pic>
      <p:sp>
        <p:nvSpPr>
          <p:cNvPr id="4" name="TextBox 3"/>
          <p:cNvSpPr txBox="1"/>
          <p:nvPr/>
        </p:nvSpPr>
        <p:spPr>
          <a:xfrm>
            <a:off x="6953865" y="2249129"/>
            <a:ext cx="398206" cy="1200329"/>
          </a:xfrm>
          <a:prstGeom prst="rect">
            <a:avLst/>
          </a:prstGeom>
          <a:noFill/>
        </p:spPr>
        <p:txBody>
          <a:bodyPr wrap="square" rtlCol="0">
            <a:spAutoFit/>
          </a:bodyPr>
          <a:lstStyle/>
          <a:p>
            <a:r>
              <a:rPr lang="zh-CN" altLang="en-US" dirty="0"/>
              <a:t>太阴星君</a:t>
            </a:r>
            <a:endParaRPr lang="en-US" dirty="0"/>
          </a:p>
        </p:txBody>
      </p:sp>
    </p:spTree>
    <p:extLst>
      <p:ext uri="{BB962C8B-B14F-4D97-AF65-F5344CB8AC3E}">
        <p14:creationId xmlns:p14="http://schemas.microsoft.com/office/powerpoint/2010/main" val="292439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890751" y="81116"/>
            <a:ext cx="6629114" cy="4225413"/>
            <a:chOff x="5853880" y="2632587"/>
            <a:chExt cx="6629114" cy="4225413"/>
          </a:xfrm>
        </p:grpSpPr>
        <p:pic>
          <p:nvPicPr>
            <p:cNvPr id="3" name="Picture 2"/>
            <p:cNvPicPr>
              <a:picLocks noChangeAspect="1"/>
            </p:cNvPicPr>
            <p:nvPr/>
          </p:nvPicPr>
          <p:blipFill>
            <a:blip r:embed="rId2"/>
            <a:stretch>
              <a:fillRect/>
            </a:stretch>
          </p:blipFill>
          <p:spPr>
            <a:xfrm>
              <a:off x="5853880" y="2632587"/>
              <a:ext cx="6338120" cy="4225413"/>
            </a:xfrm>
            <a:prstGeom prst="rect">
              <a:avLst/>
            </a:prstGeom>
          </p:spPr>
        </p:pic>
        <p:sp>
          <p:nvSpPr>
            <p:cNvPr id="4" name="TextBox 3"/>
            <p:cNvSpPr txBox="1"/>
            <p:nvPr/>
          </p:nvSpPr>
          <p:spPr>
            <a:xfrm>
              <a:off x="11234300" y="3156155"/>
              <a:ext cx="1165123" cy="253916"/>
            </a:xfrm>
            <a:prstGeom prst="rect">
              <a:avLst/>
            </a:prstGeom>
            <a:noFill/>
          </p:spPr>
          <p:txBody>
            <a:bodyPr wrap="square" rtlCol="0">
              <a:spAutoFit/>
            </a:bodyPr>
            <a:lstStyle/>
            <a:p>
              <a:r>
                <a:rPr lang="zh-CN" altLang="en-US" sz="1050" dirty="0" smtClean="0">
                  <a:solidFill>
                    <a:srgbClr val="FF0000"/>
                  </a:solidFill>
                </a:rPr>
                <a:t>最大下降速度</a:t>
              </a:r>
              <a:endParaRPr lang="en-US" sz="1050" dirty="0">
                <a:solidFill>
                  <a:srgbClr val="FF0000"/>
                </a:solidFill>
              </a:endParaRPr>
            </a:p>
          </p:txBody>
        </p:sp>
        <p:cxnSp>
          <p:nvCxnSpPr>
            <p:cNvPr id="5" name="Straight Connector 4"/>
            <p:cNvCxnSpPr/>
            <p:nvPr/>
          </p:nvCxnSpPr>
          <p:spPr>
            <a:xfrm flipV="1">
              <a:off x="6784258" y="4070555"/>
              <a:ext cx="4450042" cy="1576852"/>
            </a:xfrm>
            <a:prstGeom prst="line">
              <a:avLst/>
            </a:prstGeom>
            <a:ln w="28575">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209718" y="3920611"/>
              <a:ext cx="1165123" cy="253916"/>
            </a:xfrm>
            <a:prstGeom prst="rect">
              <a:avLst/>
            </a:prstGeom>
            <a:noFill/>
          </p:spPr>
          <p:txBody>
            <a:bodyPr wrap="square" rtlCol="0">
              <a:spAutoFit/>
            </a:bodyPr>
            <a:lstStyle/>
            <a:p>
              <a:r>
                <a:rPr lang="zh-CN" altLang="en-US" sz="1050" dirty="0">
                  <a:solidFill>
                    <a:srgbClr val="FF0000"/>
                  </a:solidFill>
                </a:rPr>
                <a:t>一般</a:t>
              </a:r>
              <a:r>
                <a:rPr lang="zh-CN" altLang="en-US" sz="1050" dirty="0" smtClean="0">
                  <a:solidFill>
                    <a:srgbClr val="FF0000"/>
                  </a:solidFill>
                </a:rPr>
                <a:t>下降速度</a:t>
              </a:r>
              <a:endParaRPr lang="en-US" sz="1050" dirty="0">
                <a:solidFill>
                  <a:srgbClr val="FF0000"/>
                </a:solidFill>
              </a:endParaRPr>
            </a:p>
          </p:txBody>
        </p:sp>
        <p:cxnSp>
          <p:nvCxnSpPr>
            <p:cNvPr id="7" name="Straight Connector 6"/>
            <p:cNvCxnSpPr/>
            <p:nvPr/>
          </p:nvCxnSpPr>
          <p:spPr>
            <a:xfrm>
              <a:off x="6784258" y="5647407"/>
              <a:ext cx="4450042" cy="0"/>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1322317" y="5493669"/>
              <a:ext cx="781665" cy="253916"/>
            </a:xfrm>
            <a:prstGeom prst="rect">
              <a:avLst/>
            </a:prstGeom>
            <a:noFill/>
          </p:spPr>
          <p:txBody>
            <a:bodyPr wrap="square" rtlCol="0">
              <a:spAutoFit/>
            </a:bodyPr>
            <a:lstStyle/>
            <a:p>
              <a:r>
                <a:rPr lang="zh-CN" altLang="en-US" sz="1050" dirty="0" smtClean="0">
                  <a:solidFill>
                    <a:srgbClr val="FF0000"/>
                  </a:solidFill>
                </a:rPr>
                <a:t>悬浮</a:t>
              </a:r>
              <a:endParaRPr lang="en-US" sz="1050" dirty="0">
                <a:solidFill>
                  <a:srgbClr val="FF0000"/>
                </a:solidFill>
              </a:endParaRPr>
            </a:p>
          </p:txBody>
        </p:sp>
        <p:cxnSp>
          <p:nvCxnSpPr>
            <p:cNvPr id="9" name="Straight Connector 8"/>
            <p:cNvCxnSpPr/>
            <p:nvPr/>
          </p:nvCxnSpPr>
          <p:spPr>
            <a:xfrm>
              <a:off x="6784258" y="5647407"/>
              <a:ext cx="4425460" cy="288819"/>
            </a:xfrm>
            <a:prstGeom prst="line">
              <a:avLst/>
            </a:prstGeom>
            <a:ln w="28575">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1317871" y="5805950"/>
              <a:ext cx="1165123" cy="253916"/>
            </a:xfrm>
            <a:prstGeom prst="rect">
              <a:avLst/>
            </a:prstGeom>
            <a:noFill/>
          </p:spPr>
          <p:txBody>
            <a:bodyPr wrap="square" rtlCol="0">
              <a:spAutoFit/>
            </a:bodyPr>
            <a:lstStyle/>
            <a:p>
              <a:r>
                <a:rPr lang="zh-CN" altLang="en-US" sz="1050" dirty="0" smtClean="0">
                  <a:solidFill>
                    <a:srgbClr val="FF0000"/>
                  </a:solidFill>
                </a:rPr>
                <a:t>上浮</a:t>
              </a:r>
              <a:endParaRPr lang="en-US" sz="1050" dirty="0">
                <a:solidFill>
                  <a:srgbClr val="FF0000"/>
                </a:solidFill>
              </a:endParaRPr>
            </a:p>
          </p:txBody>
        </p:sp>
      </p:grpSp>
      <mc:AlternateContent xmlns:mc="http://schemas.openxmlformats.org/markup-compatibility/2006" xmlns:a14="http://schemas.microsoft.com/office/drawing/2010/main">
        <mc:Choice Requires="a14">
          <p:sp>
            <p:nvSpPr>
              <p:cNvPr id="11" name="TextBox 10"/>
              <p:cNvSpPr txBox="1"/>
              <p:nvPr/>
            </p:nvSpPr>
            <p:spPr>
              <a:xfrm>
                <a:off x="899651" y="532167"/>
                <a:ext cx="5160706" cy="6227218"/>
              </a:xfrm>
              <a:prstGeom prst="rect">
                <a:avLst/>
              </a:prstGeom>
              <a:noFill/>
            </p:spPr>
            <p:txBody>
              <a:bodyPr wrap="square" rtlCol="0">
                <a:spAutoFit/>
              </a:bodyPr>
              <a:lstStyle/>
              <a:p>
                <a:pPr marL="285750" indent="-285750">
                  <a:buFont typeface="Wingdings" panose="05000000000000000000" pitchFamily="2" charset="2"/>
                  <a:buChar char="§"/>
                </a:pPr>
                <a:r>
                  <a:rPr lang="zh-CN" altLang="en-US" dirty="0" smtClean="0"/>
                  <a:t>根据半空间冷却</a:t>
                </a:r>
                <a:r>
                  <a:rPr lang="en-US" altLang="zh-CN" dirty="0" smtClean="0"/>
                  <a:t>Stefan</a:t>
                </a:r>
                <a:r>
                  <a:rPr lang="zh-CN" altLang="en-US" dirty="0" smtClean="0"/>
                  <a:t>定律：顶部固化厚度为</a:t>
                </a:r>
                <a:endParaRPr lang="en-US" altLang="zh-CN"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𝜅</m:t>
                          </m:r>
                          <m:r>
                            <a:rPr lang="en-US" b="0" i="1" smtClean="0">
                              <a:latin typeface="Cambria Math" panose="02040503050406030204" pitchFamily="18" charset="0"/>
                            </a:rPr>
                            <m:t>𝑡</m:t>
                          </m:r>
                        </m:e>
                      </m:rad>
                    </m:oMath>
                  </m:oMathPara>
                </a14:m>
                <a:endParaRPr lang="en-US" dirty="0" smtClean="0"/>
              </a:p>
              <a:p>
                <a:r>
                  <a:rPr lang="zh-CN" altLang="en-US" dirty="0" smtClean="0"/>
                  <a:t>而晶体位置为：</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𝑔</m:t>
                          </m:r>
                        </m:sub>
                      </m:sSub>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0</m:t>
                          </m:r>
                        </m:sub>
                      </m:sSub>
                    </m:oMath>
                  </m:oMathPara>
                </a14:m>
                <a:endParaRPr lang="en-US" dirty="0" smtClean="0"/>
              </a:p>
              <a:p>
                <a:r>
                  <a:rPr lang="zh-CN" altLang="en-US" dirty="0"/>
                  <a:t>其</a:t>
                </a:r>
                <a:r>
                  <a:rPr lang="zh-CN" altLang="en-US" dirty="0" smtClean="0"/>
                  <a:t>中</a:t>
                </a:r>
                <a:r>
                  <a:rPr lang="en-US" altLang="zh-CN" dirty="0" smtClean="0"/>
                  <a:t>Vg</a:t>
                </a:r>
                <a:r>
                  <a:rPr lang="zh-CN" altLang="en-US" dirty="0" smtClean="0"/>
                  <a:t>为</a:t>
                </a:r>
                <a:r>
                  <a:rPr lang="en-US" altLang="zh-CN" dirty="0" smtClean="0"/>
                  <a:t>Stokes</a:t>
                </a:r>
                <a:r>
                  <a:rPr lang="zh-CN" altLang="en-US" dirty="0" smtClean="0"/>
                  <a:t>运动速度，</a:t>
                </a:r>
                <a:r>
                  <a:rPr lang="en-US" altLang="zh-CN" dirty="0" smtClean="0"/>
                  <a:t>Z0</a:t>
                </a:r>
                <a:r>
                  <a:rPr lang="zh-CN" altLang="en-US" dirty="0" smtClean="0"/>
                  <a:t>是晶体初始位置。</a:t>
                </a:r>
                <a:endParaRPr lang="en-US" altLang="zh-CN" dirty="0" smtClean="0"/>
              </a:p>
              <a:p>
                <a:endParaRPr lang="en-US" dirty="0"/>
              </a:p>
              <a:p>
                <a:pPr marL="285750" indent="-285750">
                  <a:buFont typeface="Wingdings" panose="05000000000000000000" pitchFamily="2" charset="2"/>
                  <a:buChar char="§"/>
                </a:pPr>
                <a:r>
                  <a:rPr lang="zh-CN" altLang="en-US" dirty="0" smtClean="0"/>
                  <a:t>要想晶体被捕获，只需</a:t>
                </a:r>
                <a:r>
                  <a:rPr lang="en-US" altLang="zh-CN" dirty="0" smtClean="0"/>
                  <a:t>Z1&lt;=Z2</a:t>
                </a:r>
                <a:r>
                  <a:rPr lang="zh-CN" altLang="en-US" dirty="0"/>
                  <a:t>。</a:t>
                </a:r>
                <a:r>
                  <a:rPr lang="zh-CN" altLang="en-US" dirty="0" smtClean="0"/>
                  <a:t>而晶体被捕获的最深位置（也是最后的机会）是</a:t>
                </a:r>
                <a:r>
                  <a:rPr lang="en-US" altLang="zh-CN" dirty="0" smtClean="0"/>
                  <a:t>Z1</a:t>
                </a:r>
                <a:r>
                  <a:rPr lang="zh-CN" altLang="en-US" dirty="0" smtClean="0"/>
                  <a:t>与</a:t>
                </a:r>
                <a:r>
                  <a:rPr lang="en-US" altLang="zh-CN" dirty="0" smtClean="0"/>
                  <a:t>Z2</a:t>
                </a:r>
                <a:r>
                  <a:rPr lang="zh-CN" altLang="en-US" dirty="0" smtClean="0"/>
                  <a:t>相切的位置：</a:t>
                </a:r>
                <a:endParaRPr lang="en-US" altLang="zh-CN" dirty="0" smtClean="0"/>
              </a:p>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2</m:t>
                              </m:r>
                            </m:sub>
                          </m:sSub>
                        </m:num>
                        <m:den>
                          <m:r>
                            <a:rPr lang="en-US" altLang="zh-CN" b="0" i="1" smtClean="0">
                              <a:latin typeface="Cambria Math" panose="02040503050406030204" pitchFamily="18" charset="0"/>
                            </a:rPr>
                            <m:t>𝑑𝑡</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1</m:t>
                              </m:r>
                            </m:sub>
                          </m:sSub>
                        </m:num>
                        <m:den>
                          <m:r>
                            <a:rPr lang="en-US" altLang="zh-CN" b="0" i="1" smtClean="0">
                              <a:latin typeface="Cambria Math" panose="02040503050406030204" pitchFamily="18" charset="0"/>
                            </a:rPr>
                            <m:t>𝑑𝑡</m:t>
                          </m:r>
                        </m:den>
                      </m:f>
                    </m:oMath>
                  </m:oMathPara>
                </a14:m>
                <a:endParaRPr lang="en-US" altLang="zh-CN" dirty="0" smtClean="0"/>
              </a:p>
              <a:p>
                <a:r>
                  <a:rPr lang="zh-CN" altLang="en-US" dirty="0" smtClean="0"/>
                  <a:t>即：</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𝜅</m:t>
                                      </m:r>
                                    </m:e>
                                  </m:rad>
                                </m:num>
                                <m:den>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𝑔</m:t>
                                      </m:r>
                                    </m:sub>
                                  </m:sSub>
                                </m:den>
                              </m:f>
                            </m:e>
                          </m:d>
                        </m:e>
                        <m:sup>
                          <m:r>
                            <a:rPr lang="en-US" b="0" i="1" smtClean="0">
                              <a:latin typeface="Cambria Math" panose="02040503050406030204" pitchFamily="18" charset="0"/>
                            </a:rPr>
                            <m:t>2</m:t>
                          </m:r>
                        </m:sup>
                      </m:sSup>
                    </m:oMath>
                  </m:oMathPara>
                </a14:m>
                <a:endParaRPr lang="en-US" dirty="0" smtClean="0"/>
              </a:p>
              <a:p>
                <a:r>
                  <a:rPr lang="zh-CN" altLang="en-US" dirty="0"/>
                  <a:t>此</a:t>
                </a:r>
                <a:r>
                  <a:rPr lang="zh-CN" altLang="en-US" dirty="0" smtClean="0"/>
                  <a:t>时对应的最大捕获深度为：</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𝜅</m:t>
                          </m:r>
                        </m:num>
                        <m:den>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𝑔</m:t>
                              </m:r>
                            </m:sub>
                          </m:sSub>
                        </m:den>
                      </m:f>
                    </m:oMath>
                  </m:oMathPara>
                </a14:m>
                <a:endParaRPr lang="en-US" dirty="0" smtClean="0"/>
              </a:p>
              <a:p>
                <a:r>
                  <a:rPr lang="zh-CN" altLang="en-US" dirty="0"/>
                  <a:t>对</a:t>
                </a:r>
                <a:r>
                  <a:rPr lang="zh-CN" altLang="en-US" dirty="0" smtClean="0"/>
                  <a:t>应的最大起始位置为：</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𝜅</m:t>
                          </m:r>
                        </m:num>
                        <m:den>
                          <m:r>
                            <a:rPr lang="en-US" b="0" i="1" smtClean="0">
                              <a:latin typeface="Cambria Math" panose="02040503050406030204" pitchFamily="18" charset="0"/>
                            </a:rPr>
                            <m:t>4</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𝑔</m:t>
                              </m:r>
                            </m:sub>
                          </m:sSub>
                        </m:den>
                      </m:f>
                    </m:oMath>
                  </m:oMathPara>
                </a14:m>
                <a:endParaRPr lang="en-US" b="0" dirty="0" smtClean="0"/>
              </a:p>
              <a:p>
                <a:r>
                  <a:rPr lang="zh-CN" altLang="en-US" dirty="0" smtClean="0"/>
                  <a:t>很神奇，</a:t>
                </a:r>
                <a:r>
                  <a:rPr lang="en-US" altLang="zh-CN" dirty="0" smtClean="0"/>
                  <a:t>Z0=</a:t>
                </a:r>
                <a:r>
                  <a:rPr lang="en-US" altLang="zh-CN" dirty="0" err="1" smtClean="0"/>
                  <a:t>Zc</a:t>
                </a:r>
                <a:r>
                  <a:rPr lang="en-US" altLang="zh-CN" dirty="0" smtClean="0"/>
                  <a:t>/2</a:t>
                </a: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899651" y="532167"/>
                <a:ext cx="5160706" cy="6227218"/>
              </a:xfrm>
              <a:prstGeom prst="rect">
                <a:avLst/>
              </a:prstGeom>
              <a:blipFill>
                <a:blip r:embed="rId3"/>
                <a:stretch>
                  <a:fillRect l="-1064" t="-489" b="-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663381" y="4306529"/>
                <a:ext cx="6334432" cy="3847400"/>
              </a:xfrm>
              <a:prstGeom prst="rect">
                <a:avLst/>
              </a:prstGeom>
              <a:noFill/>
            </p:spPr>
            <p:txBody>
              <a:bodyPr wrap="square" rtlCol="0">
                <a:spAutoFit/>
              </a:bodyPr>
              <a:lstStyle/>
              <a:p>
                <a:pPr marL="285750" indent="-285750">
                  <a:buFont typeface="Wingdings" panose="05000000000000000000" pitchFamily="2" charset="2"/>
                  <a:buChar char="§"/>
                </a:pPr>
                <a:r>
                  <a:rPr lang="zh-CN" altLang="en-US" dirty="0" smtClean="0"/>
                  <a:t>例如，夏威夷玄武岩熔岩中橄榄石晶体半径为</a:t>
                </a:r>
                <a:r>
                  <a:rPr lang="en-US" altLang="zh-CN" dirty="0" smtClean="0"/>
                  <a:t>a</a:t>
                </a:r>
                <a:r>
                  <a:rPr lang="zh-CN" altLang="en-US" dirty="0" smtClean="0"/>
                  <a:t>，密度差</a:t>
                </a:r>
                <a:r>
                  <a:rPr lang="en-US" altLang="zh-CN" dirty="0" smtClean="0"/>
                  <a:t>0.6g/cm^3</a:t>
                </a:r>
                <a:r>
                  <a:rPr lang="zh-CN" altLang="en-US" dirty="0" smtClean="0"/>
                  <a:t>，熔体粘度为</a:t>
                </a:r>
                <a:r>
                  <a:rPr lang="en-US" altLang="zh-CN" dirty="0" smtClean="0"/>
                  <a:t>10^3 </a:t>
                </a:r>
                <a:r>
                  <a:rPr lang="en-US" altLang="zh-CN" dirty="0" err="1" smtClean="0"/>
                  <a:t>Pa.s</a:t>
                </a:r>
                <a:r>
                  <a:rPr lang="zh-CN" altLang="en-US" dirty="0" smtClean="0"/>
                  <a:t>，晶体下沉速度为</a:t>
                </a:r>
                <a:r>
                  <a:rPr lang="en-US" altLang="zh-CN" dirty="0" smtClean="0"/>
                  <a:t>Stokes</a:t>
                </a:r>
                <a:r>
                  <a:rPr lang="zh-CN" altLang="en-US" dirty="0" smtClean="0"/>
                  <a:t>速度，则：</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𝑔</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𝜌</m:t>
                          </m:r>
                          <m:r>
                            <a:rPr lang="en-US" b="0" i="1" smtClean="0">
                              <a:latin typeface="Cambria Math" panose="02040503050406030204" pitchFamily="18" charset="0"/>
                            </a:rPr>
                            <m:t>𝑔</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num>
                        <m:den>
                          <m:r>
                            <a:rPr lang="en-US" b="0" i="1" smtClean="0">
                              <a:latin typeface="Cambria Math" panose="02040503050406030204" pitchFamily="18" charset="0"/>
                            </a:rPr>
                            <m:t>9</m:t>
                          </m:r>
                          <m:r>
                            <a:rPr lang="en-US" b="0" i="1" smtClean="0">
                              <a:latin typeface="Cambria Math" panose="02040503050406030204" pitchFamily="18" charset="0"/>
                            </a:rPr>
                            <m:t>𝜇</m:t>
                          </m:r>
                        </m:den>
                      </m:f>
                    </m:oMath>
                  </m:oMathPara>
                </a14:m>
                <a:endParaRPr lang="en-US" b="0" dirty="0" smtClean="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9</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𝜅𝜇</m:t>
                          </m:r>
                        </m:num>
                        <m:den>
                          <m:r>
                            <a:rPr lang="en-US" b="0" i="1" smtClean="0">
                              <a:latin typeface="Cambria Math" panose="02040503050406030204" pitchFamily="18" charset="0"/>
                            </a:rPr>
                            <m:t>4∆</m:t>
                          </m:r>
                          <m:r>
                            <a:rPr lang="en-US" b="0" i="1" smtClean="0">
                              <a:latin typeface="Cambria Math" panose="02040503050406030204" pitchFamily="18" charset="0"/>
                            </a:rPr>
                            <m:t>𝜌</m:t>
                          </m:r>
                          <m:r>
                            <a:rPr lang="en-US" b="0" i="1" smtClean="0">
                              <a:latin typeface="Cambria Math" panose="02040503050406030204" pitchFamily="18" charset="0"/>
                            </a:rPr>
                            <m:t>𝑔</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den>
                      </m:f>
                    </m:oMath>
                  </m:oMathPara>
                </a14:m>
                <a:endParaRPr lang="en-US" dirty="0" smtClean="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9</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𝜅𝜇</m:t>
                          </m:r>
                        </m:num>
                        <m:den>
                          <m:r>
                            <a:rPr lang="en-US" b="0" i="1" smtClean="0">
                              <a:latin typeface="Cambria Math" panose="02040503050406030204" pitchFamily="18" charset="0"/>
                            </a:rPr>
                            <m:t>8∆</m:t>
                          </m:r>
                          <m:r>
                            <a:rPr lang="en-US" b="0" i="1" smtClean="0">
                              <a:latin typeface="Cambria Math" panose="02040503050406030204" pitchFamily="18" charset="0"/>
                            </a:rPr>
                            <m:t>𝜌</m:t>
                          </m:r>
                          <m:r>
                            <a:rPr lang="en-US" b="0" i="1" smtClean="0">
                              <a:latin typeface="Cambria Math" panose="02040503050406030204" pitchFamily="18" charset="0"/>
                            </a:rPr>
                            <m:t>𝑔</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den>
                      </m:f>
                    </m:oMath>
                  </m:oMathPara>
                </a14:m>
                <a:endParaRPr lang="en-US" dirty="0" smtClean="0"/>
              </a:p>
              <a:p>
                <a:r>
                  <a:rPr lang="zh-CN" altLang="en-US" dirty="0"/>
                  <a:t>对</a:t>
                </a:r>
                <a:r>
                  <a:rPr lang="zh-CN" altLang="en-US" dirty="0" smtClean="0"/>
                  <a:t>于半径为</a:t>
                </a:r>
                <a:r>
                  <a:rPr lang="en-US" altLang="zh-CN" dirty="0" smtClean="0"/>
                  <a:t>0.5mm</a:t>
                </a:r>
                <a:r>
                  <a:rPr lang="zh-CN" altLang="en-US" dirty="0" smtClean="0"/>
                  <a:t>橄榄石而言，最深的捕获深度</a:t>
                </a:r>
                <a:r>
                  <a:rPr lang="en-US" altLang="zh-CN" dirty="0" smtClean="0"/>
                  <a:t>~4m</a:t>
                </a:r>
                <a:r>
                  <a:rPr lang="zh-CN" altLang="en-US" dirty="0" smtClean="0"/>
                  <a:t>，最深的初始深度</a:t>
                </a:r>
                <a:r>
                  <a:rPr lang="en-US" altLang="zh-CN" dirty="0" smtClean="0"/>
                  <a:t>~2m</a:t>
                </a:r>
                <a:r>
                  <a:rPr lang="zh-CN" altLang="en-US" dirty="0" smtClean="0"/>
                  <a:t>。但是</a:t>
                </a:r>
                <a:r>
                  <a:rPr lang="en-US" altLang="zh-CN" dirty="0" smtClean="0"/>
                  <a:t>Wright&amp;Okamura1977</a:t>
                </a:r>
                <a:r>
                  <a:rPr lang="zh-CN" altLang="en-US" dirty="0" smtClean="0"/>
                  <a:t>的测量结果表明捕获深度可达</a:t>
                </a:r>
                <a:r>
                  <a:rPr lang="en-US" altLang="zh-CN" dirty="0" smtClean="0"/>
                  <a:t>10m</a:t>
                </a:r>
                <a:r>
                  <a:rPr lang="zh-CN" altLang="en-US" dirty="0" smtClean="0"/>
                  <a:t>，可能是因为</a:t>
                </a:r>
                <a:r>
                  <a:rPr lang="en-US" altLang="zh-CN" dirty="0" smtClean="0"/>
                  <a:t>stokes</a:t>
                </a:r>
                <a:r>
                  <a:rPr lang="zh-CN" altLang="en-US" dirty="0" smtClean="0"/>
                  <a:t>速度有误（粘度或密度差有误）。</a:t>
                </a:r>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663381" y="4306529"/>
                <a:ext cx="6334432" cy="3847400"/>
              </a:xfrm>
              <a:prstGeom prst="rect">
                <a:avLst/>
              </a:prstGeom>
              <a:blipFill>
                <a:blip r:embed="rId4"/>
                <a:stretch>
                  <a:fillRect l="-770" t="-791" r="-289" b="-1424"/>
                </a:stretch>
              </a:blipFill>
            </p:spPr>
            <p:txBody>
              <a:bodyPr/>
              <a:lstStyle/>
              <a:p>
                <a:r>
                  <a:rPr lang="en-US">
                    <a:noFill/>
                  </a:rPr>
                  <a:t> </a:t>
                </a:r>
              </a:p>
            </p:txBody>
          </p:sp>
        </mc:Fallback>
      </mc:AlternateContent>
    </p:spTree>
    <p:extLst>
      <p:ext uri="{BB962C8B-B14F-4D97-AF65-F5344CB8AC3E}">
        <p14:creationId xmlns:p14="http://schemas.microsoft.com/office/powerpoint/2010/main" val="1806007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862781" y="501445"/>
                <a:ext cx="10840064" cy="6520118"/>
              </a:xfrm>
              <a:prstGeom prst="rect">
                <a:avLst/>
              </a:prstGeom>
              <a:noFill/>
            </p:spPr>
            <p:txBody>
              <a:bodyPr wrap="square" rtlCol="0">
                <a:spAutoFit/>
              </a:bodyPr>
              <a:lstStyle/>
              <a:p>
                <a:pPr marL="285750" indent="-285750">
                  <a:buFont typeface="Wingdings" panose="05000000000000000000" pitchFamily="2" charset="2"/>
                  <a:buChar char="§"/>
                </a:pPr>
                <a:r>
                  <a:rPr lang="zh-CN" altLang="en-US" dirty="0" smtClean="0"/>
                  <a:t>晶体下沉发生的分类：不同大小和密度的晶体在流体中逐渐发生分类分层，因为他们的</a:t>
                </a:r>
                <a:r>
                  <a:rPr lang="en-US" altLang="zh-CN" dirty="0" smtClean="0"/>
                  <a:t>Stokes</a:t>
                </a:r>
                <a:r>
                  <a:rPr lang="zh-CN" altLang="en-US" dirty="0" smtClean="0"/>
                  <a:t>速度不一样。晶体下沉发生分层分类将有助于理解晶体在各种晶体大小和数量的情况下计算其下降速度。</a:t>
                </a:r>
                <a:endParaRPr lang="en-US" altLang="zh-CN"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zh-CN" altLang="en-US" dirty="0" smtClean="0"/>
                  <a:t>以上两式在</a:t>
                </a:r>
                <a:r>
                  <a:rPr lang="en-US" altLang="zh-CN" dirty="0" smtClean="0"/>
                  <a:t>N&lt;=0.4</a:t>
                </a:r>
                <a:r>
                  <a:rPr lang="zh-CN" altLang="en-US" dirty="0" smtClean="0"/>
                  <a:t>一直有效；更高的</a:t>
                </a:r>
                <a:r>
                  <a:rPr lang="en-US" altLang="zh-CN" dirty="0" smtClean="0"/>
                  <a:t>N</a:t>
                </a:r>
                <a:r>
                  <a:rPr lang="zh-CN" altLang="en-US" dirty="0" smtClean="0"/>
                  <a:t>则没有统一的计算公式。</a:t>
                </a:r>
                <a:endParaRPr lang="en-US" altLang="zh-CN" dirty="0" smtClean="0"/>
              </a:p>
              <a:p>
                <a:pPr marL="285750" indent="-285750">
                  <a:buFont typeface="Wingdings" panose="05000000000000000000" pitchFamily="2" charset="2"/>
                  <a:buChar char="§"/>
                </a:pPr>
                <a:r>
                  <a:rPr lang="zh-CN" altLang="en-US" dirty="0"/>
                  <a:t>晶</a:t>
                </a:r>
                <a:r>
                  <a:rPr lang="zh-CN" altLang="en-US" dirty="0" smtClean="0"/>
                  <a:t>体下沉时发生的分类分层一般是在</a:t>
                </a:r>
                <a:r>
                  <a:rPr lang="en-US" altLang="zh-CN" dirty="0" smtClean="0"/>
                  <a:t>N</a:t>
                </a:r>
                <a:r>
                  <a:rPr lang="zh-CN" altLang="en-US" dirty="0" smtClean="0"/>
                  <a:t>较低，运动速度较慢的情况下最有效。</a:t>
                </a:r>
                <a:endParaRPr lang="en-US" altLang="zh-CN"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zh-CN" altLang="en-US" dirty="0"/>
                  <a:t>晶</a:t>
                </a:r>
                <a:r>
                  <a:rPr lang="zh-CN" altLang="en-US" dirty="0" smtClean="0"/>
                  <a:t>体一般不会单个下沉，而是通过负载晶体的羽流下沉。过密的下降羽流会受到上升的对流而发生解体，单个晶体分散开来。</a:t>
                </a:r>
                <a:endParaRPr lang="en-US" altLang="zh-CN"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zh-CN" altLang="en-US" dirty="0" smtClean="0"/>
                  <a:t>岩浆房中晶体沉降的关键在于知道单个晶体下沉速率与富晶层不稳定性增长速率之间的竞争关系。单个晶体下沉速率用</a:t>
                </a:r>
                <a:r>
                  <a:rPr lang="en-US" altLang="zh-CN" dirty="0" smtClean="0"/>
                  <a:t>Stokes</a:t>
                </a:r>
                <a:r>
                  <a:rPr lang="zh-CN" altLang="en-US" dirty="0" smtClean="0"/>
                  <a:t>公式描述：</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𝑔</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𝑔</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𝜌</m:t>
                          </m:r>
                          <m:r>
                            <a:rPr lang="en-US" altLang="zh-CN" b="0" i="1" smtClean="0">
                              <a:latin typeface="Cambria Math" panose="02040503050406030204" pitchFamily="18" charset="0"/>
                            </a:rPr>
                            <m:t>𝑔</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𝑙</m:t>
                              </m:r>
                            </m:sub>
                          </m:sSub>
                        </m:den>
                      </m:f>
                    </m:oMath>
                  </m:oMathPara>
                </a14:m>
                <a:endParaRPr lang="en-US" altLang="zh-CN" b="0" dirty="0" smtClean="0"/>
              </a:p>
              <a:p>
                <a:r>
                  <a:rPr lang="zh-CN" altLang="en-US" dirty="0" smtClean="0"/>
                  <a:t>其中</a:t>
                </a:r>
                <a:r>
                  <a:rPr lang="en-US" altLang="zh-CN" dirty="0" smtClean="0"/>
                  <a:t>Cg</a:t>
                </a:r>
                <a:r>
                  <a:rPr lang="zh-CN" altLang="en-US" dirty="0" smtClean="0"/>
                  <a:t>是与晶体形状相关的常数，</a:t>
                </a:r>
                <a:r>
                  <a:rPr lang="en-US" altLang="zh-CN" dirty="0" err="1" smtClean="0"/>
                  <a:t>ul</a:t>
                </a:r>
                <a:r>
                  <a:rPr lang="zh-CN" altLang="en-US" dirty="0" smtClean="0"/>
                  <a:t>为液相粘度。</a:t>
                </a:r>
                <a:endParaRPr lang="en-US" altLang="zh-CN" dirty="0" smtClean="0"/>
              </a:p>
            </p:txBody>
          </p:sp>
        </mc:Choice>
        <mc:Fallback xmlns="">
          <p:sp>
            <p:nvSpPr>
              <p:cNvPr id="2" name="TextBox 1"/>
              <p:cNvSpPr txBox="1">
                <a:spLocks noRot="1" noChangeAspect="1" noMove="1" noResize="1" noEditPoints="1" noAdjustHandles="1" noChangeArrowheads="1" noChangeShapeType="1" noTextEdit="1"/>
              </p:cNvSpPr>
              <p:nvPr/>
            </p:nvSpPr>
            <p:spPr>
              <a:xfrm>
                <a:off x="862781" y="501445"/>
                <a:ext cx="10840064" cy="6520118"/>
              </a:xfrm>
              <a:prstGeom prst="rect">
                <a:avLst/>
              </a:prstGeom>
              <a:blipFill>
                <a:blip r:embed="rId2"/>
                <a:stretch>
                  <a:fillRect l="-506" t="-467" r="-1744" b="-467"/>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2418289" y="1113508"/>
            <a:ext cx="7193573" cy="2529889"/>
          </a:xfrm>
          <a:prstGeom prst="rect">
            <a:avLst/>
          </a:prstGeom>
        </p:spPr>
      </p:pic>
    </p:spTree>
    <p:extLst>
      <p:ext uri="{BB962C8B-B14F-4D97-AF65-F5344CB8AC3E}">
        <p14:creationId xmlns:p14="http://schemas.microsoft.com/office/powerpoint/2010/main" val="1247677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766916" y="427703"/>
                <a:ext cx="10840065" cy="6607193"/>
              </a:xfrm>
              <a:prstGeom prst="rect">
                <a:avLst/>
              </a:prstGeom>
              <a:noFill/>
            </p:spPr>
            <p:txBody>
              <a:bodyPr wrap="square" rtlCol="0">
                <a:spAutoFit/>
              </a:bodyPr>
              <a:lstStyle/>
              <a:p>
                <a:pPr marL="285750" indent="-285750">
                  <a:buFont typeface="Wingdings" panose="05000000000000000000" pitchFamily="2" charset="2"/>
                  <a:buChar char="§"/>
                </a:pPr>
                <a:r>
                  <a:rPr lang="zh-CN" altLang="en-US" dirty="0" smtClean="0"/>
                  <a:t>厚度为</a:t>
                </a:r>
                <a:r>
                  <a:rPr lang="en-US" altLang="zh-CN" dirty="0" smtClean="0"/>
                  <a:t>h</a:t>
                </a:r>
                <a:r>
                  <a:rPr lang="zh-CN" altLang="en-US" dirty="0" smtClean="0"/>
                  <a:t>，平均密度差为△</a:t>
                </a:r>
                <a:r>
                  <a:rPr lang="en-US" altLang="zh-CN" dirty="0" err="1" smtClean="0"/>
                  <a:t>ρi</a:t>
                </a:r>
                <a:r>
                  <a:rPr lang="zh-CN" altLang="en-US" dirty="0" smtClean="0"/>
                  <a:t>的富晶层在粘度为</a:t>
                </a:r>
                <a:r>
                  <a:rPr lang="en-US" altLang="zh-CN" dirty="0" err="1" smtClean="0"/>
                  <a:t>ul</a:t>
                </a:r>
                <a:r>
                  <a:rPr lang="zh-CN" altLang="en-US" dirty="0" smtClean="0"/>
                  <a:t>的液相中，重力不稳定的特征时间为：</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𝑙</m:t>
                              </m:r>
                            </m:sub>
                          </m:sSub>
                        </m:num>
                        <m:den>
                          <m:r>
                            <a:rPr lang="en-US" b="0" i="1" smtClean="0">
                              <a:latin typeface="Cambria Math" panose="02040503050406030204" pitchFamily="18" charset="0"/>
                            </a:rPr>
                            <m:t>𝑔h</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𝜌</m:t>
                              </m:r>
                            </m:e>
                            <m:sub>
                              <m:r>
                                <a:rPr lang="en-US" b="0" i="1" smtClean="0">
                                  <a:latin typeface="Cambria Math" panose="02040503050406030204" pitchFamily="18" charset="0"/>
                                </a:rPr>
                                <m:t>𝑖</m:t>
                              </m:r>
                            </m:sub>
                          </m:sSub>
                        </m:den>
                      </m:f>
                    </m:oMath>
                  </m:oMathPara>
                </a14:m>
                <a:endParaRPr lang="en-US" dirty="0" smtClean="0"/>
              </a:p>
              <a:p>
                <a:r>
                  <a:rPr lang="zh-CN" altLang="en-US" dirty="0" smtClean="0"/>
                  <a:t>其中</a:t>
                </a:r>
                <a:r>
                  <a:rPr lang="en-US" altLang="zh-CN" dirty="0" smtClean="0"/>
                  <a:t>Ci</a:t>
                </a:r>
                <a:r>
                  <a:rPr lang="zh-CN" altLang="en-US" dirty="0" smtClean="0"/>
                  <a:t>为常数，</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𝜌</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𝜌</m:t>
                    </m:r>
                    <m:r>
                      <a:rPr lang="en-US" altLang="zh-CN" b="0" i="1" smtClean="0">
                        <a:latin typeface="Cambria Math" panose="02040503050406030204" pitchFamily="18" charset="0"/>
                      </a:rPr>
                      <m:t>)</m:t>
                    </m:r>
                  </m:oMath>
                </a14:m>
                <a:r>
                  <a:rPr lang="zh-CN" altLang="en-US" dirty="0" smtClean="0"/>
                  <a:t>为富晶层与下伏液相的密度差，</a:t>
                </a:r>
                <a:r>
                  <a:rPr lang="en-US" altLang="zh-CN" dirty="0" smtClean="0"/>
                  <a:t>N</a:t>
                </a:r>
                <a:r>
                  <a:rPr lang="zh-CN" altLang="en-US" dirty="0" smtClean="0"/>
                  <a:t>是富晶层中的晶体体积分数。</a:t>
                </a:r>
                <a:r>
                  <a:rPr lang="zh-CN" altLang="en-US" dirty="0"/>
                  <a:t>对</a:t>
                </a:r>
                <a:r>
                  <a:rPr lang="zh-CN" altLang="en-US" dirty="0" smtClean="0"/>
                  <a:t>应的不稳定性增长速度为：</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h</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𝑔</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2</m:t>
                              </m:r>
                            </m:sup>
                          </m:sSup>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𝜌</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𝑙</m:t>
                              </m:r>
                            </m:sub>
                          </m:sSub>
                        </m:den>
                      </m:f>
                    </m:oMath>
                  </m:oMathPara>
                </a14:m>
                <a:endParaRPr lang="en-US" b="0" dirty="0" smtClean="0"/>
              </a:p>
              <a:p>
                <a:r>
                  <a:rPr lang="zh-CN" altLang="en-US" dirty="0" smtClean="0"/>
                  <a:t>因此，</a:t>
                </a:r>
                <a:r>
                  <a:rPr lang="zh-CN" altLang="en-US" dirty="0"/>
                  <a:t>不稳定性增长速</a:t>
                </a:r>
                <a:r>
                  <a:rPr lang="zh-CN" altLang="en-US" dirty="0" smtClean="0"/>
                  <a:t>度与晶体沉降速度的竞争关系为：</a:t>
                </a:r>
                <a:endParaRPr lang="en-US" altLang="zh-CN"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𝑔</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𝑔</m:t>
                              </m:r>
                            </m:sub>
                          </m:sSub>
                        </m:den>
                      </m:f>
                      <m:r>
                        <a:rPr lang="en-US" b="0" i="1" smtClean="0">
                          <a:latin typeface="Cambria Math" panose="02040503050406030204" pitchFamily="18" charset="0"/>
                        </a:rPr>
                        <m:t>𝑁</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den>
                      </m:f>
                    </m:oMath>
                  </m:oMathPara>
                </a14:m>
                <a:endParaRPr lang="en-US" dirty="0" smtClean="0"/>
              </a:p>
              <a:p>
                <a:r>
                  <a:rPr lang="zh-CN" altLang="en-US" dirty="0"/>
                  <a:t>显</a:t>
                </a:r>
                <a:r>
                  <a:rPr lang="zh-CN" altLang="en-US" dirty="0" smtClean="0"/>
                  <a:t>然，若</a:t>
                </a:r>
                <a:r>
                  <a:rPr lang="en-US" altLang="zh-CN" dirty="0" smtClean="0"/>
                  <a:t>B&gt;&gt;1</a:t>
                </a:r>
                <a:r>
                  <a:rPr lang="zh-CN" altLang="en-US" dirty="0" smtClean="0"/>
                  <a:t>，则富晶层将形成羽流，若</a:t>
                </a:r>
                <a:r>
                  <a:rPr lang="en-US" altLang="zh-CN" dirty="0" smtClean="0"/>
                  <a:t>B&lt;&lt;1</a:t>
                </a:r>
                <a:r>
                  <a:rPr lang="zh-CN" altLang="en-US" dirty="0" smtClean="0"/>
                  <a:t>，则单个晶体下沉为主要分离形式。不同</a:t>
                </a:r>
                <a:r>
                  <a:rPr lang="en-US" altLang="zh-CN" dirty="0" smtClean="0"/>
                  <a:t>h</a:t>
                </a:r>
                <a:r>
                  <a:rPr lang="zh-CN" altLang="en-US" dirty="0" smtClean="0"/>
                  <a:t>，</a:t>
                </a:r>
                <a:r>
                  <a:rPr lang="en-US" altLang="zh-CN" dirty="0" smtClean="0"/>
                  <a:t>N</a:t>
                </a:r>
                <a:r>
                  <a:rPr lang="zh-CN" altLang="en-US" dirty="0" smtClean="0"/>
                  <a:t>，</a:t>
                </a:r>
                <a:r>
                  <a:rPr lang="en-US" altLang="zh-CN" dirty="0" smtClean="0"/>
                  <a:t>a</a:t>
                </a:r>
                <a:r>
                  <a:rPr lang="zh-CN" altLang="en-US" dirty="0" smtClean="0"/>
                  <a:t>的极限值对应着不同的地质实例。</a:t>
                </a:r>
                <a:endParaRPr lang="en-US" altLang="zh-CN" dirty="0" smtClean="0"/>
              </a:p>
              <a:p>
                <a:endParaRPr lang="en-US" dirty="0"/>
              </a:p>
              <a:p>
                <a:pPr marL="285750" indent="-285750">
                  <a:buFont typeface="Wingdings" panose="05000000000000000000" pitchFamily="2" charset="2"/>
                  <a:buChar char="§"/>
                </a:pPr>
                <a:r>
                  <a:rPr lang="zh-CN" altLang="en-US" dirty="0"/>
                  <a:t>为什</a:t>
                </a:r>
                <a:r>
                  <a:rPr lang="zh-CN" altLang="en-US" dirty="0" smtClean="0"/>
                  <a:t>么会产生热对流？因为热传导的传输效率很低，当供热量超过传导输出量，物质内部会有热量剩余，如果这些热量不断堆积（如持续的供热），物质由于热量过多导致膨胀，密度减小，产生浮力。浮力很小时物质可能并不会发生运动（对流），因为物质的粘度或结构阻力会阻碍物质的相对运动。只有当物质的浮力超过粘度或结构阻力，对流才能发生。如何描述浮力与粘度阻力的相对大小？无量纲数</a:t>
                </a:r>
                <a:r>
                  <a:rPr lang="en-US" altLang="zh-CN" dirty="0" smtClean="0"/>
                  <a:t>Ra</a:t>
                </a:r>
                <a:r>
                  <a:rPr lang="zh-CN" altLang="en-US" dirty="0" smtClean="0"/>
                  <a:t>。因此，按照以上分析，只有当</a:t>
                </a:r>
                <a:r>
                  <a:rPr lang="en-US" altLang="zh-CN" dirty="0" smtClean="0"/>
                  <a:t>Ra</a:t>
                </a:r>
                <a:r>
                  <a:rPr lang="zh-CN" altLang="en-US" dirty="0" smtClean="0"/>
                  <a:t>超过一定数值后对流才能发生。一般的讲，</a:t>
                </a:r>
                <a:r>
                  <a:rPr lang="en-US" altLang="zh-CN" dirty="0" smtClean="0"/>
                  <a:t>Ra&gt;120~2000</a:t>
                </a:r>
                <a:r>
                  <a:rPr lang="zh-CN" altLang="en-US" dirty="0" smtClean="0"/>
                  <a:t>即可触发对流。</a:t>
                </a:r>
                <a:r>
                  <a:rPr lang="zh-CN" altLang="en-US" b="1" dirty="0" smtClean="0">
                    <a:solidFill>
                      <a:srgbClr val="FF0000"/>
                    </a:solidFill>
                  </a:rPr>
                  <a:t>对于竖直边冷却的</a:t>
                </a:r>
                <a:r>
                  <a:rPr lang="zh-CN" altLang="en-US" b="1" u="sng" dirty="0" smtClean="0">
                    <a:solidFill>
                      <a:srgbClr val="FF0000"/>
                    </a:solidFill>
                  </a:rPr>
                  <a:t>流体（不是固体）</a:t>
                </a:r>
                <a:r>
                  <a:rPr lang="zh-CN" altLang="en-US" b="1" dirty="0" smtClean="0">
                    <a:solidFill>
                      <a:srgbClr val="FF0000"/>
                    </a:solidFill>
                  </a:rPr>
                  <a:t>，没有临界</a:t>
                </a:r>
                <a:r>
                  <a:rPr lang="en-US" altLang="zh-CN" b="1" dirty="0" smtClean="0">
                    <a:solidFill>
                      <a:srgbClr val="FF0000"/>
                    </a:solidFill>
                  </a:rPr>
                  <a:t>Ra</a:t>
                </a:r>
                <a:r>
                  <a:rPr lang="zh-CN" altLang="en-US" b="1" dirty="0" smtClean="0">
                    <a:solidFill>
                      <a:srgbClr val="FF0000"/>
                    </a:solidFill>
                  </a:rPr>
                  <a:t>，因为</a:t>
                </a:r>
                <a:r>
                  <a:rPr lang="zh-CN" altLang="en-US" b="1" dirty="0">
                    <a:solidFill>
                      <a:srgbClr val="FF0000"/>
                    </a:solidFill>
                  </a:rPr>
                  <a:t>任何竖直边温度差异都将产生对</a:t>
                </a:r>
                <a:r>
                  <a:rPr lang="zh-CN" altLang="en-US" b="1" dirty="0" smtClean="0">
                    <a:solidFill>
                      <a:srgbClr val="FF0000"/>
                    </a:solidFill>
                  </a:rPr>
                  <a:t>流（防止乱用</a:t>
                </a:r>
                <a:r>
                  <a:rPr lang="en-US" altLang="zh-CN" b="1" dirty="0" smtClean="0">
                    <a:solidFill>
                      <a:srgbClr val="FF0000"/>
                    </a:solidFill>
                  </a:rPr>
                  <a:t>Ra</a:t>
                </a:r>
                <a:r>
                  <a:rPr lang="zh-CN" altLang="en-US" b="1" dirty="0" smtClean="0">
                    <a:solidFill>
                      <a:srgbClr val="FF0000"/>
                    </a:solidFill>
                  </a:rPr>
                  <a:t>）。</a:t>
                </a:r>
                <a:endParaRPr lang="en-US" altLang="zh-CN" b="1" dirty="0" smtClean="0">
                  <a:solidFill>
                    <a:srgbClr val="FF0000"/>
                  </a:solidFill>
                </a:endParaRP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smtClean="0"/>
              </a:p>
              <a:p>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766916" y="427703"/>
                <a:ext cx="10840065" cy="6607193"/>
              </a:xfrm>
              <a:prstGeom prst="rect">
                <a:avLst/>
              </a:prstGeom>
              <a:blipFill>
                <a:blip r:embed="rId2"/>
                <a:stretch>
                  <a:fillRect l="-506" t="-461" r="-1744"/>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203914" y="5906631"/>
            <a:ext cx="1784173" cy="796506"/>
          </a:xfrm>
          <a:prstGeom prst="rect">
            <a:avLst/>
          </a:prstGeom>
        </p:spPr>
      </p:pic>
    </p:spTree>
    <p:extLst>
      <p:ext uri="{BB962C8B-B14F-4D97-AF65-F5344CB8AC3E}">
        <p14:creationId xmlns:p14="http://schemas.microsoft.com/office/powerpoint/2010/main" val="2893230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4684" y="368710"/>
            <a:ext cx="11149781" cy="923330"/>
          </a:xfrm>
          <a:prstGeom prst="rect">
            <a:avLst/>
          </a:prstGeom>
          <a:noFill/>
        </p:spPr>
        <p:txBody>
          <a:bodyPr wrap="square" rtlCol="0">
            <a:spAutoFit/>
          </a:bodyPr>
          <a:lstStyle/>
          <a:p>
            <a:pPr marL="285750" indent="-285750">
              <a:buFont typeface="Wingdings" panose="05000000000000000000" pitchFamily="2" charset="2"/>
              <a:buChar char="§"/>
            </a:pPr>
            <a:r>
              <a:rPr lang="zh-CN" altLang="en-US" dirty="0"/>
              <a:t>同理，成分对流是因为成分导致的浮力超过了粘滞阻力。热对流和成分对流合称为双扩散对流（</a:t>
            </a:r>
            <a:r>
              <a:rPr lang="en-US" dirty="0"/>
              <a:t>double diffusion convection</a:t>
            </a:r>
            <a:r>
              <a:rPr lang="zh-CN" altLang="en-US" dirty="0"/>
              <a:t>，</a:t>
            </a:r>
            <a:r>
              <a:rPr lang="en-US" dirty="0"/>
              <a:t>DDC</a:t>
            </a:r>
            <a:r>
              <a:rPr lang="zh-CN" altLang="en-US" dirty="0"/>
              <a:t>），双扩散对流在地球科学中几乎处处可见。这两者作用可以互相增强，也可能相互抵抗</a:t>
            </a:r>
            <a:r>
              <a:rPr lang="zh-CN" altLang="en-US" dirty="0" smtClean="0"/>
              <a:t>。</a:t>
            </a:r>
            <a:r>
              <a:rPr lang="en-US" dirty="0" smtClean="0"/>
              <a:t>(Tait and </a:t>
            </a:r>
            <a:r>
              <a:rPr lang="en-US" dirty="0" err="1" smtClean="0"/>
              <a:t>Jaupart</a:t>
            </a:r>
            <a:r>
              <a:rPr lang="en-US" dirty="0" smtClean="0"/>
              <a:t> 1992)</a:t>
            </a:r>
            <a:r>
              <a:rPr lang="zh-CN" altLang="en-US" dirty="0" smtClean="0"/>
              <a:t>中定义成分</a:t>
            </a:r>
            <a:r>
              <a:rPr lang="en-US" altLang="zh-CN" dirty="0" smtClean="0"/>
              <a:t>Ra: </a:t>
            </a:r>
            <a:endParaRPr lang="en-US" dirty="0"/>
          </a:p>
        </p:txBody>
      </p:sp>
      <p:pic>
        <p:nvPicPr>
          <p:cNvPr id="3" name="Picture 2"/>
          <p:cNvPicPr>
            <a:picLocks noChangeAspect="1"/>
          </p:cNvPicPr>
          <p:nvPr/>
        </p:nvPicPr>
        <p:blipFill>
          <a:blip r:embed="rId2"/>
          <a:stretch>
            <a:fillRect/>
          </a:stretch>
        </p:blipFill>
        <p:spPr>
          <a:xfrm>
            <a:off x="1229959" y="1360655"/>
            <a:ext cx="9732083" cy="4593892"/>
          </a:xfrm>
          <a:prstGeom prst="rect">
            <a:avLst/>
          </a:prstGeom>
        </p:spPr>
      </p:pic>
      <p:sp>
        <p:nvSpPr>
          <p:cNvPr id="4" name="Oval 3"/>
          <p:cNvSpPr/>
          <p:nvPr/>
        </p:nvSpPr>
        <p:spPr>
          <a:xfrm>
            <a:off x="6607277" y="1048691"/>
            <a:ext cx="4136923" cy="15027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406013" y="4659588"/>
            <a:ext cx="4136923" cy="15027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1111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9296" y="886708"/>
            <a:ext cx="11267847" cy="5130634"/>
          </a:xfrm>
          <a:prstGeom prst="rect">
            <a:avLst/>
          </a:prstGeom>
        </p:spPr>
      </p:pic>
    </p:spTree>
    <p:extLst>
      <p:ext uri="{BB962C8B-B14F-4D97-AF65-F5344CB8AC3E}">
        <p14:creationId xmlns:p14="http://schemas.microsoft.com/office/powerpoint/2010/main" val="2900308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5406" y="494071"/>
            <a:ext cx="10626213" cy="5909310"/>
          </a:xfrm>
          <a:prstGeom prst="rect">
            <a:avLst/>
          </a:prstGeom>
          <a:noFill/>
        </p:spPr>
        <p:txBody>
          <a:bodyPr wrap="square" rtlCol="0">
            <a:spAutoFit/>
          </a:bodyPr>
          <a:lstStyle/>
          <a:p>
            <a:pPr marL="285750" indent="-285750">
              <a:buFont typeface="Wingdings" panose="05000000000000000000" pitchFamily="2" charset="2"/>
              <a:buChar char="§"/>
            </a:pPr>
            <a:r>
              <a:rPr lang="zh-CN" altLang="en-US" dirty="0" smtClean="0"/>
              <a:t>当岩浆房结晶度达到</a:t>
            </a:r>
            <a:r>
              <a:rPr lang="en-US" altLang="zh-CN" dirty="0" smtClean="0"/>
              <a:t>~55vol%</a:t>
            </a:r>
            <a:r>
              <a:rPr lang="zh-CN" altLang="en-US" dirty="0" smtClean="0"/>
              <a:t>，晶体达到最大堆积程度，表现为膨胀性质。这种流变转变在野外实地考察中有很多证据，例如夏威夷熔岩中的斑晶体积分数始终没有超过</a:t>
            </a:r>
            <a:r>
              <a:rPr lang="en-US" altLang="zh-CN" dirty="0" smtClean="0"/>
              <a:t>55vol%</a:t>
            </a:r>
            <a:r>
              <a:rPr lang="zh-CN" altLang="en-US" dirty="0" smtClean="0"/>
              <a:t>，岩芯钻孔也有存在硬壳到</a:t>
            </a:r>
            <a:r>
              <a:rPr lang="en-US" altLang="zh-CN" dirty="0" smtClean="0"/>
              <a:t>mushy</a:t>
            </a:r>
            <a:r>
              <a:rPr lang="zh-CN" altLang="en-US" dirty="0" smtClean="0"/>
              <a:t>区的转变。</a:t>
            </a:r>
            <a:endParaRPr lang="en-US" altLang="zh-CN"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zh-CN" altLang="en-US" b="1" dirty="0" smtClean="0">
                <a:solidFill>
                  <a:srgbClr val="FF0000"/>
                </a:solidFill>
              </a:rPr>
              <a:t>岩浆房顶部的硬壳会锁住</a:t>
            </a:r>
            <a:endParaRPr lang="en-US" altLang="zh-CN" b="1" dirty="0" smtClean="0">
              <a:solidFill>
                <a:srgbClr val="FF0000"/>
              </a:solidFill>
            </a:endParaRPr>
          </a:p>
          <a:p>
            <a:r>
              <a:rPr lang="zh-CN" altLang="en-US" b="1" dirty="0" smtClean="0">
                <a:solidFill>
                  <a:srgbClr val="FF0000"/>
                </a:solidFill>
              </a:rPr>
              <a:t>大部分本应该发挥对流作用</a:t>
            </a:r>
            <a:endParaRPr lang="en-US" altLang="zh-CN" b="1" dirty="0" smtClean="0">
              <a:solidFill>
                <a:srgbClr val="FF0000"/>
              </a:solidFill>
            </a:endParaRPr>
          </a:p>
          <a:p>
            <a:r>
              <a:rPr lang="zh-CN" altLang="en-US" b="1" dirty="0" smtClean="0">
                <a:solidFill>
                  <a:srgbClr val="FF0000"/>
                </a:solidFill>
              </a:rPr>
              <a:t>的浮力，只</a:t>
            </a:r>
            <a:r>
              <a:rPr lang="zh-CN" altLang="en-US" b="1" dirty="0">
                <a:solidFill>
                  <a:srgbClr val="FF0000"/>
                </a:solidFill>
              </a:rPr>
              <a:t>允</a:t>
            </a:r>
            <a:r>
              <a:rPr lang="zh-CN" altLang="en-US" b="1" dirty="0" smtClean="0">
                <a:solidFill>
                  <a:srgbClr val="FF0000"/>
                </a:solidFill>
              </a:rPr>
              <a:t>许小部分浮力</a:t>
            </a:r>
            <a:endParaRPr lang="en-US" altLang="zh-CN" b="1" dirty="0" smtClean="0">
              <a:solidFill>
                <a:srgbClr val="FF0000"/>
              </a:solidFill>
            </a:endParaRPr>
          </a:p>
          <a:p>
            <a:r>
              <a:rPr lang="zh-CN" altLang="en-US" b="1" dirty="0" smtClean="0">
                <a:solidFill>
                  <a:srgbClr val="FF0000"/>
                </a:solidFill>
              </a:rPr>
              <a:t>效应参与对流。这里“大部分”</a:t>
            </a:r>
            <a:endParaRPr lang="en-US" altLang="zh-CN" b="1" dirty="0" smtClean="0">
              <a:solidFill>
                <a:srgbClr val="FF0000"/>
              </a:solidFill>
            </a:endParaRPr>
          </a:p>
          <a:p>
            <a:r>
              <a:rPr lang="zh-CN" altLang="en-US" b="1" dirty="0" smtClean="0">
                <a:solidFill>
                  <a:srgbClr val="FF0000"/>
                </a:solidFill>
              </a:rPr>
              <a:t>和“小部分”的分界是按照临界</a:t>
            </a:r>
            <a:endParaRPr lang="en-US" altLang="zh-CN" b="1" dirty="0" smtClean="0">
              <a:solidFill>
                <a:srgbClr val="FF0000"/>
              </a:solidFill>
            </a:endParaRPr>
          </a:p>
          <a:p>
            <a:r>
              <a:rPr lang="zh-CN" altLang="en-US" b="1" dirty="0">
                <a:solidFill>
                  <a:srgbClr val="FF0000"/>
                </a:solidFill>
              </a:rPr>
              <a:t>粘</a:t>
            </a:r>
            <a:r>
              <a:rPr lang="zh-CN" altLang="en-US" b="1" dirty="0" smtClean="0">
                <a:solidFill>
                  <a:srgbClr val="FF0000"/>
                </a:solidFill>
              </a:rPr>
              <a:t>度的位置来划分的。因此，</a:t>
            </a:r>
            <a:endParaRPr lang="en-US" altLang="zh-CN" b="1" dirty="0" smtClean="0">
              <a:solidFill>
                <a:srgbClr val="FF0000"/>
              </a:solidFill>
            </a:endParaRPr>
          </a:p>
          <a:p>
            <a:r>
              <a:rPr lang="zh-CN" altLang="en-US" b="1" dirty="0">
                <a:solidFill>
                  <a:srgbClr val="FF0000"/>
                </a:solidFill>
              </a:rPr>
              <a:t>对流强</a:t>
            </a:r>
            <a:r>
              <a:rPr lang="zh-CN" altLang="en-US" b="1" dirty="0" smtClean="0">
                <a:solidFill>
                  <a:srgbClr val="FF0000"/>
                </a:solidFill>
              </a:rPr>
              <a:t>度受到</a:t>
            </a:r>
            <a:r>
              <a:rPr lang="en-US" altLang="zh-CN" b="1" dirty="0" err="1" smtClean="0">
                <a:solidFill>
                  <a:srgbClr val="FF0000"/>
                </a:solidFill>
              </a:rPr>
              <a:t>mush+rigid</a:t>
            </a:r>
            <a:r>
              <a:rPr lang="en-US" altLang="zh-CN" b="1" dirty="0" smtClean="0">
                <a:solidFill>
                  <a:srgbClr val="FF0000"/>
                </a:solidFill>
              </a:rPr>
              <a:t> crust</a:t>
            </a:r>
          </a:p>
          <a:p>
            <a:r>
              <a:rPr lang="zh-CN" altLang="en-US" b="1" dirty="0" smtClean="0">
                <a:solidFill>
                  <a:srgbClr val="FF0000"/>
                </a:solidFill>
              </a:rPr>
              <a:t>中热量传递的控制。</a:t>
            </a:r>
            <a:endParaRPr lang="en-US" altLang="zh-CN" b="1" dirty="0" smtClean="0">
              <a:solidFill>
                <a:srgbClr val="FF0000"/>
              </a:solidFill>
            </a:endParaRPr>
          </a:p>
          <a:p>
            <a:endParaRPr lang="en-US" b="1" dirty="0">
              <a:solidFill>
                <a:srgbClr val="FF0000"/>
              </a:solidFill>
            </a:endParaRPr>
          </a:p>
          <a:p>
            <a:pPr marL="285750" indent="-285750">
              <a:buFont typeface="Wingdings" panose="05000000000000000000" pitchFamily="2" charset="2"/>
              <a:buChar char="§"/>
            </a:pPr>
            <a:r>
              <a:rPr lang="zh-CN" altLang="en-US" b="1" dirty="0">
                <a:solidFill>
                  <a:srgbClr val="FF0000"/>
                </a:solidFill>
              </a:rPr>
              <a:t>对流系</a:t>
            </a:r>
            <a:r>
              <a:rPr lang="zh-CN" altLang="en-US" b="1" dirty="0" smtClean="0">
                <a:solidFill>
                  <a:srgbClr val="FF0000"/>
                </a:solidFill>
              </a:rPr>
              <a:t>统的热传输效率究</a:t>
            </a:r>
            <a:endParaRPr lang="en-US" altLang="zh-CN" b="1" dirty="0" smtClean="0">
              <a:solidFill>
                <a:srgbClr val="FF0000"/>
              </a:solidFill>
            </a:endParaRPr>
          </a:p>
          <a:p>
            <a:r>
              <a:rPr lang="zh-CN" altLang="en-US" b="1" dirty="0" smtClean="0">
                <a:solidFill>
                  <a:srgbClr val="FF0000"/>
                </a:solidFill>
              </a:rPr>
              <a:t>竟有多高？对比混合均匀的</a:t>
            </a:r>
            <a:endParaRPr lang="en-US" altLang="zh-CN" b="1" dirty="0" smtClean="0">
              <a:solidFill>
                <a:srgbClr val="FF0000"/>
              </a:solidFill>
            </a:endParaRPr>
          </a:p>
          <a:p>
            <a:r>
              <a:rPr lang="zh-CN" altLang="en-US" b="1" dirty="0" smtClean="0">
                <a:solidFill>
                  <a:srgbClr val="FF0000"/>
                </a:solidFill>
              </a:rPr>
              <a:t>定粘度流体系统和仅热传导</a:t>
            </a:r>
            <a:endParaRPr lang="en-US" altLang="zh-CN" b="1" dirty="0" smtClean="0">
              <a:solidFill>
                <a:srgbClr val="FF0000"/>
              </a:solidFill>
            </a:endParaRPr>
          </a:p>
          <a:p>
            <a:r>
              <a:rPr lang="zh-CN" altLang="en-US" b="1" dirty="0" smtClean="0">
                <a:solidFill>
                  <a:srgbClr val="FF0000"/>
                </a:solidFill>
              </a:rPr>
              <a:t>两者的热流输出，混合均匀</a:t>
            </a:r>
            <a:endParaRPr lang="en-US" altLang="zh-CN" b="1" dirty="0" smtClean="0">
              <a:solidFill>
                <a:srgbClr val="FF0000"/>
              </a:solidFill>
            </a:endParaRPr>
          </a:p>
          <a:p>
            <a:r>
              <a:rPr lang="zh-CN" altLang="en-US" b="1" dirty="0" smtClean="0">
                <a:solidFill>
                  <a:srgbClr val="FF0000"/>
                </a:solidFill>
              </a:rPr>
              <a:t>的热流输出恰好是热传导的</a:t>
            </a:r>
            <a:endParaRPr lang="en-US" altLang="zh-CN" b="1" dirty="0" smtClean="0">
              <a:solidFill>
                <a:srgbClr val="FF0000"/>
              </a:solidFill>
            </a:endParaRPr>
          </a:p>
          <a:p>
            <a:r>
              <a:rPr lang="zh-CN" altLang="en-US" b="1" dirty="0">
                <a:solidFill>
                  <a:srgbClr val="FF0000"/>
                </a:solidFill>
              </a:rPr>
              <a:t>两</a:t>
            </a:r>
            <a:r>
              <a:rPr lang="zh-CN" altLang="en-US" b="1" dirty="0" smtClean="0">
                <a:solidFill>
                  <a:srgbClr val="FF0000"/>
                </a:solidFill>
              </a:rPr>
              <a:t>倍。“</a:t>
            </a:r>
            <a:r>
              <a:rPr lang="en-US" altLang="zh-CN" b="1" dirty="0" smtClean="0">
                <a:solidFill>
                  <a:srgbClr val="FF0000"/>
                </a:solidFill>
              </a:rPr>
              <a:t>2</a:t>
            </a:r>
            <a:r>
              <a:rPr lang="zh-CN" altLang="en-US" b="1" dirty="0" smtClean="0">
                <a:solidFill>
                  <a:srgbClr val="FF0000"/>
                </a:solidFill>
              </a:rPr>
              <a:t>倍”热流输出代表了</a:t>
            </a:r>
            <a:endParaRPr lang="en-US" altLang="zh-CN" b="1" dirty="0" smtClean="0">
              <a:solidFill>
                <a:srgbClr val="FF0000"/>
              </a:solidFill>
            </a:endParaRPr>
          </a:p>
          <a:p>
            <a:r>
              <a:rPr lang="zh-CN" altLang="en-US" b="1" dirty="0" smtClean="0">
                <a:solidFill>
                  <a:srgbClr val="FF0000"/>
                </a:solidFill>
              </a:rPr>
              <a:t>对流强度的上限，不管岩浆</a:t>
            </a:r>
            <a:endParaRPr lang="en-US" altLang="zh-CN" b="1" dirty="0" smtClean="0">
              <a:solidFill>
                <a:srgbClr val="FF0000"/>
              </a:solidFill>
            </a:endParaRPr>
          </a:p>
          <a:p>
            <a:r>
              <a:rPr lang="zh-CN" altLang="en-US" b="1" dirty="0" smtClean="0">
                <a:solidFill>
                  <a:srgbClr val="FF0000"/>
                </a:solidFill>
              </a:rPr>
              <a:t>体的形状（</a:t>
            </a:r>
            <a:r>
              <a:rPr lang="en-US" altLang="zh-CN" b="1" dirty="0" smtClean="0">
                <a:solidFill>
                  <a:srgbClr val="FF0000"/>
                </a:solidFill>
              </a:rPr>
              <a:t>L</a:t>
            </a:r>
            <a:r>
              <a:rPr lang="zh-CN" altLang="en-US" b="1" dirty="0" smtClean="0">
                <a:solidFill>
                  <a:srgbClr val="FF0000"/>
                </a:solidFill>
              </a:rPr>
              <a:t>）。</a:t>
            </a:r>
            <a:endParaRPr lang="en-US" b="1" dirty="0">
              <a:solidFill>
                <a:srgbClr val="FF0000"/>
              </a:solidFill>
            </a:endParaRPr>
          </a:p>
        </p:txBody>
      </p:sp>
      <p:pic>
        <p:nvPicPr>
          <p:cNvPr id="3" name="Picture 2"/>
          <p:cNvPicPr>
            <a:picLocks noChangeAspect="1"/>
          </p:cNvPicPr>
          <p:nvPr/>
        </p:nvPicPr>
        <p:blipFill>
          <a:blip r:embed="rId2"/>
          <a:stretch>
            <a:fillRect/>
          </a:stretch>
        </p:blipFill>
        <p:spPr>
          <a:xfrm>
            <a:off x="3886200" y="1116697"/>
            <a:ext cx="8305800" cy="5741304"/>
          </a:xfrm>
          <a:prstGeom prst="rect">
            <a:avLst/>
          </a:prstGeom>
        </p:spPr>
      </p:pic>
    </p:spTree>
    <p:extLst>
      <p:ext uri="{BB962C8B-B14F-4D97-AF65-F5344CB8AC3E}">
        <p14:creationId xmlns:p14="http://schemas.microsoft.com/office/powerpoint/2010/main" val="8105545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575187" y="435077"/>
                <a:ext cx="11076039" cy="6262868"/>
              </a:xfrm>
              <a:prstGeom prst="rect">
                <a:avLst/>
              </a:prstGeom>
              <a:noFill/>
            </p:spPr>
            <p:txBody>
              <a:bodyPr wrap="square" rtlCol="0">
                <a:spAutoFit/>
              </a:bodyPr>
              <a:lstStyle/>
              <a:p>
                <a:pPr marL="285750" indent="-285750">
                  <a:buFont typeface="Wingdings" panose="05000000000000000000" pitchFamily="2" charset="2"/>
                  <a:buChar char="§"/>
                </a:pPr>
                <a:r>
                  <a:rPr lang="zh-CN" altLang="en-US" dirty="0" smtClean="0"/>
                  <a:t>特征对流速度：</a:t>
                </a:r>
                <a:endParaRPr lang="en-US" altLang="zh-CN"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𝜅</m:t>
                          </m:r>
                        </m:num>
                        <m:den>
                          <m:r>
                            <a:rPr lang="en-US" b="0" i="1" smtClean="0">
                              <a:latin typeface="Cambria Math" panose="02040503050406030204" pitchFamily="18" charset="0"/>
                            </a:rPr>
                            <m:t>𝐿</m:t>
                          </m:r>
                        </m:den>
                      </m:f>
                      <m:r>
                        <a:rPr lang="en-US" b="0" i="1" smtClean="0">
                          <a:latin typeface="Cambria Math" panose="02040503050406030204" pitchFamily="18" charset="0"/>
                        </a:rPr>
                        <m:t> </m:t>
                      </m:r>
                      <m:r>
                        <a:rPr lang="en-US" b="0" i="1" smtClean="0">
                          <a:latin typeface="Cambria Math" panose="02040503050406030204" pitchFamily="18" charset="0"/>
                        </a:rPr>
                        <m:t>𝑅</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r>
                            <a:rPr lang="en-US" b="0" i="1" smtClean="0">
                              <a:latin typeface="Cambria Math" panose="02040503050406030204" pitchFamily="18" charset="0"/>
                            </a:rPr>
                            <m:t>𝑏</m:t>
                          </m:r>
                        </m:sup>
                      </m:sSup>
                    </m:oMath>
                  </m:oMathPara>
                </a14:m>
                <a:endParaRPr lang="en-US" dirty="0" smtClean="0"/>
              </a:p>
              <a:p>
                <a:r>
                  <a:rPr lang="zh-CN" altLang="en-US" dirty="0"/>
                  <a:t>其</a:t>
                </a:r>
                <a:r>
                  <a:rPr lang="zh-CN" altLang="en-US" dirty="0" smtClean="0"/>
                  <a:t>中，</a:t>
                </a:r>
                <a:r>
                  <a:rPr lang="en-US" altLang="zh-CN" dirty="0" smtClean="0"/>
                  <a:t>b</a:t>
                </a:r>
                <a:r>
                  <a:rPr lang="zh-CN" altLang="en-US" dirty="0" smtClean="0"/>
                  <a:t>是常数（</a:t>
                </a:r>
                <a:r>
                  <a:rPr lang="en-US" altLang="zh-CN" dirty="0" smtClean="0"/>
                  <a:t>1/3~1/5</a:t>
                </a:r>
                <a:r>
                  <a:rPr lang="zh-CN" altLang="en-US" dirty="0" smtClean="0"/>
                  <a:t>），与边界条件有关。</a:t>
                </a:r>
                <a:endParaRPr lang="en-US" altLang="zh-CN" dirty="0" smtClean="0"/>
              </a:p>
              <a:p>
                <a:endParaRPr lang="en-US" dirty="0"/>
              </a:p>
              <a:p>
                <a:pPr marL="285750" indent="-285750">
                  <a:buFont typeface="Wingdings" panose="05000000000000000000" pitchFamily="2" charset="2"/>
                  <a:buChar char="§"/>
                </a:pPr>
                <a:r>
                  <a:rPr lang="zh-CN" altLang="en-US" dirty="0" smtClean="0"/>
                  <a:t>总热传输速率与传导速率之比：</a:t>
                </a:r>
                <a:endParaRPr lang="en-US" altLang="zh-CN"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𝑇𝑜𝑡𝑎𝑙</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𝐶𝑜𝑛𝑑𝑢𝑐𝑡𝑖𝑜𝑛</m:t>
                              </m:r>
                            </m:sub>
                          </m:sSub>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𝑏</m:t>
                          </m:r>
                        </m:sup>
                      </m:sSup>
                    </m:oMath>
                  </m:oMathPara>
                </a14:m>
                <a:endParaRPr lang="en-US" b="0" dirty="0" smtClean="0">
                  <a:ea typeface="Cambria Math" panose="02040503050406030204" pitchFamily="18" charset="0"/>
                </a:endParaRPr>
              </a:p>
              <a:p>
                <a:r>
                  <a:rPr lang="zh-CN" altLang="en-US" dirty="0" smtClean="0"/>
                  <a:t>根据以上两式可得</a:t>
                </a:r>
                <a:r>
                  <a:rPr lang="zh-CN" altLang="en-US" dirty="0"/>
                  <a:t>特征对流速</a:t>
                </a:r>
                <a:r>
                  <a:rPr lang="zh-CN" altLang="en-US" dirty="0" smtClean="0"/>
                  <a:t>度：</a:t>
                </a:r>
                <a:endParaRPr lang="en-US" altLang="zh-CN"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𝜅</m:t>
                          </m:r>
                        </m:num>
                        <m:den>
                          <m:r>
                            <a:rPr lang="en-US" b="0" i="1" smtClean="0">
                              <a:latin typeface="Cambria Math" panose="02040503050406030204" pitchFamily="18" charset="0"/>
                              <a:ea typeface="Cambria Math" panose="02040503050406030204" pitchFamily="18" charset="0"/>
                            </a:rPr>
                            <m:t>𝐿</m:t>
                          </m:r>
                        </m:den>
                      </m:f>
                      <m:r>
                        <a:rPr lang="en-US" b="0" i="1" smtClean="0">
                          <a:latin typeface="Cambria Math" panose="02040503050406030204" pitchFamily="18" charset="0"/>
                          <a:ea typeface="Cambria Math" panose="02040503050406030204" pitchFamily="18" charset="0"/>
                        </a:rPr>
                        <m:t>𝑁</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𝑢</m:t>
                          </m:r>
                        </m:e>
                        <m:sup>
                          <m:r>
                            <a:rPr lang="en-US" b="0" i="1" smtClean="0">
                              <a:latin typeface="Cambria Math" panose="02040503050406030204" pitchFamily="18" charset="0"/>
                              <a:ea typeface="Cambria Math" panose="02040503050406030204" pitchFamily="18" charset="0"/>
                            </a:rPr>
                            <m:t>2</m:t>
                          </m:r>
                        </m:sup>
                      </m:sSup>
                    </m:oMath>
                  </m:oMathPara>
                </a14:m>
                <a:endParaRPr lang="en-US" b="0" dirty="0" smtClean="0">
                  <a:ea typeface="Cambria Math" panose="02040503050406030204" pitchFamily="18" charset="0"/>
                </a:endParaRPr>
              </a:p>
              <a:p>
                <a:pPr marL="285750" indent="-285750">
                  <a:buFont typeface="Wingdings" panose="05000000000000000000" pitchFamily="2" charset="2"/>
                  <a:buChar char="§"/>
                </a:pPr>
                <a:r>
                  <a:rPr lang="zh-CN" altLang="en-US" dirty="0" smtClean="0"/>
                  <a:t>描述动量传输和热传导相对大小的无量纲数：</a:t>
                </a:r>
                <a:endParaRPr lang="en-US" altLang="zh-CN"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𝑣</m:t>
                          </m:r>
                        </m:num>
                        <m:den>
                          <m:r>
                            <a:rPr lang="en-US" b="0" i="1" smtClean="0">
                              <a:latin typeface="Cambria Math" panose="02040503050406030204" pitchFamily="18" charset="0"/>
                            </a:rPr>
                            <m:t>𝜅</m:t>
                          </m:r>
                        </m:den>
                      </m:f>
                      <m:r>
                        <a:rPr lang="en-US" b="0" i="1" smtClean="0">
                          <a:latin typeface="Cambria Math" panose="02040503050406030204" pitchFamily="18" charset="0"/>
                        </a:rPr>
                        <m:t>, </m:t>
                      </m:r>
                      <m:r>
                        <a:rPr lang="en-US" b="0" i="1" smtClean="0">
                          <a:latin typeface="Cambria Math" panose="02040503050406030204" pitchFamily="18" charset="0"/>
                        </a:rPr>
                        <m:t>𝑣</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𝜇</m:t>
                          </m:r>
                        </m:num>
                        <m:den>
                          <m:r>
                            <a:rPr lang="en-US" b="0" i="1" smtClean="0">
                              <a:latin typeface="Cambria Math" panose="02040503050406030204" pitchFamily="18" charset="0"/>
                            </a:rPr>
                            <m:t>𝜌</m:t>
                          </m:r>
                        </m:den>
                      </m:f>
                    </m:oMath>
                  </m:oMathPara>
                </a14:m>
                <a:endParaRPr lang="en-US" dirty="0" smtClean="0"/>
              </a:p>
              <a:p>
                <a:pPr marL="285750" indent="-285750">
                  <a:buFont typeface="Wingdings" panose="05000000000000000000" pitchFamily="2" charset="2"/>
                  <a:buChar char="§"/>
                </a:pPr>
                <a:r>
                  <a:rPr lang="zh-CN" altLang="en-US" dirty="0"/>
                  <a:t>描</a:t>
                </a:r>
                <a:r>
                  <a:rPr lang="zh-CN" altLang="en-US" dirty="0" smtClean="0"/>
                  <a:t>述流动状态（层流或紊流）：</a:t>
                </a:r>
                <a:endParaRPr lang="en-US" altLang="zh-CN"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𝑈𝐿</m:t>
                          </m:r>
                        </m:num>
                        <m:den>
                          <m:r>
                            <a:rPr lang="en-US" b="0" i="1" smtClean="0">
                              <a:latin typeface="Cambria Math" panose="02040503050406030204" pitchFamily="18" charset="0"/>
                            </a:rPr>
                            <m:t>𝑣</m:t>
                          </m:r>
                        </m:den>
                      </m:f>
                    </m:oMath>
                  </m:oMathPara>
                </a14:m>
                <a:endParaRPr lang="en-US" b="0" dirty="0" smtClean="0"/>
              </a:p>
              <a:p>
                <a:r>
                  <a:rPr lang="zh-CN" altLang="en-US" dirty="0" smtClean="0"/>
                  <a:t>对于非过热岩浆体系，动力粘度</a:t>
                </a:r>
                <a:r>
                  <a:rPr lang="en-US" altLang="zh-CN" dirty="0"/>
                  <a:t>&gt;</a:t>
                </a:r>
                <a:r>
                  <a:rPr lang="en-US" altLang="zh-CN" dirty="0" smtClean="0"/>
                  <a:t>0.01m^2/s</a:t>
                </a:r>
                <a:r>
                  <a:rPr lang="zh-CN" altLang="en-US" dirty="0" smtClean="0"/>
                  <a:t>，热扩散系数</a:t>
                </a:r>
                <a:r>
                  <a:rPr lang="en-US" altLang="zh-CN" dirty="0" smtClean="0"/>
                  <a:t>~10^-6m^2/s</a:t>
                </a:r>
                <a:r>
                  <a:rPr lang="zh-CN" altLang="en-US" dirty="0" smtClean="0"/>
                  <a:t>，则</a:t>
                </a:r>
                <a:r>
                  <a:rPr lang="en-US" altLang="zh-CN" dirty="0" err="1" smtClean="0"/>
                  <a:t>Pr</a:t>
                </a:r>
                <a:r>
                  <a:rPr lang="en-US" altLang="zh-CN" dirty="0" smtClean="0"/>
                  <a:t>&gt;10^4</a:t>
                </a:r>
                <a:r>
                  <a:rPr lang="zh-CN" altLang="en-US" dirty="0" smtClean="0"/>
                  <a:t>，故</a:t>
                </a:r>
                <a:r>
                  <a:rPr lang="en-US" altLang="zh-CN" dirty="0" smtClean="0"/>
                  <a:t>Re&lt;=0.01</a:t>
                </a:r>
                <a:r>
                  <a:rPr lang="zh-CN" altLang="en-US" dirty="0" smtClean="0"/>
                  <a:t>，属于层流，对流强度较弱。</a:t>
                </a:r>
                <a:endParaRPr lang="en-US" altLang="zh-CN" dirty="0" smtClean="0"/>
              </a:p>
              <a:p>
                <a:endParaRPr lang="en-US" dirty="0"/>
              </a:p>
              <a:p>
                <a:pPr marL="285750" indent="-285750">
                  <a:buFont typeface="Wingdings" panose="05000000000000000000" pitchFamily="2" charset="2"/>
                  <a:buChar char="§"/>
                </a:pPr>
                <a:r>
                  <a:rPr lang="zh-CN" altLang="en-US" b="1" dirty="0" smtClean="0">
                    <a:solidFill>
                      <a:srgbClr val="FF0000"/>
                    </a:solidFill>
                  </a:rPr>
                  <a:t>对于过热岩浆体系，</a:t>
                </a:r>
                <a:r>
                  <a:rPr lang="en-US" altLang="zh-CN" b="1" dirty="0" smtClean="0">
                    <a:solidFill>
                      <a:srgbClr val="FF0000"/>
                    </a:solidFill>
                  </a:rPr>
                  <a:t>Ra</a:t>
                </a:r>
                <a:r>
                  <a:rPr lang="zh-CN" altLang="en-US" b="1" dirty="0" smtClean="0">
                    <a:solidFill>
                      <a:srgbClr val="FF0000"/>
                    </a:solidFill>
                  </a:rPr>
                  <a:t>单独就能估计对流强度。如对于</a:t>
                </a:r>
                <a:r>
                  <a:rPr lang="en-US" altLang="zh-CN" b="1" dirty="0" smtClean="0">
                    <a:solidFill>
                      <a:srgbClr val="FF0000"/>
                    </a:solidFill>
                  </a:rPr>
                  <a:t>LMO</a:t>
                </a:r>
                <a:r>
                  <a:rPr lang="zh-CN" altLang="en-US" b="1" dirty="0" smtClean="0">
                    <a:solidFill>
                      <a:srgbClr val="FF0000"/>
                    </a:solidFill>
                  </a:rPr>
                  <a:t>，</a:t>
                </a:r>
                <a14:m>
                  <m:oMath xmlns:m="http://schemas.openxmlformats.org/officeDocument/2006/math">
                    <m:r>
                      <a:rPr lang="en-US" altLang="zh-CN" b="1" i="1" smtClean="0">
                        <a:solidFill>
                          <a:srgbClr val="FF0000"/>
                        </a:solidFill>
                        <a:latin typeface="Cambria Math" panose="02040503050406030204" pitchFamily="18" charset="0"/>
                      </a:rPr>
                      <m:t>𝜶</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𝟓</m:t>
                    </m:r>
                    <m:r>
                      <a:rPr lang="en-US" altLang="zh-CN" b="1" i="1" smtClean="0">
                        <a:solidFill>
                          <a:srgbClr val="FF0000"/>
                        </a:solidFill>
                        <a:latin typeface="Cambria Math" panose="02040503050406030204" pitchFamily="18" charset="0"/>
                        <a:ea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𝟏</m:t>
                    </m:r>
                    <m:sSup>
                      <m:sSupPr>
                        <m:ctrlPr>
                          <a:rPr lang="en-US" altLang="zh-CN" b="1" i="1" smtClean="0">
                            <a:solidFill>
                              <a:srgbClr val="FF0000"/>
                            </a:solidFill>
                            <a:latin typeface="Cambria Math" panose="02040503050406030204" pitchFamily="18" charset="0"/>
                            <a:ea typeface="Cambria Math" panose="02040503050406030204" pitchFamily="18" charset="0"/>
                          </a:rPr>
                        </m:ctrlPr>
                      </m:sSupPr>
                      <m:e>
                        <m:r>
                          <a:rPr lang="en-US" altLang="zh-CN" b="1" i="1" smtClean="0">
                            <a:solidFill>
                              <a:srgbClr val="FF0000"/>
                            </a:solidFill>
                            <a:latin typeface="Cambria Math" panose="02040503050406030204" pitchFamily="18" charset="0"/>
                            <a:ea typeface="Cambria Math" panose="02040503050406030204" pitchFamily="18" charset="0"/>
                          </a:rPr>
                          <m:t>𝟎</m:t>
                        </m:r>
                      </m:e>
                      <m:sup>
                        <m:r>
                          <a:rPr lang="en-US" altLang="zh-CN" b="1" i="1" smtClean="0">
                            <a:solidFill>
                              <a:srgbClr val="FF0000"/>
                            </a:solidFill>
                            <a:latin typeface="Cambria Math" panose="02040503050406030204" pitchFamily="18" charset="0"/>
                            <a:ea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𝟓</m:t>
                        </m:r>
                      </m:sup>
                    </m:sSup>
                    <m:sSup>
                      <m:sSupPr>
                        <m:ctrlPr>
                          <a:rPr lang="en-US" altLang="zh-CN" b="1" i="1" smtClean="0">
                            <a:solidFill>
                              <a:srgbClr val="FF0000"/>
                            </a:solidFill>
                            <a:latin typeface="Cambria Math" panose="02040503050406030204" pitchFamily="18" charset="0"/>
                            <a:ea typeface="Cambria Math" panose="02040503050406030204" pitchFamily="18" charset="0"/>
                          </a:rPr>
                        </m:ctrlPr>
                      </m:sSupPr>
                      <m:e>
                        <m:r>
                          <a:rPr lang="en-US" altLang="zh-CN" b="1" i="1" smtClean="0">
                            <a:solidFill>
                              <a:srgbClr val="FF0000"/>
                            </a:solidFill>
                            <a:latin typeface="Cambria Math" panose="02040503050406030204" pitchFamily="18" charset="0"/>
                            <a:ea typeface="Cambria Math" panose="02040503050406030204" pitchFamily="18" charset="0"/>
                          </a:rPr>
                          <m:t>𝑲</m:t>
                        </m:r>
                      </m:e>
                      <m:sup>
                        <m:r>
                          <a:rPr lang="en-US" altLang="zh-CN" b="1" i="1" smtClean="0">
                            <a:solidFill>
                              <a:srgbClr val="FF0000"/>
                            </a:solidFill>
                            <a:latin typeface="Cambria Math" panose="02040503050406030204" pitchFamily="18" charset="0"/>
                            <a:ea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𝟏</m:t>
                        </m:r>
                      </m:sup>
                    </m:sSup>
                    <m:r>
                      <a:rPr lang="en-US" altLang="zh-CN" b="1" i="1" smtClean="0">
                        <a:solidFill>
                          <a:srgbClr val="FF0000"/>
                        </a:solidFill>
                        <a:latin typeface="Cambria Math" panose="02040503050406030204" pitchFamily="18" charset="0"/>
                        <a:ea typeface="Cambria Math" panose="02040503050406030204" pitchFamily="18" charset="0"/>
                      </a:rPr>
                      <m:t>, </m:t>
                    </m:r>
                    <m:r>
                      <a:rPr lang="en-US" altLang="zh-CN" b="1" i="1" smtClean="0">
                        <a:solidFill>
                          <a:srgbClr val="FF0000"/>
                        </a:solidFill>
                        <a:latin typeface="Cambria Math" panose="02040503050406030204" pitchFamily="18" charset="0"/>
                        <a:ea typeface="Cambria Math" panose="02040503050406030204" pitchFamily="18" charset="0"/>
                      </a:rPr>
                      <m:t>𝑳</m:t>
                    </m:r>
                    <m:r>
                      <a:rPr lang="en-US" altLang="zh-CN" b="1" i="1" smtClean="0">
                        <a:solidFill>
                          <a:srgbClr val="FF0000"/>
                        </a:solidFill>
                        <a:latin typeface="Cambria Math" panose="02040503050406030204" pitchFamily="18" charset="0"/>
                        <a:ea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𝟏</m:t>
                    </m:r>
                    <m:sSup>
                      <m:sSupPr>
                        <m:ctrlPr>
                          <a:rPr lang="en-US" altLang="zh-CN" b="1" i="1" smtClean="0">
                            <a:solidFill>
                              <a:srgbClr val="FF0000"/>
                            </a:solidFill>
                            <a:latin typeface="Cambria Math" panose="02040503050406030204" pitchFamily="18" charset="0"/>
                            <a:ea typeface="Cambria Math" panose="02040503050406030204" pitchFamily="18" charset="0"/>
                          </a:rPr>
                        </m:ctrlPr>
                      </m:sSupPr>
                      <m:e>
                        <m:r>
                          <a:rPr lang="en-US" altLang="zh-CN" b="1" i="1" smtClean="0">
                            <a:solidFill>
                              <a:srgbClr val="FF0000"/>
                            </a:solidFill>
                            <a:latin typeface="Cambria Math" panose="02040503050406030204" pitchFamily="18" charset="0"/>
                            <a:ea typeface="Cambria Math" panose="02040503050406030204" pitchFamily="18" charset="0"/>
                          </a:rPr>
                          <m:t>𝟎</m:t>
                        </m:r>
                      </m:e>
                      <m:sup>
                        <m:r>
                          <a:rPr lang="en-US" altLang="zh-CN" b="1" i="1" smtClean="0">
                            <a:solidFill>
                              <a:srgbClr val="FF0000"/>
                            </a:solidFill>
                            <a:latin typeface="Cambria Math" panose="02040503050406030204" pitchFamily="18" charset="0"/>
                            <a:ea typeface="Cambria Math" panose="02040503050406030204" pitchFamily="18" charset="0"/>
                          </a:rPr>
                          <m:t>𝟔</m:t>
                        </m:r>
                      </m:sup>
                    </m:sSup>
                    <m:r>
                      <a:rPr lang="en-US" altLang="zh-CN" b="1" i="1" smtClean="0">
                        <a:solidFill>
                          <a:srgbClr val="FF0000"/>
                        </a:solidFill>
                        <a:latin typeface="Cambria Math" panose="02040503050406030204" pitchFamily="18" charset="0"/>
                        <a:ea typeface="Cambria Math" panose="02040503050406030204" pitchFamily="18" charset="0"/>
                      </a:rPr>
                      <m:t> </m:t>
                    </m:r>
                    <m:r>
                      <a:rPr lang="en-US" altLang="zh-CN" b="1" i="1" smtClean="0">
                        <a:solidFill>
                          <a:srgbClr val="FF0000"/>
                        </a:solidFill>
                        <a:latin typeface="Cambria Math" panose="02040503050406030204" pitchFamily="18" charset="0"/>
                        <a:ea typeface="Cambria Math" panose="02040503050406030204" pitchFamily="18" charset="0"/>
                      </a:rPr>
                      <m:t>𝒎</m:t>
                    </m:r>
                    <m:r>
                      <a:rPr lang="en-US" altLang="zh-CN" b="1" i="1" smtClean="0">
                        <a:solidFill>
                          <a:srgbClr val="FF0000"/>
                        </a:solidFill>
                        <a:latin typeface="Cambria Math" panose="02040503050406030204" pitchFamily="18" charset="0"/>
                        <a:ea typeface="Cambria Math" panose="02040503050406030204" pitchFamily="18" charset="0"/>
                      </a:rPr>
                      <m:t>, </m:t>
                    </m:r>
                    <m:r>
                      <a:rPr lang="en-US" altLang="zh-CN" b="1" i="1" smtClean="0">
                        <a:solidFill>
                          <a:srgbClr val="FF0000"/>
                        </a:solidFill>
                        <a:latin typeface="Cambria Math" panose="02040503050406030204" pitchFamily="18" charset="0"/>
                        <a:ea typeface="Cambria Math" panose="02040503050406030204" pitchFamily="18" charset="0"/>
                      </a:rPr>
                      <m:t>𝝁</m:t>
                    </m:r>
                    <m:r>
                      <a:rPr lang="en-US" altLang="zh-CN" b="1" i="1" smtClean="0">
                        <a:solidFill>
                          <a:srgbClr val="FF0000"/>
                        </a:solidFill>
                        <a:latin typeface="Cambria Math" panose="02040503050406030204" pitchFamily="18" charset="0"/>
                        <a:ea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𝟎</m:t>
                    </m:r>
                    <m:r>
                      <a:rPr lang="en-US" altLang="zh-CN" b="1" i="1" smtClean="0">
                        <a:solidFill>
                          <a:srgbClr val="FF0000"/>
                        </a:solidFill>
                        <a:latin typeface="Cambria Math" panose="02040503050406030204" pitchFamily="18" charset="0"/>
                        <a:ea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𝟏</m:t>
                    </m:r>
                    <m:r>
                      <a:rPr lang="en-US" altLang="zh-CN" b="1" i="1" smtClean="0">
                        <a:solidFill>
                          <a:srgbClr val="FF0000"/>
                        </a:solidFill>
                        <a:latin typeface="Cambria Math" panose="02040503050406030204" pitchFamily="18" charset="0"/>
                        <a:ea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𝟏</m:t>
                    </m:r>
                    <m:sSup>
                      <m:sSupPr>
                        <m:ctrlPr>
                          <a:rPr lang="en-US" altLang="zh-CN" b="1" i="1" smtClean="0">
                            <a:solidFill>
                              <a:srgbClr val="FF0000"/>
                            </a:solidFill>
                            <a:latin typeface="Cambria Math" panose="02040503050406030204" pitchFamily="18" charset="0"/>
                            <a:ea typeface="Cambria Math" panose="02040503050406030204" pitchFamily="18" charset="0"/>
                          </a:rPr>
                        </m:ctrlPr>
                      </m:sSupPr>
                      <m:e>
                        <m:r>
                          <a:rPr lang="en-US" altLang="zh-CN" b="1" i="1" smtClean="0">
                            <a:solidFill>
                              <a:srgbClr val="FF0000"/>
                            </a:solidFill>
                            <a:latin typeface="Cambria Math" panose="02040503050406030204" pitchFamily="18" charset="0"/>
                            <a:ea typeface="Cambria Math" panose="02040503050406030204" pitchFamily="18" charset="0"/>
                          </a:rPr>
                          <m:t>𝟎</m:t>
                        </m:r>
                      </m:e>
                      <m:sup>
                        <m:r>
                          <a:rPr lang="en-US" altLang="zh-CN" b="1" i="1" smtClean="0">
                            <a:solidFill>
                              <a:srgbClr val="FF0000"/>
                            </a:solidFill>
                            <a:latin typeface="Cambria Math" panose="02040503050406030204" pitchFamily="18" charset="0"/>
                            <a:ea typeface="Cambria Math" panose="02040503050406030204" pitchFamily="18" charset="0"/>
                          </a:rPr>
                          <m:t>𝟒</m:t>
                        </m:r>
                      </m:sup>
                    </m:sSup>
                    <m:r>
                      <a:rPr lang="en-US" altLang="zh-CN" b="1" i="1" smtClean="0">
                        <a:solidFill>
                          <a:srgbClr val="FF0000"/>
                        </a:solidFill>
                        <a:latin typeface="Cambria Math" panose="02040503050406030204" pitchFamily="18" charset="0"/>
                        <a:ea typeface="Cambria Math" panose="02040503050406030204" pitchFamily="18" charset="0"/>
                      </a:rPr>
                      <m:t> </m:t>
                    </m:r>
                    <m:r>
                      <a:rPr lang="en-US" altLang="zh-CN" b="1" i="1" smtClean="0">
                        <a:solidFill>
                          <a:srgbClr val="FF0000"/>
                        </a:solidFill>
                        <a:latin typeface="Cambria Math" panose="02040503050406030204" pitchFamily="18" charset="0"/>
                        <a:ea typeface="Cambria Math" panose="02040503050406030204" pitchFamily="18" charset="0"/>
                      </a:rPr>
                      <m:t>𝑷𝒂</m:t>
                    </m:r>
                    <m:r>
                      <a:rPr lang="en-US" altLang="zh-CN" b="1" i="1" smtClean="0">
                        <a:solidFill>
                          <a:srgbClr val="FF0000"/>
                        </a:solidFill>
                        <a:latin typeface="Cambria Math" panose="02040503050406030204" pitchFamily="18" charset="0"/>
                        <a:ea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𝒔</m:t>
                    </m:r>
                    <m:r>
                      <a:rPr lang="en-US" altLang="zh-CN" b="1" i="1" smtClean="0">
                        <a:solidFill>
                          <a:srgbClr val="FF0000"/>
                        </a:solidFill>
                        <a:latin typeface="Cambria Math" panose="02040503050406030204" pitchFamily="18" charset="0"/>
                        <a:ea typeface="Cambria Math" panose="02040503050406030204" pitchFamily="18" charset="0"/>
                      </a:rPr>
                      <m:t>, </m:t>
                    </m:r>
                    <m:r>
                      <a:rPr lang="en-US" altLang="zh-CN" b="1" i="1" smtClean="0">
                        <a:solidFill>
                          <a:srgbClr val="FF0000"/>
                        </a:solidFill>
                        <a:latin typeface="Cambria Math" panose="02040503050406030204" pitchFamily="18" charset="0"/>
                        <a:ea typeface="Cambria Math" panose="02040503050406030204" pitchFamily="18" charset="0"/>
                      </a:rPr>
                      <m:t>𝝆</m:t>
                    </m:r>
                    <m:r>
                      <a:rPr lang="en-US" altLang="zh-CN" b="1" i="1" smtClean="0">
                        <a:solidFill>
                          <a:srgbClr val="FF0000"/>
                        </a:solidFill>
                        <a:latin typeface="Cambria Math" panose="02040503050406030204" pitchFamily="18" charset="0"/>
                        <a:ea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𝟐𝟖𝟎𝟎</m:t>
                    </m:r>
                    <m:r>
                      <a:rPr lang="en-US" altLang="zh-CN" b="1" i="1" smtClean="0">
                        <a:solidFill>
                          <a:srgbClr val="FF0000"/>
                        </a:solidFill>
                        <a:latin typeface="Cambria Math" panose="02040503050406030204" pitchFamily="18" charset="0"/>
                        <a:ea typeface="Cambria Math" panose="02040503050406030204" pitchFamily="18" charset="0"/>
                      </a:rPr>
                      <m:t> </m:t>
                    </m:r>
                    <m:r>
                      <a:rPr lang="en-US" altLang="zh-CN" b="1" i="1" smtClean="0">
                        <a:solidFill>
                          <a:srgbClr val="FF0000"/>
                        </a:solidFill>
                        <a:latin typeface="Cambria Math" panose="02040503050406030204" pitchFamily="18" charset="0"/>
                        <a:ea typeface="Cambria Math" panose="02040503050406030204" pitchFamily="18" charset="0"/>
                      </a:rPr>
                      <m:t>𝒌𝒈</m:t>
                    </m:r>
                    <m:r>
                      <a:rPr lang="en-US" altLang="zh-CN" b="1" i="1" smtClean="0">
                        <a:solidFill>
                          <a:srgbClr val="FF0000"/>
                        </a:solidFill>
                        <a:latin typeface="Cambria Math" panose="02040503050406030204" pitchFamily="18" charset="0"/>
                        <a:ea typeface="Cambria Math" panose="02040503050406030204" pitchFamily="18" charset="0"/>
                      </a:rPr>
                      <m:t>.</m:t>
                    </m:r>
                    <m:sSup>
                      <m:sSupPr>
                        <m:ctrlPr>
                          <a:rPr lang="en-US" altLang="zh-CN" b="1" i="1" smtClean="0">
                            <a:solidFill>
                              <a:srgbClr val="FF0000"/>
                            </a:solidFill>
                            <a:latin typeface="Cambria Math" panose="02040503050406030204" pitchFamily="18" charset="0"/>
                            <a:ea typeface="Cambria Math" panose="02040503050406030204" pitchFamily="18" charset="0"/>
                          </a:rPr>
                        </m:ctrlPr>
                      </m:sSupPr>
                      <m:e>
                        <m:r>
                          <a:rPr lang="en-US" altLang="zh-CN" b="1" i="1" smtClean="0">
                            <a:solidFill>
                              <a:srgbClr val="FF0000"/>
                            </a:solidFill>
                            <a:latin typeface="Cambria Math" panose="02040503050406030204" pitchFamily="18" charset="0"/>
                            <a:ea typeface="Cambria Math" panose="02040503050406030204" pitchFamily="18" charset="0"/>
                          </a:rPr>
                          <m:t>𝒎</m:t>
                        </m:r>
                      </m:e>
                      <m:sup>
                        <m:r>
                          <a:rPr lang="en-US" altLang="zh-CN" b="1" i="1" smtClean="0">
                            <a:solidFill>
                              <a:srgbClr val="FF0000"/>
                            </a:solidFill>
                            <a:latin typeface="Cambria Math" panose="02040503050406030204" pitchFamily="18" charset="0"/>
                            <a:ea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𝟑</m:t>
                        </m:r>
                      </m:sup>
                    </m:sSup>
                    <m:r>
                      <a:rPr lang="en-US" altLang="zh-CN" b="1" i="1" smtClean="0">
                        <a:solidFill>
                          <a:srgbClr val="FF0000"/>
                        </a:solidFill>
                        <a:latin typeface="Cambria Math" panose="02040503050406030204" pitchFamily="18" charset="0"/>
                        <a:ea typeface="Cambria Math" panose="02040503050406030204" pitchFamily="18" charset="0"/>
                      </a:rPr>
                      <m:t>, </m:t>
                    </m:r>
                    <m:r>
                      <a:rPr lang="en-US" altLang="zh-CN" b="1" i="1" smtClean="0">
                        <a:solidFill>
                          <a:srgbClr val="FF0000"/>
                        </a:solidFill>
                        <a:latin typeface="Cambria Math" panose="02040503050406030204" pitchFamily="18" charset="0"/>
                        <a:ea typeface="Cambria Math" panose="02040503050406030204" pitchFamily="18" charset="0"/>
                      </a:rPr>
                      <m:t>𝜿</m:t>
                    </m:r>
                    <m:r>
                      <a:rPr lang="en-US" altLang="zh-CN" b="1" i="1" smtClean="0">
                        <a:solidFill>
                          <a:srgbClr val="FF0000"/>
                        </a:solidFill>
                        <a:latin typeface="Cambria Math" panose="02040503050406030204" pitchFamily="18" charset="0"/>
                        <a:ea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𝟏</m:t>
                    </m:r>
                    <m:sSup>
                      <m:sSupPr>
                        <m:ctrlPr>
                          <a:rPr lang="en-US" altLang="zh-CN" b="1" i="1" smtClean="0">
                            <a:solidFill>
                              <a:srgbClr val="FF0000"/>
                            </a:solidFill>
                            <a:latin typeface="Cambria Math" panose="02040503050406030204" pitchFamily="18" charset="0"/>
                            <a:ea typeface="Cambria Math" panose="02040503050406030204" pitchFamily="18" charset="0"/>
                          </a:rPr>
                        </m:ctrlPr>
                      </m:sSupPr>
                      <m:e>
                        <m:r>
                          <a:rPr lang="en-US" altLang="zh-CN" b="1" i="1" smtClean="0">
                            <a:solidFill>
                              <a:srgbClr val="FF0000"/>
                            </a:solidFill>
                            <a:latin typeface="Cambria Math" panose="02040503050406030204" pitchFamily="18" charset="0"/>
                            <a:ea typeface="Cambria Math" panose="02040503050406030204" pitchFamily="18" charset="0"/>
                          </a:rPr>
                          <m:t>𝟎</m:t>
                        </m:r>
                      </m:e>
                      <m:sup>
                        <m:r>
                          <a:rPr lang="en-US" altLang="zh-CN" b="1" i="1" smtClean="0">
                            <a:solidFill>
                              <a:srgbClr val="FF0000"/>
                            </a:solidFill>
                            <a:latin typeface="Cambria Math" panose="02040503050406030204" pitchFamily="18" charset="0"/>
                            <a:ea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𝟔</m:t>
                        </m:r>
                      </m:sup>
                    </m:sSup>
                    <m:r>
                      <a:rPr lang="en-US" altLang="zh-CN" b="1" i="1" smtClean="0">
                        <a:solidFill>
                          <a:srgbClr val="FF0000"/>
                        </a:solidFill>
                        <a:latin typeface="Cambria Math" panose="02040503050406030204" pitchFamily="18" charset="0"/>
                        <a:ea typeface="Cambria Math" panose="02040503050406030204" pitchFamily="18" charset="0"/>
                      </a:rPr>
                      <m:t> </m:t>
                    </m:r>
                    <m:sSup>
                      <m:sSupPr>
                        <m:ctrlPr>
                          <a:rPr lang="en-US" altLang="zh-CN" b="1" i="1" smtClean="0">
                            <a:solidFill>
                              <a:srgbClr val="FF0000"/>
                            </a:solidFill>
                            <a:latin typeface="Cambria Math" panose="02040503050406030204" pitchFamily="18" charset="0"/>
                            <a:ea typeface="Cambria Math" panose="02040503050406030204" pitchFamily="18" charset="0"/>
                          </a:rPr>
                        </m:ctrlPr>
                      </m:sSupPr>
                      <m:e>
                        <m:r>
                          <a:rPr lang="en-US" altLang="zh-CN" b="1" i="1" smtClean="0">
                            <a:solidFill>
                              <a:srgbClr val="FF0000"/>
                            </a:solidFill>
                            <a:latin typeface="Cambria Math" panose="02040503050406030204" pitchFamily="18" charset="0"/>
                            <a:ea typeface="Cambria Math" panose="02040503050406030204" pitchFamily="18" charset="0"/>
                          </a:rPr>
                          <m:t>𝒎</m:t>
                        </m:r>
                      </m:e>
                      <m:sup>
                        <m:r>
                          <a:rPr lang="en-US" altLang="zh-CN" b="1" i="1" smtClean="0">
                            <a:solidFill>
                              <a:srgbClr val="FF0000"/>
                            </a:solidFill>
                            <a:latin typeface="Cambria Math" panose="02040503050406030204" pitchFamily="18" charset="0"/>
                            <a:ea typeface="Cambria Math" panose="02040503050406030204" pitchFamily="18" charset="0"/>
                          </a:rPr>
                          <m:t>𝟐</m:t>
                        </m:r>
                      </m:sup>
                    </m:sSup>
                    <m:r>
                      <a:rPr lang="en-US" altLang="zh-CN" b="1" i="1" smtClean="0">
                        <a:solidFill>
                          <a:srgbClr val="FF0000"/>
                        </a:solidFill>
                        <a:latin typeface="Cambria Math" panose="02040503050406030204" pitchFamily="18" charset="0"/>
                        <a:ea typeface="Cambria Math" panose="02040503050406030204" pitchFamily="18" charset="0"/>
                      </a:rPr>
                      <m:t>.</m:t>
                    </m:r>
                    <m:sSup>
                      <m:sSupPr>
                        <m:ctrlPr>
                          <a:rPr lang="en-US" altLang="zh-CN" b="1" i="1" smtClean="0">
                            <a:solidFill>
                              <a:srgbClr val="FF0000"/>
                            </a:solidFill>
                            <a:latin typeface="Cambria Math" panose="02040503050406030204" pitchFamily="18" charset="0"/>
                            <a:ea typeface="Cambria Math" panose="02040503050406030204" pitchFamily="18" charset="0"/>
                          </a:rPr>
                        </m:ctrlPr>
                      </m:sSupPr>
                      <m:e>
                        <m:r>
                          <a:rPr lang="en-US" altLang="zh-CN" b="1" i="1" smtClean="0">
                            <a:solidFill>
                              <a:srgbClr val="FF0000"/>
                            </a:solidFill>
                            <a:latin typeface="Cambria Math" panose="02040503050406030204" pitchFamily="18" charset="0"/>
                            <a:ea typeface="Cambria Math" panose="02040503050406030204" pitchFamily="18" charset="0"/>
                          </a:rPr>
                          <m:t>𝒔</m:t>
                        </m:r>
                      </m:e>
                      <m:sup>
                        <m:r>
                          <a:rPr lang="en-US" altLang="zh-CN" b="1" i="1" smtClean="0">
                            <a:solidFill>
                              <a:srgbClr val="FF0000"/>
                            </a:solidFill>
                            <a:latin typeface="Cambria Math" panose="02040503050406030204" pitchFamily="18" charset="0"/>
                            <a:ea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𝟏</m:t>
                        </m:r>
                      </m:sup>
                    </m:sSup>
                    <m:r>
                      <a:rPr lang="en-US" altLang="zh-CN" b="1" i="1" smtClean="0">
                        <a:solidFill>
                          <a:srgbClr val="FF0000"/>
                        </a:solidFill>
                        <a:latin typeface="Cambria Math" panose="02040503050406030204" pitchFamily="18" charset="0"/>
                        <a:ea typeface="Cambria Math" panose="02040503050406030204" pitchFamily="18" charset="0"/>
                      </a:rPr>
                      <m:t>, </m:t>
                    </m:r>
                    <m:r>
                      <a:rPr lang="en-US" altLang="zh-CN" b="1" i="1" smtClean="0">
                        <a:solidFill>
                          <a:srgbClr val="FF0000"/>
                        </a:solidFill>
                        <a:latin typeface="Cambria Math" panose="02040503050406030204" pitchFamily="18" charset="0"/>
                        <a:ea typeface="Cambria Math" panose="02040503050406030204" pitchFamily="18" charset="0"/>
                      </a:rPr>
                      <m:t>𝒈</m:t>
                    </m:r>
                    <m:r>
                      <a:rPr lang="en-US" altLang="zh-CN" b="1" i="1" smtClean="0">
                        <a:solidFill>
                          <a:srgbClr val="FF0000"/>
                        </a:solidFill>
                        <a:latin typeface="Cambria Math" panose="02040503050406030204" pitchFamily="18" charset="0"/>
                        <a:ea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𝟏</m:t>
                    </m:r>
                    <m:r>
                      <a:rPr lang="en-US" altLang="zh-CN" b="1" i="1" smtClean="0">
                        <a:solidFill>
                          <a:srgbClr val="FF0000"/>
                        </a:solidFill>
                        <a:latin typeface="Cambria Math" panose="02040503050406030204" pitchFamily="18" charset="0"/>
                        <a:ea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𝟔𝟐</m:t>
                    </m:r>
                    <m:r>
                      <a:rPr lang="en-US" altLang="zh-CN" b="1" i="1" smtClean="0">
                        <a:solidFill>
                          <a:srgbClr val="FF0000"/>
                        </a:solidFill>
                        <a:latin typeface="Cambria Math" panose="02040503050406030204" pitchFamily="18" charset="0"/>
                        <a:ea typeface="Cambria Math" panose="02040503050406030204" pitchFamily="18" charset="0"/>
                      </a:rPr>
                      <m:t> </m:t>
                    </m:r>
                    <m:r>
                      <a:rPr lang="en-US" altLang="zh-CN" b="1" i="1" smtClean="0">
                        <a:solidFill>
                          <a:srgbClr val="FF0000"/>
                        </a:solidFill>
                        <a:latin typeface="Cambria Math" panose="02040503050406030204" pitchFamily="18" charset="0"/>
                        <a:ea typeface="Cambria Math" panose="02040503050406030204" pitchFamily="18" charset="0"/>
                      </a:rPr>
                      <m:t>𝒎</m:t>
                    </m:r>
                    <m:r>
                      <a:rPr lang="en-US" altLang="zh-CN" b="1" i="1" smtClean="0">
                        <a:solidFill>
                          <a:srgbClr val="FF0000"/>
                        </a:solidFill>
                        <a:latin typeface="Cambria Math" panose="02040503050406030204" pitchFamily="18" charset="0"/>
                        <a:ea typeface="Cambria Math" panose="02040503050406030204" pitchFamily="18" charset="0"/>
                      </a:rPr>
                      <m:t>.</m:t>
                    </m:r>
                    <m:sSup>
                      <m:sSupPr>
                        <m:ctrlPr>
                          <a:rPr lang="en-US" altLang="zh-CN" b="1" i="1" smtClean="0">
                            <a:solidFill>
                              <a:srgbClr val="FF0000"/>
                            </a:solidFill>
                            <a:latin typeface="Cambria Math" panose="02040503050406030204" pitchFamily="18" charset="0"/>
                            <a:ea typeface="Cambria Math" panose="02040503050406030204" pitchFamily="18" charset="0"/>
                          </a:rPr>
                        </m:ctrlPr>
                      </m:sSupPr>
                      <m:e>
                        <m:r>
                          <a:rPr lang="en-US" altLang="zh-CN" b="1" i="1" smtClean="0">
                            <a:solidFill>
                              <a:srgbClr val="FF0000"/>
                            </a:solidFill>
                            <a:latin typeface="Cambria Math" panose="02040503050406030204" pitchFamily="18" charset="0"/>
                            <a:ea typeface="Cambria Math" panose="02040503050406030204" pitchFamily="18" charset="0"/>
                          </a:rPr>
                          <m:t>𝒔</m:t>
                        </m:r>
                      </m:e>
                      <m:sup>
                        <m:r>
                          <a:rPr lang="en-US" altLang="zh-CN" b="1" i="1" smtClean="0">
                            <a:solidFill>
                              <a:srgbClr val="FF0000"/>
                            </a:solidFill>
                            <a:latin typeface="Cambria Math" panose="02040503050406030204" pitchFamily="18" charset="0"/>
                            <a:ea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𝟐</m:t>
                        </m:r>
                      </m:sup>
                    </m:sSup>
                    <m:r>
                      <a:rPr lang="en-US" altLang="zh-CN" b="1" i="1" smtClean="0">
                        <a:solidFill>
                          <a:srgbClr val="FF0000"/>
                        </a:solidFill>
                        <a:latin typeface="Cambria Math" panose="02040503050406030204" pitchFamily="18" charset="0"/>
                        <a:ea typeface="Cambria Math" panose="02040503050406030204" pitchFamily="18" charset="0"/>
                      </a:rPr>
                      <m:t>, ∆</m:t>
                    </m:r>
                    <m:r>
                      <a:rPr lang="en-US" altLang="zh-CN" b="1" i="1" smtClean="0">
                        <a:solidFill>
                          <a:srgbClr val="FF0000"/>
                        </a:solidFill>
                        <a:latin typeface="Cambria Math" panose="02040503050406030204" pitchFamily="18" charset="0"/>
                        <a:ea typeface="Cambria Math" panose="02040503050406030204" pitchFamily="18" charset="0"/>
                      </a:rPr>
                      <m:t>𝑻</m:t>
                    </m:r>
                    <m:r>
                      <a:rPr lang="en-US" altLang="zh-CN" b="1" i="1" smtClean="0">
                        <a:solidFill>
                          <a:srgbClr val="FF0000"/>
                        </a:solidFill>
                        <a:latin typeface="Cambria Math" panose="02040503050406030204" pitchFamily="18" charset="0"/>
                        <a:ea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𝟏𝟐𝟎</m:t>
                    </m:r>
                    <m:r>
                      <a:rPr lang="en-US" altLang="zh-CN" b="1" i="1" smtClean="0">
                        <a:solidFill>
                          <a:srgbClr val="FF0000"/>
                        </a:solidFill>
                        <a:latin typeface="Cambria Math" panose="02040503050406030204" pitchFamily="18" charset="0"/>
                        <a:ea typeface="Cambria Math" panose="02040503050406030204" pitchFamily="18" charset="0"/>
                      </a:rPr>
                      <m:t> </m:t>
                    </m:r>
                    <m:r>
                      <a:rPr lang="en-US" altLang="zh-CN" b="1" i="1" smtClean="0">
                        <a:solidFill>
                          <a:srgbClr val="FF0000"/>
                        </a:solidFill>
                        <a:latin typeface="Cambria Math" panose="02040503050406030204" pitchFamily="18" charset="0"/>
                        <a:ea typeface="Cambria Math" panose="02040503050406030204" pitchFamily="18" charset="0"/>
                      </a:rPr>
                      <m:t>𝑲</m:t>
                    </m:r>
                  </m:oMath>
                </a14:m>
                <a:r>
                  <a:rPr lang="zh-CN" altLang="en-US" b="1" dirty="0" smtClean="0">
                    <a:solidFill>
                      <a:srgbClr val="FF0000"/>
                    </a:solidFill>
                  </a:rPr>
                  <a:t>，则</a:t>
                </a:r>
                <a:r>
                  <a:rPr lang="en-US" altLang="zh-CN" b="1" dirty="0" smtClean="0">
                    <a:solidFill>
                      <a:srgbClr val="FF0000"/>
                    </a:solidFill>
                  </a:rPr>
                  <a:t>LMO</a:t>
                </a:r>
                <a:r>
                  <a:rPr lang="zh-CN" altLang="en-US" b="1" dirty="0" smtClean="0">
                    <a:solidFill>
                      <a:srgbClr val="FF0000"/>
                    </a:solidFill>
                  </a:rPr>
                  <a:t>的瑞利数约为</a:t>
                </a:r>
                <a:r>
                  <a:rPr lang="en-US" altLang="zh-CN" b="1" dirty="0" smtClean="0">
                    <a:solidFill>
                      <a:srgbClr val="FF0000"/>
                    </a:solidFill>
                  </a:rPr>
                  <a:t>10^23</a:t>
                </a:r>
                <a:r>
                  <a:rPr lang="zh-CN" altLang="en-US" b="1" dirty="0" smtClean="0">
                    <a:solidFill>
                      <a:srgbClr val="FF0000"/>
                    </a:solidFill>
                  </a:rPr>
                  <a:t>。这意味着</a:t>
                </a:r>
                <a:r>
                  <a:rPr lang="en-US" altLang="zh-CN" b="1" dirty="0" smtClean="0">
                    <a:solidFill>
                      <a:srgbClr val="FF0000"/>
                    </a:solidFill>
                  </a:rPr>
                  <a:t>LMO</a:t>
                </a:r>
                <a:r>
                  <a:rPr lang="zh-CN" altLang="en-US" b="1" dirty="0" smtClean="0">
                    <a:solidFill>
                      <a:srgbClr val="FF0000"/>
                    </a:solidFill>
                  </a:rPr>
                  <a:t>的对流相当强烈！</a:t>
                </a:r>
                <a:r>
                  <a:rPr lang="zh-CN" altLang="en-US" b="1" u="sng" dirty="0" smtClean="0">
                    <a:solidFill>
                      <a:srgbClr val="00B050"/>
                    </a:solidFill>
                  </a:rPr>
                  <a:t>但是，该计算是错误的！</a:t>
                </a:r>
                <a:endParaRPr lang="en-US" b="1" u="sng" dirty="0">
                  <a:solidFill>
                    <a:srgbClr val="00B050"/>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575187" y="435077"/>
                <a:ext cx="11076039" cy="6262868"/>
              </a:xfrm>
              <a:prstGeom prst="rect">
                <a:avLst/>
              </a:prstGeom>
              <a:blipFill>
                <a:blip r:embed="rId2"/>
                <a:stretch>
                  <a:fillRect l="-440" t="-486" r="-165" b="-486"/>
                </a:stretch>
              </a:blipFill>
            </p:spPr>
            <p:txBody>
              <a:bodyPr/>
              <a:lstStyle/>
              <a:p>
                <a:r>
                  <a:rPr lang="en-US">
                    <a:noFill/>
                  </a:rPr>
                  <a:t> </a:t>
                </a:r>
              </a:p>
            </p:txBody>
          </p:sp>
        </mc:Fallback>
      </mc:AlternateContent>
    </p:spTree>
    <p:extLst>
      <p:ext uri="{BB962C8B-B14F-4D97-AF65-F5344CB8AC3E}">
        <p14:creationId xmlns:p14="http://schemas.microsoft.com/office/powerpoint/2010/main" val="2265123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0045" y="346587"/>
            <a:ext cx="10935929" cy="6186309"/>
          </a:xfrm>
          <a:prstGeom prst="rect">
            <a:avLst/>
          </a:prstGeom>
          <a:noFill/>
        </p:spPr>
        <p:txBody>
          <a:bodyPr wrap="square" rtlCol="0">
            <a:spAutoFit/>
          </a:bodyPr>
          <a:lstStyle/>
          <a:p>
            <a:pPr marL="285750" indent="-285750">
              <a:buFont typeface="Wingdings" panose="05000000000000000000" pitchFamily="2" charset="2"/>
              <a:buChar char="§"/>
            </a:pPr>
            <a:r>
              <a:rPr lang="en-US" altLang="zh-CN" dirty="0" smtClean="0"/>
              <a:t>Rayleigh number</a:t>
            </a:r>
            <a:r>
              <a:rPr lang="zh-CN" altLang="en-US" dirty="0" smtClean="0"/>
              <a:t>和</a:t>
            </a:r>
            <a:r>
              <a:rPr lang="en-US" altLang="zh-CN" dirty="0" err="1" smtClean="0"/>
              <a:t>Renolds</a:t>
            </a:r>
            <a:r>
              <a:rPr lang="en-US" altLang="zh-CN" dirty="0" smtClean="0"/>
              <a:t> number</a:t>
            </a:r>
            <a:r>
              <a:rPr lang="zh-CN" altLang="en-US" dirty="0" smtClean="0"/>
              <a:t>中的特征尺度：</a:t>
            </a:r>
            <a:r>
              <a:rPr lang="en-US" dirty="0"/>
              <a:t>The characteristic length scale used to calculate the Reynolds number is usually the size of the computational domain (say L). The characteristic length scale used to calculate the Rayleigh number is the depth of the layer of the fluid (say d). The depth of the layer of the fluid is defined in the direction of the gravitational pull, and in this direction a temperature difference is applied (so d is </a:t>
            </a:r>
            <a:r>
              <a:rPr lang="en-US" dirty="0" err="1"/>
              <a:t>mesured</a:t>
            </a:r>
            <a:r>
              <a:rPr lang="en-US" dirty="0"/>
              <a:t> in the z-vertical direction for example). In many </a:t>
            </a:r>
            <a:r>
              <a:rPr lang="en-US" dirty="0" smtClean="0"/>
              <a:t>experiments </a:t>
            </a:r>
            <a:r>
              <a:rPr lang="en-US" dirty="0"/>
              <a:t>(e.g. the one by Bernard in 1900) and in simulations, the vertical extent of the flow is much smaller than the horizontal one. Therefore, in this case L is much bigger than d. I guess this might be the place for the confusion that you </a:t>
            </a:r>
            <a:r>
              <a:rPr lang="en-US" dirty="0" smtClean="0"/>
              <a:t>mentioned</a:t>
            </a:r>
            <a:r>
              <a:rPr lang="zh-CN" altLang="en-US" dirty="0" smtClean="0"/>
              <a:t>。（摘自</a:t>
            </a:r>
            <a:r>
              <a:rPr lang="en-US" altLang="zh-CN" dirty="0" smtClean="0">
                <a:hlinkClick r:id="rId2"/>
              </a:rPr>
              <a:t>https</a:t>
            </a:r>
            <a:r>
              <a:rPr lang="en-US" altLang="zh-CN" dirty="0">
                <a:hlinkClick r:id="rId2"/>
              </a:rPr>
              <a:t>://www.cfd-online.com/Forums/main/740-characteristic-length-scale.html</a:t>
            </a:r>
            <a:r>
              <a:rPr lang="zh-CN" altLang="en-US" dirty="0" smtClean="0"/>
              <a:t>）</a:t>
            </a:r>
            <a:endParaRPr lang="en-US" altLang="zh-CN" dirty="0" smtClean="0"/>
          </a:p>
          <a:p>
            <a:endParaRPr lang="en-US" altLang="zh-CN" dirty="0" smtClean="0"/>
          </a:p>
          <a:p>
            <a:pPr marL="285750" indent="-285750">
              <a:buFont typeface="Wingdings" panose="05000000000000000000" pitchFamily="2" charset="2"/>
              <a:buChar char="§"/>
            </a:pPr>
            <a:endParaRPr lang="en-US" altLang="zh-CN" dirty="0" smtClean="0"/>
          </a:p>
          <a:p>
            <a:pPr marL="285750" indent="-285750">
              <a:buFont typeface="Wingdings" panose="05000000000000000000" pitchFamily="2" charset="2"/>
              <a:buChar char="§"/>
            </a:pPr>
            <a:r>
              <a:rPr lang="zh-CN" altLang="en-US" dirty="0" smtClean="0"/>
              <a:t>根据维基百科的定义，很容易看出</a:t>
            </a:r>
            <a:r>
              <a:rPr lang="en-US" altLang="zh-CN" dirty="0" smtClean="0"/>
              <a:t>L</a:t>
            </a:r>
            <a:r>
              <a:rPr lang="zh-CN" altLang="en-US" dirty="0" smtClean="0"/>
              <a:t>是多少：</a:t>
            </a:r>
            <a:endParaRPr lang="en-US"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a:p>
        </p:txBody>
      </p:sp>
      <p:pic>
        <p:nvPicPr>
          <p:cNvPr id="3" name="Picture 2"/>
          <p:cNvPicPr>
            <a:picLocks noChangeAspect="1"/>
          </p:cNvPicPr>
          <p:nvPr/>
        </p:nvPicPr>
        <p:blipFill>
          <a:blip r:embed="rId3"/>
          <a:stretch>
            <a:fillRect/>
          </a:stretch>
        </p:blipFill>
        <p:spPr>
          <a:xfrm>
            <a:off x="17189" y="3518103"/>
            <a:ext cx="12164349" cy="2779458"/>
          </a:xfrm>
          <a:prstGeom prst="rect">
            <a:avLst/>
          </a:prstGeom>
        </p:spPr>
      </p:pic>
    </p:spTree>
    <p:extLst>
      <p:ext uri="{BB962C8B-B14F-4D97-AF65-F5344CB8AC3E}">
        <p14:creationId xmlns:p14="http://schemas.microsoft.com/office/powerpoint/2010/main" val="200155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597310" y="405581"/>
                <a:ext cx="11186651" cy="7889917"/>
              </a:xfrm>
              <a:prstGeom prst="rect">
                <a:avLst/>
              </a:prstGeom>
              <a:noFill/>
            </p:spPr>
            <p:txBody>
              <a:bodyPr wrap="square" rtlCol="0">
                <a:spAutoFit/>
              </a:bodyPr>
              <a:lstStyle/>
              <a:p>
                <a:pPr marL="285750" indent="-285750">
                  <a:buFont typeface="Wingdings" panose="05000000000000000000" pitchFamily="2" charset="2"/>
                  <a:buChar char="§"/>
                </a:pPr>
                <a:r>
                  <a:rPr lang="zh-CN" altLang="en-US" dirty="0" smtClean="0"/>
                  <a:t>粘</a:t>
                </a:r>
                <a:r>
                  <a:rPr lang="zh-CN" altLang="en-US" dirty="0"/>
                  <a:t>度强烈变化的情况下，粘度较大的部分硬壳不会发生对流，而只有结晶前缘的最前端会发生对流。显然，比起整个结晶前沿，结晶前缘最前端的厚度要小很多。</a:t>
                </a:r>
                <a:endParaRPr lang="en-US" dirty="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zh-CN" altLang="en-US" dirty="0"/>
                  <a:t>如</a:t>
                </a:r>
                <a:r>
                  <a:rPr lang="zh-CN" altLang="en-US" dirty="0" smtClean="0"/>
                  <a:t>何定义壳？一种定义为硬的，可钻孔的部分。一般是结晶度</a:t>
                </a:r>
                <a:r>
                  <a:rPr lang="en-US" altLang="zh-CN" dirty="0" smtClean="0"/>
                  <a:t>100%</a:t>
                </a:r>
                <a:r>
                  <a:rPr lang="zh-CN" altLang="en-US" dirty="0" smtClean="0"/>
                  <a:t>至</a:t>
                </a:r>
                <a:r>
                  <a:rPr lang="en-US" altLang="zh-CN" dirty="0" smtClean="0"/>
                  <a:t>50~55%</a:t>
                </a:r>
                <a:r>
                  <a:rPr lang="zh-CN" altLang="en-US" dirty="0" smtClean="0"/>
                  <a:t>（体积分数）。另一种定义是按照粘度来定义的，即对流无法使之变形的部分。根据实验，一旦</a:t>
                </a:r>
                <a:r>
                  <a:rPr lang="en-US" altLang="zh-CN" dirty="0" smtClean="0"/>
                  <a:t>bulk</a:t>
                </a:r>
                <a:r>
                  <a:rPr lang="zh-CN" altLang="en-US" dirty="0" smtClean="0"/>
                  <a:t>粘度超过</a:t>
                </a:r>
                <a:r>
                  <a:rPr lang="en-US" altLang="zh-CN" dirty="0" smtClean="0"/>
                  <a:t>10</a:t>
                </a:r>
                <a:r>
                  <a:rPr lang="zh-CN" altLang="en-US" dirty="0" smtClean="0"/>
                  <a:t>倍于熔体液相线温度粘度，则对流无法使之变形。</a:t>
                </a:r>
                <a:r>
                  <a:rPr lang="en-US" altLang="zh-CN" dirty="0" smtClean="0"/>
                  <a:t>bulk</a:t>
                </a:r>
                <a:r>
                  <a:rPr lang="zh-CN" altLang="en-US" dirty="0" smtClean="0"/>
                  <a:t>粘度为</a:t>
                </a:r>
                <a:r>
                  <a:rPr lang="en-US" altLang="zh-CN" dirty="0" smtClean="0"/>
                  <a:t>10</a:t>
                </a:r>
                <a:r>
                  <a:rPr lang="zh-CN" altLang="en-US" dirty="0" smtClean="0"/>
                  <a:t>倍熔体液相线温度粘度的位置一般存在</a:t>
                </a:r>
                <a:r>
                  <a:rPr lang="en-US" altLang="zh-CN" dirty="0" smtClean="0"/>
                  <a:t>20%~25%</a:t>
                </a:r>
                <a:r>
                  <a:rPr lang="zh-CN" altLang="en-US" dirty="0" smtClean="0"/>
                  <a:t>的结晶度。</a:t>
                </a:r>
                <a:r>
                  <a:rPr lang="zh-CN" altLang="en-US" dirty="0" smtClean="0">
                    <a:solidFill>
                      <a:srgbClr val="FF0000"/>
                    </a:solidFill>
                  </a:rPr>
                  <a:t>注意，这两种定义并不等价。按照定义，</a:t>
                </a:r>
                <a:r>
                  <a:rPr lang="en-US" altLang="zh-CN" dirty="0" smtClean="0">
                    <a:solidFill>
                      <a:srgbClr val="FF0000"/>
                    </a:solidFill>
                  </a:rPr>
                  <a:t>bulk</a:t>
                </a:r>
                <a:r>
                  <a:rPr lang="zh-CN" altLang="en-US" dirty="0" smtClean="0">
                    <a:solidFill>
                      <a:srgbClr val="FF0000"/>
                    </a:solidFill>
                  </a:rPr>
                  <a:t>粘度高于</a:t>
                </a:r>
                <a:r>
                  <a:rPr lang="en-US" altLang="zh-CN" dirty="0" smtClean="0">
                    <a:solidFill>
                      <a:srgbClr val="FF0000"/>
                    </a:solidFill>
                  </a:rPr>
                  <a:t>10</a:t>
                </a:r>
                <a:r>
                  <a:rPr lang="zh-CN" altLang="en-US" dirty="0" smtClean="0">
                    <a:solidFill>
                      <a:srgbClr val="FF0000"/>
                    </a:solidFill>
                  </a:rPr>
                  <a:t>倍熔体液相线粘度的部分（</a:t>
                </a:r>
                <a:r>
                  <a:rPr lang="en-US" altLang="zh-CN" dirty="0" err="1" smtClean="0">
                    <a:solidFill>
                      <a:srgbClr val="FF0000"/>
                    </a:solidFill>
                  </a:rPr>
                  <a:t>mush+rigid</a:t>
                </a:r>
                <a:r>
                  <a:rPr lang="en-US" altLang="zh-CN" dirty="0" smtClean="0">
                    <a:solidFill>
                      <a:srgbClr val="FF0000"/>
                    </a:solidFill>
                  </a:rPr>
                  <a:t> crust</a:t>
                </a:r>
                <a:r>
                  <a:rPr lang="zh-CN" altLang="en-US" dirty="0" smtClean="0">
                    <a:solidFill>
                      <a:srgbClr val="FF0000"/>
                    </a:solidFill>
                  </a:rPr>
                  <a:t>）会锁住晶体，因此，这些地方的晶体不再发生进一步的分异。</a:t>
                </a:r>
                <a:endParaRPr lang="en-US" altLang="zh-CN" dirty="0" smtClean="0">
                  <a:solidFill>
                    <a:srgbClr val="FF0000"/>
                  </a:solidFill>
                </a:endParaRPr>
              </a:p>
              <a:p>
                <a:pPr marL="285750" indent="-285750">
                  <a:buFont typeface="Wingdings" panose="05000000000000000000" pitchFamily="2" charset="2"/>
                  <a:buChar char="§"/>
                </a:pPr>
                <a:endParaRPr lang="en-US" dirty="0">
                  <a:solidFill>
                    <a:srgbClr val="FF0000"/>
                  </a:solidFill>
                </a:endParaRPr>
              </a:p>
              <a:p>
                <a:pPr marL="285750" indent="-285750">
                  <a:buFont typeface="Wingdings" panose="05000000000000000000" pitchFamily="2" charset="2"/>
                  <a:buChar char="§"/>
                </a:pPr>
                <a:r>
                  <a:rPr lang="zh-CN" altLang="en-US" dirty="0" smtClean="0"/>
                  <a:t>按照文章开始的估计，晶体能否逃过结晶前缘的捕获，捕获时间是什么时候，捕获时的晶体大小是多大等问题可以详细估计出来。</a:t>
                </a:r>
                <a:endParaRPr lang="en-US" altLang="zh-CN" dirty="0" smtClean="0"/>
              </a:p>
              <a:p>
                <a:r>
                  <a:rPr lang="zh-CN" altLang="en-US" dirty="0"/>
                  <a:t>液相</a:t>
                </a:r>
                <a:r>
                  <a:rPr lang="zh-CN" altLang="en-US" dirty="0" smtClean="0"/>
                  <a:t>线位置与时间的关系为：</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𝜅</m:t>
                          </m:r>
                          <m:r>
                            <a:rPr lang="en-US" b="0" i="1" smtClean="0">
                              <a:latin typeface="Cambria Math" panose="02040503050406030204" pitchFamily="18" charset="0"/>
                            </a:rPr>
                            <m:t>𝑡</m:t>
                          </m:r>
                        </m:e>
                      </m:rad>
                    </m:oMath>
                  </m:oMathPara>
                </a14:m>
                <a:endParaRPr lang="en-US" b="0" dirty="0" smtClean="0"/>
              </a:p>
              <a:p>
                <a:r>
                  <a:rPr lang="zh-CN" altLang="en-US" dirty="0" smtClean="0"/>
                  <a:t>捕获前缘位置与时间的关系：</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2</m:t>
                          </m:r>
                        </m:sub>
                      </m:sSub>
                      <m:r>
                        <a:rPr lang="en-US" b="0" i="1" smtClean="0">
                          <a:latin typeface="Cambria Math" panose="02040503050406030204" pitchFamily="18" charset="0"/>
                        </a:rPr>
                        <m:t>=0.9</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𝜅</m:t>
                          </m:r>
                          <m:r>
                            <a:rPr lang="en-US" b="0" i="1" smtClean="0">
                              <a:latin typeface="Cambria Math" panose="02040503050406030204" pitchFamily="18" charset="0"/>
                            </a:rPr>
                            <m:t>𝑡</m:t>
                          </m:r>
                        </m:e>
                      </m:rad>
                    </m:oMath>
                  </m:oMathPara>
                </a14:m>
                <a:endParaRPr lang="en-US" dirty="0" smtClean="0"/>
              </a:p>
              <a:p>
                <a:r>
                  <a:rPr lang="en-US" dirty="0" smtClean="0"/>
                  <a:t>Suspension</a:t>
                </a:r>
                <a:r>
                  <a:rPr lang="zh-CN" altLang="en-US" dirty="0" smtClean="0"/>
                  <a:t>区域的厚度为：</a:t>
                </a:r>
                <a:endParaRPr lang="en-US" altLang="zh-CN"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=0.1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𝜅</m:t>
                          </m:r>
                          <m:r>
                            <a:rPr lang="en-US" b="0" i="1" smtClean="0">
                              <a:latin typeface="Cambria Math" panose="02040503050406030204" pitchFamily="18" charset="0"/>
                            </a:rPr>
                            <m:t>𝑡</m:t>
                          </m:r>
                        </m:e>
                      </m:rad>
                    </m:oMath>
                  </m:oMathPara>
                </a14:m>
                <a:endParaRPr lang="en-US" b="0" dirty="0" smtClean="0"/>
              </a:p>
              <a:p>
                <a:r>
                  <a:rPr lang="zh-CN" altLang="en-US" dirty="0"/>
                  <a:t>捕</a:t>
                </a:r>
                <a:r>
                  <a:rPr lang="zh-CN" altLang="en-US" dirty="0" smtClean="0"/>
                  <a:t>获前缘的前进速度为：</a:t>
                </a:r>
                <a:endParaRPr lang="en-US" altLang="zh-CN" dirty="0" smtClean="0"/>
              </a:p>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r>
                        <a:rPr lang="en-US" b="0" i="1" smtClean="0">
                          <a:latin typeface="Cambria Math" panose="02040503050406030204" pitchFamily="18" charset="0"/>
                        </a:rPr>
                        <m:t>=0.45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𝜅</m:t>
                              </m:r>
                            </m:num>
                            <m:den>
                              <m:r>
                                <a:rPr lang="en-US" b="0" i="1" smtClean="0">
                                  <a:latin typeface="Cambria Math" panose="02040503050406030204" pitchFamily="18" charset="0"/>
                                </a:rPr>
                                <m:t>𝑡</m:t>
                              </m:r>
                            </m:den>
                          </m:f>
                        </m:e>
                      </m:rad>
                    </m:oMath>
                  </m:oMathPara>
                </a14:m>
                <a:endParaRPr lang="en-US" b="0" dirty="0" smtClean="0"/>
              </a:p>
              <a:p>
                <a:r>
                  <a:rPr lang="zh-CN" altLang="en-US" dirty="0" smtClean="0"/>
                  <a:t>晶体在</a:t>
                </a:r>
                <a:r>
                  <a:rPr lang="en-US" altLang="zh-CN" dirty="0" smtClean="0"/>
                  <a:t>suspension</a:t>
                </a:r>
                <a:r>
                  <a:rPr lang="zh-CN" altLang="en-US" dirty="0" smtClean="0"/>
                  <a:t>区域存在的最大时长为：</a:t>
                </a:r>
                <a:endParaRPr lang="en-US" altLang="zh-CN" dirty="0" smtClean="0"/>
              </a:p>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9</m:t>
                          </m:r>
                        </m:den>
                      </m:f>
                      <m:r>
                        <a:rPr lang="en-US" b="0" i="1" smtClean="0">
                          <a:latin typeface="Cambria Math" panose="02040503050406030204" pitchFamily="18" charset="0"/>
                        </a:rPr>
                        <m:t>𝑡</m:t>
                      </m:r>
                    </m:oMath>
                  </m:oMathPara>
                </a14:m>
                <a:endParaRPr lang="en-US" b="0" dirty="0" smtClean="0"/>
              </a:p>
              <a:p>
                <a:r>
                  <a:rPr lang="zh-CN" altLang="en-US" dirty="0"/>
                  <a:t>捕</a:t>
                </a:r>
                <a:r>
                  <a:rPr lang="zh-CN" altLang="en-US" dirty="0" smtClean="0"/>
                  <a:t>获晶体最大直径：</a:t>
                </a:r>
                <a:endParaRPr lang="en-US" altLang="zh-CN"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𝐺𝑡</m:t>
                      </m:r>
                    </m:oMath>
                  </m:oMathPara>
                </a14:m>
                <a:endParaRPr lang="en-US" b="0" dirty="0" smtClean="0"/>
              </a:p>
              <a:p>
                <a:r>
                  <a:rPr lang="zh-CN" altLang="en-US" dirty="0"/>
                  <a:t>显</a:t>
                </a:r>
                <a:r>
                  <a:rPr lang="zh-CN" altLang="en-US" dirty="0" smtClean="0"/>
                  <a:t>然，随着时间增加，</a:t>
                </a:r>
                <a:r>
                  <a:rPr lang="en-US" altLang="zh-CN" dirty="0" smtClean="0"/>
                  <a:t>suspension</a:t>
                </a:r>
                <a:r>
                  <a:rPr lang="zh-CN" altLang="en-US" dirty="0" smtClean="0"/>
                  <a:t>的厚度，晶体在</a:t>
                </a:r>
                <a:r>
                  <a:rPr lang="en-US" altLang="zh-CN" dirty="0" smtClean="0"/>
                  <a:t>suspension</a:t>
                </a:r>
                <a:r>
                  <a:rPr lang="zh-CN" altLang="en-US" dirty="0" smtClean="0"/>
                  <a:t>中的驻留时间，晶体的最大直径都会变大，而捕获前缘的前进速度会逐渐降低。</a:t>
                </a:r>
                <a:endParaRPr lang="en-US" b="0" dirty="0" smtClean="0"/>
              </a:p>
            </p:txBody>
          </p:sp>
        </mc:Choice>
        <mc:Fallback xmlns="">
          <p:sp>
            <p:nvSpPr>
              <p:cNvPr id="2" name="TextBox 1"/>
              <p:cNvSpPr txBox="1">
                <a:spLocks noRot="1" noChangeAspect="1" noMove="1" noResize="1" noEditPoints="1" noAdjustHandles="1" noChangeArrowheads="1" noChangeShapeType="1" noTextEdit="1"/>
              </p:cNvSpPr>
              <p:nvPr/>
            </p:nvSpPr>
            <p:spPr>
              <a:xfrm>
                <a:off x="597310" y="405581"/>
                <a:ext cx="11186651" cy="7889917"/>
              </a:xfrm>
              <a:prstGeom prst="rect">
                <a:avLst/>
              </a:prstGeom>
              <a:blipFill>
                <a:blip r:embed="rId2"/>
                <a:stretch>
                  <a:fillRect l="-490" t="-464" r="-2180" b="-309"/>
                </a:stretch>
              </a:blipFill>
            </p:spPr>
            <p:txBody>
              <a:bodyPr/>
              <a:lstStyle/>
              <a:p>
                <a:r>
                  <a:rPr lang="en-US">
                    <a:noFill/>
                  </a:rPr>
                  <a:t> </a:t>
                </a:r>
              </a:p>
            </p:txBody>
          </p:sp>
        </mc:Fallback>
      </mc:AlternateContent>
    </p:spTree>
    <p:extLst>
      <p:ext uri="{BB962C8B-B14F-4D97-AF65-F5344CB8AC3E}">
        <p14:creationId xmlns:p14="http://schemas.microsoft.com/office/powerpoint/2010/main" val="2323837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693174" y="383458"/>
                <a:ext cx="11090787" cy="6205801"/>
              </a:xfrm>
              <a:prstGeom prst="rect">
                <a:avLst/>
              </a:prstGeom>
              <a:noFill/>
            </p:spPr>
            <p:txBody>
              <a:bodyPr wrap="square" rtlCol="0">
                <a:spAutoFit/>
              </a:bodyPr>
              <a:lstStyle/>
              <a:p>
                <a:pPr marL="285750" indent="-285750">
                  <a:buFont typeface="Wingdings" panose="05000000000000000000" pitchFamily="2" charset="2"/>
                  <a:buChar char="§"/>
                </a:pPr>
                <a:r>
                  <a:rPr lang="en-US" altLang="zh-CN" dirty="0" smtClean="0"/>
                  <a:t>Suspension</a:t>
                </a:r>
                <a:r>
                  <a:rPr lang="zh-CN" altLang="en-US" dirty="0" smtClean="0"/>
                  <a:t>中晶体直径随时间变大，意味着晶体的</a:t>
                </a:r>
                <a:r>
                  <a:rPr lang="en-US" altLang="zh-CN" dirty="0" smtClean="0"/>
                  <a:t>Stokes</a:t>
                </a:r>
                <a:r>
                  <a:rPr lang="zh-CN" altLang="en-US" dirty="0" smtClean="0"/>
                  <a:t>沉降速度也会变大，如果捕获前缘的前进速度小于晶体的</a:t>
                </a:r>
                <a:r>
                  <a:rPr lang="en-US" altLang="zh-CN" dirty="0" smtClean="0"/>
                  <a:t>stokes</a:t>
                </a:r>
                <a:r>
                  <a:rPr lang="zh-CN" altLang="en-US" dirty="0" smtClean="0"/>
                  <a:t>速度，则晶体可能会永久逃离结晶前缘的捕获：</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r>
                        <a:rPr lang="en-US" b="0" i="1" smtClean="0">
                          <a:latin typeface="Cambria Math" panose="02040503050406030204" pitchFamily="18" charset="0"/>
                        </a:rPr>
                        <m:t>=0.45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𝜅</m:t>
                              </m:r>
                            </m:num>
                            <m:den>
                              <m:r>
                                <a:rPr lang="en-US" b="0" i="1" smtClean="0">
                                  <a:latin typeface="Cambria Math" panose="02040503050406030204" pitchFamily="18" charset="0"/>
                                </a:rPr>
                                <m:t>𝑡</m:t>
                              </m:r>
                            </m:den>
                          </m:f>
                        </m:e>
                      </m:ra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9</m:t>
                          </m:r>
                        </m:den>
                      </m:f>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𝑔</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𝐺𝑡</m:t>
                                      </m:r>
                                    </m:num>
                                    <m:den>
                                      <m:r>
                                        <a:rPr lang="en-US" b="0" i="1" smtClean="0">
                                          <a:latin typeface="Cambria Math" panose="02040503050406030204" pitchFamily="18" charset="0"/>
                                        </a:rPr>
                                        <m:t>3</m:t>
                                      </m:r>
                                    </m:den>
                                  </m:f>
                                </m:e>
                              </m:d>
                            </m:e>
                            <m:sup>
                              <m:r>
                                <a:rPr lang="en-US" b="0" i="1" smtClean="0">
                                  <a:latin typeface="Cambria Math" panose="02040503050406030204" pitchFamily="18" charset="0"/>
                                </a:rPr>
                                <m:t>2</m:t>
                              </m:r>
                            </m:sup>
                          </m:s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den>
                      </m:f>
                    </m:oMath>
                  </m:oMathPara>
                </a14:m>
                <a:endParaRPr lang="en-US" dirty="0" smtClean="0"/>
              </a:p>
              <a:p>
                <a:r>
                  <a:rPr lang="zh-CN" altLang="en-US" dirty="0"/>
                  <a:t>上</a:t>
                </a:r>
                <a:r>
                  <a:rPr lang="zh-CN" altLang="en-US" dirty="0" smtClean="0"/>
                  <a:t>式假设了晶体为球形。</a:t>
                </a:r>
                <a:r>
                  <a:rPr lang="en-US" altLang="zh-CN" dirty="0" smtClean="0"/>
                  <a:t>U0</a:t>
                </a:r>
                <a:r>
                  <a:rPr lang="zh-CN" altLang="en-US" dirty="0" smtClean="0"/>
                  <a:t>为捕获前缘的</a:t>
                </a:r>
                <a:r>
                  <a:rPr lang="en-US" altLang="zh-CN" dirty="0" smtClean="0"/>
                  <a:t>bulk</a:t>
                </a:r>
                <a:r>
                  <a:rPr lang="zh-CN" altLang="en-US" dirty="0" smtClean="0"/>
                  <a:t>粘度。粗略估计</a:t>
                </a:r>
                <a:r>
                  <a:rPr lang="en-US" altLang="zh-CN" dirty="0" smtClean="0"/>
                  <a:t>LMO</a:t>
                </a:r>
                <a:r>
                  <a:rPr lang="zh-CN" altLang="en-US" dirty="0" smtClean="0"/>
                  <a:t>中的情况，取</a:t>
                </a:r>
                <a:r>
                  <a:rPr lang="en-US" altLang="zh-CN" dirty="0" smtClean="0"/>
                  <a:t>C1=1.6</a:t>
                </a:r>
                <a:r>
                  <a:rPr lang="zh-CN" altLang="en-US" dirty="0" smtClean="0"/>
                  <a:t>，</a:t>
                </a:r>
                <a:r>
                  <a:rPr lang="en-US" altLang="zh-CN" dirty="0" smtClean="0"/>
                  <a:t>u0=1000Pa.s</a:t>
                </a:r>
                <a:r>
                  <a:rPr lang="zh-CN" altLang="en-US" dirty="0" smtClean="0"/>
                  <a:t>，</a:t>
                </a:r>
                <a:r>
                  <a:rPr lang="en-US" altLang="zh-CN" dirty="0" smtClean="0"/>
                  <a:t>Kappa=10^-6m^2/s</a:t>
                </a:r>
                <a:r>
                  <a:rPr lang="zh-CN" altLang="en-US" dirty="0" smtClean="0"/>
                  <a:t>，△</a:t>
                </a:r>
                <a:r>
                  <a:rPr lang="en-US" altLang="zh-CN" dirty="0" smtClean="0"/>
                  <a:t>ρ=100kg/m^3</a:t>
                </a:r>
                <a:r>
                  <a:rPr lang="zh-CN" altLang="en-US" dirty="0" smtClean="0"/>
                  <a:t>，</a:t>
                </a:r>
                <a:r>
                  <a:rPr lang="en-US" altLang="zh-CN" dirty="0" smtClean="0"/>
                  <a:t>g=1.62m/s^2</a:t>
                </a:r>
                <a:r>
                  <a:rPr lang="zh-CN" altLang="en-US" dirty="0" smtClean="0"/>
                  <a:t>，</a:t>
                </a:r>
                <a:r>
                  <a:rPr lang="en-US" altLang="zh-CN" dirty="0" smtClean="0"/>
                  <a:t>G=10^-12m/s</a:t>
                </a:r>
                <a:r>
                  <a:rPr lang="zh-CN" altLang="en-US" dirty="0" smtClean="0"/>
                  <a:t>，则最大晶体可能在</a:t>
                </a:r>
                <a:r>
                  <a:rPr lang="en-US" altLang="zh-CN" dirty="0" smtClean="0"/>
                  <a:t>63.5</a:t>
                </a:r>
                <a:r>
                  <a:rPr lang="zh-CN" altLang="en-US" dirty="0" smtClean="0"/>
                  <a:t>年后逃离捕获，且时间越长，晶体越大，越多的晶体会逃离捕获。对应的晶体大小为</a:t>
                </a:r>
                <a:r>
                  <a:rPr lang="en-US" altLang="zh-CN" dirty="0" smtClean="0"/>
                  <a:t>0.7mm</a:t>
                </a:r>
                <a:r>
                  <a:rPr lang="zh-CN" altLang="en-US" dirty="0" smtClean="0"/>
                  <a:t>。</a:t>
                </a:r>
                <a:endParaRPr lang="en-US" altLang="zh-CN" dirty="0" smtClean="0"/>
              </a:p>
              <a:p>
                <a:endParaRPr lang="en-US" dirty="0"/>
              </a:p>
              <a:p>
                <a:r>
                  <a:rPr lang="zh-CN" altLang="en-US" dirty="0" smtClean="0"/>
                  <a:t>但是对于多矿物结晶的情况，捕获时间，密度差等都不一样。</a:t>
                </a:r>
                <a:endParaRPr lang="en-US" altLang="zh-CN" dirty="0" smtClean="0"/>
              </a:p>
              <a:p>
                <a:endParaRPr lang="en-US" dirty="0"/>
              </a:p>
              <a:p>
                <a:pPr marL="285750" indent="-285750">
                  <a:buFont typeface="Wingdings" panose="05000000000000000000" pitchFamily="2" charset="2"/>
                  <a:buChar char="§"/>
                </a:pPr>
                <a:r>
                  <a:rPr lang="zh-CN" altLang="en-US" dirty="0"/>
                  <a:t>逃</a:t>
                </a:r>
                <a:r>
                  <a:rPr lang="zh-CN" altLang="en-US" dirty="0" smtClean="0"/>
                  <a:t>离捕获的晶体可能穿过过热的中心部分发生重熔，因此可能无法达到底部堆晶。</a:t>
                </a:r>
                <a:endParaRPr lang="en-US" altLang="zh-CN"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zh-CN" altLang="en-US" dirty="0" smtClean="0"/>
                  <a:t>理论上，岩浆房顶部的散热效率大大高于底部，所以顶底厚度之比可达到</a:t>
                </a:r>
                <a:r>
                  <a:rPr lang="en-US" altLang="zh-CN" dirty="0" smtClean="0"/>
                  <a:t>4</a:t>
                </a:r>
                <a:r>
                  <a:rPr lang="zh-CN" altLang="en-US" dirty="0" smtClean="0"/>
                  <a:t>。但是很多情况下，如</a:t>
                </a:r>
                <a:r>
                  <a:rPr lang="en-US" altLang="zh-CN" dirty="0" err="1" smtClean="0"/>
                  <a:t>Bushveld</a:t>
                </a:r>
                <a:r>
                  <a:rPr lang="zh-CN" altLang="en-US" dirty="0" smtClean="0"/>
                  <a:t>，顶部厚度几乎为零，一般只有一些从围岩分异出来的花斑岩作为顶部。对于熔岩湖，顶底厚度比可达</a:t>
                </a:r>
                <a:r>
                  <a:rPr lang="en-US" altLang="zh-CN" dirty="0" smtClean="0"/>
                  <a:t>3/2</a:t>
                </a:r>
                <a:r>
                  <a:rPr lang="zh-CN" altLang="en-US" dirty="0" smtClean="0"/>
                  <a:t>。</a:t>
                </a:r>
                <a:endParaRPr lang="en-US" altLang="zh-CN"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zh-CN" altLang="en-US" dirty="0" smtClean="0"/>
                  <a:t>顶部的壳只有附着在围岩或有轻的矿物上浮才能稳定存在。轻的矿物上浮可能是富含挥发分的组分形成的，如夏威夷的浮岩。</a:t>
                </a:r>
                <a:endParaRPr lang="en-US" altLang="zh-CN"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zh-CN" altLang="en-US" dirty="0" smtClean="0">
                    <a:solidFill>
                      <a:srgbClr val="FF0000"/>
                    </a:solidFill>
                  </a:rPr>
                  <a:t>压力导致液相线增加快于绝热线，这将导致顶部下沉的羽流先发生重熔，又在底部发生结晶。同理，底部的上升羽流将沿绝热曲线上升至顶部，变成过热熔体。</a:t>
                </a:r>
                <a:endParaRPr lang="en-US" altLang="zh-CN" dirty="0" smtClean="0">
                  <a:solidFill>
                    <a:srgbClr val="FF0000"/>
                  </a:solidFill>
                </a:endParaRPr>
              </a:p>
              <a:p>
                <a:pPr marL="285750" indent="-285750">
                  <a:buFont typeface="Wingdings" panose="05000000000000000000" pitchFamily="2" charset="2"/>
                  <a:buChar char="§"/>
                </a:pPr>
                <a:endParaRPr lang="en-US" dirty="0">
                  <a:solidFill>
                    <a:srgbClr val="FF0000"/>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93174" y="383458"/>
                <a:ext cx="11090787" cy="6205801"/>
              </a:xfrm>
              <a:prstGeom prst="rect">
                <a:avLst/>
              </a:prstGeom>
              <a:blipFill>
                <a:blip r:embed="rId2"/>
                <a:stretch>
                  <a:fillRect l="-495" t="-589" r="-1924"/>
                </a:stretch>
              </a:blipFill>
            </p:spPr>
            <p:txBody>
              <a:bodyPr/>
              <a:lstStyle/>
              <a:p>
                <a:r>
                  <a:rPr lang="en-US">
                    <a:noFill/>
                  </a:rPr>
                  <a:t> </a:t>
                </a:r>
              </a:p>
            </p:txBody>
          </p:sp>
        </mc:Fallback>
      </mc:AlternateContent>
    </p:spTree>
    <p:extLst>
      <p:ext uri="{BB962C8B-B14F-4D97-AF65-F5344CB8AC3E}">
        <p14:creationId xmlns:p14="http://schemas.microsoft.com/office/powerpoint/2010/main" val="3599348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472" y="175599"/>
            <a:ext cx="6078188" cy="3931828"/>
          </a:xfrm>
          <a:prstGeom prst="rect">
            <a:avLst/>
          </a:prstGeom>
        </p:spPr>
      </p:pic>
      <p:sp>
        <p:nvSpPr>
          <p:cNvPr id="3" name="Rectangle 2"/>
          <p:cNvSpPr/>
          <p:nvPr/>
        </p:nvSpPr>
        <p:spPr>
          <a:xfrm>
            <a:off x="1433050" y="5922777"/>
            <a:ext cx="9687233" cy="369332"/>
          </a:xfrm>
          <a:prstGeom prst="rect">
            <a:avLst/>
          </a:prstGeom>
        </p:spPr>
        <p:txBody>
          <a:bodyPr wrap="square">
            <a:spAutoFit/>
          </a:bodyPr>
          <a:lstStyle/>
          <a:p>
            <a:r>
              <a:rPr lang="en-US" b="1" dirty="0">
                <a:latin typeface="Roboto"/>
                <a:hlinkClick r:id="rId3"/>
              </a:rPr>
              <a:t>Petrologic Insights into Basaltic Volcanism at Historically Active Hawaiian Volcanoes</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7711" y="351358"/>
            <a:ext cx="4424815" cy="4390247"/>
          </a:xfrm>
          <a:prstGeom prst="rect">
            <a:avLst/>
          </a:prstGeom>
        </p:spPr>
      </p:pic>
    </p:spTree>
    <p:extLst>
      <p:ext uri="{BB962C8B-B14F-4D97-AF65-F5344CB8AC3E}">
        <p14:creationId xmlns:p14="http://schemas.microsoft.com/office/powerpoint/2010/main" val="1694716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9265" y="392132"/>
            <a:ext cx="10999838" cy="1200329"/>
          </a:xfrm>
          <a:prstGeom prst="rect">
            <a:avLst/>
          </a:prstGeom>
        </p:spPr>
        <p:txBody>
          <a:bodyPr wrap="square">
            <a:spAutoFit/>
          </a:bodyPr>
          <a:lstStyle/>
          <a:p>
            <a:pPr algn="ctr"/>
            <a:r>
              <a:rPr lang="en-US" sz="2400" b="1" dirty="0">
                <a:latin typeface="Segoe UI" panose="020B0502040204020203" pitchFamily="34" charset="0"/>
              </a:rPr>
              <a:t>Diapiric transfer of melt in Kilauea </a:t>
            </a:r>
            <a:r>
              <a:rPr lang="en-US" sz="2400" b="1" dirty="0" err="1">
                <a:latin typeface="Segoe UI" panose="020B0502040204020203" pitchFamily="34" charset="0"/>
              </a:rPr>
              <a:t>Iki</a:t>
            </a:r>
            <a:r>
              <a:rPr lang="en-US" sz="2400" b="1" dirty="0">
                <a:latin typeface="Segoe UI" panose="020B0502040204020203" pitchFamily="34" charset="0"/>
              </a:rPr>
              <a:t> lava lake, Hawaii: a quick, efficient process of igneous </a:t>
            </a:r>
            <a:r>
              <a:rPr lang="en-US" sz="2400" b="1" dirty="0" smtClean="0">
                <a:latin typeface="Segoe UI" panose="020B0502040204020203" pitchFamily="34" charset="0"/>
              </a:rPr>
              <a:t>differentiation</a:t>
            </a:r>
          </a:p>
          <a:p>
            <a:pPr algn="ctr"/>
            <a:r>
              <a:rPr lang="en-US" altLang="zh-CN" sz="2400" b="1" dirty="0" err="1" smtClean="0">
                <a:latin typeface="Segoe UI" panose="020B0502040204020203" pitchFamily="34" charset="0"/>
              </a:rPr>
              <a:t>Helz</a:t>
            </a:r>
            <a:r>
              <a:rPr lang="en-US" altLang="zh-CN" sz="2400" b="1" dirty="0" smtClean="0">
                <a:latin typeface="Segoe UI" panose="020B0502040204020203" pitchFamily="34" charset="0"/>
              </a:rPr>
              <a:t> et al., 1989</a:t>
            </a:r>
            <a:endParaRPr lang="en-US" sz="2400" b="1" dirty="0"/>
          </a:p>
        </p:txBody>
      </p:sp>
      <p:sp>
        <p:nvSpPr>
          <p:cNvPr id="4" name="TextBox 3"/>
          <p:cNvSpPr txBox="1"/>
          <p:nvPr/>
        </p:nvSpPr>
        <p:spPr>
          <a:xfrm>
            <a:off x="501445" y="1718189"/>
            <a:ext cx="11378381" cy="5078313"/>
          </a:xfrm>
          <a:prstGeom prst="rect">
            <a:avLst/>
          </a:prstGeom>
          <a:noFill/>
        </p:spPr>
        <p:txBody>
          <a:bodyPr wrap="square" rtlCol="0">
            <a:spAutoFit/>
          </a:bodyPr>
          <a:lstStyle/>
          <a:p>
            <a:r>
              <a:rPr lang="zh-CN" altLang="en-US" b="1" dirty="0">
                <a:solidFill>
                  <a:srgbClr val="FF0000"/>
                </a:solidFill>
              </a:rPr>
              <a:t>本文目的</a:t>
            </a:r>
            <a:r>
              <a:rPr lang="zh-CN" altLang="en-US" b="1" dirty="0" smtClean="0">
                <a:solidFill>
                  <a:srgbClr val="FF0000"/>
                </a:solidFill>
              </a:rPr>
              <a:t>：理</a:t>
            </a:r>
            <a:r>
              <a:rPr lang="zh-CN" altLang="en-US" b="1" dirty="0">
                <a:solidFill>
                  <a:srgbClr val="FF0000"/>
                </a:solidFill>
              </a:rPr>
              <a:t>解成</a:t>
            </a:r>
            <a:r>
              <a:rPr lang="zh-CN" altLang="en-US" b="1" dirty="0" smtClean="0">
                <a:solidFill>
                  <a:srgbClr val="FF0000"/>
                </a:solidFill>
              </a:rPr>
              <a:t>分变</a:t>
            </a:r>
            <a:r>
              <a:rPr lang="zh-CN" altLang="en-US" b="1" dirty="0">
                <a:solidFill>
                  <a:srgbClr val="FF0000"/>
                </a:solidFill>
              </a:rPr>
              <a:t>化</a:t>
            </a:r>
            <a:r>
              <a:rPr lang="en-US" altLang="zh-CN" b="1" dirty="0">
                <a:solidFill>
                  <a:srgbClr val="FF0000"/>
                </a:solidFill>
              </a:rPr>
              <a:t>(</a:t>
            </a:r>
            <a:r>
              <a:rPr lang="en-US" b="1" dirty="0" err="1">
                <a:solidFill>
                  <a:srgbClr val="FF0000"/>
                </a:solidFill>
              </a:rPr>
              <a:t>MgO</a:t>
            </a:r>
            <a:r>
              <a:rPr lang="zh-CN" altLang="en-US" b="1" dirty="0">
                <a:solidFill>
                  <a:srgbClr val="FF0000"/>
                </a:solidFill>
              </a:rPr>
              <a:t>除外</a:t>
            </a:r>
            <a:r>
              <a:rPr lang="en-US" altLang="zh-CN" b="1" dirty="0" smtClean="0">
                <a:solidFill>
                  <a:srgbClr val="FF0000"/>
                </a:solidFill>
              </a:rPr>
              <a:t>)</a:t>
            </a:r>
            <a:r>
              <a:rPr lang="zh-CN" altLang="en-US" b="1" dirty="0" smtClean="0">
                <a:solidFill>
                  <a:srgbClr val="FF0000"/>
                </a:solidFill>
              </a:rPr>
              <a:t>！</a:t>
            </a:r>
            <a:r>
              <a:rPr lang="zh-CN" altLang="en-US" b="1" u="sng" dirty="0" smtClean="0">
                <a:solidFill>
                  <a:srgbClr val="00B050"/>
                </a:solidFill>
              </a:rPr>
              <a:t>注意与</a:t>
            </a:r>
            <a:r>
              <a:rPr lang="en-US" altLang="zh-CN" b="1" u="sng" dirty="0" smtClean="0">
                <a:solidFill>
                  <a:srgbClr val="00B050"/>
                </a:solidFill>
              </a:rPr>
              <a:t>masotta2012</a:t>
            </a:r>
            <a:r>
              <a:rPr lang="zh-CN" altLang="en-US" b="1" u="sng" dirty="0" smtClean="0">
                <a:solidFill>
                  <a:srgbClr val="00B050"/>
                </a:solidFill>
              </a:rPr>
              <a:t>实验比较！</a:t>
            </a:r>
            <a:endParaRPr lang="en-US" altLang="zh-CN" b="1" u="sng" dirty="0" smtClean="0">
              <a:solidFill>
                <a:srgbClr val="00B050"/>
              </a:solidFill>
            </a:endParaRPr>
          </a:p>
          <a:p>
            <a:r>
              <a:rPr lang="zh-CN" altLang="en-US" b="1" dirty="0">
                <a:solidFill>
                  <a:srgbClr val="FF0000"/>
                </a:solidFill>
              </a:rPr>
              <a:t>虽</a:t>
            </a:r>
            <a:r>
              <a:rPr lang="zh-CN" altLang="en-US" b="1" dirty="0" smtClean="0">
                <a:solidFill>
                  <a:srgbClr val="FF0000"/>
                </a:solidFill>
              </a:rPr>
              <a:t>然本文的初始成分是玄武岩，与</a:t>
            </a:r>
            <a:r>
              <a:rPr lang="en-US" altLang="zh-CN" b="1" dirty="0" smtClean="0">
                <a:solidFill>
                  <a:srgbClr val="FF0000"/>
                </a:solidFill>
              </a:rPr>
              <a:t>LMO</a:t>
            </a:r>
            <a:r>
              <a:rPr lang="zh-CN" altLang="en-US" b="1" dirty="0" smtClean="0">
                <a:solidFill>
                  <a:srgbClr val="FF0000"/>
                </a:solidFill>
              </a:rPr>
              <a:t>初始成分可能并不一样，但是熔岩湖冷却过程中分异熔体存在运动是不争的事实。该事实不能证明经典</a:t>
            </a:r>
            <a:r>
              <a:rPr lang="en-US" altLang="zh-CN" b="1" dirty="0" smtClean="0">
                <a:solidFill>
                  <a:srgbClr val="FF0000"/>
                </a:solidFill>
              </a:rPr>
              <a:t>LMO</a:t>
            </a:r>
            <a:r>
              <a:rPr lang="zh-CN" altLang="en-US" b="1" dirty="0" smtClean="0">
                <a:solidFill>
                  <a:srgbClr val="FF0000"/>
                </a:solidFill>
              </a:rPr>
              <a:t>斜长石上浮的理论，因为这是分异熔体上浮，不是斜长石颗粒。但同时也不能帮助</a:t>
            </a:r>
            <a:r>
              <a:rPr lang="en-US" altLang="zh-CN" b="1" dirty="0" smtClean="0">
                <a:solidFill>
                  <a:srgbClr val="FF0000"/>
                </a:solidFill>
              </a:rPr>
              <a:t>MAGTC3</a:t>
            </a:r>
            <a:r>
              <a:rPr lang="zh-CN" altLang="en-US" b="1" dirty="0" smtClean="0">
                <a:solidFill>
                  <a:srgbClr val="FF0000"/>
                </a:solidFill>
              </a:rPr>
              <a:t>，因为</a:t>
            </a:r>
            <a:r>
              <a:rPr lang="en-US" altLang="zh-CN" b="1" dirty="0" smtClean="0">
                <a:solidFill>
                  <a:srgbClr val="FF0000"/>
                </a:solidFill>
              </a:rPr>
              <a:t>MAGTC3</a:t>
            </a:r>
            <a:r>
              <a:rPr lang="zh-CN" altLang="en-US" b="1" dirty="0" smtClean="0">
                <a:solidFill>
                  <a:srgbClr val="FF0000"/>
                </a:solidFill>
              </a:rPr>
              <a:t>需要的是铁镁质矿物下沉。既然分异熔体上浮不能帮助经典</a:t>
            </a:r>
            <a:r>
              <a:rPr lang="en-US" altLang="zh-CN" b="1" dirty="0" smtClean="0">
                <a:solidFill>
                  <a:srgbClr val="FF0000"/>
                </a:solidFill>
              </a:rPr>
              <a:t>LMO</a:t>
            </a:r>
            <a:r>
              <a:rPr lang="zh-CN" altLang="en-US" b="1" dirty="0" smtClean="0">
                <a:solidFill>
                  <a:srgbClr val="FF0000"/>
                </a:solidFill>
              </a:rPr>
              <a:t>，那就是</a:t>
            </a:r>
            <a:r>
              <a:rPr lang="zh-CN" altLang="en-US" b="1" dirty="0">
                <a:solidFill>
                  <a:srgbClr val="FF0000"/>
                </a:solidFill>
              </a:rPr>
              <a:t>在</a:t>
            </a:r>
            <a:r>
              <a:rPr lang="zh-CN" altLang="en-US" b="1" dirty="0" smtClean="0">
                <a:solidFill>
                  <a:srgbClr val="FF0000"/>
                </a:solidFill>
              </a:rPr>
              <a:t>帮助</a:t>
            </a:r>
            <a:r>
              <a:rPr lang="en-US" altLang="zh-CN" b="1" dirty="0" smtClean="0">
                <a:solidFill>
                  <a:srgbClr val="FF0000"/>
                </a:solidFill>
              </a:rPr>
              <a:t>MAGTC3.</a:t>
            </a:r>
          </a:p>
          <a:p>
            <a:pPr marL="285750" indent="-285750">
              <a:buFont typeface="Wingdings" panose="05000000000000000000" pitchFamily="2" charset="2"/>
              <a:buChar char="§"/>
            </a:pPr>
            <a:r>
              <a:rPr lang="en-US" altLang="zh-CN" dirty="0" smtClean="0"/>
              <a:t>Kilauea</a:t>
            </a:r>
            <a:r>
              <a:rPr lang="zh-CN" altLang="en-US" dirty="0" smtClean="0"/>
              <a:t>活动熔岩湖中岩浆分异过程包括：橄榄石斑晶下沉，分异的熔体脉，富橄榄石的纵向底辟构造；</a:t>
            </a:r>
            <a:endParaRPr lang="en-US" altLang="zh-CN" dirty="0" smtClean="0"/>
          </a:p>
          <a:p>
            <a:pPr marL="285750" indent="-285750">
              <a:buFont typeface="Wingdings" panose="05000000000000000000" pitchFamily="2" charset="2"/>
              <a:buChar char="§"/>
            </a:pPr>
            <a:r>
              <a:rPr lang="en-US" altLang="zh-CN" dirty="0" smtClean="0"/>
              <a:t>Kilauea</a:t>
            </a:r>
            <a:r>
              <a:rPr lang="zh-CN" altLang="en-US" dirty="0" smtClean="0"/>
              <a:t>熔岩湖内部都存在熔体底辟运动；</a:t>
            </a:r>
            <a:endParaRPr lang="en-US" altLang="zh-CN" dirty="0" smtClean="0"/>
          </a:p>
          <a:p>
            <a:pPr marL="285750" indent="-285750">
              <a:buFont typeface="Wingdings" panose="05000000000000000000" pitchFamily="2" charset="2"/>
              <a:buChar char="§"/>
            </a:pPr>
            <a:r>
              <a:rPr lang="zh-CN" altLang="en-US" dirty="0" smtClean="0"/>
              <a:t>从熔岩湖底部松散的</a:t>
            </a:r>
            <a:r>
              <a:rPr lang="en-US" altLang="zh-CN" dirty="0" smtClean="0"/>
              <a:t>mush</a:t>
            </a:r>
            <a:r>
              <a:rPr lang="zh-CN" altLang="en-US" dirty="0" smtClean="0"/>
              <a:t>中分异出低密度熔体上浮穿过熔岩湖的内部并到达顶部，低密度熔体在上浮过程中并不会与熔岩湖内部的熔体发生混溶；</a:t>
            </a:r>
            <a:endParaRPr lang="en-US" altLang="zh-CN" dirty="0" smtClean="0"/>
          </a:p>
          <a:p>
            <a:pPr marL="285750" indent="-285750">
              <a:buFont typeface="Wingdings" panose="05000000000000000000" pitchFamily="2" charset="2"/>
              <a:buChar char="§"/>
            </a:pPr>
            <a:r>
              <a:rPr lang="zh-CN" altLang="en-US" dirty="0"/>
              <a:t>熔岩</a:t>
            </a:r>
            <a:r>
              <a:rPr lang="zh-CN" altLang="en-US" dirty="0" smtClean="0"/>
              <a:t>湖底部松散</a:t>
            </a:r>
            <a:r>
              <a:rPr lang="en-US" altLang="zh-CN" dirty="0" smtClean="0"/>
              <a:t>mush</a:t>
            </a:r>
            <a:r>
              <a:rPr lang="zh-CN" altLang="en-US" dirty="0" smtClean="0"/>
              <a:t>是分异的低密度熔体物质来源，这层松散</a:t>
            </a:r>
            <a:r>
              <a:rPr lang="en-US" altLang="zh-CN" dirty="0" smtClean="0"/>
              <a:t>mush</a:t>
            </a:r>
            <a:r>
              <a:rPr lang="zh-CN" altLang="en-US" dirty="0" smtClean="0"/>
              <a:t>贫</a:t>
            </a:r>
            <a:r>
              <a:rPr lang="en-US" altLang="zh-CN" dirty="0" smtClean="0"/>
              <a:t>TiO2</a:t>
            </a:r>
            <a:r>
              <a:rPr lang="zh-CN" altLang="en-US" dirty="0" smtClean="0"/>
              <a:t>及其他不相容元素，富集</a:t>
            </a:r>
            <a:r>
              <a:rPr lang="en-US" altLang="zh-CN" dirty="0" err="1" smtClean="0"/>
              <a:t>FeO</a:t>
            </a:r>
            <a:r>
              <a:rPr lang="zh-CN" altLang="en-US" dirty="0" smtClean="0"/>
              <a:t>和</a:t>
            </a:r>
            <a:r>
              <a:rPr lang="en-US" altLang="zh-CN" dirty="0" err="1" smtClean="0"/>
              <a:t>CaO</a:t>
            </a:r>
            <a:r>
              <a:rPr lang="zh-CN" altLang="en-US" dirty="0" smtClean="0"/>
              <a:t>；而顶部</a:t>
            </a:r>
            <a:r>
              <a:rPr lang="en-US" altLang="zh-CN" dirty="0" smtClean="0"/>
              <a:t>mush</a:t>
            </a:r>
            <a:r>
              <a:rPr lang="zh-CN" altLang="en-US" dirty="0" smtClean="0"/>
              <a:t>部分的成分特征恰恰相反；</a:t>
            </a:r>
            <a:r>
              <a:rPr lang="zh-CN" altLang="en-US" dirty="0"/>
              <a:t>顶</a:t>
            </a:r>
            <a:r>
              <a:rPr lang="zh-CN" altLang="en-US" dirty="0" smtClean="0"/>
              <a:t>底的</a:t>
            </a:r>
            <a:r>
              <a:rPr lang="en-US" altLang="zh-CN" dirty="0" smtClean="0"/>
              <a:t>mush</a:t>
            </a:r>
            <a:r>
              <a:rPr lang="zh-CN" altLang="en-US" dirty="0" smtClean="0"/>
              <a:t>区的结晶度都很小以致于低密度熔体的上浮运动很难留下痕迹，只有岩芯的成分分层能够找出某些迹象；</a:t>
            </a:r>
            <a:endParaRPr lang="en-US" altLang="zh-CN" dirty="0" smtClean="0"/>
          </a:p>
          <a:p>
            <a:pPr marL="285750" indent="-285750">
              <a:buFont typeface="Wingdings" panose="05000000000000000000" pitchFamily="2" charset="2"/>
              <a:buChar char="§"/>
            </a:pPr>
            <a:r>
              <a:rPr lang="zh-CN" altLang="en-US" dirty="0" smtClean="0"/>
              <a:t>熔体密度被认为是控制岩浆对流状态、岩浆混合和分异等的主要因素；在实验中，熔体密度的差异还会促进</a:t>
            </a:r>
            <a:r>
              <a:rPr lang="en-US" altLang="zh-CN" dirty="0" smtClean="0"/>
              <a:t>DDC</a:t>
            </a:r>
            <a:r>
              <a:rPr lang="zh-CN" altLang="en-US" dirty="0" smtClean="0"/>
              <a:t>的形成与稳定；</a:t>
            </a:r>
            <a:endParaRPr lang="en-US" altLang="zh-CN" dirty="0" smtClean="0"/>
          </a:p>
          <a:p>
            <a:pPr marL="285750" indent="-285750">
              <a:buFont typeface="Wingdings" panose="05000000000000000000" pitchFamily="2" charset="2"/>
              <a:buChar char="§"/>
            </a:pPr>
            <a:r>
              <a:rPr lang="zh-CN" altLang="en-US" dirty="0"/>
              <a:t>熔岩</a:t>
            </a:r>
            <a:r>
              <a:rPr lang="zh-CN" altLang="en-US" dirty="0" smtClean="0"/>
              <a:t>湖中顶部掉落的壳中存在压滤作用和熔结作用（</a:t>
            </a:r>
            <a:r>
              <a:rPr lang="en-US" altLang="zh-CN" dirty="0" err="1" smtClean="0"/>
              <a:t>annealing&amp;filterpressing</a:t>
            </a:r>
            <a:r>
              <a:rPr lang="zh-CN" altLang="en-US" dirty="0" smtClean="0"/>
              <a:t>）；并且熔岩湖顶部壳一般含有</a:t>
            </a:r>
            <a:r>
              <a:rPr lang="en-US" altLang="zh-CN" dirty="0" smtClean="0"/>
              <a:t>6~10 </a:t>
            </a:r>
            <a:r>
              <a:rPr lang="en-US" altLang="zh-CN" dirty="0" err="1" smtClean="0"/>
              <a:t>vol</a:t>
            </a:r>
            <a:r>
              <a:rPr lang="en-US" altLang="zh-CN" dirty="0" smtClean="0"/>
              <a:t>%</a:t>
            </a:r>
            <a:r>
              <a:rPr lang="zh-CN" altLang="en-US" dirty="0" smtClean="0"/>
              <a:t>的分异细脉（</a:t>
            </a:r>
            <a:r>
              <a:rPr lang="en-US" altLang="zh-CN" dirty="0" smtClean="0"/>
              <a:t>segregation veins</a:t>
            </a:r>
            <a:r>
              <a:rPr lang="zh-CN" altLang="en-US" dirty="0" smtClean="0"/>
              <a:t>）</a:t>
            </a:r>
            <a:r>
              <a:rPr lang="en-US" altLang="zh-CN" dirty="0" smtClean="0"/>
              <a:t>;</a:t>
            </a:r>
          </a:p>
          <a:p>
            <a:pPr marL="285750" indent="-285750">
              <a:buFont typeface="Wingdings" panose="05000000000000000000" pitchFamily="2" charset="2"/>
              <a:buChar char="§"/>
            </a:pPr>
            <a:r>
              <a:rPr lang="zh-CN" altLang="en-US" dirty="0"/>
              <a:t>分异细</a:t>
            </a:r>
            <a:r>
              <a:rPr lang="zh-CN" altLang="en-US" dirty="0" smtClean="0"/>
              <a:t>脉在熔岩湖的中上部广泛发育（参考</a:t>
            </a:r>
            <a:r>
              <a:rPr lang="en-US" altLang="zh-CN" dirty="0" smtClean="0"/>
              <a:t>Marsh2006</a:t>
            </a:r>
            <a:r>
              <a:rPr lang="zh-CN" altLang="en-US" dirty="0" smtClean="0"/>
              <a:t>图</a:t>
            </a:r>
            <a:r>
              <a:rPr lang="en-US" altLang="zh-CN" dirty="0" smtClean="0"/>
              <a:t>3+</a:t>
            </a:r>
            <a:r>
              <a:rPr lang="zh-CN" altLang="en-US" dirty="0" smtClean="0"/>
              <a:t>图</a:t>
            </a:r>
            <a:r>
              <a:rPr lang="en-US" altLang="zh-CN" dirty="0" smtClean="0"/>
              <a:t>4</a:t>
            </a:r>
            <a:r>
              <a:rPr lang="zh-CN" altLang="en-US" dirty="0" smtClean="0"/>
              <a:t>；</a:t>
            </a:r>
            <a:r>
              <a:rPr lang="en-US" altLang="zh-CN" dirty="0" smtClean="0"/>
              <a:t>Masotta2012</a:t>
            </a:r>
            <a:r>
              <a:rPr lang="zh-CN" altLang="en-US" dirty="0" smtClean="0"/>
              <a:t>的</a:t>
            </a:r>
            <a:r>
              <a:rPr lang="en-US" altLang="zh-CN" dirty="0" smtClean="0"/>
              <a:t>glassy pocket</a:t>
            </a:r>
            <a:r>
              <a:rPr lang="zh-CN" altLang="en-US" dirty="0" smtClean="0"/>
              <a:t>）</a:t>
            </a:r>
            <a:r>
              <a:rPr lang="zh-CN" altLang="en-US" dirty="0"/>
              <a:t>；</a:t>
            </a:r>
            <a:r>
              <a:rPr lang="zh-CN" altLang="en-US" dirty="0" smtClean="0"/>
              <a:t>它们缺乏橄榄石，并且化学成分也与众不同；</a:t>
            </a:r>
            <a:endParaRPr lang="en-US" altLang="zh-CN" dirty="0" smtClean="0"/>
          </a:p>
        </p:txBody>
      </p:sp>
    </p:spTree>
    <p:extLst>
      <p:ext uri="{BB962C8B-B14F-4D97-AF65-F5344CB8AC3E}">
        <p14:creationId xmlns:p14="http://schemas.microsoft.com/office/powerpoint/2010/main" val="1064628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12954" y="193230"/>
            <a:ext cx="3726146" cy="4695860"/>
          </a:xfrm>
          <a:prstGeom prst="rect">
            <a:avLst/>
          </a:prstGeom>
        </p:spPr>
      </p:pic>
      <p:sp>
        <p:nvSpPr>
          <p:cNvPr id="4" name="TextBox 3"/>
          <p:cNvSpPr txBox="1"/>
          <p:nvPr/>
        </p:nvSpPr>
        <p:spPr>
          <a:xfrm>
            <a:off x="4409768" y="361335"/>
            <a:ext cx="7447935" cy="1200329"/>
          </a:xfrm>
          <a:prstGeom prst="rect">
            <a:avLst/>
          </a:prstGeom>
          <a:noFill/>
        </p:spPr>
        <p:txBody>
          <a:bodyPr wrap="square" rtlCol="0">
            <a:spAutoFit/>
          </a:bodyPr>
          <a:lstStyle/>
          <a:p>
            <a:pPr marL="285750" indent="-285750">
              <a:buFont typeface="Wingdings" panose="05000000000000000000" pitchFamily="2" charset="2"/>
              <a:buChar char="§"/>
            </a:pPr>
            <a:r>
              <a:rPr lang="zh-CN" altLang="en-US" dirty="0"/>
              <a:t>左</a:t>
            </a:r>
            <a:r>
              <a:rPr lang="zh-CN" altLang="en-US" dirty="0" smtClean="0"/>
              <a:t>图</a:t>
            </a:r>
            <a:r>
              <a:rPr lang="en-US" altLang="zh-CN" dirty="0"/>
              <a:t>bulk </a:t>
            </a:r>
            <a:r>
              <a:rPr lang="en-US" altLang="zh-CN" dirty="0" err="1"/>
              <a:t>MgO</a:t>
            </a:r>
            <a:r>
              <a:rPr lang="zh-CN" altLang="en-US" dirty="0"/>
              <a:t>的变化是因为喷发后橄榄石颗粒的重新分布：顶部缺橄榄石，底部富集橄榄</a:t>
            </a:r>
            <a:r>
              <a:rPr lang="zh-CN" altLang="en-US" dirty="0" smtClean="0"/>
              <a:t>石</a:t>
            </a:r>
            <a:r>
              <a:rPr lang="zh-CN" altLang="en-US" dirty="0"/>
              <a:t>。这种矿物重新分布被解释为重力沉降，但是根据单个橄榄石颗粒在玄武岩中沉降的</a:t>
            </a:r>
            <a:r>
              <a:rPr lang="en-US" altLang="zh-CN" dirty="0"/>
              <a:t>Stokes</a:t>
            </a:r>
            <a:r>
              <a:rPr lang="zh-CN" altLang="en-US" dirty="0"/>
              <a:t>速度可知，重力沉降的作用较弱；</a:t>
            </a:r>
            <a:endParaRPr lang="en-US" altLang="zh-CN" dirty="0" smtClean="0"/>
          </a:p>
        </p:txBody>
      </p:sp>
      <p:sp>
        <p:nvSpPr>
          <p:cNvPr id="7" name="TextBox 6"/>
          <p:cNvSpPr txBox="1"/>
          <p:nvPr/>
        </p:nvSpPr>
        <p:spPr>
          <a:xfrm>
            <a:off x="4526280" y="1725564"/>
            <a:ext cx="7331423" cy="3231654"/>
          </a:xfrm>
          <a:prstGeom prst="rect">
            <a:avLst/>
          </a:prstGeom>
          <a:solidFill>
            <a:srgbClr val="FFC000"/>
          </a:solidFill>
        </p:spPr>
        <p:txBody>
          <a:bodyPr wrap="square" rtlCol="0">
            <a:spAutoFit/>
          </a:bodyPr>
          <a:lstStyle/>
          <a:p>
            <a:r>
              <a:rPr lang="en-US" sz="2400" b="1" dirty="0">
                <a:solidFill>
                  <a:srgbClr val="FF0000"/>
                </a:solidFill>
              </a:rPr>
              <a:t>Magmatic </a:t>
            </a:r>
            <a:r>
              <a:rPr lang="en-US" sz="2400" b="1" dirty="0" smtClean="0">
                <a:solidFill>
                  <a:srgbClr val="FF0000"/>
                </a:solidFill>
              </a:rPr>
              <a:t>segregation: </a:t>
            </a:r>
            <a:r>
              <a:rPr lang="en-US" dirty="0" smtClean="0"/>
              <a:t>is </a:t>
            </a:r>
            <a:r>
              <a:rPr lang="en-US" dirty="0"/>
              <a:t>a general term referring to any process by which one or more minerals become locally concentrated (segregated) during the cooling and crystallization of a magma. Rocks formed as a result of magmatic segregation are called magmatic </a:t>
            </a:r>
            <a:r>
              <a:rPr lang="en-US" dirty="0">
                <a:hlinkClick r:id="rId3"/>
              </a:rPr>
              <a:t>cumulates</a:t>
            </a:r>
            <a:r>
              <a:rPr lang="en-US" dirty="0"/>
              <a:t>. While a magma may start as a </a:t>
            </a:r>
            <a:r>
              <a:rPr lang="en-US" dirty="0">
                <a:hlinkClick r:id="rId4"/>
              </a:rPr>
              <a:t>homogeneous</a:t>
            </a:r>
            <a:r>
              <a:rPr lang="en-US" dirty="0"/>
              <a:t> liquid, magmatic segregation during crystallization can produce an assemblage of cumulates with widely differing </a:t>
            </a:r>
            <a:r>
              <a:rPr lang="en-US" dirty="0">
                <a:hlinkClick r:id="rId5"/>
              </a:rPr>
              <a:t>compositions</a:t>
            </a:r>
            <a:r>
              <a:rPr lang="en-US" dirty="0"/>
              <a:t>. Extreme segregation can sometimes produce </a:t>
            </a:r>
            <a:r>
              <a:rPr lang="en-US" dirty="0" err="1"/>
              <a:t>monomineralic</a:t>
            </a:r>
            <a:r>
              <a:rPr lang="en-US" dirty="0"/>
              <a:t> cumulates; a dramatic example occurs in the </a:t>
            </a:r>
            <a:r>
              <a:rPr lang="en-US" dirty="0" err="1">
                <a:hlinkClick r:id="rId6"/>
              </a:rPr>
              <a:t>Bushveld</a:t>
            </a:r>
            <a:r>
              <a:rPr lang="en-US" dirty="0">
                <a:hlinkClick r:id="rId6"/>
              </a:rPr>
              <a:t> Igneous</a:t>
            </a:r>
            <a:r>
              <a:rPr lang="en-US" dirty="0"/>
              <a:t> Complex of </a:t>
            </a:r>
            <a:r>
              <a:rPr lang="en-US" dirty="0">
                <a:hlinkClick r:id="rId7"/>
              </a:rPr>
              <a:t>South Africa</a:t>
            </a:r>
            <a:r>
              <a:rPr lang="en-US" dirty="0"/>
              <a:t>, where cumulus layers of chromite (iron-magnesium-chromium oxide, the only chromium </a:t>
            </a:r>
            <a:r>
              <a:rPr lang="en-US" dirty="0">
                <a:hlinkClick r:id="rId8"/>
              </a:rPr>
              <a:t>ore</a:t>
            </a:r>
            <a:r>
              <a:rPr lang="en-US" dirty="0"/>
              <a:t> mineral) are encased in cumulus layers of </a:t>
            </a:r>
            <a:r>
              <a:rPr lang="en-US" dirty="0" err="1"/>
              <a:t>anorthite</a:t>
            </a:r>
            <a:r>
              <a:rPr lang="en-US" dirty="0"/>
              <a:t> (calcium-rich feldspar</a:t>
            </a:r>
            <a:r>
              <a:rPr lang="en-US" dirty="0" smtClean="0"/>
              <a:t>).</a:t>
            </a:r>
            <a:endParaRPr lang="en-US" dirty="0"/>
          </a:p>
        </p:txBody>
      </p:sp>
    </p:spTree>
    <p:extLst>
      <p:ext uri="{BB962C8B-B14F-4D97-AF65-F5344CB8AC3E}">
        <p14:creationId xmlns:p14="http://schemas.microsoft.com/office/powerpoint/2010/main" val="3288419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67232" y="0"/>
            <a:ext cx="6898317" cy="4771106"/>
          </a:xfrm>
          <a:prstGeom prst="rect">
            <a:avLst/>
          </a:prstGeom>
        </p:spPr>
      </p:pic>
      <p:sp>
        <p:nvSpPr>
          <p:cNvPr id="4" name="TextBox 3"/>
          <p:cNvSpPr txBox="1"/>
          <p:nvPr/>
        </p:nvSpPr>
        <p:spPr>
          <a:xfrm>
            <a:off x="7396316" y="339213"/>
            <a:ext cx="4572000" cy="3416320"/>
          </a:xfrm>
          <a:prstGeom prst="rect">
            <a:avLst/>
          </a:prstGeom>
          <a:noFill/>
        </p:spPr>
        <p:txBody>
          <a:bodyPr wrap="square" rtlCol="0">
            <a:spAutoFit/>
          </a:bodyPr>
          <a:lstStyle/>
          <a:p>
            <a:pPr marL="285750" indent="-285750">
              <a:buFont typeface="Wingdings" panose="05000000000000000000" pitchFamily="2" charset="2"/>
              <a:buChar char="§"/>
            </a:pPr>
            <a:r>
              <a:rPr lang="zh-CN" altLang="en-US" dirty="0"/>
              <a:t>主量元素分布特征分组（四组）：</a:t>
            </a:r>
            <a:r>
              <a:rPr lang="en-US" altLang="zh-CN" dirty="0"/>
              <a:t>TiO2+Na2O+K2O+P2O5+MnO; SiO2+Al2O3; </a:t>
            </a:r>
            <a:r>
              <a:rPr lang="en-US" altLang="zh-CN" dirty="0" err="1"/>
              <a:t>FeO</a:t>
            </a:r>
            <a:r>
              <a:rPr lang="en-US" altLang="zh-CN" dirty="0"/>
              <a:t>; </a:t>
            </a:r>
            <a:r>
              <a:rPr lang="en-US" altLang="zh-CN" dirty="0" err="1"/>
              <a:t>CaO</a:t>
            </a:r>
            <a:r>
              <a:rPr lang="zh-CN" altLang="en-US" dirty="0" smtClean="0"/>
              <a:t>；</a:t>
            </a:r>
            <a:endParaRPr lang="en-US" altLang="zh-CN"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zh-CN" altLang="en-US" dirty="0" smtClean="0"/>
              <a:t>从左图可以看出，相比低</a:t>
            </a:r>
            <a:r>
              <a:rPr lang="en-US" altLang="zh-CN" dirty="0" err="1" smtClean="0"/>
              <a:t>MgO</a:t>
            </a:r>
            <a:r>
              <a:rPr lang="zh-CN" altLang="en-US" dirty="0" smtClean="0"/>
              <a:t>的初始成分（</a:t>
            </a:r>
            <a:r>
              <a:rPr lang="en-US" altLang="zh-CN" dirty="0" smtClean="0"/>
              <a:t>eruption-pumice</a:t>
            </a:r>
            <a:r>
              <a:rPr lang="zh-CN" altLang="en-US" dirty="0" smtClean="0"/>
              <a:t>），分异细脉富集</a:t>
            </a:r>
            <a:r>
              <a:rPr lang="en-US" altLang="zh-CN" dirty="0" err="1" smtClean="0"/>
              <a:t>FeO</a:t>
            </a:r>
            <a:r>
              <a:rPr lang="zh-CN" altLang="en-US" dirty="0" smtClean="0"/>
              <a:t>，</a:t>
            </a:r>
            <a:r>
              <a:rPr lang="en-US" altLang="zh-CN" dirty="0" smtClean="0"/>
              <a:t>TiO2</a:t>
            </a:r>
            <a:r>
              <a:rPr lang="zh-CN" altLang="en-US" dirty="0" smtClean="0"/>
              <a:t>贫</a:t>
            </a:r>
            <a:r>
              <a:rPr lang="en-US" altLang="zh-CN" dirty="0" err="1" smtClean="0"/>
              <a:t>CaO</a:t>
            </a:r>
            <a:r>
              <a:rPr lang="zh-CN" altLang="en-US" dirty="0" smtClean="0"/>
              <a:t>， </a:t>
            </a:r>
            <a:r>
              <a:rPr lang="en-US" altLang="zh-CN" dirty="0" smtClean="0"/>
              <a:t>Al2O3</a:t>
            </a:r>
            <a:r>
              <a:rPr lang="zh-CN" altLang="en-US" dirty="0" smtClean="0"/>
              <a:t>；</a:t>
            </a:r>
            <a:endParaRPr lang="en-US" altLang="zh-CN"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zh-CN" altLang="en-US" dirty="0" smtClean="0"/>
              <a:t>分异细脉成分特征表明其源区（即</a:t>
            </a:r>
            <a:r>
              <a:rPr lang="en-US" altLang="zh-CN" dirty="0" smtClean="0"/>
              <a:t>matrix rocks</a:t>
            </a:r>
            <a:r>
              <a:rPr lang="zh-CN" altLang="en-US" dirty="0" smtClean="0"/>
              <a:t>）相较初始成分而言会富集</a:t>
            </a:r>
            <a:r>
              <a:rPr lang="en-US" altLang="zh-CN" dirty="0" err="1" smtClean="0"/>
              <a:t>CaO</a:t>
            </a:r>
            <a:r>
              <a:rPr lang="en-US" altLang="zh-CN" dirty="0" smtClean="0"/>
              <a:t>, Al2O3</a:t>
            </a:r>
            <a:r>
              <a:rPr lang="zh-CN" altLang="en-US" dirty="0" smtClean="0"/>
              <a:t>贫</a:t>
            </a:r>
            <a:r>
              <a:rPr lang="en-US" altLang="zh-CN" dirty="0" err="1" smtClean="0"/>
              <a:t>FeO</a:t>
            </a:r>
            <a:r>
              <a:rPr lang="en-US" altLang="zh-CN" dirty="0" smtClean="0"/>
              <a:t>, TiO2</a:t>
            </a:r>
            <a:r>
              <a:rPr lang="zh-CN" altLang="en-US" dirty="0" smtClean="0"/>
              <a:t>；</a:t>
            </a:r>
            <a:endParaRPr lang="en-US" dirty="0"/>
          </a:p>
          <a:p>
            <a:endParaRPr lang="en-US" dirty="0"/>
          </a:p>
        </p:txBody>
      </p:sp>
    </p:spTree>
    <p:extLst>
      <p:ext uri="{BB962C8B-B14F-4D97-AF65-F5344CB8AC3E}">
        <p14:creationId xmlns:p14="http://schemas.microsoft.com/office/powerpoint/2010/main" val="664395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77197" y="0"/>
            <a:ext cx="10837607" cy="6844804"/>
          </a:xfrm>
          <a:prstGeom prst="rect">
            <a:avLst/>
          </a:prstGeom>
        </p:spPr>
      </p:pic>
      <p:sp>
        <p:nvSpPr>
          <p:cNvPr id="6" name="TextBox 5"/>
          <p:cNvSpPr txBox="1"/>
          <p:nvPr/>
        </p:nvSpPr>
        <p:spPr>
          <a:xfrm>
            <a:off x="7787148" y="766916"/>
            <a:ext cx="2927555" cy="646331"/>
          </a:xfrm>
          <a:prstGeom prst="rect">
            <a:avLst/>
          </a:prstGeom>
          <a:noFill/>
        </p:spPr>
        <p:txBody>
          <a:bodyPr wrap="square" rtlCol="0">
            <a:spAutoFit/>
          </a:bodyPr>
          <a:lstStyle/>
          <a:p>
            <a:r>
              <a:rPr lang="zh-CN" altLang="en-US" dirty="0" smtClean="0">
                <a:solidFill>
                  <a:srgbClr val="FF0000"/>
                </a:solidFill>
              </a:rPr>
              <a:t>区域</a:t>
            </a:r>
            <a:r>
              <a:rPr lang="en-US" altLang="zh-CN" dirty="0" smtClean="0">
                <a:solidFill>
                  <a:srgbClr val="FF0000"/>
                </a:solidFill>
              </a:rPr>
              <a:t>1</a:t>
            </a:r>
            <a:r>
              <a:rPr lang="zh-CN" altLang="en-US" dirty="0" smtClean="0">
                <a:solidFill>
                  <a:srgbClr val="FF0000"/>
                </a:solidFill>
              </a:rPr>
              <a:t>：保持初始成分（急速冷却，无法分异）</a:t>
            </a:r>
            <a:endParaRPr lang="en-US" dirty="0">
              <a:solidFill>
                <a:srgbClr val="FF0000"/>
              </a:solidFill>
            </a:endParaRPr>
          </a:p>
        </p:txBody>
      </p:sp>
      <p:sp>
        <p:nvSpPr>
          <p:cNvPr id="7" name="TextBox 6"/>
          <p:cNvSpPr txBox="1"/>
          <p:nvPr/>
        </p:nvSpPr>
        <p:spPr>
          <a:xfrm>
            <a:off x="7787148" y="1821426"/>
            <a:ext cx="2669458" cy="646331"/>
          </a:xfrm>
          <a:prstGeom prst="rect">
            <a:avLst/>
          </a:prstGeom>
          <a:noFill/>
        </p:spPr>
        <p:txBody>
          <a:bodyPr wrap="square" rtlCol="0">
            <a:spAutoFit/>
          </a:bodyPr>
          <a:lstStyle/>
          <a:p>
            <a:r>
              <a:rPr lang="zh-CN" altLang="en-US" dirty="0" smtClean="0"/>
              <a:t>区域</a:t>
            </a:r>
            <a:r>
              <a:rPr lang="en-US" altLang="zh-CN" dirty="0" smtClean="0"/>
              <a:t>2</a:t>
            </a:r>
            <a:r>
              <a:rPr lang="zh-CN" altLang="en-US" dirty="0" smtClean="0"/>
              <a:t>：富集</a:t>
            </a:r>
            <a:r>
              <a:rPr lang="en-US" altLang="zh-CN" dirty="0" smtClean="0"/>
              <a:t>TiO2, Al2O3</a:t>
            </a:r>
            <a:r>
              <a:rPr lang="zh-CN" altLang="en-US" dirty="0" smtClean="0"/>
              <a:t>，贫</a:t>
            </a:r>
            <a:r>
              <a:rPr lang="en-US" altLang="zh-CN" dirty="0" err="1" smtClean="0"/>
              <a:t>FeO</a:t>
            </a:r>
            <a:r>
              <a:rPr lang="zh-CN" altLang="en-US" dirty="0" smtClean="0"/>
              <a:t>，</a:t>
            </a:r>
            <a:r>
              <a:rPr lang="en-US" altLang="zh-CN" dirty="0" err="1" smtClean="0"/>
              <a:t>CaO</a:t>
            </a:r>
            <a:endParaRPr lang="en-US" dirty="0"/>
          </a:p>
        </p:txBody>
      </p:sp>
      <p:sp>
        <p:nvSpPr>
          <p:cNvPr id="8" name="TextBox 7"/>
          <p:cNvSpPr txBox="1"/>
          <p:nvPr/>
        </p:nvSpPr>
        <p:spPr>
          <a:xfrm>
            <a:off x="7787148" y="2927555"/>
            <a:ext cx="2654710" cy="383458"/>
          </a:xfrm>
          <a:prstGeom prst="rect">
            <a:avLst/>
          </a:prstGeom>
          <a:noFill/>
        </p:spPr>
        <p:txBody>
          <a:bodyPr wrap="square" rtlCol="0">
            <a:spAutoFit/>
          </a:bodyPr>
          <a:lstStyle/>
          <a:p>
            <a:r>
              <a:rPr lang="zh-CN" altLang="en-US" dirty="0" smtClean="0"/>
              <a:t>区域</a:t>
            </a:r>
            <a:r>
              <a:rPr lang="en-US" altLang="zh-CN" dirty="0" smtClean="0"/>
              <a:t>3</a:t>
            </a:r>
            <a:r>
              <a:rPr lang="zh-CN" altLang="en-US" dirty="0" smtClean="0"/>
              <a:t>：切换区</a:t>
            </a:r>
            <a:endParaRPr lang="en-US" dirty="0"/>
          </a:p>
        </p:txBody>
      </p:sp>
      <p:sp>
        <p:nvSpPr>
          <p:cNvPr id="9" name="TextBox 8"/>
          <p:cNvSpPr txBox="1"/>
          <p:nvPr/>
        </p:nvSpPr>
        <p:spPr>
          <a:xfrm>
            <a:off x="7388942" y="3414252"/>
            <a:ext cx="3805084" cy="369332"/>
          </a:xfrm>
          <a:prstGeom prst="rect">
            <a:avLst/>
          </a:prstGeom>
          <a:noFill/>
        </p:spPr>
        <p:txBody>
          <a:bodyPr wrap="square" rtlCol="0">
            <a:spAutoFit/>
          </a:bodyPr>
          <a:lstStyle/>
          <a:p>
            <a:r>
              <a:rPr lang="zh-CN" altLang="en-US" dirty="0" smtClean="0"/>
              <a:t>区域</a:t>
            </a:r>
            <a:r>
              <a:rPr lang="en-US" altLang="zh-CN" dirty="0" smtClean="0"/>
              <a:t>4</a:t>
            </a:r>
            <a:r>
              <a:rPr lang="zh-CN" altLang="en-US" dirty="0" smtClean="0"/>
              <a:t>：分异细脉</a:t>
            </a:r>
            <a:r>
              <a:rPr lang="zh-CN" altLang="en-US" dirty="0"/>
              <a:t>对应成分已被抽离</a:t>
            </a:r>
            <a:endParaRPr lang="en-US" dirty="0"/>
          </a:p>
        </p:txBody>
      </p:sp>
      <p:sp>
        <p:nvSpPr>
          <p:cNvPr id="10" name="TextBox 9"/>
          <p:cNvSpPr txBox="1"/>
          <p:nvPr/>
        </p:nvSpPr>
        <p:spPr>
          <a:xfrm>
            <a:off x="4431890" y="5415257"/>
            <a:ext cx="4689987" cy="369332"/>
          </a:xfrm>
          <a:prstGeom prst="rect">
            <a:avLst/>
          </a:prstGeom>
          <a:noFill/>
        </p:spPr>
        <p:txBody>
          <a:bodyPr wrap="square" rtlCol="0">
            <a:spAutoFit/>
          </a:bodyPr>
          <a:lstStyle/>
          <a:p>
            <a:r>
              <a:rPr lang="zh-CN" altLang="en-US" dirty="0" smtClean="0">
                <a:solidFill>
                  <a:srgbClr val="FF0000"/>
                </a:solidFill>
              </a:rPr>
              <a:t>掉落的原始壳</a:t>
            </a:r>
            <a:endParaRPr lang="en-US" dirty="0">
              <a:solidFill>
                <a:srgbClr val="FF0000"/>
              </a:solidFill>
            </a:endParaRPr>
          </a:p>
        </p:txBody>
      </p:sp>
      <p:sp>
        <p:nvSpPr>
          <p:cNvPr id="11" name="Rectangle 10"/>
          <p:cNvSpPr/>
          <p:nvPr/>
        </p:nvSpPr>
        <p:spPr>
          <a:xfrm>
            <a:off x="2389239" y="3871452"/>
            <a:ext cx="1106129" cy="11356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784555" y="4336026"/>
            <a:ext cx="2027903" cy="276999"/>
          </a:xfrm>
          <a:prstGeom prst="rect">
            <a:avLst/>
          </a:prstGeom>
          <a:noFill/>
        </p:spPr>
        <p:txBody>
          <a:bodyPr wrap="square" rtlCol="0">
            <a:spAutoFit/>
          </a:bodyPr>
          <a:lstStyle/>
          <a:p>
            <a:pPr algn="ctr"/>
            <a:r>
              <a:rPr lang="zh-CN" altLang="en-US" sz="1200" dirty="0" smtClean="0">
                <a:solidFill>
                  <a:srgbClr val="FF0000"/>
                </a:solidFill>
              </a:rPr>
              <a:t>橄榄石富集区</a:t>
            </a:r>
            <a:endParaRPr lang="en-US" sz="1200" dirty="0">
              <a:solidFill>
                <a:srgbClr val="FF0000"/>
              </a:solidFill>
            </a:endParaRPr>
          </a:p>
        </p:txBody>
      </p:sp>
    </p:spTree>
    <p:extLst>
      <p:ext uri="{BB962C8B-B14F-4D97-AF65-F5344CB8AC3E}">
        <p14:creationId xmlns:p14="http://schemas.microsoft.com/office/powerpoint/2010/main" val="781019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8725" y="211854"/>
            <a:ext cx="4600575" cy="6124575"/>
          </a:xfrm>
          <a:prstGeom prst="rect">
            <a:avLst/>
          </a:prstGeom>
        </p:spPr>
      </p:pic>
      <p:sp>
        <p:nvSpPr>
          <p:cNvPr id="3" name="TextBox 2"/>
          <p:cNvSpPr txBox="1"/>
          <p:nvPr/>
        </p:nvSpPr>
        <p:spPr>
          <a:xfrm>
            <a:off x="5338916" y="287594"/>
            <a:ext cx="6710516" cy="4801314"/>
          </a:xfrm>
          <a:prstGeom prst="rect">
            <a:avLst/>
          </a:prstGeom>
          <a:noFill/>
        </p:spPr>
        <p:txBody>
          <a:bodyPr wrap="square" rtlCol="0">
            <a:spAutoFit/>
          </a:bodyPr>
          <a:lstStyle/>
          <a:p>
            <a:pPr marL="285750" indent="-285750">
              <a:buFont typeface="Wingdings" panose="05000000000000000000" pitchFamily="2" charset="2"/>
              <a:buChar char="§"/>
            </a:pPr>
            <a:r>
              <a:rPr lang="zh-CN" altLang="en-US" dirty="0" smtClean="0"/>
              <a:t>从左图可以看出，熔体中</a:t>
            </a:r>
            <a:r>
              <a:rPr lang="en-US" altLang="zh-CN" dirty="0" err="1" smtClean="0"/>
              <a:t>FeO</a:t>
            </a:r>
            <a:r>
              <a:rPr lang="zh-CN" altLang="en-US" dirty="0" smtClean="0"/>
              <a:t>含量对熔体密度的影响很明显（</a:t>
            </a:r>
            <a:r>
              <a:rPr lang="en-US" altLang="zh-CN" dirty="0" smtClean="0"/>
              <a:t>KI75-1-143.8</a:t>
            </a:r>
            <a:r>
              <a:rPr lang="zh-CN" altLang="en-US" dirty="0" smtClean="0"/>
              <a:t>）；</a:t>
            </a:r>
            <a:endParaRPr lang="en-US" altLang="zh-CN" dirty="0" smtClean="0"/>
          </a:p>
          <a:p>
            <a:pPr marL="285750" indent="-285750">
              <a:buFont typeface="Wingdings" panose="05000000000000000000" pitchFamily="2" charset="2"/>
              <a:buChar char="§"/>
            </a:pPr>
            <a:r>
              <a:rPr lang="zh-CN" altLang="en-US" dirty="0" smtClean="0"/>
              <a:t>当</a:t>
            </a:r>
            <a:r>
              <a:rPr lang="en-US" altLang="zh-CN" dirty="0" smtClean="0"/>
              <a:t>bulk</a:t>
            </a:r>
            <a:r>
              <a:rPr lang="zh-CN" altLang="en-US" dirty="0" smtClean="0"/>
              <a:t>成分富含橄榄石时，如图</a:t>
            </a:r>
            <a:r>
              <a:rPr lang="en-US" altLang="zh-CN" dirty="0" smtClean="0"/>
              <a:t>3</a:t>
            </a:r>
            <a:r>
              <a:rPr lang="zh-CN" altLang="en-US" dirty="0" smtClean="0"/>
              <a:t>中</a:t>
            </a:r>
            <a:r>
              <a:rPr lang="en-US" altLang="zh-CN" dirty="0" smtClean="0"/>
              <a:t>50-80m</a:t>
            </a:r>
            <a:r>
              <a:rPr lang="zh-CN" altLang="en-US" dirty="0" smtClean="0"/>
              <a:t>区域，橄榄石与熔体重新达到平衡后，橄榄石会吸收</a:t>
            </a:r>
            <a:r>
              <a:rPr lang="zh-CN" altLang="en-US" dirty="0"/>
              <a:t>熔体中的</a:t>
            </a:r>
            <a:r>
              <a:rPr lang="en-US" dirty="0" err="1"/>
              <a:t>FeO</a:t>
            </a:r>
            <a:r>
              <a:rPr lang="en-US" dirty="0" smtClean="0"/>
              <a:t>，</a:t>
            </a:r>
            <a:r>
              <a:rPr lang="zh-CN" altLang="en-US" dirty="0" smtClean="0"/>
              <a:t>熔体密度减小明显，当这些低密度熔体密度达到某个临界值后，低密度熔体向上运动穿过较热较重的熔体部分（</a:t>
            </a:r>
            <a:r>
              <a:rPr lang="en-US" altLang="zh-CN" dirty="0" err="1" smtClean="0"/>
              <a:t>diapirs</a:t>
            </a:r>
            <a:r>
              <a:rPr lang="zh-CN" altLang="en-US" dirty="0" smtClean="0"/>
              <a:t>）。</a:t>
            </a:r>
            <a:r>
              <a:rPr lang="zh-CN" altLang="en-US" b="1" dirty="0" smtClean="0">
                <a:solidFill>
                  <a:srgbClr val="FF0000"/>
                </a:solidFill>
              </a:rPr>
              <a:t>这也反应出了成分对熔体的密度影响要远大于温度</a:t>
            </a:r>
            <a:r>
              <a:rPr lang="zh-CN" altLang="en-US" dirty="0" smtClean="0"/>
              <a:t>。</a:t>
            </a:r>
            <a:r>
              <a:rPr lang="zh-CN" altLang="en-US" dirty="0"/>
              <a:t>低密</a:t>
            </a:r>
            <a:r>
              <a:rPr lang="zh-CN" altLang="en-US" dirty="0" smtClean="0"/>
              <a:t>度熔体向上运动经过较热区域时，可能会被进一步加热，密度进一步减小，导致相对运动增强，减小了低密度熔体与周围熔体的混合程度。</a:t>
            </a:r>
            <a:endParaRPr lang="en-US" altLang="zh-CN" dirty="0" smtClean="0"/>
          </a:p>
          <a:p>
            <a:pPr marL="285750" indent="-285750">
              <a:buFont typeface="Wingdings" panose="05000000000000000000" pitchFamily="2" charset="2"/>
              <a:buChar char="§"/>
            </a:pPr>
            <a:r>
              <a:rPr lang="zh-CN" altLang="en-US" dirty="0" smtClean="0"/>
              <a:t>壳的定义：晶体网络在温度</a:t>
            </a:r>
            <a:r>
              <a:rPr lang="en-US" altLang="zh-CN" dirty="0" smtClean="0"/>
              <a:t>&gt;1140</a:t>
            </a:r>
            <a:r>
              <a:rPr lang="zh-CN" altLang="en-US" dirty="0" smtClean="0"/>
              <a:t>℃以上不是硬的，这与</a:t>
            </a:r>
            <a:r>
              <a:rPr lang="en-US" altLang="zh-CN" dirty="0" smtClean="0"/>
              <a:t>Marsh1988</a:t>
            </a:r>
            <a:r>
              <a:rPr lang="zh-CN" altLang="en-US" dirty="0" smtClean="0"/>
              <a:t>中的定义有关系。</a:t>
            </a:r>
            <a:endParaRPr lang="en-US" altLang="zh-CN" dirty="0" smtClean="0"/>
          </a:p>
          <a:p>
            <a:pPr marL="285750" indent="-285750">
              <a:buFont typeface="Wingdings" panose="05000000000000000000" pitchFamily="2" charset="2"/>
              <a:buChar char="§"/>
            </a:pPr>
            <a:r>
              <a:rPr lang="zh-CN" altLang="en-US" b="1" dirty="0">
                <a:solidFill>
                  <a:srgbClr val="FF0000"/>
                </a:solidFill>
              </a:rPr>
              <a:t>地</a:t>
            </a:r>
            <a:r>
              <a:rPr lang="zh-CN" altLang="en-US" b="1" dirty="0" smtClean="0">
                <a:solidFill>
                  <a:srgbClr val="FF0000"/>
                </a:solidFill>
              </a:rPr>
              <a:t>球和月球斜长岩壳可能是来源于岩浆洋底部的低密度富硅熔体上浮</a:t>
            </a:r>
            <a:r>
              <a:rPr lang="en-US" altLang="zh-CN" b="1" dirty="0" smtClean="0">
                <a:solidFill>
                  <a:srgbClr val="FF0000"/>
                </a:solidFill>
              </a:rPr>
              <a:t>(Morse 1987)</a:t>
            </a:r>
            <a:r>
              <a:rPr lang="zh-CN" altLang="en-US" b="1" dirty="0" smtClean="0">
                <a:solidFill>
                  <a:srgbClr val="FF0000"/>
                </a:solidFill>
              </a:rPr>
              <a:t>，只是月球岩浆洋中的低密度熔体与周围熔体密度差异更大以致于可以形成单独的层位。</a:t>
            </a:r>
            <a:endParaRPr lang="en-US" altLang="zh-CN" b="1" dirty="0" smtClean="0">
              <a:solidFill>
                <a:srgbClr val="FF0000"/>
              </a:solidFill>
            </a:endParaRPr>
          </a:p>
          <a:p>
            <a:pPr marL="285750" indent="-285750">
              <a:buFont typeface="Wingdings" panose="05000000000000000000" pitchFamily="2" charset="2"/>
              <a:buChar char="§"/>
            </a:pPr>
            <a:endParaRPr lang="en-US" b="1" dirty="0">
              <a:solidFill>
                <a:srgbClr val="FF0000"/>
              </a:solidFill>
            </a:endParaRPr>
          </a:p>
          <a:p>
            <a:pPr marL="285750" indent="-285750">
              <a:buFont typeface="Wingdings" panose="05000000000000000000" pitchFamily="2" charset="2"/>
              <a:buChar char="§"/>
            </a:pPr>
            <a:r>
              <a:rPr lang="en-US" altLang="zh-CN" dirty="0">
                <a:solidFill>
                  <a:srgbClr val="FF0000"/>
                </a:solidFill>
              </a:rPr>
              <a:t>1145-1160</a:t>
            </a:r>
            <a:r>
              <a:rPr lang="en-US" altLang="zh-CN" dirty="0" smtClean="0">
                <a:solidFill>
                  <a:srgbClr val="FF0000"/>
                </a:solidFill>
              </a:rPr>
              <a:t>℃ == Zone III == 40~48m == Fig.6</a:t>
            </a:r>
            <a:r>
              <a:rPr lang="zh-CN" altLang="en-US" dirty="0">
                <a:solidFill>
                  <a:srgbClr val="FF0000"/>
                </a:solidFill>
              </a:rPr>
              <a:t>中的星号</a:t>
            </a:r>
            <a:r>
              <a:rPr lang="zh-CN" altLang="en-US" dirty="0" smtClean="0">
                <a:solidFill>
                  <a:srgbClr val="FF0000"/>
                </a:solidFill>
              </a:rPr>
              <a:t>区 </a:t>
            </a:r>
            <a:r>
              <a:rPr lang="en-US" altLang="zh-CN" dirty="0" smtClean="0">
                <a:solidFill>
                  <a:srgbClr val="FF0000"/>
                </a:solidFill>
              </a:rPr>
              <a:t>== </a:t>
            </a:r>
            <a:r>
              <a:rPr lang="zh-CN" altLang="en-US" dirty="0" smtClean="0">
                <a:solidFill>
                  <a:srgbClr val="FF0000"/>
                </a:solidFill>
              </a:rPr>
              <a:t>橄</a:t>
            </a:r>
            <a:r>
              <a:rPr lang="zh-CN" altLang="en-US" dirty="0">
                <a:solidFill>
                  <a:srgbClr val="FF0000"/>
                </a:solidFill>
              </a:rPr>
              <a:t>榄石亏损</a:t>
            </a:r>
            <a:r>
              <a:rPr lang="en-US" altLang="zh-CN" dirty="0">
                <a:solidFill>
                  <a:srgbClr val="FF0000"/>
                </a:solidFill>
              </a:rPr>
              <a:t>-</a:t>
            </a:r>
            <a:r>
              <a:rPr lang="zh-CN" altLang="en-US" dirty="0">
                <a:solidFill>
                  <a:srgbClr val="FF0000"/>
                </a:solidFill>
              </a:rPr>
              <a:t>富集转换区</a:t>
            </a:r>
            <a:endParaRPr lang="en-US" b="1" dirty="0">
              <a:solidFill>
                <a:srgbClr val="FF0000"/>
              </a:solidFill>
            </a:endParaRPr>
          </a:p>
        </p:txBody>
      </p:sp>
    </p:spTree>
    <p:extLst>
      <p:ext uri="{BB962C8B-B14F-4D97-AF65-F5344CB8AC3E}">
        <p14:creationId xmlns:p14="http://schemas.microsoft.com/office/powerpoint/2010/main" val="3561341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7001" y="169007"/>
            <a:ext cx="5041253" cy="6585754"/>
          </a:xfrm>
          <a:prstGeom prst="rect">
            <a:avLst/>
          </a:prstGeom>
        </p:spPr>
      </p:pic>
      <p:pic>
        <p:nvPicPr>
          <p:cNvPr id="3" name="Picture 2"/>
          <p:cNvPicPr>
            <a:picLocks noChangeAspect="1"/>
          </p:cNvPicPr>
          <p:nvPr/>
        </p:nvPicPr>
        <p:blipFill>
          <a:blip r:embed="rId3"/>
          <a:stretch>
            <a:fillRect/>
          </a:stretch>
        </p:blipFill>
        <p:spPr>
          <a:xfrm>
            <a:off x="5752971" y="169007"/>
            <a:ext cx="4865868" cy="6364383"/>
          </a:xfrm>
          <a:prstGeom prst="rect">
            <a:avLst/>
          </a:prstGeom>
        </p:spPr>
      </p:pic>
      <p:cxnSp>
        <p:nvCxnSpPr>
          <p:cNvPr id="5" name="Straight Connector 4"/>
          <p:cNvCxnSpPr/>
          <p:nvPr/>
        </p:nvCxnSpPr>
        <p:spPr>
          <a:xfrm flipH="1">
            <a:off x="4977581" y="1755058"/>
            <a:ext cx="1150374"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4977581" y="427703"/>
            <a:ext cx="1150374" cy="10102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977581" y="2035277"/>
            <a:ext cx="1150374" cy="2359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977581" y="2536723"/>
            <a:ext cx="1150374" cy="685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3961" y="4822723"/>
            <a:ext cx="1334729" cy="369332"/>
          </a:xfrm>
          <a:prstGeom prst="rect">
            <a:avLst/>
          </a:prstGeom>
          <a:noFill/>
        </p:spPr>
        <p:txBody>
          <a:bodyPr wrap="square" rtlCol="0">
            <a:spAutoFit/>
          </a:bodyPr>
          <a:lstStyle/>
          <a:p>
            <a:r>
              <a:rPr lang="en-US" dirty="0" smtClean="0">
                <a:solidFill>
                  <a:srgbClr val="FF0000"/>
                </a:solidFill>
              </a:rPr>
              <a:t>Marsh2006</a:t>
            </a:r>
            <a:endParaRPr lang="en-US" dirty="0">
              <a:solidFill>
                <a:srgbClr val="FF0000"/>
              </a:solidFill>
            </a:endParaRPr>
          </a:p>
        </p:txBody>
      </p:sp>
      <p:sp>
        <p:nvSpPr>
          <p:cNvPr id="13" name="TextBox 12"/>
          <p:cNvSpPr txBox="1"/>
          <p:nvPr/>
        </p:nvSpPr>
        <p:spPr>
          <a:xfrm>
            <a:off x="10670458" y="427703"/>
            <a:ext cx="1521542" cy="1477328"/>
          </a:xfrm>
          <a:prstGeom prst="rect">
            <a:avLst/>
          </a:prstGeom>
          <a:noFill/>
        </p:spPr>
        <p:txBody>
          <a:bodyPr wrap="square" rtlCol="0">
            <a:spAutoFit/>
          </a:bodyPr>
          <a:lstStyle/>
          <a:p>
            <a:r>
              <a:rPr lang="en-US" altLang="zh-CN" b="1" dirty="0">
                <a:solidFill>
                  <a:srgbClr val="FF0000"/>
                </a:solidFill>
              </a:rPr>
              <a:t>(1+2)</a:t>
            </a:r>
            <a:r>
              <a:rPr lang="zh-CN" altLang="en-US" b="1" dirty="0">
                <a:solidFill>
                  <a:srgbClr val="FF0000"/>
                </a:solidFill>
              </a:rPr>
              <a:t>层中分异细脉物质来源为</a:t>
            </a:r>
            <a:r>
              <a:rPr lang="en-US" altLang="zh-CN" b="1" dirty="0">
                <a:solidFill>
                  <a:srgbClr val="FF0000"/>
                </a:solidFill>
              </a:rPr>
              <a:t>(3,4)</a:t>
            </a:r>
            <a:r>
              <a:rPr lang="zh-CN" altLang="en-US" b="1" dirty="0">
                <a:solidFill>
                  <a:srgbClr val="FF0000"/>
                </a:solidFill>
              </a:rPr>
              <a:t>层中的低密度物质</a:t>
            </a:r>
            <a:endParaRPr lang="en-US" b="1" dirty="0">
              <a:solidFill>
                <a:srgbClr val="FF0000"/>
              </a:solidFill>
            </a:endParaRPr>
          </a:p>
        </p:txBody>
      </p:sp>
    </p:spTree>
    <p:extLst>
      <p:ext uri="{BB962C8B-B14F-4D97-AF65-F5344CB8AC3E}">
        <p14:creationId xmlns:p14="http://schemas.microsoft.com/office/powerpoint/2010/main" val="3154620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21630" y="1628971"/>
            <a:ext cx="7487816" cy="4240887"/>
          </a:xfrm>
          <a:prstGeom prst="rect">
            <a:avLst/>
          </a:prstGeom>
        </p:spPr>
      </p:pic>
      <p:sp>
        <p:nvSpPr>
          <p:cNvPr id="3" name="TextBox 2"/>
          <p:cNvSpPr txBox="1"/>
          <p:nvPr/>
        </p:nvSpPr>
        <p:spPr>
          <a:xfrm>
            <a:off x="1025013" y="693174"/>
            <a:ext cx="10235381" cy="369332"/>
          </a:xfrm>
          <a:prstGeom prst="rect">
            <a:avLst/>
          </a:prstGeom>
          <a:noFill/>
        </p:spPr>
        <p:txBody>
          <a:bodyPr wrap="square" rtlCol="0">
            <a:spAutoFit/>
          </a:bodyPr>
          <a:lstStyle/>
          <a:p>
            <a:pPr marL="285750" indent="-285750">
              <a:buFont typeface="Wingdings" panose="05000000000000000000" pitchFamily="2" charset="2"/>
              <a:buChar char="§"/>
            </a:pPr>
            <a:r>
              <a:rPr lang="zh-CN" altLang="en-US" dirty="0" smtClean="0"/>
              <a:t>估算</a:t>
            </a:r>
            <a:r>
              <a:rPr lang="en-US" altLang="zh-CN" dirty="0" err="1" smtClean="0"/>
              <a:t>diapirs</a:t>
            </a:r>
            <a:r>
              <a:rPr lang="zh-CN" altLang="en-US" dirty="0" smtClean="0"/>
              <a:t>的大小</a:t>
            </a:r>
            <a:endParaRPr lang="en-US" dirty="0"/>
          </a:p>
        </p:txBody>
      </p:sp>
    </p:spTree>
    <p:extLst>
      <p:ext uri="{BB962C8B-B14F-4D97-AF65-F5344CB8AC3E}">
        <p14:creationId xmlns:p14="http://schemas.microsoft.com/office/powerpoint/2010/main" val="1585742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6025" y="333138"/>
            <a:ext cx="11331677" cy="830997"/>
          </a:xfrm>
          <a:prstGeom prst="rect">
            <a:avLst/>
          </a:prstGeom>
        </p:spPr>
        <p:txBody>
          <a:bodyPr wrap="square">
            <a:spAutoFit/>
          </a:bodyPr>
          <a:lstStyle/>
          <a:p>
            <a:pPr algn="ctr"/>
            <a:r>
              <a:rPr lang="en-US" sz="2400" b="1" dirty="0"/>
              <a:t>Origin of earliest planetary crust: role of compositional </a:t>
            </a:r>
            <a:r>
              <a:rPr lang="en-US" sz="2400" b="1" dirty="0" smtClean="0"/>
              <a:t>convection</a:t>
            </a:r>
          </a:p>
          <a:p>
            <a:pPr algn="ctr"/>
            <a:r>
              <a:rPr lang="en-US" altLang="zh-CN" sz="2400" b="1" dirty="0" smtClean="0"/>
              <a:t>Morse 1987</a:t>
            </a:r>
            <a:endParaRPr lang="en-US" sz="2400" b="1" dirty="0"/>
          </a:p>
        </p:txBody>
      </p:sp>
      <p:sp>
        <p:nvSpPr>
          <p:cNvPr id="4" name="TextBox 3"/>
          <p:cNvSpPr txBox="1"/>
          <p:nvPr/>
        </p:nvSpPr>
        <p:spPr>
          <a:xfrm>
            <a:off x="678426" y="1408471"/>
            <a:ext cx="10972800" cy="4247317"/>
          </a:xfrm>
          <a:prstGeom prst="rect">
            <a:avLst/>
          </a:prstGeom>
          <a:noFill/>
        </p:spPr>
        <p:txBody>
          <a:bodyPr wrap="square" rtlCol="0">
            <a:spAutoFit/>
          </a:bodyPr>
          <a:lstStyle/>
          <a:p>
            <a:pPr marL="285750" indent="-285750">
              <a:buFont typeface="Wingdings" panose="05000000000000000000" pitchFamily="2" charset="2"/>
              <a:buChar char="§"/>
            </a:pPr>
            <a:r>
              <a:rPr lang="en-US" altLang="zh-CN" dirty="0" smtClean="0"/>
              <a:t>The problems of establishing the very first crust on a magma body are severe!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zh-CN" altLang="en-US" dirty="0" smtClean="0"/>
              <a:t>纯粹的简单冷却岩浆只会形成淬火层，比母岩浆密度还高；求助于强对流熔岩湖顶部硬壳也不能完全解决该问题，除非硬壳能跨越整个熔岩湖，但这似乎不太可能，更不用说整个星球了；</a:t>
            </a:r>
            <a:endParaRPr lang="en-US" altLang="zh-CN"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zh-CN" altLang="en-US" dirty="0" smtClean="0"/>
              <a:t>传统的解释是晶体分离和差异性浮动，但是矿物要长大到足够粒径很难：</a:t>
            </a:r>
            <a:r>
              <a:rPr lang="en-US" altLang="zh-CN" dirty="0" smtClean="0"/>
              <a:t>LMO</a:t>
            </a:r>
            <a:r>
              <a:rPr lang="zh-CN" altLang="en-US" dirty="0" smtClean="0"/>
              <a:t>冷却速率</a:t>
            </a:r>
            <a:r>
              <a:rPr lang="en-US" altLang="zh-CN" dirty="0" smtClean="0"/>
              <a:t>~10m/day</a:t>
            </a:r>
            <a:r>
              <a:rPr lang="zh-CN" altLang="en-US" dirty="0" smtClean="0"/>
              <a:t>，而晶体最大生长速率</a:t>
            </a:r>
            <a:r>
              <a:rPr lang="en-US" altLang="zh-CN" dirty="0" smtClean="0"/>
              <a:t>~5mm/day</a:t>
            </a:r>
            <a:r>
              <a:rPr lang="zh-CN" altLang="en-US" dirty="0" smtClean="0"/>
              <a:t>，晶体生长远慢于</a:t>
            </a:r>
            <a:r>
              <a:rPr lang="en-US" altLang="zh-CN" dirty="0" smtClean="0"/>
              <a:t>LMO</a:t>
            </a:r>
            <a:r>
              <a:rPr lang="zh-CN" altLang="en-US" dirty="0" smtClean="0"/>
              <a:t>冷却速率，因此</a:t>
            </a:r>
            <a:r>
              <a:rPr lang="en-US" altLang="zh-CN" dirty="0" smtClean="0"/>
              <a:t>LMO</a:t>
            </a:r>
            <a:r>
              <a:rPr lang="zh-CN" altLang="en-US" dirty="0" smtClean="0"/>
              <a:t>表面表现为淬火玻璃；</a:t>
            </a:r>
            <a:endParaRPr lang="en-US" altLang="zh-CN"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zh-CN" altLang="en-US" dirty="0" smtClean="0"/>
              <a:t>橄榄石颗粒的来源：</a:t>
            </a:r>
            <a:r>
              <a:rPr lang="en-US" altLang="zh-CN" dirty="0" smtClean="0"/>
              <a:t>chill crust</a:t>
            </a:r>
            <a:r>
              <a:rPr lang="zh-CN" altLang="en-US" dirty="0" smtClean="0"/>
              <a:t>重熔时先融掉低熔点矿物或成分，释放橄榄石颗粒；橄榄石颗粒在</a:t>
            </a:r>
            <a:r>
              <a:rPr lang="en-US" altLang="zh-CN" dirty="0" smtClean="0"/>
              <a:t>chill crust</a:t>
            </a:r>
            <a:r>
              <a:rPr lang="zh-CN" altLang="en-US" dirty="0" smtClean="0"/>
              <a:t>底部成核结晶，并被对流带走；</a:t>
            </a:r>
            <a:r>
              <a:rPr lang="zh-CN" altLang="en-US" dirty="0"/>
              <a:t>这</a:t>
            </a:r>
            <a:r>
              <a:rPr lang="zh-CN" altLang="en-US" dirty="0" smtClean="0"/>
              <a:t>些众多细小颗粒形成集合体，而集合体之下是缺乏晶体的熔体，这两层存在很大的密度差，因此集合体将形成羽流（即</a:t>
            </a:r>
            <a:r>
              <a:rPr lang="en-US" altLang="zh-CN" dirty="0" smtClean="0"/>
              <a:t>Marsh1988</a:t>
            </a:r>
            <a:r>
              <a:rPr lang="zh-CN" altLang="en-US" dirty="0" smtClean="0"/>
              <a:t>富晶层羽流）；富晶羽流下降过程中，与无晶体熔体之间的密度差会逐渐减小，但密度差不会消失；</a:t>
            </a:r>
            <a:endParaRPr lang="en-US" altLang="zh-CN"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zh-CN" altLang="en-US" dirty="0" smtClean="0"/>
              <a:t>与</a:t>
            </a:r>
            <a:r>
              <a:rPr lang="en-US" altLang="zh-CN" dirty="0" smtClean="0"/>
              <a:t>Helz1989</a:t>
            </a:r>
            <a:r>
              <a:rPr lang="zh-CN" altLang="en-US" dirty="0" smtClean="0"/>
              <a:t>夏威夷熔岩湖实例类似，</a:t>
            </a:r>
            <a:r>
              <a:rPr lang="en-US" altLang="zh-CN" dirty="0" smtClean="0"/>
              <a:t>Morse</a:t>
            </a:r>
            <a:r>
              <a:rPr lang="zh-CN" altLang="en-US" dirty="0" smtClean="0"/>
              <a:t>认为橄榄石等结晶会留下富含斜长石组分的熔体；这些轻组分熔体会自由地上浮</a:t>
            </a:r>
            <a:endParaRPr lang="en-US" dirty="0"/>
          </a:p>
        </p:txBody>
      </p:sp>
    </p:spTree>
    <p:extLst>
      <p:ext uri="{BB962C8B-B14F-4D97-AF65-F5344CB8AC3E}">
        <p14:creationId xmlns:p14="http://schemas.microsoft.com/office/powerpoint/2010/main" val="1300026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4517" y="418486"/>
            <a:ext cx="5093829" cy="4146140"/>
          </a:xfrm>
          <a:prstGeom prst="rect">
            <a:avLst/>
          </a:prstGeom>
        </p:spPr>
      </p:pic>
      <p:sp>
        <p:nvSpPr>
          <p:cNvPr id="3" name="TextBox 2"/>
          <p:cNvSpPr txBox="1"/>
          <p:nvPr/>
        </p:nvSpPr>
        <p:spPr>
          <a:xfrm>
            <a:off x="5914103" y="418486"/>
            <a:ext cx="6032091" cy="4247317"/>
          </a:xfrm>
          <a:prstGeom prst="rect">
            <a:avLst/>
          </a:prstGeom>
          <a:noFill/>
        </p:spPr>
        <p:txBody>
          <a:bodyPr wrap="square" rtlCol="0">
            <a:spAutoFit/>
          </a:bodyPr>
          <a:lstStyle/>
          <a:p>
            <a:pPr marL="285750" indent="-285750">
              <a:buFont typeface="Wingdings" panose="05000000000000000000" pitchFamily="2" charset="2"/>
              <a:buChar char="§"/>
            </a:pPr>
            <a:r>
              <a:rPr lang="zh-CN" altLang="en-US" dirty="0" smtClean="0"/>
              <a:t>熔融的初始样品（</a:t>
            </a:r>
            <a:r>
              <a:rPr lang="en-US" altLang="zh-CN" dirty="0" smtClean="0"/>
              <a:t>bulk magma</a:t>
            </a:r>
            <a:r>
              <a:rPr lang="zh-CN" altLang="en-US" dirty="0" smtClean="0"/>
              <a:t>）成分温度远远低于表面压力对应的液相线，因此是过冷；</a:t>
            </a:r>
            <a:endParaRPr lang="en-US" altLang="zh-CN"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zh-CN" altLang="en-US" dirty="0" smtClean="0"/>
              <a:t>过冷样品中发生橄榄石结晶，形成富晶羽流，逐渐向下运动，并被逐渐加热；橄榄石结晶意味着初始样品的剩余熔体逐渐富集斜长石组分；</a:t>
            </a:r>
            <a:endParaRPr lang="en-US" altLang="zh-CN"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zh-CN" altLang="en-US" dirty="0" smtClean="0"/>
              <a:t>进入压力较高的区域后，初始样品进一步结晶橄榄石；</a:t>
            </a:r>
            <a:endParaRPr lang="en-US" altLang="zh-CN"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zh-CN" altLang="en-US" dirty="0" smtClean="0"/>
              <a:t>初始样品达到底部（</a:t>
            </a:r>
            <a:r>
              <a:rPr lang="en-US" altLang="zh-CN" dirty="0" smtClean="0"/>
              <a:t>P5</a:t>
            </a:r>
            <a:r>
              <a:rPr lang="zh-CN" altLang="en-US" dirty="0" smtClean="0"/>
              <a:t>），橄榄石晶体形成堆晶并继续生长，使得初始样品剩余熔体成分不断累积斜长石组分；</a:t>
            </a:r>
            <a:endParaRPr lang="en-US" altLang="zh-CN"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zh-CN" altLang="en-US" dirty="0" smtClean="0"/>
              <a:t>当斜长石组分富集程度达到某临界值时（浮力能够克服重力和粘滞阻力时），斜长石组分发生上浮（</a:t>
            </a:r>
            <a:r>
              <a:rPr lang="en-US" altLang="zh-CN" dirty="0" smtClean="0"/>
              <a:t>transient heating</a:t>
            </a:r>
            <a:r>
              <a:rPr lang="zh-CN" altLang="en-US" dirty="0" smtClean="0"/>
              <a:t>）</a:t>
            </a:r>
            <a:r>
              <a:rPr lang="zh-CN" altLang="en-US" dirty="0"/>
              <a:t>并可</a:t>
            </a:r>
            <a:r>
              <a:rPr lang="zh-CN" altLang="en-US" dirty="0" smtClean="0"/>
              <a:t>能达到月表；</a:t>
            </a:r>
            <a:endParaRPr lang="en-US" dirty="0"/>
          </a:p>
        </p:txBody>
      </p:sp>
    </p:spTree>
    <p:extLst>
      <p:ext uri="{BB962C8B-B14F-4D97-AF65-F5344CB8AC3E}">
        <p14:creationId xmlns:p14="http://schemas.microsoft.com/office/powerpoint/2010/main" val="1645791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6806" y="353961"/>
            <a:ext cx="11289891" cy="4801314"/>
          </a:xfrm>
          <a:prstGeom prst="rect">
            <a:avLst/>
          </a:prstGeom>
          <a:noFill/>
        </p:spPr>
        <p:txBody>
          <a:bodyPr wrap="square" rtlCol="0">
            <a:spAutoFit/>
          </a:bodyPr>
          <a:lstStyle/>
          <a:p>
            <a:pPr marL="285750" indent="-285750">
              <a:buFont typeface="Wingdings" panose="05000000000000000000" pitchFamily="2" charset="2"/>
              <a:buChar char="§"/>
            </a:pPr>
            <a:r>
              <a:rPr lang="zh-CN" altLang="en-US" dirty="0" smtClean="0"/>
              <a:t>在很多问题中，人们都假定固相为静止，但现在看来，这仅仅对完全柱状晶体（如斜长石）有效，对于等轴晶体（如橄榄石）而言，等轴晶会影响系统中很多物理性质。</a:t>
            </a:r>
            <a:endParaRPr lang="en-US" altLang="zh-CN"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zh-CN" altLang="en-US" dirty="0" smtClean="0"/>
              <a:t>划分为四个区：固相区；多孔介质区；晶体移动</a:t>
            </a:r>
            <a:endParaRPr lang="en-US" altLang="zh-CN" dirty="0" smtClean="0"/>
          </a:p>
          <a:p>
            <a:r>
              <a:rPr lang="zh-CN" altLang="en-US" dirty="0" smtClean="0"/>
              <a:t>区；液相区。</a:t>
            </a:r>
            <a:endParaRPr lang="en-US" altLang="zh-CN" dirty="0" smtClean="0"/>
          </a:p>
          <a:p>
            <a:endParaRPr lang="en-US" dirty="0"/>
          </a:p>
          <a:p>
            <a:pPr marL="285750" indent="-285750">
              <a:buFont typeface="Wingdings" panose="05000000000000000000" pitchFamily="2" charset="2"/>
              <a:buChar char="§"/>
            </a:pPr>
            <a:r>
              <a:rPr lang="zh-CN" altLang="en-US" dirty="0" smtClean="0"/>
              <a:t>晶体移动区：结晶前缘由于新生的细小枝晶熔断</a:t>
            </a:r>
            <a:endParaRPr lang="en-US" altLang="zh-CN" dirty="0" smtClean="0"/>
          </a:p>
          <a:p>
            <a:r>
              <a:rPr lang="zh-CN" altLang="en-US" dirty="0" smtClean="0"/>
              <a:t>而形成具有一定数量可自由移动的晶体，晶体间尚</a:t>
            </a:r>
            <a:endParaRPr lang="en-US" altLang="zh-CN" dirty="0" smtClean="0"/>
          </a:p>
          <a:p>
            <a:r>
              <a:rPr lang="zh-CN" altLang="en-US" dirty="0" smtClean="0"/>
              <a:t>不能互相连接成为网格，故晶体移动区不在遵守</a:t>
            </a:r>
            <a:endParaRPr lang="en-US" altLang="zh-CN" dirty="0" smtClean="0"/>
          </a:p>
          <a:p>
            <a:r>
              <a:rPr lang="en-US" altLang="zh-CN" dirty="0" smtClean="0"/>
              <a:t>Darcy</a:t>
            </a:r>
            <a:r>
              <a:rPr lang="zh-CN" altLang="en-US" dirty="0"/>
              <a:t>定</a:t>
            </a:r>
            <a:r>
              <a:rPr lang="zh-CN" altLang="en-US" dirty="0" smtClean="0"/>
              <a:t>律，而是以液相自然对流为主</a:t>
            </a:r>
            <a:r>
              <a:rPr lang="en-US" altLang="zh-CN" dirty="0" smtClean="0"/>
              <a:t>+</a:t>
            </a:r>
            <a:r>
              <a:rPr lang="zh-CN" altLang="en-US" dirty="0" smtClean="0"/>
              <a:t>晶体运动的</a:t>
            </a:r>
            <a:endParaRPr lang="en-US" altLang="zh-CN" dirty="0" smtClean="0"/>
          </a:p>
          <a:p>
            <a:r>
              <a:rPr lang="zh-CN" altLang="en-US" dirty="0"/>
              <a:t>特</a:t>
            </a:r>
            <a:r>
              <a:rPr lang="zh-CN" altLang="en-US" dirty="0" smtClean="0"/>
              <a:t>有方式进行。</a:t>
            </a:r>
            <a:endParaRPr lang="en-US" altLang="zh-CN" dirty="0" smtClean="0"/>
          </a:p>
          <a:p>
            <a:endParaRPr lang="en-US" dirty="0"/>
          </a:p>
          <a:p>
            <a:pPr marL="285750" indent="-285750">
              <a:buFont typeface="Wingdings" panose="05000000000000000000" pitchFamily="2" charset="2"/>
              <a:buChar char="§"/>
            </a:pPr>
            <a:r>
              <a:rPr lang="zh-CN" altLang="en-US" dirty="0" smtClean="0"/>
              <a:t>比一般流体力学遇到的情况更复杂的是，随着晶</a:t>
            </a:r>
            <a:endParaRPr lang="en-US" altLang="zh-CN" dirty="0" smtClean="0"/>
          </a:p>
          <a:p>
            <a:r>
              <a:rPr lang="zh-CN" altLang="en-US" dirty="0" smtClean="0"/>
              <a:t>体的运动，晶体可能在低温处结晶，在高温处重熔，</a:t>
            </a:r>
            <a:endParaRPr lang="en-US" altLang="zh-CN" dirty="0" smtClean="0"/>
          </a:p>
          <a:p>
            <a:r>
              <a:rPr lang="zh-CN" altLang="en-US" dirty="0"/>
              <a:t>从</a:t>
            </a:r>
            <a:r>
              <a:rPr lang="zh-CN" altLang="en-US" dirty="0" smtClean="0"/>
              <a:t>而改变周围液相成分和密度。</a:t>
            </a:r>
            <a:endParaRPr lang="en-US" altLang="zh-CN" dirty="0" smtClean="0"/>
          </a:p>
          <a:p>
            <a:endParaRPr lang="en-US" dirty="0"/>
          </a:p>
          <a:p>
            <a:pPr marL="285750" indent="-285750">
              <a:buFont typeface="Wingdings" panose="05000000000000000000" pitchFamily="2" charset="2"/>
              <a:buChar char="§"/>
            </a:pPr>
            <a:r>
              <a:rPr lang="en-US" altLang="zh-CN" dirty="0" smtClean="0"/>
              <a:t>Stokes</a:t>
            </a:r>
            <a:r>
              <a:rPr lang="zh-CN" altLang="en-US" dirty="0" smtClean="0"/>
              <a:t>定律</a:t>
            </a:r>
            <a:endParaRPr lang="en-US" dirty="0"/>
          </a:p>
        </p:txBody>
      </p:sp>
      <p:pic>
        <p:nvPicPr>
          <p:cNvPr id="6" name="Picture 5"/>
          <p:cNvPicPr>
            <a:picLocks noChangeAspect="1"/>
          </p:cNvPicPr>
          <p:nvPr/>
        </p:nvPicPr>
        <p:blipFill>
          <a:blip r:embed="rId2"/>
          <a:stretch>
            <a:fillRect/>
          </a:stretch>
        </p:blipFill>
        <p:spPr>
          <a:xfrm>
            <a:off x="5929626" y="1000292"/>
            <a:ext cx="5765844" cy="4806750"/>
          </a:xfrm>
          <a:prstGeom prst="rect">
            <a:avLst/>
          </a:prstGeom>
        </p:spPr>
      </p:pic>
    </p:spTree>
    <p:extLst>
      <p:ext uri="{BB962C8B-B14F-4D97-AF65-F5344CB8AC3E}">
        <p14:creationId xmlns:p14="http://schemas.microsoft.com/office/powerpoint/2010/main" val="1051679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281522"/>
            <a:ext cx="6096000" cy="830997"/>
          </a:xfrm>
          <a:prstGeom prst="rect">
            <a:avLst/>
          </a:prstGeom>
        </p:spPr>
        <p:txBody>
          <a:bodyPr>
            <a:spAutoFit/>
          </a:bodyPr>
          <a:lstStyle/>
          <a:p>
            <a:pPr algn="ctr"/>
            <a:r>
              <a:rPr lang="en-US" sz="2400" b="1" dirty="0"/>
              <a:t>Dynamics </a:t>
            </a:r>
            <a:r>
              <a:rPr lang="en-US" sz="2400" b="1" dirty="0" smtClean="0"/>
              <a:t>of Magmatic Systems</a:t>
            </a:r>
          </a:p>
          <a:p>
            <a:pPr algn="ctr"/>
            <a:r>
              <a:rPr lang="en-US" sz="2400" b="1" dirty="0" smtClean="0"/>
              <a:t>Marsh 2006</a:t>
            </a:r>
            <a:endParaRPr lang="en-US" sz="2400" b="1" dirty="0"/>
          </a:p>
        </p:txBody>
      </p:sp>
      <p:sp>
        <p:nvSpPr>
          <p:cNvPr id="4" name="TextBox 3"/>
          <p:cNvSpPr txBox="1"/>
          <p:nvPr/>
        </p:nvSpPr>
        <p:spPr>
          <a:xfrm>
            <a:off x="781665" y="1283110"/>
            <a:ext cx="10559845" cy="2031325"/>
          </a:xfrm>
          <a:prstGeom prst="rect">
            <a:avLst/>
          </a:prstGeom>
          <a:noFill/>
        </p:spPr>
        <p:txBody>
          <a:bodyPr wrap="square" rtlCol="0">
            <a:spAutoFit/>
          </a:bodyPr>
          <a:lstStyle/>
          <a:p>
            <a:pPr marL="285750" indent="-285750">
              <a:buFont typeface="Wingdings" panose="05000000000000000000" pitchFamily="2" charset="2"/>
              <a:buChar char="§"/>
            </a:pPr>
            <a:r>
              <a:rPr lang="zh-CN" altLang="en-US" dirty="0" smtClean="0"/>
              <a:t>薄片（</a:t>
            </a:r>
            <a:r>
              <a:rPr lang="en-US" altLang="zh-CN" dirty="0" smtClean="0"/>
              <a:t>thin section</a:t>
            </a:r>
            <a:r>
              <a:rPr lang="zh-CN" altLang="en-US" dirty="0" smtClean="0"/>
              <a:t>）的产生：</a:t>
            </a:r>
            <a:r>
              <a:rPr lang="en-US" altLang="zh-CN" dirty="0" smtClean="0"/>
              <a:t>H.C. </a:t>
            </a:r>
            <a:r>
              <a:rPr lang="en-US" altLang="zh-CN" dirty="0" err="1" smtClean="0"/>
              <a:t>Sorby</a:t>
            </a:r>
            <a:r>
              <a:rPr lang="zh-CN" altLang="en-US" dirty="0" smtClean="0"/>
              <a:t>和</a:t>
            </a:r>
            <a:r>
              <a:rPr lang="en-US" altLang="zh-CN" dirty="0" err="1" smtClean="0"/>
              <a:t>Zirkel</a:t>
            </a:r>
            <a:r>
              <a:rPr lang="zh-CN" altLang="en-US" dirty="0" smtClean="0"/>
              <a:t>，</a:t>
            </a:r>
            <a:r>
              <a:rPr lang="en-US" altLang="zh-CN" dirty="0" err="1" smtClean="0"/>
              <a:t>Rosenbush</a:t>
            </a:r>
            <a:endParaRPr lang="en-US" altLang="zh-CN" dirty="0" smtClean="0"/>
          </a:p>
          <a:p>
            <a:pPr marL="285750" indent="-285750">
              <a:buFont typeface="Wingdings" panose="05000000000000000000" pitchFamily="2" charset="2"/>
              <a:buChar char="§"/>
            </a:pPr>
            <a:r>
              <a:rPr lang="en-US" dirty="0" smtClean="0"/>
              <a:t>CIPW: Cross</a:t>
            </a:r>
            <a:r>
              <a:rPr lang="zh-CN" altLang="en-US" dirty="0" smtClean="0"/>
              <a:t>，</a:t>
            </a:r>
            <a:r>
              <a:rPr lang="en-US" altLang="zh-CN" dirty="0" err="1" smtClean="0"/>
              <a:t>Iddings</a:t>
            </a:r>
            <a:r>
              <a:rPr lang="zh-CN" altLang="en-US" dirty="0" smtClean="0"/>
              <a:t>，</a:t>
            </a:r>
            <a:r>
              <a:rPr lang="en-US" altLang="zh-CN" dirty="0" err="1" smtClean="0"/>
              <a:t>Pirsson</a:t>
            </a:r>
            <a:r>
              <a:rPr lang="zh-CN" altLang="en-US" dirty="0" smtClean="0"/>
              <a:t>，</a:t>
            </a:r>
            <a:r>
              <a:rPr lang="en-US" altLang="zh-CN" dirty="0" smtClean="0"/>
              <a:t>Washington</a:t>
            </a:r>
          </a:p>
          <a:p>
            <a:pPr marL="285750" indent="-285750">
              <a:buFont typeface="Wingdings" panose="05000000000000000000" pitchFamily="2" charset="2"/>
              <a:buChar char="§"/>
            </a:pPr>
            <a:r>
              <a:rPr lang="en-US" dirty="0" smtClean="0"/>
              <a:t>Liquid line of descent: Bowen</a:t>
            </a:r>
          </a:p>
          <a:p>
            <a:pPr marL="285750" indent="-285750">
              <a:buFont typeface="Wingdings" panose="05000000000000000000" pitchFamily="2" charset="2"/>
              <a:buChar char="§"/>
            </a:pPr>
            <a:r>
              <a:rPr lang="zh-CN" altLang="en-US" dirty="0"/>
              <a:t>什</a:t>
            </a:r>
            <a:r>
              <a:rPr lang="zh-CN" altLang="en-US" dirty="0" smtClean="0"/>
              <a:t>么控制着矿物分异和成分变化？例如</a:t>
            </a:r>
            <a:r>
              <a:rPr lang="en-US" altLang="zh-CN" dirty="0" smtClean="0"/>
              <a:t>Kilauea</a:t>
            </a:r>
            <a:r>
              <a:rPr lang="zh-CN" altLang="en-US" dirty="0" smtClean="0"/>
              <a:t>火山成分从</a:t>
            </a:r>
            <a:r>
              <a:rPr lang="en-US" altLang="zh-CN" dirty="0" smtClean="0"/>
              <a:t>25wt%MgO, 49wt%SiO2</a:t>
            </a:r>
            <a:r>
              <a:rPr lang="zh-CN" altLang="en-US" dirty="0" smtClean="0"/>
              <a:t>演化至</a:t>
            </a:r>
            <a:r>
              <a:rPr lang="en-US" altLang="zh-CN" dirty="0" smtClean="0"/>
              <a:t>7wt%MgO, 52wt%SiO2</a:t>
            </a:r>
            <a:r>
              <a:rPr lang="zh-CN" altLang="en-US" dirty="0" smtClean="0"/>
              <a:t>就无法继续向后演化，根本不会演化出流纹岩（</a:t>
            </a:r>
            <a:r>
              <a:rPr lang="en-US" altLang="zh-CN" dirty="0" smtClean="0"/>
              <a:t>70wt%SiO2</a:t>
            </a:r>
            <a:r>
              <a:rPr lang="zh-CN" altLang="en-US" dirty="0" smtClean="0"/>
              <a:t>）。洋中脊玄武岩也不会演化出流纹岩来。但像冰岛和</a:t>
            </a:r>
            <a:r>
              <a:rPr lang="en-US" altLang="zh-CN" dirty="0" smtClean="0"/>
              <a:t>Galapagos</a:t>
            </a:r>
            <a:r>
              <a:rPr lang="zh-CN" altLang="en-US" dirty="0" smtClean="0"/>
              <a:t>大体积不运动岩浆体却可以分异出流纹岩。</a:t>
            </a:r>
            <a:endParaRPr lang="en-US" altLang="zh-CN" dirty="0" smtClean="0"/>
          </a:p>
          <a:p>
            <a:pPr marL="285750" indent="-285750">
              <a:buFont typeface="Wingdings" panose="05000000000000000000" pitchFamily="2" charset="2"/>
              <a:buChar char="§"/>
            </a:pPr>
            <a:r>
              <a:rPr lang="zh-CN" altLang="en-US" dirty="0"/>
              <a:t>顶</a:t>
            </a:r>
            <a:r>
              <a:rPr lang="zh-CN" altLang="en-US" dirty="0" smtClean="0"/>
              <a:t>部晶体掉落堆积在岩浆房底部，某些晶体可能被重熔。</a:t>
            </a:r>
            <a:endParaRPr lang="en-US" dirty="0"/>
          </a:p>
        </p:txBody>
      </p:sp>
      <p:pic>
        <p:nvPicPr>
          <p:cNvPr id="5" name="Picture 4"/>
          <p:cNvPicPr>
            <a:picLocks noChangeAspect="1"/>
          </p:cNvPicPr>
          <p:nvPr/>
        </p:nvPicPr>
        <p:blipFill>
          <a:blip r:embed="rId2"/>
          <a:stretch>
            <a:fillRect/>
          </a:stretch>
        </p:blipFill>
        <p:spPr>
          <a:xfrm>
            <a:off x="7738915" y="3123689"/>
            <a:ext cx="3779575" cy="3470773"/>
          </a:xfrm>
          <a:prstGeom prst="rect">
            <a:avLst/>
          </a:prstGeom>
        </p:spPr>
      </p:pic>
    </p:spTree>
    <p:extLst>
      <p:ext uri="{BB962C8B-B14F-4D97-AF65-F5344CB8AC3E}">
        <p14:creationId xmlns:p14="http://schemas.microsoft.com/office/powerpoint/2010/main" val="125538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0131" y="205876"/>
            <a:ext cx="5018172" cy="6555601"/>
          </a:xfrm>
          <a:prstGeom prst="rect">
            <a:avLst/>
          </a:prstGeom>
        </p:spPr>
      </p:pic>
      <p:sp>
        <p:nvSpPr>
          <p:cNvPr id="3" name="TextBox 2"/>
          <p:cNvSpPr txBox="1"/>
          <p:nvPr/>
        </p:nvSpPr>
        <p:spPr>
          <a:xfrm>
            <a:off x="5619135" y="258097"/>
            <a:ext cx="6245942" cy="2031325"/>
          </a:xfrm>
          <a:prstGeom prst="rect">
            <a:avLst/>
          </a:prstGeom>
          <a:noFill/>
        </p:spPr>
        <p:txBody>
          <a:bodyPr wrap="square" rtlCol="0">
            <a:spAutoFit/>
          </a:bodyPr>
          <a:lstStyle/>
          <a:p>
            <a:pPr marL="285750" indent="-285750">
              <a:buFont typeface="Wingdings" panose="05000000000000000000" pitchFamily="2" charset="2"/>
              <a:buChar char="§"/>
            </a:pPr>
            <a:r>
              <a:rPr lang="zh-CN" altLang="en-US" dirty="0" smtClean="0"/>
              <a:t>如何读图？</a:t>
            </a:r>
            <a:endParaRPr lang="en-US" altLang="zh-CN" dirty="0" smtClean="0"/>
          </a:p>
          <a:p>
            <a:r>
              <a:rPr lang="zh-CN" altLang="en-US" dirty="0"/>
              <a:t>岩</a:t>
            </a:r>
            <a:r>
              <a:rPr lang="zh-CN" altLang="en-US" dirty="0" smtClean="0"/>
              <a:t>浆上涌是会不断结晶以及卸载晶体（或者说使熔体和晶体发生分离），岩浆成分沿黑色曲线不断向右下移动（黑色带箭头的实线，该线是多元共晶曲线），直到蓝色点（代表结晶前缘平均成分）。岩浆成分无法越过蓝色点，因为残余岩浆被锁在结晶前缘内部。只有当结晶前缘崩溃或被重熔后，这些富硅熔体才会被释放出来，形成富硅岩体。</a:t>
            </a:r>
            <a:endParaRPr lang="en-US" dirty="0"/>
          </a:p>
        </p:txBody>
      </p:sp>
    </p:spTree>
    <p:extLst>
      <p:ext uri="{BB962C8B-B14F-4D97-AF65-F5344CB8AC3E}">
        <p14:creationId xmlns:p14="http://schemas.microsoft.com/office/powerpoint/2010/main" val="4257026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1665" y="707923"/>
            <a:ext cx="10950677" cy="2862322"/>
          </a:xfrm>
          <a:prstGeom prst="rect">
            <a:avLst/>
          </a:prstGeom>
          <a:noFill/>
        </p:spPr>
        <p:txBody>
          <a:bodyPr wrap="square" rtlCol="0">
            <a:spAutoFit/>
          </a:bodyPr>
          <a:lstStyle/>
          <a:p>
            <a:pPr marL="342900" indent="-342900">
              <a:buFont typeface="Wingdings" panose="05000000000000000000" pitchFamily="2" charset="2"/>
              <a:buChar char="§"/>
            </a:pPr>
            <a:r>
              <a:rPr lang="zh-CN" altLang="en-US" dirty="0" smtClean="0"/>
              <a:t>玄武岩很难直接演化出流纹岩类的富硅岩体，但是可以通过其他间接的方式：（</a:t>
            </a:r>
            <a:r>
              <a:rPr lang="en-US" altLang="zh-CN" dirty="0" smtClean="0"/>
              <a:t>1</a:t>
            </a:r>
            <a:r>
              <a:rPr lang="zh-CN" altLang="en-US" dirty="0" smtClean="0"/>
              <a:t>）玄武岩浆房顶部逐渐变厚变重，在重力作用下发生坍塌。由于结晶前缘中含有很多撕裂构造，其中充满了富硅熔体。当结晶前缘大规模坍塌，这些撕裂构造中的富硅熔体聚集；（</a:t>
            </a:r>
            <a:r>
              <a:rPr lang="en-US" altLang="zh-CN" dirty="0" smtClean="0"/>
              <a:t>2</a:t>
            </a:r>
            <a:r>
              <a:rPr lang="zh-CN" altLang="en-US" dirty="0" smtClean="0"/>
              <a:t>）结晶前缘坍塌后不断重熔。</a:t>
            </a:r>
            <a:endParaRPr lang="en-US" altLang="zh-CN" dirty="0" smtClean="0"/>
          </a:p>
          <a:p>
            <a:pPr marL="342900" indent="-342900">
              <a:buFont typeface="Wingdings" panose="05000000000000000000" pitchFamily="2" charset="2"/>
              <a:buChar char="§"/>
            </a:pPr>
            <a:r>
              <a:rPr lang="zh-CN" altLang="en-US" dirty="0" smtClean="0"/>
              <a:t>从化学成分上讲，结晶前缘不稳定导致的成分分异与通常分离结晶产生的成分分异不可区分。</a:t>
            </a:r>
            <a:endParaRPr lang="en-US" altLang="zh-CN" dirty="0" smtClean="0"/>
          </a:p>
          <a:p>
            <a:pPr marL="342900" indent="-342900">
              <a:buFont typeface="Wingdings" panose="05000000000000000000" pitchFamily="2" charset="2"/>
              <a:buChar char="§"/>
            </a:pPr>
            <a:r>
              <a:rPr lang="zh-CN" altLang="en-US" dirty="0"/>
              <a:t>结晶前</a:t>
            </a:r>
            <a:r>
              <a:rPr lang="zh-CN" altLang="en-US" dirty="0" smtClean="0"/>
              <a:t>缘不断重熔将产生富硅成分，所以对于结晶前缘不断崩塌的岩浆房都会产生酸性熔岩，如冰岛；对于结晶前缘无法反复重熔，将很难产生富硅成分，例如夏威夷熔岩和月球。夏威夷熔岩流动性太大，旧时刻坍塌的结晶前缘被带到其他地方，新时刻的结晶前缘有流动到了新的地方，不能形成稳定持续的新生</a:t>
            </a:r>
            <a:r>
              <a:rPr lang="en-US" altLang="zh-CN" dirty="0" smtClean="0"/>
              <a:t>-</a:t>
            </a:r>
            <a:r>
              <a:rPr lang="zh-CN" altLang="en-US" dirty="0" smtClean="0"/>
              <a:t>重熔循环。月球是因为没有能量来反复熔融结晶前缘。</a:t>
            </a:r>
            <a:endParaRPr lang="en-US" altLang="zh-CN" dirty="0" smtClean="0"/>
          </a:p>
          <a:p>
            <a:pPr marL="342900" indent="-342900">
              <a:buFont typeface="Wingdings" panose="05000000000000000000" pitchFamily="2" charset="2"/>
              <a:buChar char="§"/>
            </a:pPr>
            <a:r>
              <a:rPr lang="zh-CN" altLang="en-US" dirty="0"/>
              <a:t>传</a:t>
            </a:r>
            <a:r>
              <a:rPr lang="zh-CN" altLang="en-US" dirty="0" smtClean="0"/>
              <a:t>统的岩浆房分异都是考虑源区和地表分异，而不考虑岩浆上涌过程中发生分异行为。越来越多的证据表明，岩浆上涌过程发生的分异作用是岩浆分异最重要的一环</a:t>
            </a:r>
            <a:endParaRPr lang="en-US" dirty="0"/>
          </a:p>
        </p:txBody>
      </p:sp>
      <p:pic>
        <p:nvPicPr>
          <p:cNvPr id="3" name="Picture 2"/>
          <p:cNvPicPr>
            <a:picLocks noChangeAspect="1"/>
          </p:cNvPicPr>
          <p:nvPr/>
        </p:nvPicPr>
        <p:blipFill>
          <a:blip r:embed="rId2"/>
          <a:stretch>
            <a:fillRect/>
          </a:stretch>
        </p:blipFill>
        <p:spPr>
          <a:xfrm>
            <a:off x="1132999" y="3570245"/>
            <a:ext cx="5030342" cy="3108176"/>
          </a:xfrm>
          <a:prstGeom prst="rect">
            <a:avLst/>
          </a:prstGeom>
        </p:spPr>
      </p:pic>
      <p:sp>
        <p:nvSpPr>
          <p:cNvPr id="4" name="TextBox 3"/>
          <p:cNvSpPr txBox="1"/>
          <p:nvPr/>
        </p:nvSpPr>
        <p:spPr>
          <a:xfrm>
            <a:off x="6496665" y="3642852"/>
            <a:ext cx="5051322" cy="923330"/>
          </a:xfrm>
          <a:prstGeom prst="rect">
            <a:avLst/>
          </a:prstGeom>
          <a:noFill/>
        </p:spPr>
        <p:txBody>
          <a:bodyPr wrap="square" rtlCol="0">
            <a:spAutoFit/>
          </a:bodyPr>
          <a:lstStyle/>
          <a:p>
            <a:r>
              <a:rPr lang="zh-CN" altLang="en-US" dirty="0" smtClean="0"/>
              <a:t>箭头表示熔体运动方向。内部富硅的撕裂构造将富硅熔体包裹成透镜体。当结晶前缘崩溃或重熔后，这些富硅熔体将被释放。</a:t>
            </a:r>
            <a:endParaRPr lang="en-US" dirty="0"/>
          </a:p>
        </p:txBody>
      </p:sp>
    </p:spTree>
    <p:extLst>
      <p:ext uri="{BB962C8B-B14F-4D97-AF65-F5344CB8AC3E}">
        <p14:creationId xmlns:p14="http://schemas.microsoft.com/office/powerpoint/2010/main" val="3044667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0877" y="339213"/>
            <a:ext cx="10412362" cy="830997"/>
          </a:xfrm>
          <a:prstGeom prst="rect">
            <a:avLst/>
          </a:prstGeom>
          <a:noFill/>
        </p:spPr>
        <p:txBody>
          <a:bodyPr wrap="square" rtlCol="0">
            <a:spAutoFit/>
          </a:bodyPr>
          <a:lstStyle/>
          <a:p>
            <a:pPr algn="ctr"/>
            <a:r>
              <a:rPr lang="en-US" sz="2400" b="1" dirty="0"/>
              <a:t>Crystal capture, sorting, and retention in </a:t>
            </a:r>
            <a:r>
              <a:rPr lang="en-US" sz="2400" b="1" dirty="0" err="1"/>
              <a:t>convecting</a:t>
            </a:r>
            <a:r>
              <a:rPr lang="en-US" sz="2400" b="1" dirty="0"/>
              <a:t> </a:t>
            </a:r>
            <a:r>
              <a:rPr lang="en-US" sz="2400" b="1" dirty="0" smtClean="0"/>
              <a:t>magma</a:t>
            </a:r>
          </a:p>
          <a:p>
            <a:pPr algn="ctr"/>
            <a:r>
              <a:rPr lang="en-US" altLang="zh-CN" sz="2400" b="1" dirty="0" smtClean="0"/>
              <a:t>Marsh 1988</a:t>
            </a:r>
            <a:endParaRPr lang="en-US" sz="2400" b="1" dirty="0"/>
          </a:p>
        </p:txBody>
      </p:sp>
      <p:sp>
        <p:nvSpPr>
          <p:cNvPr id="5" name="TextBox 4"/>
          <p:cNvSpPr txBox="1"/>
          <p:nvPr/>
        </p:nvSpPr>
        <p:spPr>
          <a:xfrm>
            <a:off x="634181" y="1334729"/>
            <a:ext cx="11164529" cy="3139321"/>
          </a:xfrm>
          <a:prstGeom prst="rect">
            <a:avLst/>
          </a:prstGeom>
          <a:noFill/>
        </p:spPr>
        <p:txBody>
          <a:bodyPr wrap="square" rtlCol="0">
            <a:spAutoFit/>
          </a:bodyPr>
          <a:lstStyle/>
          <a:p>
            <a:pPr marL="285750" indent="-285750">
              <a:buFont typeface="Wingdings" panose="05000000000000000000" pitchFamily="2" charset="2"/>
              <a:buChar char="§"/>
            </a:pPr>
            <a:r>
              <a:rPr lang="zh-CN" altLang="en-US" dirty="0" smtClean="0"/>
              <a:t>本文核心观点：</a:t>
            </a:r>
            <a:r>
              <a:rPr lang="zh-CN" altLang="en-US" dirty="0"/>
              <a:t>岩浆</a:t>
            </a:r>
            <a:r>
              <a:rPr lang="zh-CN" altLang="en-US" dirty="0" smtClean="0"/>
              <a:t>房顶底温度边界层向岩浆房内部生长，导致边界层内存在很大的粘度和温度梯度，这些梯度将促进边界层最前端产生对流。</a:t>
            </a:r>
            <a:endParaRPr lang="en-US" altLang="zh-CN"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zh-CN" altLang="en-US" dirty="0" smtClean="0"/>
              <a:t>边界层内粘度随结晶度的变化发生很大变化，由此将顶底温度边界层划分为‘硬壳’（</a:t>
            </a:r>
            <a:r>
              <a:rPr lang="en-US" altLang="zh-CN" dirty="0" smtClean="0"/>
              <a:t>N&gt;=0.5</a:t>
            </a:r>
            <a:r>
              <a:rPr lang="zh-CN" altLang="en-US" dirty="0" smtClean="0"/>
              <a:t>）</a:t>
            </a:r>
            <a:r>
              <a:rPr lang="en-US" altLang="zh-CN" dirty="0" smtClean="0"/>
              <a:t>,</a:t>
            </a:r>
            <a:r>
              <a:rPr lang="zh-CN" altLang="en-US" dirty="0" smtClean="0"/>
              <a:t>‘晶络’（</a:t>
            </a:r>
            <a:r>
              <a:rPr lang="en-US" altLang="zh-CN" dirty="0" smtClean="0"/>
              <a:t>0.25~0.5</a:t>
            </a:r>
            <a:r>
              <a:rPr lang="zh-CN" altLang="en-US" dirty="0" smtClean="0"/>
              <a:t>），‘悬浮液’（</a:t>
            </a:r>
            <a:r>
              <a:rPr lang="en-US" altLang="zh-CN" dirty="0" smtClean="0"/>
              <a:t>&lt;=0.25</a:t>
            </a:r>
            <a:r>
              <a:rPr lang="zh-CN" altLang="en-US" dirty="0" smtClean="0"/>
              <a:t>）；（按体积分数计算）</a:t>
            </a:r>
            <a:endParaRPr lang="en-US" altLang="zh-CN" dirty="0" smtClean="0"/>
          </a:p>
          <a:p>
            <a:pPr marL="285750" indent="-285750">
              <a:buFont typeface="Wingdings" panose="05000000000000000000" pitchFamily="2" charset="2"/>
              <a:buChar char="§"/>
            </a:pPr>
            <a:r>
              <a:rPr lang="en-US" altLang="zh-CN" dirty="0" smtClean="0"/>
              <a:t>Mush</a:t>
            </a:r>
            <a:r>
              <a:rPr lang="zh-CN" altLang="en-US" dirty="0"/>
              <a:t>与</a:t>
            </a:r>
            <a:r>
              <a:rPr lang="en-US" altLang="zh-CN" dirty="0" smtClean="0"/>
              <a:t>suspension</a:t>
            </a:r>
            <a:r>
              <a:rPr lang="zh-CN" altLang="en-US" dirty="0" smtClean="0"/>
              <a:t>的粘度增加很快，两者界面处被定义为晶体捕获面；</a:t>
            </a:r>
            <a:endParaRPr lang="en-US" altLang="zh-CN" dirty="0" smtClean="0"/>
          </a:p>
          <a:p>
            <a:pPr marL="285750" indent="-285750">
              <a:buFont typeface="Wingdings" panose="05000000000000000000" pitchFamily="2" charset="2"/>
              <a:buChar char="§"/>
            </a:pPr>
            <a:r>
              <a:rPr lang="zh-CN" altLang="en-US" dirty="0"/>
              <a:t>岩</a:t>
            </a:r>
            <a:r>
              <a:rPr lang="zh-CN" altLang="en-US" dirty="0" smtClean="0"/>
              <a:t>浆房中最初带来的斑晶一般不会被捕获，而那些在</a:t>
            </a:r>
            <a:r>
              <a:rPr lang="en-US" altLang="zh-CN" dirty="0" smtClean="0"/>
              <a:t>suspension</a:t>
            </a:r>
            <a:r>
              <a:rPr lang="zh-CN" altLang="en-US" dirty="0" smtClean="0"/>
              <a:t>附近生长的晶体可能被捕获，因为结晶前缘的生长速度可能超过晶体的潜在运动速度；</a:t>
            </a:r>
            <a:endParaRPr lang="en-US" altLang="zh-CN" dirty="0" smtClean="0"/>
          </a:p>
          <a:p>
            <a:pPr marL="285750" indent="-285750">
              <a:buFont typeface="Wingdings" panose="05000000000000000000" pitchFamily="2" charset="2"/>
              <a:buChar char="§"/>
            </a:pPr>
            <a:r>
              <a:rPr lang="zh-CN" altLang="en-US" dirty="0" smtClean="0"/>
              <a:t>在</a:t>
            </a:r>
            <a:r>
              <a:rPr lang="en-US" altLang="zh-CN" dirty="0" smtClean="0"/>
              <a:t>rigid crust</a:t>
            </a:r>
            <a:r>
              <a:rPr lang="zh-CN" altLang="en-US" dirty="0" smtClean="0"/>
              <a:t>中的残余熔体演化程度较高，但是被封锁在</a:t>
            </a:r>
            <a:r>
              <a:rPr lang="en-US" altLang="zh-CN" dirty="0" smtClean="0"/>
              <a:t>rigid crust</a:t>
            </a:r>
            <a:r>
              <a:rPr lang="zh-CN" altLang="en-US" dirty="0" smtClean="0"/>
              <a:t>中不能出来，因此可供喷发或者流出的富硅熔体就很有限；</a:t>
            </a:r>
            <a:endParaRPr lang="en-US" altLang="zh-CN" dirty="0" smtClean="0"/>
          </a:p>
          <a:p>
            <a:pPr marL="285750" indent="-285750">
              <a:buFont typeface="Wingdings" panose="05000000000000000000" pitchFamily="2" charset="2"/>
              <a:buChar char="§"/>
            </a:pPr>
            <a:r>
              <a:rPr lang="zh-CN" altLang="en-US" dirty="0">
                <a:solidFill>
                  <a:srgbClr val="FF0000"/>
                </a:solidFill>
              </a:rPr>
              <a:t>超重的矿物可以单独沉降，如钛铁矿</a:t>
            </a:r>
            <a:r>
              <a:rPr lang="zh-CN" alt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892835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3065" y="427703"/>
            <a:ext cx="11289890" cy="5355312"/>
          </a:xfrm>
          <a:prstGeom prst="rect">
            <a:avLst/>
          </a:prstGeom>
          <a:noFill/>
        </p:spPr>
        <p:txBody>
          <a:bodyPr wrap="square" rtlCol="0">
            <a:spAutoFit/>
          </a:bodyPr>
          <a:lstStyle/>
          <a:p>
            <a:pPr marL="285750" indent="-285750">
              <a:buFont typeface="Wingdings" panose="05000000000000000000" pitchFamily="2" charset="2"/>
              <a:buChar char="§"/>
            </a:pPr>
            <a:r>
              <a:rPr lang="zh-CN" altLang="en-US" dirty="0" smtClean="0"/>
              <a:t>矿物结晶分异是火成岩多样性的重要过程，按照</a:t>
            </a:r>
            <a:r>
              <a:rPr lang="en-US" altLang="zh-CN" dirty="0" smtClean="0"/>
              <a:t>Bowen(1947)</a:t>
            </a:r>
            <a:r>
              <a:rPr lang="zh-CN" altLang="en-US" dirty="0" smtClean="0"/>
              <a:t>的说法，矿物不断结晶将导致母岩浆成分由玄武质逐渐变化为花岗质，理论上说应该有很多玄武质</a:t>
            </a:r>
            <a:r>
              <a:rPr lang="en-US" altLang="zh-CN" dirty="0" smtClean="0"/>
              <a:t>-</a:t>
            </a:r>
            <a:r>
              <a:rPr lang="zh-CN" altLang="en-US" dirty="0" smtClean="0"/>
              <a:t>花岗质成分渐变的案例，但实际上并没有看到这样的成分渐变案例。例如，洋中脊和夏威夷喷发的大规模玄武岩浆没有发现富硅熔体的存在。即使在大型的基性超基性甚至含水岩</a:t>
            </a:r>
            <a:r>
              <a:rPr lang="zh-CN" altLang="en-US" dirty="0"/>
              <a:t>浆</a:t>
            </a:r>
            <a:r>
              <a:rPr lang="zh-CN" altLang="en-US" dirty="0" smtClean="0"/>
              <a:t>房中也没有看到富硅的岩浆。而且那些浅层的岩浆房几乎都没有分异的现象，而侵入岩却有明显的分异。这究竟是为什么？</a:t>
            </a:r>
            <a:endParaRPr lang="en-US" altLang="zh-CN"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zh-CN" altLang="en-US" dirty="0" smtClean="0"/>
              <a:t>矿物分离的物理过程究竟是怎样的？那些已经发生分离了的岩块或矿物到哪去了？岩浆房中因结晶分异导致的成分变化有多大？矿物大小，下沉方式能告诉我们矿物在岩浆中存在哪些运动特征？一般的岩浆房只会发生有限的分异作用吗？侵入岩的分异机制是否与火山有巨大的不同？</a:t>
            </a:r>
            <a:endParaRPr lang="en-US" altLang="zh-CN"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altLang="zh-CN" dirty="0" smtClean="0"/>
              <a:t>Shaw(1965)</a:t>
            </a:r>
            <a:r>
              <a:rPr lang="zh-CN" altLang="en-US" dirty="0" smtClean="0"/>
              <a:t>认为，想要解决上述问题，需要知道矿物种类和大小随时间的变化关系，矿物颗粒的多少，矿物成分、温度和位置集中与岩浆的有效粘度有什么关系，岩浆的温度变化，等等。</a:t>
            </a:r>
            <a:endParaRPr lang="en-US" altLang="zh-CN"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zh-CN" altLang="en-US" dirty="0" smtClean="0"/>
              <a:t>设矿物的静水移动速度（上浮或下沉）为</a:t>
            </a:r>
            <a:r>
              <a:rPr lang="en-US" altLang="zh-CN" dirty="0" smtClean="0"/>
              <a:t>Vg</a:t>
            </a:r>
            <a:r>
              <a:rPr lang="zh-CN" altLang="en-US" dirty="0" smtClean="0"/>
              <a:t>，岩浆的流动速度为</a:t>
            </a:r>
            <a:r>
              <a:rPr lang="en-US" altLang="zh-CN" dirty="0" smtClean="0"/>
              <a:t>U</a:t>
            </a:r>
            <a:r>
              <a:rPr lang="zh-CN" altLang="en-US" dirty="0" smtClean="0"/>
              <a:t>，定义速度比</a:t>
            </a:r>
            <a:r>
              <a:rPr lang="en-US" altLang="zh-CN" dirty="0" smtClean="0"/>
              <a:t>S=Vg/U</a:t>
            </a:r>
            <a:r>
              <a:rPr lang="zh-CN" altLang="en-US" dirty="0" smtClean="0"/>
              <a:t>。</a:t>
            </a:r>
            <a:r>
              <a:rPr lang="en-US" altLang="zh-CN" dirty="0" smtClean="0"/>
              <a:t>S&lt;1</a:t>
            </a:r>
            <a:r>
              <a:rPr lang="zh-CN" altLang="en-US" dirty="0"/>
              <a:t>表</a:t>
            </a:r>
            <a:r>
              <a:rPr lang="zh-CN" altLang="en-US" dirty="0" smtClean="0"/>
              <a:t>明矿物随岩浆一起运动；</a:t>
            </a:r>
            <a:r>
              <a:rPr lang="en-US" altLang="zh-CN" dirty="0" smtClean="0"/>
              <a:t>S=1</a:t>
            </a:r>
            <a:r>
              <a:rPr lang="zh-CN" altLang="en-US" dirty="0" smtClean="0"/>
              <a:t>表明矿物的位置不变，类似于悬浮；</a:t>
            </a:r>
            <a:r>
              <a:rPr lang="en-US" altLang="zh-CN" dirty="0" smtClean="0"/>
              <a:t>S&gt;1</a:t>
            </a:r>
            <a:r>
              <a:rPr lang="zh-CN" altLang="en-US" dirty="0" smtClean="0"/>
              <a:t>表明矿物下沉。</a:t>
            </a:r>
            <a:endParaRPr lang="en-US" altLang="zh-CN" dirty="0" smtClean="0"/>
          </a:p>
          <a:p>
            <a:pPr marL="285750" indent="-285750">
              <a:buFont typeface="Wingdings" panose="05000000000000000000" pitchFamily="2" charset="2"/>
              <a:buChar char="§"/>
            </a:pPr>
            <a:endParaRPr lang="en-US" altLang="zh-CN" dirty="0"/>
          </a:p>
          <a:p>
            <a:r>
              <a:rPr lang="zh-CN" altLang="en-US" dirty="0" smtClean="0"/>
              <a:t>当矿物刚刚成核时，</a:t>
            </a:r>
            <a:r>
              <a:rPr lang="en-US" altLang="zh-CN" dirty="0" smtClean="0"/>
              <a:t>S~0</a:t>
            </a:r>
            <a:r>
              <a:rPr lang="zh-CN" altLang="en-US" dirty="0" smtClean="0"/>
              <a:t>，矿物将在整个岩浆房中停留（随岩浆一起运动）；当矿物逐渐长大，</a:t>
            </a:r>
            <a:r>
              <a:rPr lang="en-US" altLang="zh-CN" dirty="0" smtClean="0"/>
              <a:t>S</a:t>
            </a:r>
            <a:r>
              <a:rPr lang="zh-CN" altLang="en-US" dirty="0" smtClean="0"/>
              <a:t>逐渐变大，能够留住矿物的区域逐渐减小到对流强的区域。实际上，</a:t>
            </a:r>
            <a:r>
              <a:rPr lang="en-US" altLang="zh-CN" dirty="0" smtClean="0"/>
              <a:t>1-S</a:t>
            </a:r>
            <a:r>
              <a:rPr lang="zh-CN" altLang="en-US" dirty="0" smtClean="0"/>
              <a:t>可以看做是矿物发生分离的可能性；</a:t>
            </a:r>
            <a:r>
              <a:rPr lang="zh-CN" altLang="en-US" dirty="0"/>
              <a:t>或者</a:t>
            </a:r>
            <a:r>
              <a:rPr lang="en-US" dirty="0"/>
              <a:t>S</a:t>
            </a:r>
            <a:r>
              <a:rPr lang="zh-CN" altLang="en-US" dirty="0"/>
              <a:t>代表了</a:t>
            </a:r>
          </a:p>
          <a:p>
            <a:r>
              <a:rPr lang="zh-CN" altLang="en-US" dirty="0"/>
              <a:t>矿物停留的可能</a:t>
            </a:r>
            <a:r>
              <a:rPr lang="zh-CN" altLang="en-US" dirty="0" smtClean="0"/>
              <a:t>性。</a:t>
            </a:r>
            <a:endParaRPr lang="en-US" altLang="zh-CN" dirty="0" smtClean="0"/>
          </a:p>
        </p:txBody>
      </p:sp>
      <p:pic>
        <p:nvPicPr>
          <p:cNvPr id="3" name="Picture 2"/>
          <p:cNvPicPr>
            <a:picLocks noChangeAspect="1"/>
          </p:cNvPicPr>
          <p:nvPr/>
        </p:nvPicPr>
        <p:blipFill>
          <a:blip r:embed="rId2"/>
          <a:stretch>
            <a:fillRect/>
          </a:stretch>
        </p:blipFill>
        <p:spPr>
          <a:xfrm>
            <a:off x="11938611" y="4506624"/>
            <a:ext cx="1246447" cy="2351376"/>
          </a:xfrm>
          <a:prstGeom prst="rect">
            <a:avLst/>
          </a:prstGeom>
        </p:spPr>
      </p:pic>
    </p:spTree>
    <p:extLst>
      <p:ext uri="{BB962C8B-B14F-4D97-AF65-F5344CB8AC3E}">
        <p14:creationId xmlns:p14="http://schemas.microsoft.com/office/powerpoint/2010/main" val="4155656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3385" y="422031"/>
            <a:ext cx="11113477" cy="2862322"/>
          </a:xfrm>
          <a:prstGeom prst="rect">
            <a:avLst/>
          </a:prstGeom>
          <a:noFill/>
        </p:spPr>
        <p:txBody>
          <a:bodyPr wrap="square" rtlCol="0">
            <a:spAutoFit/>
          </a:bodyPr>
          <a:lstStyle/>
          <a:p>
            <a:pPr marL="285750" indent="-285750">
              <a:buFont typeface="Wingdings" panose="05000000000000000000" pitchFamily="2" charset="2"/>
              <a:buChar char="§"/>
            </a:pPr>
            <a:r>
              <a:rPr lang="zh-CN" altLang="en-US" dirty="0" smtClean="0"/>
              <a:t>矿物捕获：根据定义</a:t>
            </a:r>
            <a:r>
              <a:rPr lang="en-US" altLang="zh-CN" dirty="0" smtClean="0"/>
              <a:t>S=Vg/U</a:t>
            </a:r>
            <a:r>
              <a:rPr lang="zh-CN" altLang="en-US" dirty="0" smtClean="0"/>
              <a:t>，其中</a:t>
            </a:r>
            <a:r>
              <a:rPr lang="en-US" altLang="zh-CN" dirty="0" smtClean="0"/>
              <a:t>U</a:t>
            </a:r>
            <a:r>
              <a:rPr lang="zh-CN" altLang="en-US" dirty="0" smtClean="0"/>
              <a:t>是顶部结晶前缘的生长速度（向下），</a:t>
            </a:r>
            <a:r>
              <a:rPr lang="en-US" altLang="zh-CN" dirty="0" smtClean="0"/>
              <a:t>Vg</a:t>
            </a:r>
            <a:r>
              <a:rPr lang="zh-CN" altLang="en-US" dirty="0" smtClean="0"/>
              <a:t>是矿物下沉的速度。</a:t>
            </a:r>
            <a:endParaRPr lang="en-US" altLang="zh-CN"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zh-CN" altLang="en-US" dirty="0"/>
              <a:t>注意</a:t>
            </a:r>
            <a:r>
              <a:rPr lang="zh-CN" altLang="en-US" dirty="0" smtClean="0"/>
              <a:t>：矿物是</a:t>
            </a:r>
            <a:r>
              <a:rPr lang="zh-CN" altLang="en-US" dirty="0"/>
              <a:t>否</a:t>
            </a:r>
            <a:r>
              <a:rPr lang="zh-CN" altLang="en-US" dirty="0" smtClean="0"/>
              <a:t>能被捕获</a:t>
            </a:r>
            <a:r>
              <a:rPr lang="zh-CN" altLang="en-US" dirty="0"/>
              <a:t>与流</a:t>
            </a:r>
            <a:r>
              <a:rPr lang="zh-CN" altLang="en-US" dirty="0" smtClean="0"/>
              <a:t>体</a:t>
            </a:r>
            <a:r>
              <a:rPr lang="en-US" altLang="zh-CN" dirty="0" smtClean="0"/>
              <a:t>-</a:t>
            </a:r>
            <a:r>
              <a:rPr lang="zh-CN" altLang="en-US" dirty="0" smtClean="0"/>
              <a:t>矿物相对运</a:t>
            </a:r>
            <a:r>
              <a:rPr lang="zh-CN" altLang="en-US" dirty="0"/>
              <a:t>动没有</a:t>
            </a:r>
            <a:r>
              <a:rPr lang="zh-CN" altLang="en-US" dirty="0" smtClean="0"/>
              <a:t>关系</a:t>
            </a:r>
            <a:r>
              <a:rPr lang="zh-CN" altLang="en-US" dirty="0"/>
              <a:t>，因为如果向</a:t>
            </a:r>
            <a:r>
              <a:rPr lang="zh-CN" altLang="en-US" dirty="0" smtClean="0"/>
              <a:t>上运</a:t>
            </a:r>
            <a:r>
              <a:rPr lang="zh-CN" altLang="en-US" dirty="0"/>
              <a:t>动的流体将矿</a:t>
            </a:r>
            <a:r>
              <a:rPr lang="zh-CN" altLang="en-US" dirty="0" smtClean="0"/>
              <a:t>物上</a:t>
            </a:r>
            <a:r>
              <a:rPr lang="zh-CN" altLang="en-US" dirty="0"/>
              <a:t>托到结晶前缘</a:t>
            </a:r>
            <a:r>
              <a:rPr lang="zh-CN" altLang="en-US" dirty="0" smtClean="0"/>
              <a:t>，而</a:t>
            </a:r>
            <a:r>
              <a:rPr lang="zh-CN" altLang="en-US" dirty="0"/>
              <a:t>结晶前缘的结</a:t>
            </a:r>
            <a:r>
              <a:rPr lang="zh-CN" altLang="en-US" dirty="0" smtClean="0"/>
              <a:t>晶速</a:t>
            </a:r>
            <a:r>
              <a:rPr lang="zh-CN" altLang="en-US" dirty="0"/>
              <a:t>度极慢，矿物</a:t>
            </a:r>
            <a:r>
              <a:rPr lang="zh-CN" altLang="en-US" dirty="0" smtClean="0"/>
              <a:t>是无</a:t>
            </a:r>
            <a:r>
              <a:rPr lang="zh-CN" altLang="en-US" dirty="0"/>
              <a:t>法被结晶前</a:t>
            </a:r>
            <a:r>
              <a:rPr lang="zh-CN" altLang="en-US" dirty="0" smtClean="0"/>
              <a:t>缘捕</a:t>
            </a:r>
            <a:r>
              <a:rPr lang="zh-CN" altLang="en-US" dirty="0"/>
              <a:t>获的。因此</a:t>
            </a:r>
            <a:r>
              <a:rPr lang="zh-CN" altLang="en-US" dirty="0" smtClean="0"/>
              <a:t>，决</a:t>
            </a:r>
            <a:r>
              <a:rPr lang="zh-CN" altLang="en-US" dirty="0"/>
              <a:t>定矿物是否</a:t>
            </a:r>
            <a:r>
              <a:rPr lang="zh-CN" altLang="en-US" dirty="0" smtClean="0"/>
              <a:t>被捕</a:t>
            </a:r>
            <a:r>
              <a:rPr lang="zh-CN" altLang="en-US" dirty="0"/>
              <a:t>获取决于矿</a:t>
            </a:r>
            <a:r>
              <a:rPr lang="zh-CN" altLang="en-US" dirty="0" smtClean="0"/>
              <a:t>物运</a:t>
            </a:r>
            <a:r>
              <a:rPr lang="zh-CN" altLang="en-US" dirty="0"/>
              <a:t>动速度和结</a:t>
            </a:r>
            <a:r>
              <a:rPr lang="zh-CN" altLang="en-US" dirty="0" smtClean="0"/>
              <a:t>晶前</a:t>
            </a:r>
            <a:r>
              <a:rPr lang="zh-CN" altLang="en-US" dirty="0"/>
              <a:t>缘生长速度</a:t>
            </a:r>
            <a:r>
              <a:rPr lang="zh-CN" altLang="en-US" dirty="0" smtClean="0"/>
              <a:t>。</a:t>
            </a:r>
            <a:endParaRPr lang="en-US" altLang="zh-CN"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S~0</a:t>
            </a:r>
            <a:r>
              <a:rPr lang="zh-CN" altLang="en-US" dirty="0" smtClean="0"/>
              <a:t>情况（岩浆房开始结晶时），结晶前缘的生长速度极快，会捕获所有的矿物，甚至岩浆本来带来的斑晶；</a:t>
            </a:r>
            <a:r>
              <a:rPr lang="en-US" altLang="zh-CN" dirty="0" smtClean="0"/>
              <a:t>S&gt;&gt;1</a:t>
            </a:r>
            <a:r>
              <a:rPr lang="zh-CN" altLang="en-US" dirty="0" smtClean="0"/>
              <a:t>，矿物飞速沉降，矿物发生分离。</a:t>
            </a:r>
            <a:endParaRPr lang="en-US" altLang="zh-CN"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S</a:t>
            </a:r>
            <a:r>
              <a:rPr lang="zh-CN" altLang="en-US" dirty="0" smtClean="0"/>
              <a:t>型分布</a:t>
            </a:r>
            <a:endParaRPr lang="en-US" dirty="0"/>
          </a:p>
        </p:txBody>
      </p:sp>
      <p:pic>
        <p:nvPicPr>
          <p:cNvPr id="9" name="Picture 8"/>
          <p:cNvPicPr>
            <a:picLocks noChangeAspect="1"/>
          </p:cNvPicPr>
          <p:nvPr/>
        </p:nvPicPr>
        <p:blipFill>
          <a:blip r:embed="rId2"/>
          <a:stretch>
            <a:fillRect/>
          </a:stretch>
        </p:blipFill>
        <p:spPr>
          <a:xfrm>
            <a:off x="5193608" y="3284353"/>
            <a:ext cx="6998392" cy="3573647"/>
          </a:xfrm>
          <a:prstGeom prst="rect">
            <a:avLst/>
          </a:prstGeom>
        </p:spPr>
      </p:pic>
    </p:spTree>
    <p:extLst>
      <p:ext uri="{BB962C8B-B14F-4D97-AF65-F5344CB8AC3E}">
        <p14:creationId xmlns:p14="http://schemas.microsoft.com/office/powerpoint/2010/main" val="936423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5854</TotalTime>
  <Words>5396</Words>
  <Application>Microsoft Office PowerPoint</Application>
  <PresentationFormat>Widescreen</PresentationFormat>
  <Paragraphs>245</Paragraphs>
  <Slides>28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等线</vt:lpstr>
      <vt:lpstr>Roboto</vt:lpstr>
      <vt:lpstr>Arial</vt:lpstr>
      <vt:lpstr>Calibri</vt:lpstr>
      <vt:lpstr>Calibri Light</vt:lpstr>
      <vt:lpstr>Cambria Math</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MATRIX</dc:creator>
  <cp:lastModifiedBy>MATRIX</cp:lastModifiedBy>
  <cp:revision>216</cp:revision>
  <dcterms:created xsi:type="dcterms:W3CDTF">2020-01-13T01:52:02Z</dcterms:created>
  <dcterms:modified xsi:type="dcterms:W3CDTF">2020-05-17T09:09:55Z</dcterms:modified>
</cp:coreProperties>
</file>