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78743" y="142086"/>
            <a:ext cx="1327018" cy="5570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072" y="208026"/>
            <a:ext cx="9378950" cy="4090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1122" y="2304288"/>
            <a:ext cx="5950585" cy="324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10.jp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3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jpg"/><Relationship Id="rId4" Type="http://schemas.openxmlformats.org/officeDocument/2006/relationships/image" Target="../media/image9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jpeg"/><Relationship Id="rId3" Type="http://schemas.openxmlformats.org/officeDocument/2006/relationships/image" Target="../media/image50.png"/><Relationship Id="rId7" Type="http://schemas.openxmlformats.org/officeDocument/2006/relationships/image" Target="../media/image12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imf.com/" TargetMode="External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res.gov.in/" TargetMode="External"/><Relationship Id="rId2" Type="http://schemas.openxmlformats.org/officeDocument/2006/relationships/hyperlink" Target="mailto:service@uti.co.i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invest@uti.co.in" TargetMode="External"/><Relationship Id="rId4" Type="http://schemas.openxmlformats.org/officeDocument/2006/relationships/hyperlink" Target="https://smartodr.i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www.visualcapitalist.com/the-history-of-innovation-cycle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ro.gov.in/Chandrayaan3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985" y="641614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028" y="187451"/>
              <a:ext cx="9808845" cy="445134"/>
            </a:xfrm>
            <a:custGeom>
              <a:avLst/>
              <a:gdLst/>
              <a:ahLst/>
              <a:cxnLst/>
              <a:rect l="l" t="t" r="r" b="b"/>
              <a:pathLst>
                <a:path w="9808844" h="445134">
                  <a:moveTo>
                    <a:pt x="9808464" y="0"/>
                  </a:moveTo>
                  <a:lnTo>
                    <a:pt x="9808464" y="0"/>
                  </a:lnTo>
                  <a:lnTo>
                    <a:pt x="0" y="0"/>
                  </a:lnTo>
                  <a:lnTo>
                    <a:pt x="0" y="445008"/>
                  </a:lnTo>
                  <a:lnTo>
                    <a:pt x="9428988" y="445008"/>
                  </a:lnTo>
                  <a:lnTo>
                    <a:pt x="9808464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pic>
        <p:nvPicPr>
          <p:cNvPr id="13" name="Picture 12" descr="A red and gold sign with white text&#10;&#10;Description automatically generated">
            <a:extLst>
              <a:ext uri="{FF2B5EF4-FFF2-40B4-BE49-F238E27FC236}">
                <a16:creationId xmlns:a16="http://schemas.microsoft.com/office/drawing/2014/main" id="{A5BB6443-70E3-825B-2699-E36740A662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873" y="1371600"/>
            <a:ext cx="1914021" cy="11123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Maturing</a:t>
            </a:r>
            <a:r>
              <a:rPr spc="-100" dirty="0"/>
              <a:t> </a:t>
            </a:r>
            <a:r>
              <a:rPr spc="-55" dirty="0"/>
              <a:t>digital</a:t>
            </a:r>
            <a:r>
              <a:rPr spc="-100" dirty="0"/>
              <a:t> </a:t>
            </a:r>
            <a:r>
              <a:rPr dirty="0"/>
              <a:t>payment</a:t>
            </a:r>
            <a:r>
              <a:rPr spc="-110" dirty="0"/>
              <a:t> </a:t>
            </a:r>
            <a:r>
              <a:rPr dirty="0"/>
              <a:t>stack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30" dirty="0"/>
              <a:t>evolving</a:t>
            </a:r>
            <a:r>
              <a:rPr spc="-100" dirty="0"/>
              <a:t> </a:t>
            </a:r>
            <a:r>
              <a:rPr spc="-20" dirty="0"/>
              <a:t>use</a:t>
            </a:r>
            <a:r>
              <a:rPr spc="-110" dirty="0"/>
              <a:t> </a:t>
            </a:r>
            <a:r>
              <a:rPr spc="-10" dirty="0"/>
              <a:t>cases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2295" y="6513068"/>
            <a:ext cx="79387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Tahoma"/>
                <a:cs typeface="Tahoma"/>
              </a:rPr>
              <a:t>Sources:</a:t>
            </a:r>
            <a:r>
              <a:rPr sz="900" b="1" dirty="0">
                <a:latin typeface="Tahoma"/>
                <a:cs typeface="Tahoma"/>
              </a:rPr>
              <a:t> </a:t>
            </a:r>
            <a:r>
              <a:rPr sz="900" spc="-114" dirty="0">
                <a:latin typeface="Verdana"/>
                <a:cs typeface="Verdana"/>
              </a:rPr>
              <a:t>RBI,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RedSeer, </a:t>
            </a:r>
            <a:r>
              <a:rPr sz="900" spc="-75" dirty="0">
                <a:latin typeface="Verdana"/>
                <a:cs typeface="Verdana"/>
              </a:rPr>
              <a:t>Business</a:t>
            </a:r>
            <a:r>
              <a:rPr sz="900" spc="-6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Standard,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Statista,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ACI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worldwide,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“prime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time </a:t>
            </a:r>
            <a:r>
              <a:rPr sz="900" spc="-40" dirty="0">
                <a:latin typeface="Verdana"/>
                <a:cs typeface="Verdana"/>
              </a:rPr>
              <a:t>for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real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time”. </a:t>
            </a:r>
            <a:r>
              <a:rPr sz="900" spc="-100" dirty="0">
                <a:latin typeface="Verdana"/>
                <a:cs typeface="Verdana"/>
              </a:rPr>
              <a:t>UPI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–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Unified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Payment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Interface;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PoS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–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Point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Sale.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1239" y="1227200"/>
            <a:ext cx="35039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solidFill>
                  <a:srgbClr val="EE7C1A"/>
                </a:solidFill>
                <a:latin typeface="Tahoma"/>
                <a:cs typeface="Tahoma"/>
              </a:rPr>
              <a:t>Top</a:t>
            </a:r>
            <a:r>
              <a:rPr sz="1600" b="1" spc="-5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140" dirty="0">
                <a:solidFill>
                  <a:srgbClr val="EE7C1A"/>
                </a:solidFill>
                <a:latin typeface="Tahoma"/>
                <a:cs typeface="Tahoma"/>
              </a:rPr>
              <a:t>5</a:t>
            </a:r>
            <a:r>
              <a:rPr sz="16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EE7C1A"/>
                </a:solidFill>
                <a:latin typeface="Tahoma"/>
                <a:cs typeface="Tahoma"/>
              </a:rPr>
              <a:t>countries </a:t>
            </a:r>
            <a:r>
              <a:rPr sz="1600" b="1" spc="-10" dirty="0">
                <a:solidFill>
                  <a:srgbClr val="EE7C1A"/>
                </a:solidFill>
                <a:latin typeface="Tahoma"/>
                <a:cs typeface="Tahoma"/>
              </a:rPr>
              <a:t>ranked</a:t>
            </a:r>
            <a:r>
              <a:rPr sz="16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EE7C1A"/>
                </a:solidFill>
                <a:latin typeface="Tahoma"/>
                <a:cs typeface="Tahoma"/>
              </a:rPr>
              <a:t>by</a:t>
            </a:r>
            <a:r>
              <a:rPr sz="16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EE7C1A"/>
                </a:solidFill>
                <a:latin typeface="Tahoma"/>
                <a:cs typeface="Tahoma"/>
              </a:rPr>
              <a:t>real</a:t>
            </a:r>
            <a:r>
              <a:rPr sz="16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EE7C1A"/>
                </a:solidFill>
                <a:latin typeface="Tahoma"/>
                <a:cs typeface="Tahoma"/>
              </a:rPr>
              <a:t>time </a:t>
            </a:r>
            <a:r>
              <a:rPr sz="1600" b="1" spc="-25" dirty="0">
                <a:solidFill>
                  <a:srgbClr val="EE7C1A"/>
                </a:solidFill>
                <a:latin typeface="Tahoma"/>
                <a:cs typeface="Tahoma"/>
              </a:rPr>
              <a:t>payments</a:t>
            </a:r>
            <a:r>
              <a:rPr sz="1600" b="1" spc="-5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EE7C1A"/>
                </a:solidFill>
                <a:latin typeface="Tahoma"/>
                <a:cs typeface="Tahoma"/>
              </a:rPr>
              <a:t>transactions</a:t>
            </a:r>
            <a:r>
              <a:rPr sz="1600" b="1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229" dirty="0">
                <a:solidFill>
                  <a:srgbClr val="EE7C1A"/>
                </a:solidFill>
                <a:latin typeface="Tahoma"/>
                <a:cs typeface="Tahoma"/>
              </a:rPr>
              <a:t>–</a:t>
            </a:r>
            <a:r>
              <a:rPr sz="16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145" dirty="0">
                <a:solidFill>
                  <a:srgbClr val="EE7C1A"/>
                </a:solidFill>
                <a:latin typeface="Tahoma"/>
                <a:cs typeface="Tahoma"/>
              </a:rPr>
              <a:t>2022</a:t>
            </a:r>
            <a:r>
              <a:rPr sz="1600" b="1" spc="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EE7C1A"/>
                </a:solidFill>
                <a:latin typeface="Tahoma"/>
                <a:cs typeface="Tahoma"/>
              </a:rPr>
              <a:t>(mn.)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5112" y="1196339"/>
            <a:ext cx="10739755" cy="4587240"/>
            <a:chOff x="515112" y="1196339"/>
            <a:chExt cx="10739755" cy="45872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95" y="1196339"/>
              <a:ext cx="10296144" cy="45872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07948" y="2115311"/>
              <a:ext cx="3906520" cy="314325"/>
            </a:xfrm>
            <a:custGeom>
              <a:avLst/>
              <a:gdLst/>
              <a:ahLst/>
              <a:cxnLst/>
              <a:rect l="l" t="t" r="r" b="b"/>
              <a:pathLst>
                <a:path w="3906520" h="314325">
                  <a:moveTo>
                    <a:pt x="3749040" y="0"/>
                  </a:moveTo>
                  <a:lnTo>
                    <a:pt x="156972" y="0"/>
                  </a:lnTo>
                  <a:lnTo>
                    <a:pt x="107357" y="7997"/>
                  </a:lnTo>
                  <a:lnTo>
                    <a:pt x="64267" y="30272"/>
                  </a:lnTo>
                  <a:lnTo>
                    <a:pt x="30287" y="64245"/>
                  </a:lnTo>
                  <a:lnTo>
                    <a:pt x="8002" y="107338"/>
                  </a:lnTo>
                  <a:lnTo>
                    <a:pt x="0" y="156972"/>
                  </a:lnTo>
                  <a:lnTo>
                    <a:pt x="8002" y="206605"/>
                  </a:lnTo>
                  <a:lnTo>
                    <a:pt x="30287" y="249698"/>
                  </a:lnTo>
                  <a:lnTo>
                    <a:pt x="64267" y="283671"/>
                  </a:lnTo>
                  <a:lnTo>
                    <a:pt x="107357" y="305946"/>
                  </a:lnTo>
                  <a:lnTo>
                    <a:pt x="156972" y="313943"/>
                  </a:lnTo>
                  <a:lnTo>
                    <a:pt x="3749040" y="313943"/>
                  </a:lnTo>
                  <a:lnTo>
                    <a:pt x="3798673" y="305946"/>
                  </a:lnTo>
                  <a:lnTo>
                    <a:pt x="3841766" y="283671"/>
                  </a:lnTo>
                  <a:lnTo>
                    <a:pt x="3875739" y="249698"/>
                  </a:lnTo>
                  <a:lnTo>
                    <a:pt x="3898014" y="206605"/>
                  </a:lnTo>
                  <a:lnTo>
                    <a:pt x="3906012" y="156972"/>
                  </a:lnTo>
                  <a:lnTo>
                    <a:pt x="3898014" y="107338"/>
                  </a:lnTo>
                  <a:lnTo>
                    <a:pt x="3875739" y="64245"/>
                  </a:lnTo>
                  <a:lnTo>
                    <a:pt x="3841766" y="30272"/>
                  </a:lnTo>
                  <a:lnTo>
                    <a:pt x="3798673" y="7997"/>
                  </a:lnTo>
                  <a:lnTo>
                    <a:pt x="37490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5192" y="2129027"/>
              <a:ext cx="3241675" cy="297180"/>
            </a:xfrm>
            <a:custGeom>
              <a:avLst/>
              <a:gdLst/>
              <a:ahLst/>
              <a:cxnLst/>
              <a:rect l="l" t="t" r="r" b="b"/>
              <a:pathLst>
                <a:path w="3241675" h="297180">
                  <a:moveTo>
                    <a:pt x="3092958" y="0"/>
                  </a:moveTo>
                  <a:lnTo>
                    <a:pt x="148590" y="0"/>
                  </a:lnTo>
                  <a:lnTo>
                    <a:pt x="101622" y="7577"/>
                  </a:lnTo>
                  <a:lnTo>
                    <a:pt x="60833" y="28675"/>
                  </a:lnTo>
                  <a:lnTo>
                    <a:pt x="28668" y="60844"/>
                  </a:lnTo>
                  <a:lnTo>
                    <a:pt x="7574" y="101632"/>
                  </a:lnTo>
                  <a:lnTo>
                    <a:pt x="0" y="148589"/>
                  </a:lnTo>
                  <a:lnTo>
                    <a:pt x="7574" y="195547"/>
                  </a:lnTo>
                  <a:lnTo>
                    <a:pt x="28668" y="236335"/>
                  </a:lnTo>
                  <a:lnTo>
                    <a:pt x="60833" y="268504"/>
                  </a:lnTo>
                  <a:lnTo>
                    <a:pt x="101622" y="289602"/>
                  </a:lnTo>
                  <a:lnTo>
                    <a:pt x="148590" y="297180"/>
                  </a:lnTo>
                  <a:lnTo>
                    <a:pt x="3092958" y="297180"/>
                  </a:lnTo>
                  <a:lnTo>
                    <a:pt x="3139915" y="289602"/>
                  </a:lnTo>
                  <a:lnTo>
                    <a:pt x="3180703" y="268504"/>
                  </a:lnTo>
                  <a:lnTo>
                    <a:pt x="3212872" y="236335"/>
                  </a:lnTo>
                  <a:lnTo>
                    <a:pt x="3233970" y="195547"/>
                  </a:lnTo>
                  <a:lnTo>
                    <a:pt x="3241548" y="148589"/>
                  </a:lnTo>
                  <a:lnTo>
                    <a:pt x="3233970" y="101632"/>
                  </a:lnTo>
                  <a:lnTo>
                    <a:pt x="3212872" y="60844"/>
                  </a:lnTo>
                  <a:lnTo>
                    <a:pt x="3180703" y="28675"/>
                  </a:lnTo>
                  <a:lnTo>
                    <a:pt x="3139915" y="7577"/>
                  </a:lnTo>
                  <a:lnTo>
                    <a:pt x="309295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7948" y="2554223"/>
              <a:ext cx="3906520" cy="312420"/>
            </a:xfrm>
            <a:custGeom>
              <a:avLst/>
              <a:gdLst/>
              <a:ahLst/>
              <a:cxnLst/>
              <a:rect l="l" t="t" r="r" b="b"/>
              <a:pathLst>
                <a:path w="3906520" h="312419">
                  <a:moveTo>
                    <a:pt x="3749802" y="0"/>
                  </a:moveTo>
                  <a:lnTo>
                    <a:pt x="156210" y="0"/>
                  </a:lnTo>
                  <a:lnTo>
                    <a:pt x="106836" y="7967"/>
                  </a:lnTo>
                  <a:lnTo>
                    <a:pt x="63954" y="30150"/>
                  </a:lnTo>
                  <a:lnTo>
                    <a:pt x="30139" y="63971"/>
                  </a:lnTo>
                  <a:lnTo>
                    <a:pt x="7963" y="106850"/>
                  </a:lnTo>
                  <a:lnTo>
                    <a:pt x="0" y="156210"/>
                  </a:lnTo>
                  <a:lnTo>
                    <a:pt x="7963" y="205569"/>
                  </a:lnTo>
                  <a:lnTo>
                    <a:pt x="30139" y="248448"/>
                  </a:lnTo>
                  <a:lnTo>
                    <a:pt x="63954" y="282269"/>
                  </a:lnTo>
                  <a:lnTo>
                    <a:pt x="106836" y="304452"/>
                  </a:lnTo>
                  <a:lnTo>
                    <a:pt x="156210" y="312420"/>
                  </a:lnTo>
                  <a:lnTo>
                    <a:pt x="3749802" y="312420"/>
                  </a:lnTo>
                  <a:lnTo>
                    <a:pt x="3799161" y="304452"/>
                  </a:lnTo>
                  <a:lnTo>
                    <a:pt x="3842040" y="282269"/>
                  </a:lnTo>
                  <a:lnTo>
                    <a:pt x="3875861" y="248448"/>
                  </a:lnTo>
                  <a:lnTo>
                    <a:pt x="3898044" y="205569"/>
                  </a:lnTo>
                  <a:lnTo>
                    <a:pt x="3906012" y="156210"/>
                  </a:lnTo>
                  <a:lnTo>
                    <a:pt x="3898044" y="106850"/>
                  </a:lnTo>
                  <a:lnTo>
                    <a:pt x="3875861" y="63971"/>
                  </a:lnTo>
                  <a:lnTo>
                    <a:pt x="3842040" y="30150"/>
                  </a:lnTo>
                  <a:lnTo>
                    <a:pt x="3799161" y="7967"/>
                  </a:lnTo>
                  <a:lnTo>
                    <a:pt x="37498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5192" y="2566415"/>
              <a:ext cx="1031875" cy="277495"/>
            </a:xfrm>
            <a:custGeom>
              <a:avLst/>
              <a:gdLst/>
              <a:ahLst/>
              <a:cxnLst/>
              <a:rect l="l" t="t" r="r" b="b"/>
              <a:pathLst>
                <a:path w="1031875" h="277494">
                  <a:moveTo>
                    <a:pt x="893064" y="0"/>
                  </a:moveTo>
                  <a:lnTo>
                    <a:pt x="138684" y="0"/>
                  </a:lnTo>
                  <a:lnTo>
                    <a:pt x="94848" y="7071"/>
                  </a:lnTo>
                  <a:lnTo>
                    <a:pt x="56778" y="26761"/>
                  </a:lnTo>
                  <a:lnTo>
                    <a:pt x="26757" y="56784"/>
                  </a:lnTo>
                  <a:lnTo>
                    <a:pt x="7070" y="94853"/>
                  </a:lnTo>
                  <a:lnTo>
                    <a:pt x="0" y="138684"/>
                  </a:lnTo>
                  <a:lnTo>
                    <a:pt x="7070" y="182514"/>
                  </a:lnTo>
                  <a:lnTo>
                    <a:pt x="26757" y="220583"/>
                  </a:lnTo>
                  <a:lnTo>
                    <a:pt x="56778" y="250606"/>
                  </a:lnTo>
                  <a:lnTo>
                    <a:pt x="94848" y="270296"/>
                  </a:lnTo>
                  <a:lnTo>
                    <a:pt x="138684" y="277368"/>
                  </a:lnTo>
                  <a:lnTo>
                    <a:pt x="893064" y="277368"/>
                  </a:lnTo>
                  <a:lnTo>
                    <a:pt x="936894" y="270296"/>
                  </a:lnTo>
                  <a:lnTo>
                    <a:pt x="974963" y="250606"/>
                  </a:lnTo>
                  <a:lnTo>
                    <a:pt x="1004986" y="220583"/>
                  </a:lnTo>
                  <a:lnTo>
                    <a:pt x="1024676" y="182514"/>
                  </a:lnTo>
                  <a:lnTo>
                    <a:pt x="1031747" y="138684"/>
                  </a:lnTo>
                  <a:lnTo>
                    <a:pt x="1024676" y="94853"/>
                  </a:lnTo>
                  <a:lnTo>
                    <a:pt x="1004986" y="56784"/>
                  </a:lnTo>
                  <a:lnTo>
                    <a:pt x="974963" y="26761"/>
                  </a:lnTo>
                  <a:lnTo>
                    <a:pt x="936894" y="7071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7948" y="2991611"/>
              <a:ext cx="3906520" cy="1188720"/>
            </a:xfrm>
            <a:custGeom>
              <a:avLst/>
              <a:gdLst/>
              <a:ahLst/>
              <a:cxnLst/>
              <a:rect l="l" t="t" r="r" b="b"/>
              <a:pathLst>
                <a:path w="3906520" h="1188720">
                  <a:moveTo>
                    <a:pt x="3906012" y="1031748"/>
                  </a:moveTo>
                  <a:lnTo>
                    <a:pt x="3898011" y="982116"/>
                  </a:lnTo>
                  <a:lnTo>
                    <a:pt x="3875735" y="939025"/>
                  </a:lnTo>
                  <a:lnTo>
                    <a:pt x="3841762" y="905052"/>
                  </a:lnTo>
                  <a:lnTo>
                    <a:pt x="3798671" y="882777"/>
                  </a:lnTo>
                  <a:lnTo>
                    <a:pt x="3749040" y="874776"/>
                  </a:lnTo>
                  <a:lnTo>
                    <a:pt x="156972" y="874776"/>
                  </a:lnTo>
                  <a:lnTo>
                    <a:pt x="107353" y="882777"/>
                  </a:lnTo>
                  <a:lnTo>
                    <a:pt x="64262" y="905052"/>
                  </a:lnTo>
                  <a:lnTo>
                    <a:pt x="30276" y="939025"/>
                  </a:lnTo>
                  <a:lnTo>
                    <a:pt x="8001" y="982116"/>
                  </a:lnTo>
                  <a:lnTo>
                    <a:pt x="0" y="1031748"/>
                  </a:lnTo>
                  <a:lnTo>
                    <a:pt x="8001" y="1081392"/>
                  </a:lnTo>
                  <a:lnTo>
                    <a:pt x="30276" y="1124483"/>
                  </a:lnTo>
                  <a:lnTo>
                    <a:pt x="64262" y="1158455"/>
                  </a:lnTo>
                  <a:lnTo>
                    <a:pt x="107353" y="1180731"/>
                  </a:lnTo>
                  <a:lnTo>
                    <a:pt x="156972" y="1188720"/>
                  </a:lnTo>
                  <a:lnTo>
                    <a:pt x="3749040" y="1188720"/>
                  </a:lnTo>
                  <a:lnTo>
                    <a:pt x="3798671" y="1180731"/>
                  </a:lnTo>
                  <a:lnTo>
                    <a:pt x="3841762" y="1158455"/>
                  </a:lnTo>
                  <a:lnTo>
                    <a:pt x="3875735" y="1124483"/>
                  </a:lnTo>
                  <a:lnTo>
                    <a:pt x="3898011" y="1081392"/>
                  </a:lnTo>
                  <a:lnTo>
                    <a:pt x="3906012" y="1031748"/>
                  </a:lnTo>
                  <a:close/>
                </a:path>
                <a:path w="3906520" h="1188720">
                  <a:moveTo>
                    <a:pt x="3906012" y="593598"/>
                  </a:moveTo>
                  <a:lnTo>
                    <a:pt x="3898036" y="544245"/>
                  </a:lnTo>
                  <a:lnTo>
                    <a:pt x="3875849" y="501370"/>
                  </a:lnTo>
                  <a:lnTo>
                    <a:pt x="3842029" y="467550"/>
                  </a:lnTo>
                  <a:lnTo>
                    <a:pt x="3799154" y="445363"/>
                  </a:lnTo>
                  <a:lnTo>
                    <a:pt x="3749802" y="437388"/>
                  </a:lnTo>
                  <a:lnTo>
                    <a:pt x="156210" y="437388"/>
                  </a:lnTo>
                  <a:lnTo>
                    <a:pt x="106832" y="445363"/>
                  </a:lnTo>
                  <a:lnTo>
                    <a:pt x="63944" y="467550"/>
                  </a:lnTo>
                  <a:lnTo>
                    <a:pt x="30137" y="501370"/>
                  </a:lnTo>
                  <a:lnTo>
                    <a:pt x="7962" y="544245"/>
                  </a:lnTo>
                  <a:lnTo>
                    <a:pt x="0" y="593598"/>
                  </a:lnTo>
                  <a:lnTo>
                    <a:pt x="7962" y="642962"/>
                  </a:lnTo>
                  <a:lnTo>
                    <a:pt x="30137" y="685838"/>
                  </a:lnTo>
                  <a:lnTo>
                    <a:pt x="63944" y="719658"/>
                  </a:lnTo>
                  <a:lnTo>
                    <a:pt x="106832" y="741845"/>
                  </a:lnTo>
                  <a:lnTo>
                    <a:pt x="156210" y="749808"/>
                  </a:lnTo>
                  <a:lnTo>
                    <a:pt x="3749802" y="749808"/>
                  </a:lnTo>
                  <a:lnTo>
                    <a:pt x="3799154" y="741845"/>
                  </a:lnTo>
                  <a:lnTo>
                    <a:pt x="3842029" y="719658"/>
                  </a:lnTo>
                  <a:lnTo>
                    <a:pt x="3875849" y="685838"/>
                  </a:lnTo>
                  <a:lnTo>
                    <a:pt x="3898036" y="642962"/>
                  </a:lnTo>
                  <a:lnTo>
                    <a:pt x="3906012" y="593598"/>
                  </a:lnTo>
                  <a:close/>
                </a:path>
                <a:path w="3906520" h="1188720">
                  <a:moveTo>
                    <a:pt x="3906012" y="156210"/>
                  </a:moveTo>
                  <a:lnTo>
                    <a:pt x="3898036" y="106857"/>
                  </a:lnTo>
                  <a:lnTo>
                    <a:pt x="3875849" y="63982"/>
                  </a:lnTo>
                  <a:lnTo>
                    <a:pt x="3842029" y="30162"/>
                  </a:lnTo>
                  <a:lnTo>
                    <a:pt x="3799154" y="7975"/>
                  </a:lnTo>
                  <a:lnTo>
                    <a:pt x="3749802" y="0"/>
                  </a:lnTo>
                  <a:lnTo>
                    <a:pt x="156210" y="0"/>
                  </a:lnTo>
                  <a:lnTo>
                    <a:pt x="106832" y="7975"/>
                  </a:lnTo>
                  <a:lnTo>
                    <a:pt x="63944" y="30162"/>
                  </a:lnTo>
                  <a:lnTo>
                    <a:pt x="30137" y="63982"/>
                  </a:lnTo>
                  <a:lnTo>
                    <a:pt x="7962" y="106857"/>
                  </a:lnTo>
                  <a:lnTo>
                    <a:pt x="0" y="156210"/>
                  </a:lnTo>
                  <a:lnTo>
                    <a:pt x="7962" y="205574"/>
                  </a:lnTo>
                  <a:lnTo>
                    <a:pt x="30137" y="248450"/>
                  </a:lnTo>
                  <a:lnTo>
                    <a:pt x="63944" y="282270"/>
                  </a:lnTo>
                  <a:lnTo>
                    <a:pt x="106832" y="304457"/>
                  </a:lnTo>
                  <a:lnTo>
                    <a:pt x="156210" y="312420"/>
                  </a:lnTo>
                  <a:lnTo>
                    <a:pt x="3749802" y="312420"/>
                  </a:lnTo>
                  <a:lnTo>
                    <a:pt x="3799154" y="304457"/>
                  </a:lnTo>
                  <a:lnTo>
                    <a:pt x="3842029" y="282270"/>
                  </a:lnTo>
                  <a:lnTo>
                    <a:pt x="3875849" y="248450"/>
                  </a:lnTo>
                  <a:lnTo>
                    <a:pt x="3898036" y="205574"/>
                  </a:lnTo>
                  <a:lnTo>
                    <a:pt x="3906012" y="15621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5192" y="2991611"/>
              <a:ext cx="565785" cy="314325"/>
            </a:xfrm>
            <a:custGeom>
              <a:avLst/>
              <a:gdLst/>
              <a:ahLst/>
              <a:cxnLst/>
              <a:rect l="l" t="t" r="r" b="b"/>
              <a:pathLst>
                <a:path w="565785" h="314325">
                  <a:moveTo>
                    <a:pt x="408432" y="0"/>
                  </a:moveTo>
                  <a:lnTo>
                    <a:pt x="156972" y="0"/>
                  </a:lnTo>
                  <a:lnTo>
                    <a:pt x="107357" y="7997"/>
                  </a:lnTo>
                  <a:lnTo>
                    <a:pt x="64267" y="30272"/>
                  </a:lnTo>
                  <a:lnTo>
                    <a:pt x="30287" y="64245"/>
                  </a:lnTo>
                  <a:lnTo>
                    <a:pt x="8002" y="107338"/>
                  </a:lnTo>
                  <a:lnTo>
                    <a:pt x="0" y="156972"/>
                  </a:lnTo>
                  <a:lnTo>
                    <a:pt x="8002" y="206605"/>
                  </a:lnTo>
                  <a:lnTo>
                    <a:pt x="30287" y="249698"/>
                  </a:lnTo>
                  <a:lnTo>
                    <a:pt x="64267" y="283671"/>
                  </a:lnTo>
                  <a:lnTo>
                    <a:pt x="107357" y="305946"/>
                  </a:lnTo>
                  <a:lnTo>
                    <a:pt x="156972" y="313943"/>
                  </a:lnTo>
                  <a:lnTo>
                    <a:pt x="408432" y="313943"/>
                  </a:lnTo>
                  <a:lnTo>
                    <a:pt x="458065" y="305946"/>
                  </a:lnTo>
                  <a:lnTo>
                    <a:pt x="501158" y="283671"/>
                  </a:lnTo>
                  <a:lnTo>
                    <a:pt x="535131" y="249698"/>
                  </a:lnTo>
                  <a:lnTo>
                    <a:pt x="557406" y="206605"/>
                  </a:lnTo>
                  <a:lnTo>
                    <a:pt x="565404" y="156972"/>
                  </a:lnTo>
                  <a:lnTo>
                    <a:pt x="557406" y="107338"/>
                  </a:lnTo>
                  <a:lnTo>
                    <a:pt x="535131" y="64245"/>
                  </a:lnTo>
                  <a:lnTo>
                    <a:pt x="501158" y="30272"/>
                  </a:lnTo>
                  <a:lnTo>
                    <a:pt x="458065" y="7997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732" y="3015758"/>
              <a:ext cx="435863" cy="2905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112" y="2156222"/>
              <a:ext cx="437388" cy="2905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36" y="2594402"/>
              <a:ext cx="441959" cy="27823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55192" y="3428999"/>
              <a:ext cx="546100" cy="733425"/>
            </a:xfrm>
            <a:custGeom>
              <a:avLst/>
              <a:gdLst/>
              <a:ahLst/>
              <a:cxnLst/>
              <a:rect l="l" t="t" r="r" b="b"/>
              <a:pathLst>
                <a:path w="546100" h="733425">
                  <a:moveTo>
                    <a:pt x="164592" y="519684"/>
                  </a:moveTo>
                  <a:lnTo>
                    <a:pt x="158115" y="487654"/>
                  </a:lnTo>
                  <a:lnTo>
                    <a:pt x="140487" y="461492"/>
                  </a:lnTo>
                  <a:lnTo>
                    <a:pt x="114325" y="443865"/>
                  </a:lnTo>
                  <a:lnTo>
                    <a:pt x="82296" y="437388"/>
                  </a:lnTo>
                  <a:lnTo>
                    <a:pt x="50253" y="443865"/>
                  </a:lnTo>
                  <a:lnTo>
                    <a:pt x="24091" y="461492"/>
                  </a:lnTo>
                  <a:lnTo>
                    <a:pt x="6464" y="487654"/>
                  </a:lnTo>
                  <a:lnTo>
                    <a:pt x="0" y="519684"/>
                  </a:lnTo>
                  <a:lnTo>
                    <a:pt x="0" y="650748"/>
                  </a:lnTo>
                  <a:lnTo>
                    <a:pt x="6464" y="682790"/>
                  </a:lnTo>
                  <a:lnTo>
                    <a:pt x="24091" y="708952"/>
                  </a:lnTo>
                  <a:lnTo>
                    <a:pt x="50253" y="726579"/>
                  </a:lnTo>
                  <a:lnTo>
                    <a:pt x="82296" y="733044"/>
                  </a:lnTo>
                  <a:lnTo>
                    <a:pt x="114325" y="726579"/>
                  </a:lnTo>
                  <a:lnTo>
                    <a:pt x="140487" y="708952"/>
                  </a:lnTo>
                  <a:lnTo>
                    <a:pt x="158115" y="682790"/>
                  </a:lnTo>
                  <a:lnTo>
                    <a:pt x="164592" y="650748"/>
                  </a:lnTo>
                  <a:lnTo>
                    <a:pt x="164592" y="519684"/>
                  </a:lnTo>
                  <a:close/>
                </a:path>
                <a:path w="546100" h="733425">
                  <a:moveTo>
                    <a:pt x="545592" y="148590"/>
                  </a:moveTo>
                  <a:lnTo>
                    <a:pt x="538010" y="101638"/>
                  </a:lnTo>
                  <a:lnTo>
                    <a:pt x="516915" y="60845"/>
                  </a:lnTo>
                  <a:lnTo>
                    <a:pt x="484746" y="28676"/>
                  </a:lnTo>
                  <a:lnTo>
                    <a:pt x="443953" y="7581"/>
                  </a:lnTo>
                  <a:lnTo>
                    <a:pt x="397002" y="0"/>
                  </a:lnTo>
                  <a:lnTo>
                    <a:pt x="148590" y="0"/>
                  </a:lnTo>
                  <a:lnTo>
                    <a:pt x="101612" y="7581"/>
                  </a:lnTo>
                  <a:lnTo>
                    <a:pt x="60833" y="28676"/>
                  </a:lnTo>
                  <a:lnTo>
                    <a:pt x="28663" y="60845"/>
                  </a:lnTo>
                  <a:lnTo>
                    <a:pt x="7569" y="101638"/>
                  </a:lnTo>
                  <a:lnTo>
                    <a:pt x="0" y="148590"/>
                  </a:lnTo>
                  <a:lnTo>
                    <a:pt x="7569" y="195554"/>
                  </a:lnTo>
                  <a:lnTo>
                    <a:pt x="28663" y="236347"/>
                  </a:lnTo>
                  <a:lnTo>
                    <a:pt x="60833" y="268516"/>
                  </a:lnTo>
                  <a:lnTo>
                    <a:pt x="101612" y="289610"/>
                  </a:lnTo>
                  <a:lnTo>
                    <a:pt x="148590" y="297180"/>
                  </a:lnTo>
                  <a:lnTo>
                    <a:pt x="397002" y="297180"/>
                  </a:lnTo>
                  <a:lnTo>
                    <a:pt x="443953" y="289610"/>
                  </a:lnTo>
                  <a:lnTo>
                    <a:pt x="484746" y="268516"/>
                  </a:lnTo>
                  <a:lnTo>
                    <a:pt x="516915" y="236347"/>
                  </a:lnTo>
                  <a:lnTo>
                    <a:pt x="538010" y="195554"/>
                  </a:lnTo>
                  <a:lnTo>
                    <a:pt x="545592" y="14859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13579" y="2137664"/>
            <a:ext cx="327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85" dirty="0">
                <a:latin typeface="Tahoma"/>
                <a:cs typeface="Tahoma"/>
              </a:rPr>
              <a:t>89%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13579" y="2583307"/>
            <a:ext cx="327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85" dirty="0">
                <a:latin typeface="Tahoma"/>
                <a:cs typeface="Tahoma"/>
              </a:rPr>
              <a:t>29%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13579" y="3004565"/>
            <a:ext cx="327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85" dirty="0">
                <a:latin typeface="Tahoma"/>
                <a:cs typeface="Tahoma"/>
              </a:rPr>
              <a:t>18%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3579" y="3444620"/>
            <a:ext cx="327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85" dirty="0">
                <a:latin typeface="Tahoma"/>
                <a:cs typeface="Tahoma"/>
              </a:rPr>
              <a:t>17%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56252" y="3885692"/>
            <a:ext cx="241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85" dirty="0">
                <a:latin typeface="Tahoma"/>
                <a:cs typeface="Tahoma"/>
              </a:rPr>
              <a:t>8%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8634" y="2156460"/>
            <a:ext cx="10563225" cy="2197735"/>
            <a:chOff x="508634" y="2156460"/>
            <a:chExt cx="10563225" cy="219773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159" y="3872483"/>
              <a:ext cx="408431" cy="26822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13397" y="3867658"/>
              <a:ext cx="418465" cy="278130"/>
            </a:xfrm>
            <a:custGeom>
              <a:avLst/>
              <a:gdLst/>
              <a:ahLst/>
              <a:cxnLst/>
              <a:rect l="l" t="t" r="r" b="b"/>
              <a:pathLst>
                <a:path w="418465" h="278129">
                  <a:moveTo>
                    <a:pt x="48996" y="0"/>
                  </a:moveTo>
                  <a:lnTo>
                    <a:pt x="368960" y="0"/>
                  </a:lnTo>
                  <a:lnTo>
                    <a:pt x="387769" y="3810"/>
                  </a:lnTo>
                  <a:lnTo>
                    <a:pt x="403529" y="14478"/>
                  </a:lnTo>
                  <a:lnTo>
                    <a:pt x="414159" y="30226"/>
                  </a:lnTo>
                  <a:lnTo>
                    <a:pt x="417956" y="49022"/>
                  </a:lnTo>
                  <a:lnTo>
                    <a:pt x="417956" y="228854"/>
                  </a:lnTo>
                  <a:lnTo>
                    <a:pt x="414159" y="247650"/>
                  </a:lnTo>
                  <a:lnTo>
                    <a:pt x="403529" y="263398"/>
                  </a:lnTo>
                  <a:lnTo>
                    <a:pt x="387769" y="274066"/>
                  </a:lnTo>
                  <a:lnTo>
                    <a:pt x="368960" y="277749"/>
                  </a:lnTo>
                  <a:lnTo>
                    <a:pt x="48996" y="277749"/>
                  </a:lnTo>
                  <a:lnTo>
                    <a:pt x="30187" y="274066"/>
                  </a:lnTo>
                  <a:lnTo>
                    <a:pt x="14427" y="263398"/>
                  </a:lnTo>
                  <a:lnTo>
                    <a:pt x="3797" y="247650"/>
                  </a:lnTo>
                  <a:lnTo>
                    <a:pt x="0" y="228854"/>
                  </a:lnTo>
                  <a:lnTo>
                    <a:pt x="0" y="49022"/>
                  </a:lnTo>
                  <a:lnTo>
                    <a:pt x="3797" y="30226"/>
                  </a:lnTo>
                  <a:lnTo>
                    <a:pt x="14427" y="14478"/>
                  </a:lnTo>
                  <a:lnTo>
                    <a:pt x="30187" y="3810"/>
                  </a:lnTo>
                  <a:lnTo>
                    <a:pt x="48996" y="0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111" y="3448812"/>
              <a:ext cx="437388" cy="26974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167371" y="2212848"/>
              <a:ext cx="3904615" cy="312420"/>
            </a:xfrm>
            <a:custGeom>
              <a:avLst/>
              <a:gdLst/>
              <a:ahLst/>
              <a:cxnLst/>
              <a:rect l="l" t="t" r="r" b="b"/>
              <a:pathLst>
                <a:path w="3904615" h="312419">
                  <a:moveTo>
                    <a:pt x="3748278" y="0"/>
                  </a:moveTo>
                  <a:lnTo>
                    <a:pt x="156209" y="0"/>
                  </a:lnTo>
                  <a:lnTo>
                    <a:pt x="106850" y="7967"/>
                  </a:lnTo>
                  <a:lnTo>
                    <a:pt x="63971" y="30150"/>
                  </a:lnTo>
                  <a:lnTo>
                    <a:pt x="30150" y="63971"/>
                  </a:lnTo>
                  <a:lnTo>
                    <a:pt x="7967" y="106850"/>
                  </a:lnTo>
                  <a:lnTo>
                    <a:pt x="0" y="156210"/>
                  </a:lnTo>
                  <a:lnTo>
                    <a:pt x="7967" y="205569"/>
                  </a:lnTo>
                  <a:lnTo>
                    <a:pt x="30150" y="248448"/>
                  </a:lnTo>
                  <a:lnTo>
                    <a:pt x="63971" y="282269"/>
                  </a:lnTo>
                  <a:lnTo>
                    <a:pt x="106850" y="304452"/>
                  </a:lnTo>
                  <a:lnTo>
                    <a:pt x="156209" y="312419"/>
                  </a:lnTo>
                  <a:lnTo>
                    <a:pt x="3748278" y="312419"/>
                  </a:lnTo>
                  <a:lnTo>
                    <a:pt x="3797637" y="304452"/>
                  </a:lnTo>
                  <a:lnTo>
                    <a:pt x="3840516" y="282269"/>
                  </a:lnTo>
                  <a:lnTo>
                    <a:pt x="3874337" y="248448"/>
                  </a:lnTo>
                  <a:lnTo>
                    <a:pt x="3896520" y="205569"/>
                  </a:lnTo>
                  <a:lnTo>
                    <a:pt x="3904487" y="156210"/>
                  </a:lnTo>
                  <a:lnTo>
                    <a:pt x="3896520" y="106850"/>
                  </a:lnTo>
                  <a:lnTo>
                    <a:pt x="3874337" y="63971"/>
                  </a:lnTo>
                  <a:lnTo>
                    <a:pt x="3840516" y="30150"/>
                  </a:lnTo>
                  <a:lnTo>
                    <a:pt x="3797637" y="7967"/>
                  </a:lnTo>
                  <a:lnTo>
                    <a:pt x="37482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13091" y="2225040"/>
              <a:ext cx="1877695" cy="262255"/>
            </a:xfrm>
            <a:custGeom>
              <a:avLst/>
              <a:gdLst/>
              <a:ahLst/>
              <a:cxnLst/>
              <a:rect l="l" t="t" r="r" b="b"/>
              <a:pathLst>
                <a:path w="1877695" h="262255">
                  <a:moveTo>
                    <a:pt x="1746503" y="0"/>
                  </a:moveTo>
                  <a:lnTo>
                    <a:pt x="131063" y="0"/>
                  </a:lnTo>
                  <a:lnTo>
                    <a:pt x="80045" y="10298"/>
                  </a:lnTo>
                  <a:lnTo>
                    <a:pt x="38385" y="38385"/>
                  </a:lnTo>
                  <a:lnTo>
                    <a:pt x="10298" y="80045"/>
                  </a:lnTo>
                  <a:lnTo>
                    <a:pt x="0" y="131063"/>
                  </a:lnTo>
                  <a:lnTo>
                    <a:pt x="10298" y="182082"/>
                  </a:lnTo>
                  <a:lnTo>
                    <a:pt x="38385" y="223742"/>
                  </a:lnTo>
                  <a:lnTo>
                    <a:pt x="80045" y="251829"/>
                  </a:lnTo>
                  <a:lnTo>
                    <a:pt x="131063" y="262127"/>
                  </a:lnTo>
                  <a:lnTo>
                    <a:pt x="1746503" y="262127"/>
                  </a:lnTo>
                  <a:lnTo>
                    <a:pt x="1797522" y="251829"/>
                  </a:lnTo>
                  <a:lnTo>
                    <a:pt x="1839182" y="223742"/>
                  </a:lnTo>
                  <a:lnTo>
                    <a:pt x="1867269" y="182082"/>
                  </a:lnTo>
                  <a:lnTo>
                    <a:pt x="1877567" y="131063"/>
                  </a:lnTo>
                  <a:lnTo>
                    <a:pt x="1867269" y="80045"/>
                  </a:lnTo>
                  <a:lnTo>
                    <a:pt x="1839182" y="38385"/>
                  </a:lnTo>
                  <a:lnTo>
                    <a:pt x="1797522" y="10298"/>
                  </a:lnTo>
                  <a:lnTo>
                    <a:pt x="1746503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67371" y="2650236"/>
              <a:ext cx="3904615" cy="312420"/>
            </a:xfrm>
            <a:custGeom>
              <a:avLst/>
              <a:gdLst/>
              <a:ahLst/>
              <a:cxnLst/>
              <a:rect l="l" t="t" r="r" b="b"/>
              <a:pathLst>
                <a:path w="3904615" h="312419">
                  <a:moveTo>
                    <a:pt x="3748278" y="0"/>
                  </a:moveTo>
                  <a:lnTo>
                    <a:pt x="156209" y="0"/>
                  </a:lnTo>
                  <a:lnTo>
                    <a:pt x="106850" y="7967"/>
                  </a:lnTo>
                  <a:lnTo>
                    <a:pt x="63971" y="30150"/>
                  </a:lnTo>
                  <a:lnTo>
                    <a:pt x="30150" y="63971"/>
                  </a:lnTo>
                  <a:lnTo>
                    <a:pt x="7967" y="106850"/>
                  </a:lnTo>
                  <a:lnTo>
                    <a:pt x="0" y="156210"/>
                  </a:lnTo>
                  <a:lnTo>
                    <a:pt x="7967" y="205569"/>
                  </a:lnTo>
                  <a:lnTo>
                    <a:pt x="30150" y="248448"/>
                  </a:lnTo>
                  <a:lnTo>
                    <a:pt x="63971" y="282269"/>
                  </a:lnTo>
                  <a:lnTo>
                    <a:pt x="106850" y="304452"/>
                  </a:lnTo>
                  <a:lnTo>
                    <a:pt x="156209" y="312419"/>
                  </a:lnTo>
                  <a:lnTo>
                    <a:pt x="3748278" y="312419"/>
                  </a:lnTo>
                  <a:lnTo>
                    <a:pt x="3797637" y="304452"/>
                  </a:lnTo>
                  <a:lnTo>
                    <a:pt x="3840516" y="282269"/>
                  </a:lnTo>
                  <a:lnTo>
                    <a:pt x="3874337" y="248448"/>
                  </a:lnTo>
                  <a:lnTo>
                    <a:pt x="3896520" y="205569"/>
                  </a:lnTo>
                  <a:lnTo>
                    <a:pt x="3904487" y="156210"/>
                  </a:lnTo>
                  <a:lnTo>
                    <a:pt x="3896520" y="106850"/>
                  </a:lnTo>
                  <a:lnTo>
                    <a:pt x="3874337" y="63971"/>
                  </a:lnTo>
                  <a:lnTo>
                    <a:pt x="3840516" y="30150"/>
                  </a:lnTo>
                  <a:lnTo>
                    <a:pt x="3797637" y="7967"/>
                  </a:lnTo>
                  <a:lnTo>
                    <a:pt x="37482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13091" y="2663952"/>
              <a:ext cx="1371600" cy="276225"/>
            </a:xfrm>
            <a:custGeom>
              <a:avLst/>
              <a:gdLst/>
              <a:ahLst/>
              <a:cxnLst/>
              <a:rect l="l" t="t" r="r" b="b"/>
              <a:pathLst>
                <a:path w="1371600" h="276225">
                  <a:moveTo>
                    <a:pt x="1233677" y="0"/>
                  </a:moveTo>
                  <a:lnTo>
                    <a:pt x="137922" y="0"/>
                  </a:ln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233677" y="275844"/>
                  </a:lnTo>
                  <a:lnTo>
                    <a:pt x="1277282" y="268815"/>
                  </a:lnTo>
                  <a:lnTo>
                    <a:pt x="1315144" y="249241"/>
                  </a:lnTo>
                  <a:lnTo>
                    <a:pt x="1344997" y="219388"/>
                  </a:lnTo>
                  <a:lnTo>
                    <a:pt x="1364571" y="181526"/>
                  </a:lnTo>
                  <a:lnTo>
                    <a:pt x="1371600" y="137922"/>
                  </a:lnTo>
                  <a:lnTo>
                    <a:pt x="1364571" y="94317"/>
                  </a:lnTo>
                  <a:lnTo>
                    <a:pt x="1344997" y="56455"/>
                  </a:lnTo>
                  <a:lnTo>
                    <a:pt x="1315144" y="26602"/>
                  </a:lnTo>
                  <a:lnTo>
                    <a:pt x="1277282" y="7028"/>
                  </a:lnTo>
                  <a:lnTo>
                    <a:pt x="1233677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7371" y="3087623"/>
              <a:ext cx="3904615" cy="1188720"/>
            </a:xfrm>
            <a:custGeom>
              <a:avLst/>
              <a:gdLst/>
              <a:ahLst/>
              <a:cxnLst/>
              <a:rect l="l" t="t" r="r" b="b"/>
              <a:pathLst>
                <a:path w="3904615" h="1188720">
                  <a:moveTo>
                    <a:pt x="3904488" y="1031748"/>
                  </a:moveTo>
                  <a:lnTo>
                    <a:pt x="3896487" y="982116"/>
                  </a:lnTo>
                  <a:lnTo>
                    <a:pt x="3874211" y="939025"/>
                  </a:lnTo>
                  <a:lnTo>
                    <a:pt x="3840238" y="905052"/>
                  </a:lnTo>
                  <a:lnTo>
                    <a:pt x="3797147" y="882777"/>
                  </a:lnTo>
                  <a:lnTo>
                    <a:pt x="3747516" y="874776"/>
                  </a:lnTo>
                  <a:lnTo>
                    <a:pt x="156972" y="874776"/>
                  </a:lnTo>
                  <a:lnTo>
                    <a:pt x="107327" y="882777"/>
                  </a:lnTo>
                  <a:lnTo>
                    <a:pt x="64236" y="905052"/>
                  </a:lnTo>
                  <a:lnTo>
                    <a:pt x="30264" y="939025"/>
                  </a:lnTo>
                  <a:lnTo>
                    <a:pt x="7988" y="982116"/>
                  </a:lnTo>
                  <a:lnTo>
                    <a:pt x="0" y="1031748"/>
                  </a:lnTo>
                  <a:lnTo>
                    <a:pt x="7988" y="1081392"/>
                  </a:lnTo>
                  <a:lnTo>
                    <a:pt x="30264" y="1124483"/>
                  </a:lnTo>
                  <a:lnTo>
                    <a:pt x="64236" y="1158455"/>
                  </a:lnTo>
                  <a:lnTo>
                    <a:pt x="107327" y="1180731"/>
                  </a:lnTo>
                  <a:lnTo>
                    <a:pt x="156972" y="1188720"/>
                  </a:lnTo>
                  <a:lnTo>
                    <a:pt x="3747516" y="1188720"/>
                  </a:lnTo>
                  <a:lnTo>
                    <a:pt x="3797147" y="1180731"/>
                  </a:lnTo>
                  <a:lnTo>
                    <a:pt x="3840238" y="1158455"/>
                  </a:lnTo>
                  <a:lnTo>
                    <a:pt x="3874211" y="1124483"/>
                  </a:lnTo>
                  <a:lnTo>
                    <a:pt x="3896487" y="1081392"/>
                  </a:lnTo>
                  <a:lnTo>
                    <a:pt x="3904488" y="1031748"/>
                  </a:lnTo>
                  <a:close/>
                </a:path>
                <a:path w="3904615" h="1188720">
                  <a:moveTo>
                    <a:pt x="3904488" y="594360"/>
                  </a:moveTo>
                  <a:lnTo>
                    <a:pt x="3896487" y="544728"/>
                  </a:lnTo>
                  <a:lnTo>
                    <a:pt x="3874211" y="501637"/>
                  </a:lnTo>
                  <a:lnTo>
                    <a:pt x="3840238" y="467664"/>
                  </a:lnTo>
                  <a:lnTo>
                    <a:pt x="3797147" y="445389"/>
                  </a:lnTo>
                  <a:lnTo>
                    <a:pt x="3747516" y="437388"/>
                  </a:lnTo>
                  <a:lnTo>
                    <a:pt x="156972" y="437388"/>
                  </a:lnTo>
                  <a:lnTo>
                    <a:pt x="107327" y="445389"/>
                  </a:lnTo>
                  <a:lnTo>
                    <a:pt x="64236" y="467664"/>
                  </a:lnTo>
                  <a:lnTo>
                    <a:pt x="30264" y="501637"/>
                  </a:lnTo>
                  <a:lnTo>
                    <a:pt x="7988" y="544728"/>
                  </a:lnTo>
                  <a:lnTo>
                    <a:pt x="0" y="594360"/>
                  </a:lnTo>
                  <a:lnTo>
                    <a:pt x="7988" y="644004"/>
                  </a:lnTo>
                  <a:lnTo>
                    <a:pt x="30264" y="687095"/>
                  </a:lnTo>
                  <a:lnTo>
                    <a:pt x="64236" y="721067"/>
                  </a:lnTo>
                  <a:lnTo>
                    <a:pt x="107327" y="743343"/>
                  </a:lnTo>
                  <a:lnTo>
                    <a:pt x="156972" y="751332"/>
                  </a:lnTo>
                  <a:lnTo>
                    <a:pt x="3747516" y="751332"/>
                  </a:lnTo>
                  <a:lnTo>
                    <a:pt x="3797147" y="743343"/>
                  </a:lnTo>
                  <a:lnTo>
                    <a:pt x="3840238" y="721067"/>
                  </a:lnTo>
                  <a:lnTo>
                    <a:pt x="3874211" y="687095"/>
                  </a:lnTo>
                  <a:lnTo>
                    <a:pt x="3896487" y="644004"/>
                  </a:lnTo>
                  <a:lnTo>
                    <a:pt x="3904488" y="594360"/>
                  </a:lnTo>
                  <a:close/>
                </a:path>
                <a:path w="3904615" h="1188720">
                  <a:moveTo>
                    <a:pt x="3904488" y="156210"/>
                  </a:moveTo>
                  <a:lnTo>
                    <a:pt x="3896512" y="106857"/>
                  </a:lnTo>
                  <a:lnTo>
                    <a:pt x="3874325" y="63982"/>
                  </a:lnTo>
                  <a:lnTo>
                    <a:pt x="3840505" y="30162"/>
                  </a:lnTo>
                  <a:lnTo>
                    <a:pt x="3797630" y="7975"/>
                  </a:lnTo>
                  <a:lnTo>
                    <a:pt x="3748278" y="0"/>
                  </a:lnTo>
                  <a:lnTo>
                    <a:pt x="156210" y="0"/>
                  </a:lnTo>
                  <a:lnTo>
                    <a:pt x="106845" y="7975"/>
                  </a:lnTo>
                  <a:lnTo>
                    <a:pt x="63969" y="30162"/>
                  </a:lnTo>
                  <a:lnTo>
                    <a:pt x="30149" y="63982"/>
                  </a:lnTo>
                  <a:lnTo>
                    <a:pt x="7962" y="106857"/>
                  </a:lnTo>
                  <a:lnTo>
                    <a:pt x="0" y="156210"/>
                  </a:lnTo>
                  <a:lnTo>
                    <a:pt x="7962" y="205574"/>
                  </a:lnTo>
                  <a:lnTo>
                    <a:pt x="30149" y="248450"/>
                  </a:lnTo>
                  <a:lnTo>
                    <a:pt x="63969" y="282270"/>
                  </a:lnTo>
                  <a:lnTo>
                    <a:pt x="106845" y="304457"/>
                  </a:lnTo>
                  <a:lnTo>
                    <a:pt x="156210" y="312420"/>
                  </a:lnTo>
                  <a:lnTo>
                    <a:pt x="3748278" y="312420"/>
                  </a:lnTo>
                  <a:lnTo>
                    <a:pt x="3797630" y="304457"/>
                  </a:lnTo>
                  <a:lnTo>
                    <a:pt x="3840505" y="282270"/>
                  </a:lnTo>
                  <a:lnTo>
                    <a:pt x="3874325" y="248450"/>
                  </a:lnTo>
                  <a:lnTo>
                    <a:pt x="3896512" y="205574"/>
                  </a:lnTo>
                  <a:lnTo>
                    <a:pt x="3904488" y="15621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13091" y="3089148"/>
              <a:ext cx="1062355" cy="312420"/>
            </a:xfrm>
            <a:custGeom>
              <a:avLst/>
              <a:gdLst/>
              <a:ahLst/>
              <a:cxnLst/>
              <a:rect l="l" t="t" r="r" b="b"/>
              <a:pathLst>
                <a:path w="1062354" h="312420">
                  <a:moveTo>
                    <a:pt x="906017" y="0"/>
                  </a:moveTo>
                  <a:lnTo>
                    <a:pt x="156209" y="0"/>
                  </a:lnTo>
                  <a:lnTo>
                    <a:pt x="106850" y="7967"/>
                  </a:lnTo>
                  <a:lnTo>
                    <a:pt x="63971" y="30150"/>
                  </a:lnTo>
                  <a:lnTo>
                    <a:pt x="30150" y="63971"/>
                  </a:lnTo>
                  <a:lnTo>
                    <a:pt x="7967" y="106850"/>
                  </a:lnTo>
                  <a:lnTo>
                    <a:pt x="0" y="156210"/>
                  </a:lnTo>
                  <a:lnTo>
                    <a:pt x="7967" y="205569"/>
                  </a:lnTo>
                  <a:lnTo>
                    <a:pt x="30150" y="248448"/>
                  </a:lnTo>
                  <a:lnTo>
                    <a:pt x="63971" y="282269"/>
                  </a:lnTo>
                  <a:lnTo>
                    <a:pt x="106850" y="304452"/>
                  </a:lnTo>
                  <a:lnTo>
                    <a:pt x="156209" y="312419"/>
                  </a:lnTo>
                  <a:lnTo>
                    <a:pt x="906017" y="312419"/>
                  </a:lnTo>
                  <a:lnTo>
                    <a:pt x="955377" y="304452"/>
                  </a:lnTo>
                  <a:lnTo>
                    <a:pt x="998256" y="282269"/>
                  </a:lnTo>
                  <a:lnTo>
                    <a:pt x="1032077" y="248448"/>
                  </a:lnTo>
                  <a:lnTo>
                    <a:pt x="1054260" y="205569"/>
                  </a:lnTo>
                  <a:lnTo>
                    <a:pt x="1062227" y="156210"/>
                  </a:lnTo>
                  <a:lnTo>
                    <a:pt x="1054260" y="106850"/>
                  </a:lnTo>
                  <a:lnTo>
                    <a:pt x="1032077" y="63971"/>
                  </a:lnTo>
                  <a:lnTo>
                    <a:pt x="998256" y="30150"/>
                  </a:lnTo>
                  <a:lnTo>
                    <a:pt x="955377" y="7967"/>
                  </a:lnTo>
                  <a:lnTo>
                    <a:pt x="906017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2344" y="2156460"/>
              <a:ext cx="406907" cy="40843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2344" y="2595372"/>
              <a:ext cx="406907" cy="40843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2531" y="3931920"/>
              <a:ext cx="441959" cy="42214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6248" y="3506724"/>
              <a:ext cx="408431" cy="40843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4724" y="3031236"/>
              <a:ext cx="408431" cy="40843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213092" y="3525011"/>
              <a:ext cx="927100" cy="734695"/>
            </a:xfrm>
            <a:custGeom>
              <a:avLst/>
              <a:gdLst/>
              <a:ahLst/>
              <a:cxnLst/>
              <a:rect l="l" t="t" r="r" b="b"/>
              <a:pathLst>
                <a:path w="927100" h="734695">
                  <a:moveTo>
                    <a:pt x="684276" y="585978"/>
                  </a:moveTo>
                  <a:lnTo>
                    <a:pt x="676694" y="539026"/>
                  </a:lnTo>
                  <a:lnTo>
                    <a:pt x="655599" y="498233"/>
                  </a:lnTo>
                  <a:lnTo>
                    <a:pt x="623430" y="466064"/>
                  </a:lnTo>
                  <a:lnTo>
                    <a:pt x="582637" y="444969"/>
                  </a:lnTo>
                  <a:lnTo>
                    <a:pt x="535686" y="437388"/>
                  </a:lnTo>
                  <a:lnTo>
                    <a:pt x="148590" y="437388"/>
                  </a:lnTo>
                  <a:lnTo>
                    <a:pt x="101625" y="444969"/>
                  </a:lnTo>
                  <a:lnTo>
                    <a:pt x="60833" y="466064"/>
                  </a:lnTo>
                  <a:lnTo>
                    <a:pt x="28663" y="498233"/>
                  </a:lnTo>
                  <a:lnTo>
                    <a:pt x="7569" y="539026"/>
                  </a:lnTo>
                  <a:lnTo>
                    <a:pt x="0" y="585978"/>
                  </a:lnTo>
                  <a:lnTo>
                    <a:pt x="7569" y="632942"/>
                  </a:lnTo>
                  <a:lnTo>
                    <a:pt x="28663" y="673735"/>
                  </a:lnTo>
                  <a:lnTo>
                    <a:pt x="60833" y="705904"/>
                  </a:lnTo>
                  <a:lnTo>
                    <a:pt x="101625" y="726998"/>
                  </a:lnTo>
                  <a:lnTo>
                    <a:pt x="148590" y="734568"/>
                  </a:lnTo>
                  <a:lnTo>
                    <a:pt x="535686" y="734568"/>
                  </a:lnTo>
                  <a:lnTo>
                    <a:pt x="582637" y="726998"/>
                  </a:lnTo>
                  <a:lnTo>
                    <a:pt x="623430" y="705904"/>
                  </a:lnTo>
                  <a:lnTo>
                    <a:pt x="655599" y="673735"/>
                  </a:lnTo>
                  <a:lnTo>
                    <a:pt x="676694" y="632942"/>
                  </a:lnTo>
                  <a:lnTo>
                    <a:pt x="684276" y="585978"/>
                  </a:lnTo>
                  <a:close/>
                </a:path>
                <a:path w="927100" h="734695">
                  <a:moveTo>
                    <a:pt x="926592" y="148590"/>
                  </a:moveTo>
                  <a:lnTo>
                    <a:pt x="919010" y="101638"/>
                  </a:lnTo>
                  <a:lnTo>
                    <a:pt x="897915" y="60845"/>
                  </a:lnTo>
                  <a:lnTo>
                    <a:pt x="865746" y="28676"/>
                  </a:lnTo>
                  <a:lnTo>
                    <a:pt x="824953" y="7581"/>
                  </a:lnTo>
                  <a:lnTo>
                    <a:pt x="778002" y="0"/>
                  </a:lnTo>
                  <a:lnTo>
                    <a:pt x="148590" y="0"/>
                  </a:lnTo>
                  <a:lnTo>
                    <a:pt x="101625" y="7581"/>
                  </a:lnTo>
                  <a:lnTo>
                    <a:pt x="60833" y="28676"/>
                  </a:lnTo>
                  <a:lnTo>
                    <a:pt x="28663" y="60845"/>
                  </a:lnTo>
                  <a:lnTo>
                    <a:pt x="7569" y="101638"/>
                  </a:lnTo>
                  <a:lnTo>
                    <a:pt x="0" y="148590"/>
                  </a:lnTo>
                  <a:lnTo>
                    <a:pt x="7569" y="195554"/>
                  </a:lnTo>
                  <a:lnTo>
                    <a:pt x="28663" y="236347"/>
                  </a:lnTo>
                  <a:lnTo>
                    <a:pt x="60833" y="268516"/>
                  </a:lnTo>
                  <a:lnTo>
                    <a:pt x="101625" y="289610"/>
                  </a:lnTo>
                  <a:lnTo>
                    <a:pt x="148590" y="297180"/>
                  </a:lnTo>
                  <a:lnTo>
                    <a:pt x="778002" y="297180"/>
                  </a:lnTo>
                  <a:lnTo>
                    <a:pt x="824953" y="289610"/>
                  </a:lnTo>
                  <a:lnTo>
                    <a:pt x="865746" y="268516"/>
                  </a:lnTo>
                  <a:lnTo>
                    <a:pt x="897915" y="236347"/>
                  </a:lnTo>
                  <a:lnTo>
                    <a:pt x="919010" y="195554"/>
                  </a:lnTo>
                  <a:lnTo>
                    <a:pt x="926592" y="14859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022975" y="1230248"/>
            <a:ext cx="5180965" cy="780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8895" marR="1338580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2956A4"/>
                </a:solidFill>
                <a:latin typeface="Tahoma"/>
                <a:cs typeface="Tahoma"/>
              </a:rPr>
              <a:t>Mobile</a:t>
            </a:r>
            <a:r>
              <a:rPr sz="1600" b="1" spc="-10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2956A4"/>
                </a:solidFill>
                <a:latin typeface="Tahoma"/>
                <a:cs typeface="Tahoma"/>
              </a:rPr>
              <a:t>payment</a:t>
            </a:r>
            <a:r>
              <a:rPr sz="1600" b="1" spc="-5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2956A4"/>
                </a:solidFill>
                <a:latin typeface="Tahoma"/>
                <a:cs typeface="Tahoma"/>
              </a:rPr>
              <a:t>is</a:t>
            </a:r>
            <a:r>
              <a:rPr sz="1600" b="1" spc="-2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2956A4"/>
                </a:solidFill>
                <a:latin typeface="Tahoma"/>
                <a:cs typeface="Tahoma"/>
              </a:rPr>
              <a:t>widely </a:t>
            </a:r>
            <a:r>
              <a:rPr sz="1600" b="1" dirty="0">
                <a:solidFill>
                  <a:srgbClr val="2956A4"/>
                </a:solidFill>
                <a:latin typeface="Tahoma"/>
                <a:cs typeface="Tahoma"/>
              </a:rPr>
              <a:t>accepted</a:t>
            </a:r>
            <a:r>
              <a:rPr sz="1600" b="1" spc="20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2956A4"/>
                </a:solidFill>
                <a:latin typeface="Tahoma"/>
                <a:cs typeface="Tahoma"/>
              </a:rPr>
              <a:t>in</a:t>
            </a:r>
            <a:r>
              <a:rPr sz="1600" b="1" spc="17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956A4"/>
                </a:solidFill>
                <a:latin typeface="Tahoma"/>
                <a:cs typeface="Tahoma"/>
              </a:rPr>
              <a:t>India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900" dirty="0">
                <a:latin typeface="Verdana"/>
                <a:cs typeface="Verdana"/>
              </a:rPr>
              <a:t>Mobile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payment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user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base.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275" dirty="0">
                <a:latin typeface="Verdana"/>
                <a:cs typeface="Verdana"/>
              </a:rPr>
              <a:t>%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population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making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at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least</a:t>
            </a:r>
            <a:r>
              <a:rPr sz="900" spc="-6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one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mobile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POS </a:t>
            </a:r>
            <a:r>
              <a:rPr sz="900" dirty="0">
                <a:latin typeface="Verdana"/>
                <a:cs typeface="Verdana"/>
              </a:rPr>
              <a:t>payment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in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2022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76054" y="2256282"/>
            <a:ext cx="419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4" dirty="0">
                <a:latin typeface="Tahoma"/>
                <a:cs typeface="Tahoma"/>
              </a:rPr>
              <a:t>~40%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76054" y="2679572"/>
            <a:ext cx="419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4" dirty="0">
                <a:latin typeface="Tahoma"/>
                <a:cs typeface="Tahoma"/>
              </a:rPr>
              <a:t>~27%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576054" y="3100832"/>
            <a:ext cx="419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4" dirty="0">
                <a:latin typeface="Tahoma"/>
                <a:cs typeface="Tahoma"/>
              </a:rPr>
              <a:t>~20%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576054" y="3540328"/>
            <a:ext cx="419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4" dirty="0">
                <a:latin typeface="Tahoma"/>
                <a:cs typeface="Tahoma"/>
              </a:rPr>
              <a:t>~18%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576054" y="3981957"/>
            <a:ext cx="419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4" dirty="0">
                <a:latin typeface="Tahoma"/>
                <a:cs typeface="Tahoma"/>
              </a:rPr>
              <a:t>~12%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14819" y="4805933"/>
            <a:ext cx="1570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Verdana"/>
                <a:cs typeface="Verdana"/>
              </a:rPr>
              <a:t>Digital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payment </a:t>
            </a:r>
            <a:r>
              <a:rPr sz="1200" dirty="0">
                <a:latin typeface="Verdana"/>
                <a:cs typeface="Verdana"/>
              </a:rPr>
              <a:t>accounts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for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15" dirty="0">
                <a:latin typeface="Verdana"/>
                <a:cs typeface="Verdana"/>
              </a:rPr>
              <a:t>~75%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of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overall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payment </a:t>
            </a:r>
            <a:r>
              <a:rPr sz="1200" spc="-35" dirty="0">
                <a:latin typeface="Verdana"/>
                <a:cs typeface="Verdana"/>
              </a:rPr>
              <a:t>transactions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(by </a:t>
            </a:r>
            <a:r>
              <a:rPr sz="1200" spc="-35" dirty="0">
                <a:latin typeface="Verdana"/>
                <a:cs typeface="Verdana"/>
              </a:rPr>
              <a:t>volume)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in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India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691878" y="4979365"/>
            <a:ext cx="1320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Emergence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of </a:t>
            </a:r>
            <a:r>
              <a:rPr sz="1200" spc="-40" dirty="0">
                <a:latin typeface="Verdana"/>
                <a:cs typeface="Verdana"/>
              </a:rPr>
              <a:t>several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new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apps </a:t>
            </a:r>
            <a:r>
              <a:rPr sz="1200" spc="-60" dirty="0">
                <a:latin typeface="Verdana"/>
                <a:cs typeface="Verdana"/>
              </a:rPr>
              <a:t>using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UPI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stack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55114" y="5096967"/>
            <a:ext cx="2216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Verdana"/>
                <a:cs typeface="Verdana"/>
              </a:rPr>
              <a:t>India</a:t>
            </a:r>
            <a:r>
              <a:rPr sz="1200" dirty="0">
                <a:latin typeface="Verdana"/>
                <a:cs typeface="Verdana"/>
              </a:rPr>
              <a:t> accounted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for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~46%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of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Global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Real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Time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Transactions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13231" y="1287780"/>
            <a:ext cx="10572115" cy="4587240"/>
            <a:chOff x="713231" y="1287780"/>
            <a:chExt cx="10572115" cy="45872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523" y="1287780"/>
              <a:ext cx="10521696" cy="45872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2016252"/>
              <a:ext cx="1264920" cy="258318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Transformation</a:t>
            </a:r>
            <a:r>
              <a:rPr spc="-35" dirty="0"/>
              <a:t> </a:t>
            </a:r>
            <a:r>
              <a:rPr spc="-105" dirty="0"/>
              <a:t>in</a:t>
            </a:r>
            <a:r>
              <a:rPr spc="-25" dirty="0"/>
              <a:t> </a:t>
            </a:r>
            <a:r>
              <a:rPr spc="-40" dirty="0"/>
              <a:t>ecosystem: </a:t>
            </a:r>
            <a:r>
              <a:rPr spc="-170" dirty="0"/>
              <a:t>Internet</a:t>
            </a:r>
            <a:r>
              <a:rPr spc="-20" dirty="0"/>
              <a:t> </a:t>
            </a:r>
            <a:r>
              <a:rPr spc="60" dirty="0"/>
              <a:t>access</a:t>
            </a:r>
            <a:r>
              <a:rPr spc="-30" dirty="0"/>
              <a:t> </a:t>
            </a:r>
            <a:r>
              <a:rPr spc="-250" dirty="0"/>
              <a:t>&amp;</a:t>
            </a:r>
            <a:r>
              <a:rPr spc="-25" dirty="0"/>
              <a:t> </a:t>
            </a:r>
            <a:r>
              <a:rPr spc="-60" dirty="0"/>
              <a:t>online</a:t>
            </a:r>
            <a:r>
              <a:rPr spc="-40" dirty="0"/>
              <a:t> </a:t>
            </a:r>
            <a:r>
              <a:rPr spc="-10" dirty="0"/>
              <a:t>usage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2295" y="6513068"/>
            <a:ext cx="38906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Tahoma"/>
                <a:cs typeface="Tahoma"/>
              </a:rPr>
              <a:t>Sources:</a:t>
            </a:r>
            <a:r>
              <a:rPr sz="900" b="1" spc="15" dirty="0">
                <a:latin typeface="Tahoma"/>
                <a:cs typeface="Tahoma"/>
              </a:rPr>
              <a:t> </a:t>
            </a:r>
            <a:r>
              <a:rPr sz="900" spc="-55" dirty="0">
                <a:latin typeface="Verdana"/>
                <a:cs typeface="Verdana"/>
              </a:rPr>
              <a:t>Bernstein,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Deloitte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Report,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Statista,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IAMAI-</a:t>
            </a:r>
            <a:r>
              <a:rPr sz="900" spc="-25" dirty="0">
                <a:latin typeface="Verdana"/>
                <a:cs typeface="Verdana"/>
              </a:rPr>
              <a:t>Kantar</a:t>
            </a:r>
            <a:r>
              <a:rPr sz="900" spc="2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Report’2022.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7105" y="1266190"/>
            <a:ext cx="34626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5080" indent="-175895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solidFill>
                  <a:srgbClr val="2956A4"/>
                </a:solidFill>
                <a:latin typeface="Tahoma"/>
                <a:cs typeface="Tahoma"/>
              </a:rPr>
              <a:t>India</a:t>
            </a:r>
            <a:r>
              <a:rPr sz="1600" b="1" spc="-2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2956A4"/>
                </a:solidFill>
                <a:latin typeface="Tahoma"/>
                <a:cs typeface="Tahoma"/>
              </a:rPr>
              <a:t>online</a:t>
            </a:r>
            <a:r>
              <a:rPr sz="1600" b="1" spc="-4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2956A4"/>
                </a:solidFill>
                <a:latin typeface="Tahoma"/>
                <a:cs typeface="Tahoma"/>
              </a:rPr>
              <a:t>consumer</a:t>
            </a:r>
            <a:r>
              <a:rPr sz="1600" b="1" spc="-5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2956A4"/>
                </a:solidFill>
                <a:latin typeface="Tahoma"/>
                <a:cs typeface="Tahoma"/>
              </a:rPr>
              <a:t>funnel</a:t>
            </a:r>
            <a:r>
              <a:rPr sz="1600" b="1" spc="-3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2956A4"/>
                </a:solidFill>
                <a:latin typeface="Tahoma"/>
                <a:cs typeface="Tahoma"/>
              </a:rPr>
              <a:t>(mn.) </a:t>
            </a:r>
            <a:r>
              <a:rPr sz="1600" b="1" dirty="0">
                <a:solidFill>
                  <a:srgbClr val="2956A4"/>
                </a:solidFill>
                <a:latin typeface="Tahoma"/>
                <a:cs typeface="Tahoma"/>
              </a:rPr>
              <a:t>as</a:t>
            </a:r>
            <a:r>
              <a:rPr sz="1600" b="1" spc="-8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560" dirty="0">
                <a:solidFill>
                  <a:srgbClr val="2956A4"/>
                </a:solidFill>
                <a:latin typeface="Tahoma"/>
                <a:cs typeface="Tahoma"/>
              </a:rPr>
              <a:t>%</a:t>
            </a:r>
            <a:r>
              <a:rPr sz="1600" b="1" spc="-2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2956A4"/>
                </a:solidFill>
                <a:latin typeface="Tahoma"/>
                <a:cs typeface="Tahoma"/>
              </a:rPr>
              <a:t>of</a:t>
            </a:r>
            <a:r>
              <a:rPr sz="1600" b="1" spc="-4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2956A4"/>
                </a:solidFill>
                <a:latin typeface="Tahoma"/>
                <a:cs typeface="Tahoma"/>
              </a:rPr>
              <a:t>total</a:t>
            </a:r>
            <a:r>
              <a:rPr sz="1600" b="1" spc="-4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2956A4"/>
                </a:solidFill>
                <a:latin typeface="Tahoma"/>
                <a:cs typeface="Tahoma"/>
              </a:rPr>
              <a:t>population</a:t>
            </a:r>
            <a:r>
              <a:rPr sz="1600" b="1" spc="-2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956A4"/>
                </a:solidFill>
                <a:latin typeface="Tahoma"/>
                <a:cs typeface="Tahoma"/>
              </a:rPr>
              <a:t>(2025E)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7332" y="1262887"/>
            <a:ext cx="34626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solidFill>
                  <a:srgbClr val="EE7C1A"/>
                </a:solidFill>
                <a:latin typeface="Tahoma"/>
                <a:cs typeface="Tahoma"/>
              </a:rPr>
              <a:t>India</a:t>
            </a:r>
            <a:r>
              <a:rPr sz="16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EE7C1A"/>
                </a:solidFill>
                <a:latin typeface="Tahoma"/>
                <a:cs typeface="Tahoma"/>
              </a:rPr>
              <a:t>online</a:t>
            </a:r>
            <a:r>
              <a:rPr sz="1600" b="1" spc="-4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EE7C1A"/>
                </a:solidFill>
                <a:latin typeface="Tahoma"/>
                <a:cs typeface="Tahoma"/>
              </a:rPr>
              <a:t>consumer</a:t>
            </a:r>
            <a:r>
              <a:rPr sz="1600" b="1" spc="-5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EE7C1A"/>
                </a:solidFill>
                <a:latin typeface="Tahoma"/>
                <a:cs typeface="Tahoma"/>
              </a:rPr>
              <a:t>funnel</a:t>
            </a:r>
            <a:r>
              <a:rPr sz="16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EE7C1A"/>
                </a:solidFill>
                <a:latin typeface="Tahoma"/>
                <a:cs typeface="Tahoma"/>
              </a:rPr>
              <a:t>(mn.) </a:t>
            </a:r>
            <a:r>
              <a:rPr sz="1600" b="1" dirty="0">
                <a:solidFill>
                  <a:srgbClr val="EE7C1A"/>
                </a:solidFill>
                <a:latin typeface="Tahoma"/>
                <a:cs typeface="Tahoma"/>
              </a:rPr>
              <a:t>as</a:t>
            </a:r>
            <a:r>
              <a:rPr sz="1600" b="1" spc="-8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560" dirty="0">
                <a:solidFill>
                  <a:srgbClr val="EE7C1A"/>
                </a:solidFill>
                <a:latin typeface="Tahoma"/>
                <a:cs typeface="Tahoma"/>
              </a:rPr>
              <a:t>%</a:t>
            </a:r>
            <a:r>
              <a:rPr sz="16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EE7C1A"/>
                </a:solidFill>
                <a:latin typeface="Tahoma"/>
                <a:cs typeface="Tahoma"/>
              </a:rPr>
              <a:t>of</a:t>
            </a:r>
            <a:r>
              <a:rPr sz="16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EE7C1A"/>
                </a:solidFill>
                <a:latin typeface="Tahoma"/>
                <a:cs typeface="Tahoma"/>
              </a:rPr>
              <a:t>total</a:t>
            </a:r>
            <a:r>
              <a:rPr sz="16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EE7C1A"/>
                </a:solidFill>
                <a:latin typeface="Tahoma"/>
                <a:cs typeface="Tahoma"/>
              </a:rPr>
              <a:t>population</a:t>
            </a:r>
            <a:r>
              <a:rPr sz="16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EE7C1A"/>
                </a:solidFill>
                <a:latin typeface="Tahoma"/>
                <a:cs typeface="Tahoma"/>
              </a:rPr>
              <a:t>(2022)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6566" y="5001005"/>
            <a:ext cx="3515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Online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transactions</a:t>
            </a:r>
            <a:r>
              <a:rPr sz="1200" dirty="0">
                <a:latin typeface="Verdana"/>
                <a:cs typeface="Verdana"/>
              </a:rPr>
              <a:t> are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longer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metro/tier-</a:t>
            </a:r>
            <a:r>
              <a:rPr sz="1200" spc="-60" dirty="0">
                <a:latin typeface="Verdana"/>
                <a:cs typeface="Verdana"/>
              </a:rPr>
              <a:t>1 </a:t>
            </a:r>
            <a:r>
              <a:rPr sz="1200" spc="-30" dirty="0">
                <a:latin typeface="Verdana"/>
                <a:cs typeface="Verdana"/>
              </a:rPr>
              <a:t>city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phenomena.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Tier-</a:t>
            </a:r>
            <a:r>
              <a:rPr sz="1200" spc="-105" dirty="0">
                <a:latin typeface="Verdana"/>
                <a:cs typeface="Verdana"/>
              </a:rPr>
              <a:t>2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beyond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are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driving </a:t>
            </a:r>
            <a:r>
              <a:rPr sz="1200" dirty="0">
                <a:latin typeface="Verdana"/>
                <a:cs typeface="Verdana"/>
              </a:rPr>
              <a:t>decent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volumes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in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categories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such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as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fintech, </a:t>
            </a:r>
            <a:r>
              <a:rPr sz="1200" spc="-50" dirty="0">
                <a:latin typeface="Verdana"/>
                <a:cs typeface="Verdana"/>
              </a:rPr>
              <a:t>e-</a:t>
            </a:r>
            <a:r>
              <a:rPr sz="1200" dirty="0">
                <a:latin typeface="Verdana"/>
                <a:cs typeface="Verdana"/>
              </a:rPr>
              <a:t>commerce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food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tech.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2397" y="5017770"/>
            <a:ext cx="4058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Verdana"/>
                <a:cs typeface="Verdana"/>
              </a:rPr>
              <a:t>With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very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65" dirty="0">
                <a:latin typeface="Verdana"/>
                <a:cs typeface="Verdana"/>
              </a:rPr>
              <a:t>cheap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data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smartphones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becoming affordable,</a:t>
            </a:r>
            <a:r>
              <a:rPr sz="1200" spc="-45" dirty="0">
                <a:latin typeface="Verdana"/>
                <a:cs typeface="Verdana"/>
              </a:rPr>
              <a:t> internet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penetration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has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sharply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increased,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people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are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gradually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becoming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familiar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with </a:t>
            </a:r>
            <a:r>
              <a:rPr sz="1200" spc="-25" dirty="0">
                <a:latin typeface="Verdana"/>
                <a:cs typeface="Verdana"/>
              </a:rPr>
              <a:t>online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transactions.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221981" y="2172970"/>
            <a:ext cx="2978785" cy="380365"/>
            <a:chOff x="7221981" y="2172970"/>
            <a:chExt cx="2978785" cy="380365"/>
          </a:xfrm>
        </p:grpSpPr>
        <p:sp>
          <p:nvSpPr>
            <p:cNvPr id="21" name="object 21"/>
            <p:cNvSpPr/>
            <p:nvPr/>
          </p:nvSpPr>
          <p:spPr>
            <a:xfrm>
              <a:off x="7228331" y="2179320"/>
              <a:ext cx="2966085" cy="367665"/>
            </a:xfrm>
            <a:custGeom>
              <a:avLst/>
              <a:gdLst/>
              <a:ahLst/>
              <a:cxnLst/>
              <a:rect l="l" t="t" r="r" b="b"/>
              <a:pathLst>
                <a:path w="2966084" h="367664">
                  <a:moveTo>
                    <a:pt x="2782062" y="0"/>
                  </a:moveTo>
                  <a:lnTo>
                    <a:pt x="183642" y="0"/>
                  </a:lnTo>
                  <a:lnTo>
                    <a:pt x="134805" y="6556"/>
                  </a:lnTo>
                  <a:lnTo>
                    <a:pt x="90931" y="25061"/>
                  </a:lnTo>
                  <a:lnTo>
                    <a:pt x="53768" y="53768"/>
                  </a:lnTo>
                  <a:lnTo>
                    <a:pt x="25061" y="90932"/>
                  </a:lnTo>
                  <a:lnTo>
                    <a:pt x="6556" y="134805"/>
                  </a:lnTo>
                  <a:lnTo>
                    <a:pt x="0" y="183641"/>
                  </a:lnTo>
                  <a:lnTo>
                    <a:pt x="6556" y="232478"/>
                  </a:lnTo>
                  <a:lnTo>
                    <a:pt x="25061" y="276351"/>
                  </a:lnTo>
                  <a:lnTo>
                    <a:pt x="53768" y="313515"/>
                  </a:lnTo>
                  <a:lnTo>
                    <a:pt x="90932" y="342222"/>
                  </a:lnTo>
                  <a:lnTo>
                    <a:pt x="134805" y="360727"/>
                  </a:lnTo>
                  <a:lnTo>
                    <a:pt x="183642" y="367283"/>
                  </a:lnTo>
                  <a:lnTo>
                    <a:pt x="2782062" y="367283"/>
                  </a:lnTo>
                  <a:lnTo>
                    <a:pt x="2830898" y="360727"/>
                  </a:lnTo>
                  <a:lnTo>
                    <a:pt x="2874772" y="342222"/>
                  </a:lnTo>
                  <a:lnTo>
                    <a:pt x="2911935" y="313515"/>
                  </a:lnTo>
                  <a:lnTo>
                    <a:pt x="2940642" y="276351"/>
                  </a:lnTo>
                  <a:lnTo>
                    <a:pt x="2959147" y="232478"/>
                  </a:lnTo>
                  <a:lnTo>
                    <a:pt x="2965704" y="183641"/>
                  </a:lnTo>
                  <a:lnTo>
                    <a:pt x="2959147" y="134805"/>
                  </a:lnTo>
                  <a:lnTo>
                    <a:pt x="2940642" y="90932"/>
                  </a:lnTo>
                  <a:lnTo>
                    <a:pt x="2911935" y="53768"/>
                  </a:lnTo>
                  <a:lnTo>
                    <a:pt x="2874772" y="25061"/>
                  </a:lnTo>
                  <a:lnTo>
                    <a:pt x="2830898" y="6556"/>
                  </a:lnTo>
                  <a:lnTo>
                    <a:pt x="278206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28331" y="2179320"/>
              <a:ext cx="2966085" cy="367665"/>
            </a:xfrm>
            <a:custGeom>
              <a:avLst/>
              <a:gdLst/>
              <a:ahLst/>
              <a:cxnLst/>
              <a:rect l="l" t="t" r="r" b="b"/>
              <a:pathLst>
                <a:path w="2966084" h="367664">
                  <a:moveTo>
                    <a:pt x="0" y="183641"/>
                  </a:moveTo>
                  <a:lnTo>
                    <a:pt x="6556" y="134805"/>
                  </a:lnTo>
                  <a:lnTo>
                    <a:pt x="25061" y="90931"/>
                  </a:lnTo>
                  <a:lnTo>
                    <a:pt x="53768" y="53768"/>
                  </a:lnTo>
                  <a:lnTo>
                    <a:pt x="90931" y="25061"/>
                  </a:lnTo>
                  <a:lnTo>
                    <a:pt x="134805" y="6556"/>
                  </a:lnTo>
                  <a:lnTo>
                    <a:pt x="183642" y="0"/>
                  </a:lnTo>
                  <a:lnTo>
                    <a:pt x="2782062" y="0"/>
                  </a:lnTo>
                  <a:lnTo>
                    <a:pt x="2830898" y="6556"/>
                  </a:lnTo>
                  <a:lnTo>
                    <a:pt x="2874772" y="25061"/>
                  </a:lnTo>
                  <a:lnTo>
                    <a:pt x="2911935" y="53768"/>
                  </a:lnTo>
                  <a:lnTo>
                    <a:pt x="2940642" y="90932"/>
                  </a:lnTo>
                  <a:lnTo>
                    <a:pt x="2959147" y="134805"/>
                  </a:lnTo>
                  <a:lnTo>
                    <a:pt x="2965704" y="183641"/>
                  </a:lnTo>
                  <a:lnTo>
                    <a:pt x="2959147" y="232478"/>
                  </a:lnTo>
                  <a:lnTo>
                    <a:pt x="2940642" y="276351"/>
                  </a:lnTo>
                  <a:lnTo>
                    <a:pt x="2911935" y="313515"/>
                  </a:lnTo>
                  <a:lnTo>
                    <a:pt x="2874772" y="342222"/>
                  </a:lnTo>
                  <a:lnTo>
                    <a:pt x="2830898" y="360727"/>
                  </a:lnTo>
                  <a:lnTo>
                    <a:pt x="2782062" y="367283"/>
                  </a:lnTo>
                  <a:lnTo>
                    <a:pt x="183642" y="367283"/>
                  </a:lnTo>
                  <a:lnTo>
                    <a:pt x="134805" y="360727"/>
                  </a:lnTo>
                  <a:lnTo>
                    <a:pt x="90932" y="342222"/>
                  </a:lnTo>
                  <a:lnTo>
                    <a:pt x="53768" y="313515"/>
                  </a:lnTo>
                  <a:lnTo>
                    <a:pt x="25061" y="276351"/>
                  </a:lnTo>
                  <a:lnTo>
                    <a:pt x="6556" y="232478"/>
                  </a:lnTo>
                  <a:lnTo>
                    <a:pt x="0" y="183641"/>
                  </a:lnTo>
                  <a:close/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69479" y="2199132"/>
              <a:ext cx="1851660" cy="340360"/>
            </a:xfrm>
            <a:custGeom>
              <a:avLst/>
              <a:gdLst/>
              <a:ahLst/>
              <a:cxnLst/>
              <a:rect l="l" t="t" r="r" b="b"/>
              <a:pathLst>
                <a:path w="1851659" h="340360">
                  <a:moveTo>
                    <a:pt x="1681734" y="0"/>
                  </a:moveTo>
                  <a:lnTo>
                    <a:pt x="169925" y="0"/>
                  </a:lnTo>
                  <a:lnTo>
                    <a:pt x="124751" y="6069"/>
                  </a:lnTo>
                  <a:lnTo>
                    <a:pt x="84158" y="23198"/>
                  </a:lnTo>
                  <a:lnTo>
                    <a:pt x="49768" y="49768"/>
                  </a:lnTo>
                  <a:lnTo>
                    <a:pt x="23198" y="84158"/>
                  </a:lnTo>
                  <a:lnTo>
                    <a:pt x="6069" y="124751"/>
                  </a:lnTo>
                  <a:lnTo>
                    <a:pt x="0" y="169925"/>
                  </a:lnTo>
                  <a:lnTo>
                    <a:pt x="6069" y="215100"/>
                  </a:lnTo>
                  <a:lnTo>
                    <a:pt x="23198" y="255693"/>
                  </a:lnTo>
                  <a:lnTo>
                    <a:pt x="49768" y="290083"/>
                  </a:lnTo>
                  <a:lnTo>
                    <a:pt x="84158" y="316653"/>
                  </a:lnTo>
                  <a:lnTo>
                    <a:pt x="124751" y="333782"/>
                  </a:lnTo>
                  <a:lnTo>
                    <a:pt x="169925" y="339851"/>
                  </a:lnTo>
                  <a:lnTo>
                    <a:pt x="1681734" y="339851"/>
                  </a:lnTo>
                  <a:lnTo>
                    <a:pt x="1726908" y="333782"/>
                  </a:lnTo>
                  <a:lnTo>
                    <a:pt x="1767501" y="316653"/>
                  </a:lnTo>
                  <a:lnTo>
                    <a:pt x="1801891" y="290083"/>
                  </a:lnTo>
                  <a:lnTo>
                    <a:pt x="1828461" y="255693"/>
                  </a:lnTo>
                  <a:lnTo>
                    <a:pt x="1845590" y="215100"/>
                  </a:lnTo>
                  <a:lnTo>
                    <a:pt x="1851660" y="169925"/>
                  </a:lnTo>
                  <a:lnTo>
                    <a:pt x="1845590" y="124751"/>
                  </a:lnTo>
                  <a:lnTo>
                    <a:pt x="1828461" y="84158"/>
                  </a:lnTo>
                  <a:lnTo>
                    <a:pt x="1801891" y="49768"/>
                  </a:lnTo>
                  <a:lnTo>
                    <a:pt x="1767501" y="23198"/>
                  </a:lnTo>
                  <a:lnTo>
                    <a:pt x="1726908" y="6069"/>
                  </a:lnTo>
                  <a:lnTo>
                    <a:pt x="1681734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291698" y="2274823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Tahoma"/>
                <a:cs typeface="Tahoma"/>
              </a:rPr>
              <a:t>900mn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13569" y="2261996"/>
            <a:ext cx="419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4" dirty="0">
                <a:latin typeface="Tahoma"/>
                <a:cs typeface="Tahoma"/>
              </a:rPr>
              <a:t>~62%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1981" y="3032505"/>
            <a:ext cx="2978785" cy="426084"/>
            <a:chOff x="7221981" y="3032505"/>
            <a:chExt cx="2978785" cy="426084"/>
          </a:xfrm>
        </p:grpSpPr>
        <p:sp>
          <p:nvSpPr>
            <p:cNvPr id="27" name="object 27"/>
            <p:cNvSpPr/>
            <p:nvPr/>
          </p:nvSpPr>
          <p:spPr>
            <a:xfrm>
              <a:off x="7228331" y="3038855"/>
              <a:ext cx="2966085" cy="413384"/>
            </a:xfrm>
            <a:custGeom>
              <a:avLst/>
              <a:gdLst/>
              <a:ahLst/>
              <a:cxnLst/>
              <a:rect l="l" t="t" r="r" b="b"/>
              <a:pathLst>
                <a:path w="2966084" h="413385">
                  <a:moveTo>
                    <a:pt x="2759202" y="0"/>
                  </a:moveTo>
                  <a:lnTo>
                    <a:pt x="206501" y="0"/>
                  </a:lnTo>
                  <a:lnTo>
                    <a:pt x="159153" y="5453"/>
                  </a:lnTo>
                  <a:lnTo>
                    <a:pt x="115688" y="20989"/>
                  </a:lnTo>
                  <a:lnTo>
                    <a:pt x="77346" y="45366"/>
                  </a:lnTo>
                  <a:lnTo>
                    <a:pt x="45366" y="77346"/>
                  </a:lnTo>
                  <a:lnTo>
                    <a:pt x="20989" y="115688"/>
                  </a:lnTo>
                  <a:lnTo>
                    <a:pt x="5453" y="159153"/>
                  </a:lnTo>
                  <a:lnTo>
                    <a:pt x="0" y="206502"/>
                  </a:lnTo>
                  <a:lnTo>
                    <a:pt x="5453" y="253850"/>
                  </a:lnTo>
                  <a:lnTo>
                    <a:pt x="20989" y="297315"/>
                  </a:lnTo>
                  <a:lnTo>
                    <a:pt x="45366" y="335657"/>
                  </a:lnTo>
                  <a:lnTo>
                    <a:pt x="77346" y="367637"/>
                  </a:lnTo>
                  <a:lnTo>
                    <a:pt x="115688" y="392014"/>
                  </a:lnTo>
                  <a:lnTo>
                    <a:pt x="159153" y="407550"/>
                  </a:lnTo>
                  <a:lnTo>
                    <a:pt x="206501" y="413004"/>
                  </a:lnTo>
                  <a:lnTo>
                    <a:pt x="2759202" y="413004"/>
                  </a:lnTo>
                  <a:lnTo>
                    <a:pt x="2806550" y="407550"/>
                  </a:lnTo>
                  <a:lnTo>
                    <a:pt x="2850015" y="392014"/>
                  </a:lnTo>
                  <a:lnTo>
                    <a:pt x="2888357" y="367637"/>
                  </a:lnTo>
                  <a:lnTo>
                    <a:pt x="2920337" y="335657"/>
                  </a:lnTo>
                  <a:lnTo>
                    <a:pt x="2944714" y="297315"/>
                  </a:lnTo>
                  <a:lnTo>
                    <a:pt x="2960250" y="253850"/>
                  </a:lnTo>
                  <a:lnTo>
                    <a:pt x="2965704" y="206502"/>
                  </a:lnTo>
                  <a:lnTo>
                    <a:pt x="2960250" y="159153"/>
                  </a:lnTo>
                  <a:lnTo>
                    <a:pt x="2944714" y="115688"/>
                  </a:lnTo>
                  <a:lnTo>
                    <a:pt x="2920337" y="77346"/>
                  </a:lnTo>
                  <a:lnTo>
                    <a:pt x="2888357" y="45366"/>
                  </a:lnTo>
                  <a:lnTo>
                    <a:pt x="2850015" y="20989"/>
                  </a:lnTo>
                  <a:lnTo>
                    <a:pt x="2806550" y="5453"/>
                  </a:lnTo>
                  <a:lnTo>
                    <a:pt x="27592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28331" y="3038855"/>
              <a:ext cx="2966085" cy="413384"/>
            </a:xfrm>
            <a:custGeom>
              <a:avLst/>
              <a:gdLst/>
              <a:ahLst/>
              <a:cxnLst/>
              <a:rect l="l" t="t" r="r" b="b"/>
              <a:pathLst>
                <a:path w="2966084" h="413385">
                  <a:moveTo>
                    <a:pt x="0" y="206502"/>
                  </a:moveTo>
                  <a:lnTo>
                    <a:pt x="5453" y="159153"/>
                  </a:lnTo>
                  <a:lnTo>
                    <a:pt x="20989" y="115688"/>
                  </a:lnTo>
                  <a:lnTo>
                    <a:pt x="45366" y="77346"/>
                  </a:lnTo>
                  <a:lnTo>
                    <a:pt x="77346" y="45366"/>
                  </a:lnTo>
                  <a:lnTo>
                    <a:pt x="115688" y="20989"/>
                  </a:lnTo>
                  <a:lnTo>
                    <a:pt x="159153" y="5453"/>
                  </a:lnTo>
                  <a:lnTo>
                    <a:pt x="206501" y="0"/>
                  </a:lnTo>
                  <a:lnTo>
                    <a:pt x="2759202" y="0"/>
                  </a:lnTo>
                  <a:lnTo>
                    <a:pt x="2806550" y="5453"/>
                  </a:lnTo>
                  <a:lnTo>
                    <a:pt x="2850015" y="20989"/>
                  </a:lnTo>
                  <a:lnTo>
                    <a:pt x="2888357" y="45366"/>
                  </a:lnTo>
                  <a:lnTo>
                    <a:pt x="2920337" y="77346"/>
                  </a:lnTo>
                  <a:lnTo>
                    <a:pt x="2944714" y="115688"/>
                  </a:lnTo>
                  <a:lnTo>
                    <a:pt x="2960250" y="159153"/>
                  </a:lnTo>
                  <a:lnTo>
                    <a:pt x="2965704" y="206502"/>
                  </a:lnTo>
                  <a:lnTo>
                    <a:pt x="2960250" y="253850"/>
                  </a:lnTo>
                  <a:lnTo>
                    <a:pt x="2944714" y="297315"/>
                  </a:lnTo>
                  <a:lnTo>
                    <a:pt x="2920337" y="335657"/>
                  </a:lnTo>
                  <a:lnTo>
                    <a:pt x="2888357" y="367637"/>
                  </a:lnTo>
                  <a:lnTo>
                    <a:pt x="2850015" y="392014"/>
                  </a:lnTo>
                  <a:lnTo>
                    <a:pt x="2806550" y="407550"/>
                  </a:lnTo>
                  <a:lnTo>
                    <a:pt x="2759202" y="413004"/>
                  </a:lnTo>
                  <a:lnTo>
                    <a:pt x="206501" y="413004"/>
                  </a:lnTo>
                  <a:lnTo>
                    <a:pt x="159153" y="407550"/>
                  </a:lnTo>
                  <a:lnTo>
                    <a:pt x="115688" y="392014"/>
                  </a:lnTo>
                  <a:lnTo>
                    <a:pt x="77346" y="367637"/>
                  </a:lnTo>
                  <a:lnTo>
                    <a:pt x="45366" y="335657"/>
                  </a:lnTo>
                  <a:lnTo>
                    <a:pt x="20989" y="297315"/>
                  </a:lnTo>
                  <a:lnTo>
                    <a:pt x="5453" y="253850"/>
                  </a:lnTo>
                  <a:lnTo>
                    <a:pt x="0" y="206502"/>
                  </a:lnTo>
                  <a:close/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9479" y="3070859"/>
              <a:ext cx="1295400" cy="364490"/>
            </a:xfrm>
            <a:custGeom>
              <a:avLst/>
              <a:gdLst/>
              <a:ahLst/>
              <a:cxnLst/>
              <a:rect l="l" t="t" r="r" b="b"/>
              <a:pathLst>
                <a:path w="1295400" h="364489">
                  <a:moveTo>
                    <a:pt x="1113281" y="0"/>
                  </a:moveTo>
                  <a:lnTo>
                    <a:pt x="182118" y="0"/>
                  </a:lnTo>
                  <a:lnTo>
                    <a:pt x="133702" y="6505"/>
                  </a:lnTo>
                  <a:lnTo>
                    <a:pt x="90198" y="24863"/>
                  </a:lnTo>
                  <a:lnTo>
                    <a:pt x="53340" y="53339"/>
                  </a:lnTo>
                  <a:lnTo>
                    <a:pt x="24863" y="90198"/>
                  </a:lnTo>
                  <a:lnTo>
                    <a:pt x="6505" y="133702"/>
                  </a:lnTo>
                  <a:lnTo>
                    <a:pt x="0" y="182117"/>
                  </a:lnTo>
                  <a:lnTo>
                    <a:pt x="6505" y="230533"/>
                  </a:lnTo>
                  <a:lnTo>
                    <a:pt x="24863" y="274037"/>
                  </a:lnTo>
                  <a:lnTo>
                    <a:pt x="53340" y="310895"/>
                  </a:lnTo>
                  <a:lnTo>
                    <a:pt x="90198" y="339372"/>
                  </a:lnTo>
                  <a:lnTo>
                    <a:pt x="133702" y="357730"/>
                  </a:lnTo>
                  <a:lnTo>
                    <a:pt x="182118" y="364236"/>
                  </a:lnTo>
                  <a:lnTo>
                    <a:pt x="1113281" y="364236"/>
                  </a:lnTo>
                  <a:lnTo>
                    <a:pt x="1161697" y="357730"/>
                  </a:lnTo>
                  <a:lnTo>
                    <a:pt x="1205201" y="339372"/>
                  </a:lnTo>
                  <a:lnTo>
                    <a:pt x="1242059" y="310895"/>
                  </a:lnTo>
                  <a:lnTo>
                    <a:pt x="1270536" y="274037"/>
                  </a:lnTo>
                  <a:lnTo>
                    <a:pt x="1288894" y="230533"/>
                  </a:lnTo>
                  <a:lnTo>
                    <a:pt x="1295400" y="182117"/>
                  </a:lnTo>
                  <a:lnTo>
                    <a:pt x="1288894" y="133702"/>
                  </a:lnTo>
                  <a:lnTo>
                    <a:pt x="1270536" y="90198"/>
                  </a:lnTo>
                  <a:lnTo>
                    <a:pt x="1242059" y="53339"/>
                  </a:lnTo>
                  <a:lnTo>
                    <a:pt x="1205201" y="24863"/>
                  </a:lnTo>
                  <a:lnTo>
                    <a:pt x="1161697" y="6505"/>
                  </a:lnTo>
                  <a:lnTo>
                    <a:pt x="1113281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291698" y="3135629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Tahoma"/>
                <a:cs typeface="Tahoma"/>
              </a:rPr>
              <a:t>630mn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13569" y="3135884"/>
            <a:ext cx="419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4" dirty="0">
                <a:latin typeface="Tahoma"/>
                <a:cs typeface="Tahoma"/>
              </a:rPr>
              <a:t>~43%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209790" y="3982211"/>
            <a:ext cx="2976880" cy="407034"/>
            <a:chOff x="7209790" y="3982211"/>
            <a:chExt cx="2976880" cy="407034"/>
          </a:xfrm>
        </p:grpSpPr>
        <p:sp>
          <p:nvSpPr>
            <p:cNvPr id="33" name="object 33"/>
            <p:cNvSpPr/>
            <p:nvPr/>
          </p:nvSpPr>
          <p:spPr>
            <a:xfrm>
              <a:off x="7216140" y="3992879"/>
              <a:ext cx="2964180" cy="388620"/>
            </a:xfrm>
            <a:custGeom>
              <a:avLst/>
              <a:gdLst/>
              <a:ahLst/>
              <a:cxnLst/>
              <a:rect l="l" t="t" r="r" b="b"/>
              <a:pathLst>
                <a:path w="2964179" h="388620">
                  <a:moveTo>
                    <a:pt x="2769869" y="0"/>
                  </a:moveTo>
                  <a:lnTo>
                    <a:pt x="194309" y="0"/>
                  </a:lnTo>
                  <a:lnTo>
                    <a:pt x="149756" y="5131"/>
                  </a:lnTo>
                  <a:lnTo>
                    <a:pt x="108857" y="19749"/>
                  </a:lnTo>
                  <a:lnTo>
                    <a:pt x="72778" y="42687"/>
                  </a:lnTo>
                  <a:lnTo>
                    <a:pt x="42687" y="72778"/>
                  </a:lnTo>
                  <a:lnTo>
                    <a:pt x="19749" y="108857"/>
                  </a:lnTo>
                  <a:lnTo>
                    <a:pt x="5131" y="149756"/>
                  </a:lnTo>
                  <a:lnTo>
                    <a:pt x="0" y="194310"/>
                  </a:lnTo>
                  <a:lnTo>
                    <a:pt x="5131" y="238863"/>
                  </a:lnTo>
                  <a:lnTo>
                    <a:pt x="19749" y="279762"/>
                  </a:lnTo>
                  <a:lnTo>
                    <a:pt x="42687" y="315841"/>
                  </a:lnTo>
                  <a:lnTo>
                    <a:pt x="72778" y="345932"/>
                  </a:lnTo>
                  <a:lnTo>
                    <a:pt x="108857" y="368870"/>
                  </a:lnTo>
                  <a:lnTo>
                    <a:pt x="149756" y="383488"/>
                  </a:lnTo>
                  <a:lnTo>
                    <a:pt x="194309" y="388620"/>
                  </a:lnTo>
                  <a:lnTo>
                    <a:pt x="2769869" y="388620"/>
                  </a:lnTo>
                  <a:lnTo>
                    <a:pt x="2814423" y="383488"/>
                  </a:lnTo>
                  <a:lnTo>
                    <a:pt x="2855322" y="368870"/>
                  </a:lnTo>
                  <a:lnTo>
                    <a:pt x="2891401" y="345932"/>
                  </a:lnTo>
                  <a:lnTo>
                    <a:pt x="2921492" y="315841"/>
                  </a:lnTo>
                  <a:lnTo>
                    <a:pt x="2944430" y="279762"/>
                  </a:lnTo>
                  <a:lnTo>
                    <a:pt x="2959048" y="238863"/>
                  </a:lnTo>
                  <a:lnTo>
                    <a:pt x="2964179" y="194310"/>
                  </a:lnTo>
                  <a:lnTo>
                    <a:pt x="2959048" y="149756"/>
                  </a:lnTo>
                  <a:lnTo>
                    <a:pt x="2944430" y="108857"/>
                  </a:lnTo>
                  <a:lnTo>
                    <a:pt x="2921492" y="72778"/>
                  </a:lnTo>
                  <a:lnTo>
                    <a:pt x="2891401" y="42687"/>
                  </a:lnTo>
                  <a:lnTo>
                    <a:pt x="2855322" y="19749"/>
                  </a:lnTo>
                  <a:lnTo>
                    <a:pt x="2814423" y="5131"/>
                  </a:lnTo>
                  <a:lnTo>
                    <a:pt x="27698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16140" y="3992879"/>
              <a:ext cx="2964180" cy="388620"/>
            </a:xfrm>
            <a:custGeom>
              <a:avLst/>
              <a:gdLst/>
              <a:ahLst/>
              <a:cxnLst/>
              <a:rect l="l" t="t" r="r" b="b"/>
              <a:pathLst>
                <a:path w="2964179" h="388620">
                  <a:moveTo>
                    <a:pt x="0" y="194310"/>
                  </a:moveTo>
                  <a:lnTo>
                    <a:pt x="5131" y="149756"/>
                  </a:lnTo>
                  <a:lnTo>
                    <a:pt x="19749" y="108857"/>
                  </a:lnTo>
                  <a:lnTo>
                    <a:pt x="42687" y="72778"/>
                  </a:lnTo>
                  <a:lnTo>
                    <a:pt x="72778" y="42687"/>
                  </a:lnTo>
                  <a:lnTo>
                    <a:pt x="108857" y="19749"/>
                  </a:lnTo>
                  <a:lnTo>
                    <a:pt x="149756" y="5131"/>
                  </a:lnTo>
                  <a:lnTo>
                    <a:pt x="194309" y="0"/>
                  </a:lnTo>
                  <a:lnTo>
                    <a:pt x="2769869" y="0"/>
                  </a:lnTo>
                  <a:lnTo>
                    <a:pt x="2814423" y="5131"/>
                  </a:lnTo>
                  <a:lnTo>
                    <a:pt x="2855322" y="19749"/>
                  </a:lnTo>
                  <a:lnTo>
                    <a:pt x="2891401" y="42687"/>
                  </a:lnTo>
                  <a:lnTo>
                    <a:pt x="2921492" y="72778"/>
                  </a:lnTo>
                  <a:lnTo>
                    <a:pt x="2944430" y="108857"/>
                  </a:lnTo>
                  <a:lnTo>
                    <a:pt x="2959048" y="149756"/>
                  </a:lnTo>
                  <a:lnTo>
                    <a:pt x="2964179" y="194310"/>
                  </a:lnTo>
                  <a:lnTo>
                    <a:pt x="2959048" y="238863"/>
                  </a:lnTo>
                  <a:lnTo>
                    <a:pt x="2944430" y="279762"/>
                  </a:lnTo>
                  <a:lnTo>
                    <a:pt x="2921492" y="315841"/>
                  </a:lnTo>
                  <a:lnTo>
                    <a:pt x="2891401" y="345932"/>
                  </a:lnTo>
                  <a:lnTo>
                    <a:pt x="2855322" y="368870"/>
                  </a:lnTo>
                  <a:lnTo>
                    <a:pt x="2814423" y="383488"/>
                  </a:lnTo>
                  <a:lnTo>
                    <a:pt x="2769869" y="388620"/>
                  </a:lnTo>
                  <a:lnTo>
                    <a:pt x="194309" y="388620"/>
                  </a:lnTo>
                  <a:lnTo>
                    <a:pt x="149756" y="383488"/>
                  </a:lnTo>
                  <a:lnTo>
                    <a:pt x="108857" y="368870"/>
                  </a:lnTo>
                  <a:lnTo>
                    <a:pt x="72778" y="345932"/>
                  </a:lnTo>
                  <a:lnTo>
                    <a:pt x="42687" y="315841"/>
                  </a:lnTo>
                  <a:lnTo>
                    <a:pt x="19749" y="279762"/>
                  </a:lnTo>
                  <a:lnTo>
                    <a:pt x="5131" y="238863"/>
                  </a:lnTo>
                  <a:lnTo>
                    <a:pt x="0" y="194310"/>
                  </a:lnTo>
                  <a:close/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57288" y="3982211"/>
              <a:ext cx="1026160" cy="407034"/>
            </a:xfrm>
            <a:custGeom>
              <a:avLst/>
              <a:gdLst/>
              <a:ahLst/>
              <a:cxnLst/>
              <a:rect l="l" t="t" r="r" b="b"/>
              <a:pathLst>
                <a:path w="1026159" h="407035">
                  <a:moveTo>
                    <a:pt x="822197" y="0"/>
                  </a:moveTo>
                  <a:lnTo>
                    <a:pt x="203453" y="0"/>
                  </a:lnTo>
                  <a:lnTo>
                    <a:pt x="156794" y="5371"/>
                  </a:lnTo>
                  <a:lnTo>
                    <a:pt x="113966" y="20673"/>
                  </a:lnTo>
                  <a:lnTo>
                    <a:pt x="76191" y="44686"/>
                  </a:lnTo>
                  <a:lnTo>
                    <a:pt x="44686" y="76191"/>
                  </a:lnTo>
                  <a:lnTo>
                    <a:pt x="20673" y="113966"/>
                  </a:lnTo>
                  <a:lnTo>
                    <a:pt x="5371" y="156794"/>
                  </a:lnTo>
                  <a:lnTo>
                    <a:pt x="0" y="203454"/>
                  </a:lnTo>
                  <a:lnTo>
                    <a:pt x="5371" y="250113"/>
                  </a:lnTo>
                  <a:lnTo>
                    <a:pt x="20673" y="292941"/>
                  </a:lnTo>
                  <a:lnTo>
                    <a:pt x="44686" y="330716"/>
                  </a:lnTo>
                  <a:lnTo>
                    <a:pt x="76191" y="362221"/>
                  </a:lnTo>
                  <a:lnTo>
                    <a:pt x="113966" y="386234"/>
                  </a:lnTo>
                  <a:lnTo>
                    <a:pt x="156794" y="401536"/>
                  </a:lnTo>
                  <a:lnTo>
                    <a:pt x="203453" y="406907"/>
                  </a:lnTo>
                  <a:lnTo>
                    <a:pt x="822197" y="406907"/>
                  </a:lnTo>
                  <a:lnTo>
                    <a:pt x="868857" y="401536"/>
                  </a:lnTo>
                  <a:lnTo>
                    <a:pt x="911685" y="386234"/>
                  </a:lnTo>
                  <a:lnTo>
                    <a:pt x="949460" y="362221"/>
                  </a:lnTo>
                  <a:lnTo>
                    <a:pt x="980965" y="330716"/>
                  </a:lnTo>
                  <a:lnTo>
                    <a:pt x="1004978" y="292941"/>
                  </a:lnTo>
                  <a:lnTo>
                    <a:pt x="1020280" y="250113"/>
                  </a:lnTo>
                  <a:lnTo>
                    <a:pt x="1025651" y="203454"/>
                  </a:lnTo>
                  <a:lnTo>
                    <a:pt x="1020280" y="156794"/>
                  </a:lnTo>
                  <a:lnTo>
                    <a:pt x="1004978" y="113966"/>
                  </a:lnTo>
                  <a:lnTo>
                    <a:pt x="980965" y="76191"/>
                  </a:lnTo>
                  <a:lnTo>
                    <a:pt x="949460" y="44686"/>
                  </a:lnTo>
                  <a:lnTo>
                    <a:pt x="911685" y="20673"/>
                  </a:lnTo>
                  <a:lnTo>
                    <a:pt x="868857" y="5371"/>
                  </a:lnTo>
                  <a:lnTo>
                    <a:pt x="822197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278618" y="4091178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Tahoma"/>
                <a:cs typeface="Tahoma"/>
              </a:rPr>
              <a:t>378mn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94266" y="4070984"/>
            <a:ext cx="419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4" dirty="0">
                <a:latin typeface="Tahoma"/>
                <a:cs typeface="Tahoma"/>
              </a:rPr>
              <a:t>~25%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6928" y="2244978"/>
            <a:ext cx="1009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latin typeface="Tahoma"/>
                <a:cs typeface="Tahoma"/>
              </a:rPr>
              <a:t>Internet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Users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2051" y="2100021"/>
            <a:ext cx="3075305" cy="508634"/>
            <a:chOff x="2702051" y="2100021"/>
            <a:chExt cx="3075305" cy="508634"/>
          </a:xfrm>
        </p:grpSpPr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051" y="2100021"/>
              <a:ext cx="3075051" cy="50855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799587" y="2159508"/>
              <a:ext cx="2966085" cy="399415"/>
            </a:xfrm>
            <a:custGeom>
              <a:avLst/>
              <a:gdLst/>
              <a:ahLst/>
              <a:cxnLst/>
              <a:rect l="l" t="t" r="r" b="b"/>
              <a:pathLst>
                <a:path w="2966085" h="399414">
                  <a:moveTo>
                    <a:pt x="2766060" y="0"/>
                  </a:moveTo>
                  <a:lnTo>
                    <a:pt x="199644" y="0"/>
                  </a:lnTo>
                  <a:lnTo>
                    <a:pt x="153875" y="5274"/>
                  </a:lnTo>
                  <a:lnTo>
                    <a:pt x="111856" y="20296"/>
                  </a:lnTo>
                  <a:lnTo>
                    <a:pt x="74787" y="43867"/>
                  </a:lnTo>
                  <a:lnTo>
                    <a:pt x="43867" y="74787"/>
                  </a:lnTo>
                  <a:lnTo>
                    <a:pt x="20296" y="111856"/>
                  </a:lnTo>
                  <a:lnTo>
                    <a:pt x="5274" y="153875"/>
                  </a:lnTo>
                  <a:lnTo>
                    <a:pt x="0" y="199643"/>
                  </a:lnTo>
                  <a:lnTo>
                    <a:pt x="5274" y="245412"/>
                  </a:lnTo>
                  <a:lnTo>
                    <a:pt x="20296" y="287431"/>
                  </a:lnTo>
                  <a:lnTo>
                    <a:pt x="43867" y="324500"/>
                  </a:lnTo>
                  <a:lnTo>
                    <a:pt x="74787" y="355420"/>
                  </a:lnTo>
                  <a:lnTo>
                    <a:pt x="111856" y="378991"/>
                  </a:lnTo>
                  <a:lnTo>
                    <a:pt x="153875" y="394013"/>
                  </a:lnTo>
                  <a:lnTo>
                    <a:pt x="199644" y="399288"/>
                  </a:lnTo>
                  <a:lnTo>
                    <a:pt x="2766060" y="399288"/>
                  </a:lnTo>
                  <a:lnTo>
                    <a:pt x="2811828" y="394013"/>
                  </a:lnTo>
                  <a:lnTo>
                    <a:pt x="2853847" y="378991"/>
                  </a:lnTo>
                  <a:lnTo>
                    <a:pt x="2890916" y="355420"/>
                  </a:lnTo>
                  <a:lnTo>
                    <a:pt x="2921836" y="324500"/>
                  </a:lnTo>
                  <a:lnTo>
                    <a:pt x="2945407" y="287431"/>
                  </a:lnTo>
                  <a:lnTo>
                    <a:pt x="2960429" y="245412"/>
                  </a:lnTo>
                  <a:lnTo>
                    <a:pt x="2965704" y="199643"/>
                  </a:lnTo>
                  <a:lnTo>
                    <a:pt x="2960429" y="153875"/>
                  </a:lnTo>
                  <a:lnTo>
                    <a:pt x="2945407" y="111856"/>
                  </a:lnTo>
                  <a:lnTo>
                    <a:pt x="2921836" y="74787"/>
                  </a:lnTo>
                  <a:lnTo>
                    <a:pt x="2890916" y="43867"/>
                  </a:lnTo>
                  <a:lnTo>
                    <a:pt x="2853847" y="20296"/>
                  </a:lnTo>
                  <a:lnTo>
                    <a:pt x="2811828" y="5274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99587" y="2159508"/>
              <a:ext cx="2966085" cy="399415"/>
            </a:xfrm>
            <a:custGeom>
              <a:avLst/>
              <a:gdLst/>
              <a:ahLst/>
              <a:cxnLst/>
              <a:rect l="l" t="t" r="r" b="b"/>
              <a:pathLst>
                <a:path w="2966085" h="399414">
                  <a:moveTo>
                    <a:pt x="0" y="199643"/>
                  </a:moveTo>
                  <a:lnTo>
                    <a:pt x="5274" y="153875"/>
                  </a:lnTo>
                  <a:lnTo>
                    <a:pt x="20296" y="111856"/>
                  </a:lnTo>
                  <a:lnTo>
                    <a:pt x="43867" y="74787"/>
                  </a:lnTo>
                  <a:lnTo>
                    <a:pt x="74787" y="43867"/>
                  </a:lnTo>
                  <a:lnTo>
                    <a:pt x="111856" y="20296"/>
                  </a:lnTo>
                  <a:lnTo>
                    <a:pt x="153875" y="5274"/>
                  </a:lnTo>
                  <a:lnTo>
                    <a:pt x="199644" y="0"/>
                  </a:lnTo>
                  <a:lnTo>
                    <a:pt x="2766060" y="0"/>
                  </a:lnTo>
                  <a:lnTo>
                    <a:pt x="2811828" y="5274"/>
                  </a:lnTo>
                  <a:lnTo>
                    <a:pt x="2853847" y="20296"/>
                  </a:lnTo>
                  <a:lnTo>
                    <a:pt x="2890916" y="43867"/>
                  </a:lnTo>
                  <a:lnTo>
                    <a:pt x="2921836" y="74787"/>
                  </a:lnTo>
                  <a:lnTo>
                    <a:pt x="2945407" y="111856"/>
                  </a:lnTo>
                  <a:lnTo>
                    <a:pt x="2960429" y="153875"/>
                  </a:lnTo>
                  <a:lnTo>
                    <a:pt x="2965704" y="199643"/>
                  </a:lnTo>
                  <a:lnTo>
                    <a:pt x="2960429" y="245412"/>
                  </a:lnTo>
                  <a:lnTo>
                    <a:pt x="2945407" y="287431"/>
                  </a:lnTo>
                  <a:lnTo>
                    <a:pt x="2921836" y="324500"/>
                  </a:lnTo>
                  <a:lnTo>
                    <a:pt x="2890916" y="355420"/>
                  </a:lnTo>
                  <a:lnTo>
                    <a:pt x="2853847" y="378991"/>
                  </a:lnTo>
                  <a:lnTo>
                    <a:pt x="2811828" y="394013"/>
                  </a:lnTo>
                  <a:lnTo>
                    <a:pt x="2766060" y="399288"/>
                  </a:lnTo>
                  <a:lnTo>
                    <a:pt x="199644" y="399288"/>
                  </a:lnTo>
                  <a:lnTo>
                    <a:pt x="153875" y="394013"/>
                  </a:lnTo>
                  <a:lnTo>
                    <a:pt x="111856" y="378991"/>
                  </a:lnTo>
                  <a:lnTo>
                    <a:pt x="74787" y="355420"/>
                  </a:lnTo>
                  <a:lnTo>
                    <a:pt x="43867" y="324500"/>
                  </a:lnTo>
                  <a:lnTo>
                    <a:pt x="20296" y="287431"/>
                  </a:lnTo>
                  <a:lnTo>
                    <a:pt x="5274" y="245412"/>
                  </a:lnTo>
                  <a:lnTo>
                    <a:pt x="0" y="199643"/>
                  </a:lnTo>
                  <a:close/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43783" y="2179320"/>
              <a:ext cx="1541145" cy="347980"/>
            </a:xfrm>
            <a:custGeom>
              <a:avLst/>
              <a:gdLst/>
              <a:ahLst/>
              <a:cxnLst/>
              <a:rect l="l" t="t" r="r" b="b"/>
              <a:pathLst>
                <a:path w="1541145" h="347980">
                  <a:moveTo>
                    <a:pt x="1367028" y="0"/>
                  </a:moveTo>
                  <a:lnTo>
                    <a:pt x="173736" y="0"/>
                  </a:lnTo>
                  <a:lnTo>
                    <a:pt x="127529" y="6201"/>
                  </a:lnTo>
                  <a:lnTo>
                    <a:pt x="86021" y="23706"/>
                  </a:lnTo>
                  <a:lnTo>
                    <a:pt x="50863" y="50863"/>
                  </a:lnTo>
                  <a:lnTo>
                    <a:pt x="23706" y="86021"/>
                  </a:lnTo>
                  <a:lnTo>
                    <a:pt x="6201" y="127529"/>
                  </a:lnTo>
                  <a:lnTo>
                    <a:pt x="0" y="173735"/>
                  </a:lnTo>
                  <a:lnTo>
                    <a:pt x="6201" y="219942"/>
                  </a:lnTo>
                  <a:lnTo>
                    <a:pt x="23706" y="261450"/>
                  </a:lnTo>
                  <a:lnTo>
                    <a:pt x="50863" y="296608"/>
                  </a:lnTo>
                  <a:lnTo>
                    <a:pt x="86021" y="323765"/>
                  </a:lnTo>
                  <a:lnTo>
                    <a:pt x="127529" y="341270"/>
                  </a:lnTo>
                  <a:lnTo>
                    <a:pt x="173736" y="347471"/>
                  </a:lnTo>
                  <a:lnTo>
                    <a:pt x="1367028" y="347471"/>
                  </a:lnTo>
                  <a:lnTo>
                    <a:pt x="1413234" y="341270"/>
                  </a:lnTo>
                  <a:lnTo>
                    <a:pt x="1454742" y="323765"/>
                  </a:lnTo>
                  <a:lnTo>
                    <a:pt x="1489900" y="296608"/>
                  </a:lnTo>
                  <a:lnTo>
                    <a:pt x="1517057" y="261450"/>
                  </a:lnTo>
                  <a:lnTo>
                    <a:pt x="1534562" y="219942"/>
                  </a:lnTo>
                  <a:lnTo>
                    <a:pt x="1540764" y="173735"/>
                  </a:lnTo>
                  <a:lnTo>
                    <a:pt x="1534562" y="127529"/>
                  </a:lnTo>
                  <a:lnTo>
                    <a:pt x="1517057" y="86021"/>
                  </a:lnTo>
                  <a:lnTo>
                    <a:pt x="1489900" y="50863"/>
                  </a:lnTo>
                  <a:lnTo>
                    <a:pt x="1454742" y="23706"/>
                  </a:lnTo>
                  <a:lnTo>
                    <a:pt x="1413234" y="6201"/>
                  </a:lnTo>
                  <a:lnTo>
                    <a:pt x="136702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828791" y="2248357"/>
            <a:ext cx="516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Tahoma"/>
                <a:cs typeface="Tahoma"/>
              </a:rPr>
              <a:t>700mn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40629" y="2248357"/>
            <a:ext cx="327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85" dirty="0">
                <a:latin typeface="Tahoma"/>
                <a:cs typeface="Tahoma"/>
              </a:rPr>
              <a:t>51%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20546" y="3173095"/>
            <a:ext cx="1380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Online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Transactors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702051" y="2986989"/>
            <a:ext cx="3075305" cy="508634"/>
            <a:chOff x="2702051" y="2986989"/>
            <a:chExt cx="3075305" cy="508634"/>
          </a:xfrm>
        </p:grpSpPr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051" y="2986989"/>
              <a:ext cx="3075051" cy="50855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799587" y="3046475"/>
              <a:ext cx="2966085" cy="399415"/>
            </a:xfrm>
            <a:custGeom>
              <a:avLst/>
              <a:gdLst/>
              <a:ahLst/>
              <a:cxnLst/>
              <a:rect l="l" t="t" r="r" b="b"/>
              <a:pathLst>
                <a:path w="2966085" h="399414">
                  <a:moveTo>
                    <a:pt x="2766060" y="0"/>
                  </a:moveTo>
                  <a:lnTo>
                    <a:pt x="199644" y="0"/>
                  </a:lnTo>
                  <a:lnTo>
                    <a:pt x="153875" y="5274"/>
                  </a:lnTo>
                  <a:lnTo>
                    <a:pt x="111856" y="20296"/>
                  </a:lnTo>
                  <a:lnTo>
                    <a:pt x="74787" y="43867"/>
                  </a:lnTo>
                  <a:lnTo>
                    <a:pt x="43867" y="74787"/>
                  </a:lnTo>
                  <a:lnTo>
                    <a:pt x="20296" y="111856"/>
                  </a:lnTo>
                  <a:lnTo>
                    <a:pt x="5274" y="153875"/>
                  </a:lnTo>
                  <a:lnTo>
                    <a:pt x="0" y="199644"/>
                  </a:lnTo>
                  <a:lnTo>
                    <a:pt x="5274" y="245412"/>
                  </a:lnTo>
                  <a:lnTo>
                    <a:pt x="20296" y="287431"/>
                  </a:lnTo>
                  <a:lnTo>
                    <a:pt x="43867" y="324500"/>
                  </a:lnTo>
                  <a:lnTo>
                    <a:pt x="74787" y="355420"/>
                  </a:lnTo>
                  <a:lnTo>
                    <a:pt x="111856" y="378991"/>
                  </a:lnTo>
                  <a:lnTo>
                    <a:pt x="153875" y="394013"/>
                  </a:lnTo>
                  <a:lnTo>
                    <a:pt x="199644" y="399288"/>
                  </a:lnTo>
                  <a:lnTo>
                    <a:pt x="2766060" y="399288"/>
                  </a:lnTo>
                  <a:lnTo>
                    <a:pt x="2811828" y="394013"/>
                  </a:lnTo>
                  <a:lnTo>
                    <a:pt x="2853847" y="378991"/>
                  </a:lnTo>
                  <a:lnTo>
                    <a:pt x="2890916" y="355420"/>
                  </a:lnTo>
                  <a:lnTo>
                    <a:pt x="2921836" y="324500"/>
                  </a:lnTo>
                  <a:lnTo>
                    <a:pt x="2945407" y="287431"/>
                  </a:lnTo>
                  <a:lnTo>
                    <a:pt x="2960429" y="245412"/>
                  </a:lnTo>
                  <a:lnTo>
                    <a:pt x="2965704" y="199644"/>
                  </a:lnTo>
                  <a:lnTo>
                    <a:pt x="2960429" y="153875"/>
                  </a:lnTo>
                  <a:lnTo>
                    <a:pt x="2945407" y="111856"/>
                  </a:lnTo>
                  <a:lnTo>
                    <a:pt x="2921836" y="74787"/>
                  </a:lnTo>
                  <a:lnTo>
                    <a:pt x="2890916" y="43867"/>
                  </a:lnTo>
                  <a:lnTo>
                    <a:pt x="2853847" y="20296"/>
                  </a:lnTo>
                  <a:lnTo>
                    <a:pt x="2811828" y="5274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99587" y="3046475"/>
              <a:ext cx="2966085" cy="399415"/>
            </a:xfrm>
            <a:custGeom>
              <a:avLst/>
              <a:gdLst/>
              <a:ahLst/>
              <a:cxnLst/>
              <a:rect l="l" t="t" r="r" b="b"/>
              <a:pathLst>
                <a:path w="2966085" h="399414">
                  <a:moveTo>
                    <a:pt x="0" y="199644"/>
                  </a:moveTo>
                  <a:lnTo>
                    <a:pt x="5274" y="153875"/>
                  </a:lnTo>
                  <a:lnTo>
                    <a:pt x="20296" y="111856"/>
                  </a:lnTo>
                  <a:lnTo>
                    <a:pt x="43867" y="74787"/>
                  </a:lnTo>
                  <a:lnTo>
                    <a:pt x="74787" y="43867"/>
                  </a:lnTo>
                  <a:lnTo>
                    <a:pt x="111856" y="20296"/>
                  </a:lnTo>
                  <a:lnTo>
                    <a:pt x="153875" y="5274"/>
                  </a:lnTo>
                  <a:lnTo>
                    <a:pt x="199644" y="0"/>
                  </a:lnTo>
                  <a:lnTo>
                    <a:pt x="2766060" y="0"/>
                  </a:lnTo>
                  <a:lnTo>
                    <a:pt x="2811828" y="5274"/>
                  </a:lnTo>
                  <a:lnTo>
                    <a:pt x="2853847" y="20296"/>
                  </a:lnTo>
                  <a:lnTo>
                    <a:pt x="2890916" y="43867"/>
                  </a:lnTo>
                  <a:lnTo>
                    <a:pt x="2921836" y="74787"/>
                  </a:lnTo>
                  <a:lnTo>
                    <a:pt x="2945407" y="111856"/>
                  </a:lnTo>
                  <a:lnTo>
                    <a:pt x="2960429" y="153875"/>
                  </a:lnTo>
                  <a:lnTo>
                    <a:pt x="2965704" y="199644"/>
                  </a:lnTo>
                  <a:lnTo>
                    <a:pt x="2960429" y="245412"/>
                  </a:lnTo>
                  <a:lnTo>
                    <a:pt x="2945407" y="287431"/>
                  </a:lnTo>
                  <a:lnTo>
                    <a:pt x="2921836" y="324500"/>
                  </a:lnTo>
                  <a:lnTo>
                    <a:pt x="2890916" y="355420"/>
                  </a:lnTo>
                  <a:lnTo>
                    <a:pt x="2853847" y="378991"/>
                  </a:lnTo>
                  <a:lnTo>
                    <a:pt x="2811828" y="394013"/>
                  </a:lnTo>
                  <a:lnTo>
                    <a:pt x="2766060" y="399288"/>
                  </a:lnTo>
                  <a:lnTo>
                    <a:pt x="199644" y="399288"/>
                  </a:lnTo>
                  <a:lnTo>
                    <a:pt x="153875" y="394013"/>
                  </a:lnTo>
                  <a:lnTo>
                    <a:pt x="111856" y="378991"/>
                  </a:lnTo>
                  <a:lnTo>
                    <a:pt x="74787" y="355420"/>
                  </a:lnTo>
                  <a:lnTo>
                    <a:pt x="43867" y="324500"/>
                  </a:lnTo>
                  <a:lnTo>
                    <a:pt x="20296" y="287431"/>
                  </a:lnTo>
                  <a:lnTo>
                    <a:pt x="5274" y="245412"/>
                  </a:lnTo>
                  <a:lnTo>
                    <a:pt x="0" y="199644"/>
                  </a:lnTo>
                  <a:close/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43783" y="3066287"/>
              <a:ext cx="1097280" cy="347980"/>
            </a:xfrm>
            <a:custGeom>
              <a:avLst/>
              <a:gdLst/>
              <a:ahLst/>
              <a:cxnLst/>
              <a:rect l="l" t="t" r="r" b="b"/>
              <a:pathLst>
                <a:path w="1097279" h="347979">
                  <a:moveTo>
                    <a:pt x="923544" y="0"/>
                  </a:moveTo>
                  <a:lnTo>
                    <a:pt x="173736" y="0"/>
                  </a:lnTo>
                  <a:lnTo>
                    <a:pt x="127529" y="6201"/>
                  </a:lnTo>
                  <a:lnTo>
                    <a:pt x="86021" y="23706"/>
                  </a:lnTo>
                  <a:lnTo>
                    <a:pt x="50863" y="50863"/>
                  </a:lnTo>
                  <a:lnTo>
                    <a:pt x="23706" y="86021"/>
                  </a:lnTo>
                  <a:lnTo>
                    <a:pt x="6201" y="127529"/>
                  </a:lnTo>
                  <a:lnTo>
                    <a:pt x="0" y="173736"/>
                  </a:lnTo>
                  <a:lnTo>
                    <a:pt x="6201" y="219942"/>
                  </a:lnTo>
                  <a:lnTo>
                    <a:pt x="23706" y="261450"/>
                  </a:lnTo>
                  <a:lnTo>
                    <a:pt x="50863" y="296608"/>
                  </a:lnTo>
                  <a:lnTo>
                    <a:pt x="86021" y="323765"/>
                  </a:lnTo>
                  <a:lnTo>
                    <a:pt x="127529" y="341270"/>
                  </a:lnTo>
                  <a:lnTo>
                    <a:pt x="173736" y="347472"/>
                  </a:lnTo>
                  <a:lnTo>
                    <a:pt x="923544" y="347472"/>
                  </a:lnTo>
                  <a:lnTo>
                    <a:pt x="969750" y="341270"/>
                  </a:lnTo>
                  <a:lnTo>
                    <a:pt x="1011258" y="323765"/>
                  </a:lnTo>
                  <a:lnTo>
                    <a:pt x="1046416" y="296608"/>
                  </a:lnTo>
                  <a:lnTo>
                    <a:pt x="1073573" y="261450"/>
                  </a:lnTo>
                  <a:lnTo>
                    <a:pt x="1091078" y="219942"/>
                  </a:lnTo>
                  <a:lnTo>
                    <a:pt x="1097280" y="173736"/>
                  </a:lnTo>
                  <a:lnTo>
                    <a:pt x="1091078" y="127529"/>
                  </a:lnTo>
                  <a:lnTo>
                    <a:pt x="1073573" y="86021"/>
                  </a:lnTo>
                  <a:lnTo>
                    <a:pt x="1046416" y="50863"/>
                  </a:lnTo>
                  <a:lnTo>
                    <a:pt x="1011258" y="23706"/>
                  </a:lnTo>
                  <a:lnTo>
                    <a:pt x="969750" y="6201"/>
                  </a:lnTo>
                  <a:lnTo>
                    <a:pt x="9235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828791" y="3136138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Tahoma"/>
                <a:cs typeface="Tahoma"/>
              </a:rPr>
              <a:t>350mn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53710" y="3149346"/>
            <a:ext cx="327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85" dirty="0">
                <a:latin typeface="Tahoma"/>
                <a:cs typeface="Tahoma"/>
              </a:rPr>
              <a:t>25%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17116" y="4137152"/>
            <a:ext cx="1234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Online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Shoppers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688335" y="3924337"/>
            <a:ext cx="3075305" cy="507365"/>
            <a:chOff x="2688335" y="3924337"/>
            <a:chExt cx="3075305" cy="507365"/>
          </a:xfrm>
        </p:grpSpPr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8335" y="3924337"/>
              <a:ext cx="3075051" cy="50707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785871" y="3983735"/>
              <a:ext cx="2966085" cy="398145"/>
            </a:xfrm>
            <a:custGeom>
              <a:avLst/>
              <a:gdLst/>
              <a:ahLst/>
              <a:cxnLst/>
              <a:rect l="l" t="t" r="r" b="b"/>
              <a:pathLst>
                <a:path w="2966085" h="398145">
                  <a:moveTo>
                    <a:pt x="2766822" y="0"/>
                  </a:moveTo>
                  <a:lnTo>
                    <a:pt x="198881" y="0"/>
                  </a:lnTo>
                  <a:lnTo>
                    <a:pt x="153275" y="5251"/>
                  </a:lnTo>
                  <a:lnTo>
                    <a:pt x="111411" y="20211"/>
                  </a:lnTo>
                  <a:lnTo>
                    <a:pt x="74484" y="43687"/>
                  </a:lnTo>
                  <a:lnTo>
                    <a:pt x="43687" y="74484"/>
                  </a:lnTo>
                  <a:lnTo>
                    <a:pt x="20211" y="111411"/>
                  </a:lnTo>
                  <a:lnTo>
                    <a:pt x="5251" y="153275"/>
                  </a:lnTo>
                  <a:lnTo>
                    <a:pt x="0" y="198881"/>
                  </a:lnTo>
                  <a:lnTo>
                    <a:pt x="5251" y="244488"/>
                  </a:lnTo>
                  <a:lnTo>
                    <a:pt x="20211" y="286352"/>
                  </a:lnTo>
                  <a:lnTo>
                    <a:pt x="43687" y="323279"/>
                  </a:lnTo>
                  <a:lnTo>
                    <a:pt x="74484" y="354076"/>
                  </a:lnTo>
                  <a:lnTo>
                    <a:pt x="111411" y="377552"/>
                  </a:lnTo>
                  <a:lnTo>
                    <a:pt x="153275" y="392512"/>
                  </a:lnTo>
                  <a:lnTo>
                    <a:pt x="198881" y="397763"/>
                  </a:lnTo>
                  <a:lnTo>
                    <a:pt x="2766822" y="397763"/>
                  </a:lnTo>
                  <a:lnTo>
                    <a:pt x="2812428" y="392512"/>
                  </a:lnTo>
                  <a:lnTo>
                    <a:pt x="2854292" y="377552"/>
                  </a:lnTo>
                  <a:lnTo>
                    <a:pt x="2891219" y="354076"/>
                  </a:lnTo>
                  <a:lnTo>
                    <a:pt x="2922016" y="323279"/>
                  </a:lnTo>
                  <a:lnTo>
                    <a:pt x="2945492" y="286352"/>
                  </a:lnTo>
                  <a:lnTo>
                    <a:pt x="2960452" y="244488"/>
                  </a:lnTo>
                  <a:lnTo>
                    <a:pt x="2965704" y="198881"/>
                  </a:lnTo>
                  <a:lnTo>
                    <a:pt x="2960452" y="153275"/>
                  </a:lnTo>
                  <a:lnTo>
                    <a:pt x="2945492" y="111411"/>
                  </a:lnTo>
                  <a:lnTo>
                    <a:pt x="2922016" y="74484"/>
                  </a:lnTo>
                  <a:lnTo>
                    <a:pt x="2891219" y="43687"/>
                  </a:lnTo>
                  <a:lnTo>
                    <a:pt x="2854292" y="20211"/>
                  </a:lnTo>
                  <a:lnTo>
                    <a:pt x="2812428" y="5251"/>
                  </a:lnTo>
                  <a:lnTo>
                    <a:pt x="27668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85871" y="3983735"/>
              <a:ext cx="2966085" cy="398145"/>
            </a:xfrm>
            <a:custGeom>
              <a:avLst/>
              <a:gdLst/>
              <a:ahLst/>
              <a:cxnLst/>
              <a:rect l="l" t="t" r="r" b="b"/>
              <a:pathLst>
                <a:path w="2966085" h="398145">
                  <a:moveTo>
                    <a:pt x="0" y="198881"/>
                  </a:moveTo>
                  <a:lnTo>
                    <a:pt x="5251" y="153275"/>
                  </a:lnTo>
                  <a:lnTo>
                    <a:pt x="20211" y="111411"/>
                  </a:lnTo>
                  <a:lnTo>
                    <a:pt x="43687" y="74484"/>
                  </a:lnTo>
                  <a:lnTo>
                    <a:pt x="74484" y="43687"/>
                  </a:lnTo>
                  <a:lnTo>
                    <a:pt x="111411" y="20211"/>
                  </a:lnTo>
                  <a:lnTo>
                    <a:pt x="153275" y="5251"/>
                  </a:lnTo>
                  <a:lnTo>
                    <a:pt x="198881" y="0"/>
                  </a:lnTo>
                  <a:lnTo>
                    <a:pt x="2766822" y="0"/>
                  </a:lnTo>
                  <a:lnTo>
                    <a:pt x="2812428" y="5251"/>
                  </a:lnTo>
                  <a:lnTo>
                    <a:pt x="2854292" y="20211"/>
                  </a:lnTo>
                  <a:lnTo>
                    <a:pt x="2891219" y="43687"/>
                  </a:lnTo>
                  <a:lnTo>
                    <a:pt x="2922016" y="74484"/>
                  </a:lnTo>
                  <a:lnTo>
                    <a:pt x="2945492" y="111411"/>
                  </a:lnTo>
                  <a:lnTo>
                    <a:pt x="2960452" y="153275"/>
                  </a:lnTo>
                  <a:lnTo>
                    <a:pt x="2965704" y="198881"/>
                  </a:lnTo>
                  <a:lnTo>
                    <a:pt x="2960452" y="244488"/>
                  </a:lnTo>
                  <a:lnTo>
                    <a:pt x="2945492" y="286352"/>
                  </a:lnTo>
                  <a:lnTo>
                    <a:pt x="2922016" y="323279"/>
                  </a:lnTo>
                  <a:lnTo>
                    <a:pt x="2891219" y="354076"/>
                  </a:lnTo>
                  <a:lnTo>
                    <a:pt x="2854292" y="377552"/>
                  </a:lnTo>
                  <a:lnTo>
                    <a:pt x="2812428" y="392512"/>
                  </a:lnTo>
                  <a:lnTo>
                    <a:pt x="2766822" y="397763"/>
                  </a:lnTo>
                  <a:lnTo>
                    <a:pt x="198881" y="397763"/>
                  </a:lnTo>
                  <a:lnTo>
                    <a:pt x="153275" y="392512"/>
                  </a:lnTo>
                  <a:lnTo>
                    <a:pt x="111411" y="377552"/>
                  </a:lnTo>
                  <a:lnTo>
                    <a:pt x="74484" y="354076"/>
                  </a:lnTo>
                  <a:lnTo>
                    <a:pt x="43687" y="323279"/>
                  </a:lnTo>
                  <a:lnTo>
                    <a:pt x="20211" y="286352"/>
                  </a:lnTo>
                  <a:lnTo>
                    <a:pt x="5251" y="244488"/>
                  </a:lnTo>
                  <a:lnTo>
                    <a:pt x="0" y="198881"/>
                  </a:lnTo>
                  <a:close/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30067" y="4014215"/>
              <a:ext cx="768350" cy="347980"/>
            </a:xfrm>
            <a:custGeom>
              <a:avLst/>
              <a:gdLst/>
              <a:ahLst/>
              <a:cxnLst/>
              <a:rect l="l" t="t" r="r" b="b"/>
              <a:pathLst>
                <a:path w="768350" h="347979">
                  <a:moveTo>
                    <a:pt x="594359" y="0"/>
                  </a:moveTo>
                  <a:lnTo>
                    <a:pt x="173736" y="0"/>
                  </a:lnTo>
                  <a:lnTo>
                    <a:pt x="127529" y="6201"/>
                  </a:lnTo>
                  <a:lnTo>
                    <a:pt x="86021" y="23706"/>
                  </a:lnTo>
                  <a:lnTo>
                    <a:pt x="50863" y="50863"/>
                  </a:lnTo>
                  <a:lnTo>
                    <a:pt x="23706" y="86021"/>
                  </a:lnTo>
                  <a:lnTo>
                    <a:pt x="6201" y="127529"/>
                  </a:lnTo>
                  <a:lnTo>
                    <a:pt x="0" y="173735"/>
                  </a:lnTo>
                  <a:lnTo>
                    <a:pt x="6201" y="219942"/>
                  </a:lnTo>
                  <a:lnTo>
                    <a:pt x="23706" y="261450"/>
                  </a:lnTo>
                  <a:lnTo>
                    <a:pt x="50863" y="296608"/>
                  </a:lnTo>
                  <a:lnTo>
                    <a:pt x="86021" y="323765"/>
                  </a:lnTo>
                  <a:lnTo>
                    <a:pt x="127529" y="341270"/>
                  </a:lnTo>
                  <a:lnTo>
                    <a:pt x="173736" y="347471"/>
                  </a:lnTo>
                  <a:lnTo>
                    <a:pt x="594359" y="347471"/>
                  </a:lnTo>
                  <a:lnTo>
                    <a:pt x="640566" y="341270"/>
                  </a:lnTo>
                  <a:lnTo>
                    <a:pt x="682074" y="323765"/>
                  </a:lnTo>
                  <a:lnTo>
                    <a:pt x="717232" y="296608"/>
                  </a:lnTo>
                  <a:lnTo>
                    <a:pt x="744389" y="261450"/>
                  </a:lnTo>
                  <a:lnTo>
                    <a:pt x="761894" y="219942"/>
                  </a:lnTo>
                  <a:lnTo>
                    <a:pt x="768095" y="173735"/>
                  </a:lnTo>
                  <a:lnTo>
                    <a:pt x="761894" y="127529"/>
                  </a:lnTo>
                  <a:lnTo>
                    <a:pt x="744389" y="86021"/>
                  </a:lnTo>
                  <a:lnTo>
                    <a:pt x="717232" y="50863"/>
                  </a:lnTo>
                  <a:lnTo>
                    <a:pt x="682074" y="23706"/>
                  </a:lnTo>
                  <a:lnTo>
                    <a:pt x="640566" y="6201"/>
                  </a:lnTo>
                  <a:lnTo>
                    <a:pt x="59435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815710" y="4075557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Tahoma"/>
                <a:cs typeface="Tahoma"/>
              </a:rPr>
              <a:t>190mn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43602" y="4074032"/>
            <a:ext cx="561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Tahoma"/>
                <a:cs typeface="Tahoma"/>
              </a:rPr>
              <a:t>13-</a:t>
            </a:r>
            <a:r>
              <a:rPr sz="1200" b="1" spc="-180" dirty="0">
                <a:latin typeface="Tahoma"/>
                <a:cs typeface="Tahoma"/>
              </a:rPr>
              <a:t>14%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061" y="6466941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5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3343" y="153923"/>
              <a:ext cx="1342644" cy="5669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60395" y="3169665"/>
            <a:ext cx="842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>
                <a:solidFill>
                  <a:srgbClr val="EC7C30"/>
                </a:solidFill>
              </a:rPr>
              <a:t>Potential</a:t>
            </a:r>
            <a:r>
              <a:rPr sz="4000" spc="-50" dirty="0">
                <a:solidFill>
                  <a:srgbClr val="EC7C30"/>
                </a:solidFill>
              </a:rPr>
              <a:t> </a:t>
            </a:r>
            <a:r>
              <a:rPr sz="4000" spc="-235" dirty="0">
                <a:solidFill>
                  <a:srgbClr val="EC7C30"/>
                </a:solidFill>
              </a:rPr>
              <a:t>Investment</a:t>
            </a:r>
            <a:r>
              <a:rPr sz="4000" spc="-40" dirty="0">
                <a:solidFill>
                  <a:srgbClr val="EC7C30"/>
                </a:solidFill>
              </a:rPr>
              <a:t> </a:t>
            </a:r>
            <a:r>
              <a:rPr sz="4000" spc="-105" dirty="0">
                <a:solidFill>
                  <a:srgbClr val="EC7C30"/>
                </a:solidFill>
              </a:rPr>
              <a:t>Opportunities</a:t>
            </a:r>
            <a:endParaRPr sz="4000"/>
          </a:p>
        </p:txBody>
      </p:sp>
      <p:grpSp>
        <p:nvGrpSpPr>
          <p:cNvPr id="10" name="object 10"/>
          <p:cNvGrpSpPr/>
          <p:nvPr/>
        </p:nvGrpSpPr>
        <p:grpSpPr>
          <a:xfrm>
            <a:off x="0" y="3308603"/>
            <a:ext cx="2475230" cy="451484"/>
            <a:chOff x="0" y="3308603"/>
            <a:chExt cx="2475230" cy="451484"/>
          </a:xfrm>
        </p:grpSpPr>
        <p:sp>
          <p:nvSpPr>
            <p:cNvPr id="11" name="object 11"/>
            <p:cNvSpPr/>
            <p:nvPr/>
          </p:nvSpPr>
          <p:spPr>
            <a:xfrm>
              <a:off x="1239011" y="3308603"/>
              <a:ext cx="1236345" cy="451484"/>
            </a:xfrm>
            <a:custGeom>
              <a:avLst/>
              <a:gdLst/>
              <a:ahLst/>
              <a:cxnLst/>
              <a:rect l="l" t="t" r="r" b="b"/>
              <a:pathLst>
                <a:path w="1236345" h="451485">
                  <a:moveTo>
                    <a:pt x="1235964" y="0"/>
                  </a:moveTo>
                  <a:lnTo>
                    <a:pt x="247141" y="0"/>
                  </a:lnTo>
                  <a:lnTo>
                    <a:pt x="0" y="451104"/>
                  </a:lnTo>
                  <a:lnTo>
                    <a:pt x="988821" y="45110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0683" y="3308603"/>
              <a:ext cx="1236345" cy="451484"/>
            </a:xfrm>
            <a:custGeom>
              <a:avLst/>
              <a:gdLst/>
              <a:ahLst/>
              <a:cxnLst/>
              <a:rect l="l" t="t" r="r" b="b"/>
              <a:pathLst>
                <a:path w="1236345" h="451485">
                  <a:moveTo>
                    <a:pt x="1235964" y="0"/>
                  </a:moveTo>
                  <a:lnTo>
                    <a:pt x="247192" y="0"/>
                  </a:lnTo>
                  <a:lnTo>
                    <a:pt x="0" y="451104"/>
                  </a:lnTo>
                  <a:lnTo>
                    <a:pt x="988822" y="45110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08603"/>
              <a:ext cx="2037714" cy="451484"/>
            </a:xfrm>
            <a:custGeom>
              <a:avLst/>
              <a:gdLst/>
              <a:ahLst/>
              <a:cxnLst/>
              <a:rect l="l" t="t" r="r" b="b"/>
              <a:pathLst>
                <a:path w="2037714" h="451485">
                  <a:moveTo>
                    <a:pt x="2037588" y="0"/>
                  </a:moveTo>
                  <a:lnTo>
                    <a:pt x="1141476" y="0"/>
                  </a:lnTo>
                  <a:lnTo>
                    <a:pt x="1050036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803148" y="451104"/>
                  </a:lnTo>
                  <a:lnTo>
                    <a:pt x="1141476" y="451104"/>
                  </a:lnTo>
                  <a:lnTo>
                    <a:pt x="1790700" y="451104"/>
                  </a:lnTo>
                  <a:lnTo>
                    <a:pt x="20375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red and gold sign with white text&#10;&#10;Description automatically generated">
            <a:extLst>
              <a:ext uri="{FF2B5EF4-FFF2-40B4-BE49-F238E27FC236}">
                <a16:creationId xmlns:a16="http://schemas.microsoft.com/office/drawing/2014/main" id="{FDDB1C93-7E5F-FD33-A2A1-CEF0EC4609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54" y="936282"/>
            <a:ext cx="1736094" cy="100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244" y="1062227"/>
            <a:ext cx="6001511" cy="496214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Opportunities</a:t>
            </a:r>
            <a:r>
              <a:rPr spc="-95" dirty="0"/>
              <a:t> </a:t>
            </a:r>
            <a:r>
              <a:rPr dirty="0"/>
              <a:t>spread</a:t>
            </a:r>
            <a:r>
              <a:rPr spc="-140" dirty="0"/>
              <a:t> </a:t>
            </a:r>
            <a:r>
              <a:rPr spc="-25" dirty="0"/>
              <a:t>across</a:t>
            </a:r>
            <a:r>
              <a:rPr spc="-114" dirty="0"/>
              <a:t> </a:t>
            </a:r>
            <a:r>
              <a:rPr spc="-25" dirty="0"/>
              <a:t>sectors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0335" y="2107514"/>
            <a:ext cx="1570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EE7C1A"/>
                </a:solidFill>
                <a:latin typeface="Tahoma"/>
                <a:cs typeface="Tahoma"/>
              </a:rPr>
              <a:t>E-</a:t>
            </a:r>
            <a:r>
              <a:rPr sz="1800" b="1" spc="-10" dirty="0">
                <a:solidFill>
                  <a:srgbClr val="EE7C1A"/>
                </a:solidFill>
                <a:latin typeface="Tahoma"/>
                <a:cs typeface="Tahoma"/>
              </a:rPr>
              <a:t>COMMERCE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0697" y="787653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2956A4"/>
                </a:solidFill>
                <a:latin typeface="Tahoma"/>
                <a:cs typeface="Tahoma"/>
              </a:rPr>
              <a:t>FINTECH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26400" y="2126107"/>
            <a:ext cx="122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EE7C1A"/>
                </a:solidFill>
                <a:latin typeface="Tahoma"/>
                <a:cs typeface="Tahoma"/>
              </a:rPr>
              <a:t>FOODTECH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5190" y="3237738"/>
            <a:ext cx="1273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2956A4"/>
                </a:solidFill>
                <a:latin typeface="Tahoma"/>
                <a:cs typeface="Tahoma"/>
              </a:rPr>
              <a:t>SOFTWARE/</a:t>
            </a:r>
            <a:endParaRPr sz="1800">
              <a:latin typeface="Tahoma"/>
              <a:cs typeface="Tahoma"/>
            </a:endParaRPr>
          </a:p>
          <a:p>
            <a:pPr marL="52069">
              <a:lnSpc>
                <a:spcPct val="100000"/>
              </a:lnSpc>
            </a:pPr>
            <a:r>
              <a:rPr sz="1800" b="1" spc="-140" dirty="0">
                <a:solidFill>
                  <a:srgbClr val="2956A4"/>
                </a:solidFill>
                <a:latin typeface="Tahoma"/>
                <a:cs typeface="Tahoma"/>
              </a:rPr>
              <a:t>DEEP-</a:t>
            </a:r>
            <a:r>
              <a:rPr sz="1800" b="1" spc="-30" dirty="0">
                <a:solidFill>
                  <a:srgbClr val="2956A4"/>
                </a:solidFill>
                <a:latin typeface="Tahoma"/>
                <a:cs typeface="Tahoma"/>
              </a:rPr>
              <a:t>TECH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3318" y="4535804"/>
            <a:ext cx="1470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845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EE7C1A"/>
                </a:solidFill>
                <a:latin typeface="Tahoma"/>
                <a:cs typeface="Tahoma"/>
              </a:rPr>
              <a:t>DIGITAL </a:t>
            </a:r>
            <a:r>
              <a:rPr sz="1800" b="1" spc="-145" dirty="0">
                <a:solidFill>
                  <a:srgbClr val="EE7C1A"/>
                </a:solidFill>
                <a:latin typeface="Tahoma"/>
                <a:cs typeface="Tahoma"/>
              </a:rPr>
              <a:t>ADVERTISING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50611" y="6218631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2956A4"/>
                </a:solidFill>
                <a:latin typeface="Tahoma"/>
                <a:cs typeface="Tahoma"/>
              </a:rPr>
              <a:t>HEALTHCARE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8351" y="4700778"/>
            <a:ext cx="131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EE7C1A"/>
                </a:solidFill>
                <a:latin typeface="Tahoma"/>
                <a:cs typeface="Tahoma"/>
              </a:rPr>
              <a:t>SPECIALITY </a:t>
            </a:r>
            <a:r>
              <a:rPr sz="1800" b="1" spc="-80" dirty="0">
                <a:solidFill>
                  <a:srgbClr val="EE7C1A"/>
                </a:solidFill>
                <a:latin typeface="Tahoma"/>
                <a:cs typeface="Tahoma"/>
              </a:rPr>
              <a:t>CHEMICALS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0445" y="3461766"/>
            <a:ext cx="137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956A4"/>
                </a:solidFill>
                <a:latin typeface="Tahoma"/>
                <a:cs typeface="Tahoma"/>
              </a:rPr>
              <a:t>CLEAN</a:t>
            </a:r>
            <a:r>
              <a:rPr sz="1800" b="1" spc="-105" dirty="0">
                <a:solidFill>
                  <a:srgbClr val="2956A4"/>
                </a:solidFill>
                <a:latin typeface="Tahoma"/>
                <a:cs typeface="Tahoma"/>
              </a:rPr>
              <a:t> TECH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14755" y="1251203"/>
            <a:ext cx="2283460" cy="4010025"/>
            <a:chOff x="714755" y="1251203"/>
            <a:chExt cx="2283460" cy="40100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995" y="1251203"/>
              <a:ext cx="2267712" cy="6035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39" y="1895855"/>
              <a:ext cx="2252472" cy="6035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283" y="2601467"/>
              <a:ext cx="2249424" cy="6035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755" y="3653027"/>
              <a:ext cx="2276856" cy="6035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15" y="4657344"/>
              <a:ext cx="2215896" cy="60350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1331" y="5314188"/>
            <a:ext cx="2240280" cy="60350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3072" y="208279"/>
            <a:ext cx="4012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Huge</a:t>
            </a:r>
            <a:r>
              <a:rPr spc="-135" dirty="0"/>
              <a:t> </a:t>
            </a:r>
            <a:r>
              <a:rPr spc="-90" dirty="0"/>
              <a:t>opportunity</a:t>
            </a:r>
            <a:r>
              <a:rPr spc="-85" dirty="0"/>
              <a:t> </a:t>
            </a:r>
            <a:r>
              <a:rPr spc="-105" dirty="0"/>
              <a:t>size</a:t>
            </a:r>
            <a:r>
              <a:rPr spc="-70" dirty="0"/>
              <a:t> </a:t>
            </a:r>
            <a:r>
              <a:rPr spc="-155" dirty="0"/>
              <a:t>(1/2)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2295" y="6037884"/>
            <a:ext cx="11346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latin typeface="Tahoma"/>
                <a:cs typeface="Tahoma"/>
              </a:rPr>
              <a:t>Sources:</a:t>
            </a:r>
            <a:r>
              <a:rPr sz="800" b="1" spc="15" dirty="0">
                <a:latin typeface="Tahoma"/>
                <a:cs typeface="Tahoma"/>
              </a:rPr>
              <a:t> </a:t>
            </a:r>
            <a:r>
              <a:rPr sz="800" spc="-45" dirty="0">
                <a:latin typeface="Verdana"/>
                <a:cs typeface="Verdana"/>
              </a:rPr>
              <a:t>Bernstein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estimates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&amp;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analysis.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55" dirty="0">
                <a:latin typeface="Verdana"/>
                <a:cs typeface="Verdana"/>
              </a:rPr>
              <a:t>2W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EV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14" dirty="0">
                <a:latin typeface="Verdana"/>
                <a:cs typeface="Verdana"/>
              </a:rPr>
              <a:t>–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55" dirty="0">
                <a:latin typeface="Verdana"/>
                <a:cs typeface="Verdana"/>
              </a:rPr>
              <a:t>Two-</a:t>
            </a:r>
            <a:r>
              <a:rPr sz="800" spc="-10" dirty="0">
                <a:latin typeface="Verdana"/>
                <a:cs typeface="Verdana"/>
              </a:rPr>
              <a:t>wheeler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electric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vehicle;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PV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14" dirty="0">
                <a:latin typeface="Verdana"/>
                <a:cs typeface="Verdana"/>
              </a:rPr>
              <a:t>–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Passenger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vehicle;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M&amp;M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14" dirty="0">
                <a:latin typeface="Verdana"/>
                <a:cs typeface="Verdana"/>
              </a:rPr>
              <a:t>–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Mahindra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&amp;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Mahindra;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CAGR</a:t>
            </a:r>
            <a:r>
              <a:rPr sz="800" spc="35" dirty="0">
                <a:latin typeface="Verdana"/>
                <a:cs typeface="Verdana"/>
              </a:rPr>
              <a:t> </a:t>
            </a:r>
            <a:r>
              <a:rPr sz="800" spc="-114" dirty="0">
                <a:latin typeface="Verdana"/>
                <a:cs typeface="Verdana"/>
              </a:rPr>
              <a:t>–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Compound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Annual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Growth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Rate</a:t>
            </a:r>
            <a:endParaRPr sz="8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800" spc="-55" dirty="0">
                <a:latin typeface="Verdana"/>
                <a:cs typeface="Verdana"/>
              </a:rPr>
              <a:t>The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reference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stocks/companies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therein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45" dirty="0">
                <a:latin typeface="Verdana"/>
                <a:cs typeface="Verdana"/>
              </a:rPr>
              <a:t>is</a:t>
            </a:r>
            <a:r>
              <a:rPr sz="800" spc="75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for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illustrative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purposes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only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should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not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10" dirty="0">
                <a:latin typeface="Verdana"/>
                <a:cs typeface="Verdana"/>
              </a:rPr>
              <a:t> construed </a:t>
            </a:r>
            <a:r>
              <a:rPr sz="800" spc="-20" dirty="0">
                <a:latin typeface="Verdana"/>
                <a:cs typeface="Verdana"/>
              </a:rPr>
              <a:t>as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advise. </a:t>
            </a:r>
            <a:r>
              <a:rPr sz="800" spc="-55" dirty="0">
                <a:latin typeface="Verdana"/>
                <a:cs typeface="Verdana"/>
              </a:rPr>
              <a:t>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reference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stocks/companies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used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may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or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may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not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10" dirty="0">
                <a:latin typeface="Verdana"/>
                <a:cs typeface="Verdana"/>
              </a:rPr>
              <a:t> part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 </a:t>
            </a:r>
            <a:r>
              <a:rPr sz="800" spc="-10" dirty="0">
                <a:latin typeface="Verdana"/>
                <a:cs typeface="Verdana"/>
              </a:rPr>
              <a:t>fund’s </a:t>
            </a:r>
            <a:r>
              <a:rPr sz="800" spc="-20" dirty="0">
                <a:latin typeface="Verdana"/>
                <a:cs typeface="Verdana"/>
              </a:rPr>
              <a:t>portfolio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45" dirty="0">
                <a:latin typeface="Verdana"/>
                <a:cs typeface="Verdana"/>
              </a:rPr>
              <a:t>is</a:t>
            </a:r>
            <a:r>
              <a:rPr sz="800" spc="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not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endorsement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by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Mutual</a:t>
            </a:r>
            <a:r>
              <a:rPr sz="800" spc="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Fund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55" dirty="0">
                <a:latin typeface="Verdana"/>
                <a:cs typeface="Verdana"/>
              </a:rPr>
              <a:t>AMC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their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soundness</a:t>
            </a:r>
            <a:r>
              <a:rPr sz="800" dirty="0">
                <a:latin typeface="Verdana"/>
                <a:cs typeface="Verdana"/>
              </a:rPr>
              <a:t> or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6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recommendation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buy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or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sell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these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stocks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at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any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point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time.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performance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stocks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would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ultimately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depend on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various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factors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such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as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prevailing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market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conditions, </a:t>
            </a:r>
            <a:r>
              <a:rPr sz="800" dirty="0">
                <a:latin typeface="Verdana"/>
                <a:cs typeface="Verdana"/>
              </a:rPr>
              <a:t>global </a:t>
            </a:r>
            <a:r>
              <a:rPr sz="800" spc="-10" dirty="0">
                <a:latin typeface="Verdana"/>
                <a:cs typeface="Verdana"/>
              </a:rPr>
              <a:t>political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scenario,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exchange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rate</a:t>
            </a:r>
            <a:r>
              <a:rPr sz="800" dirty="0">
                <a:latin typeface="Verdana"/>
                <a:cs typeface="Verdana"/>
              </a:rPr>
              <a:t> etc.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Investors</a:t>
            </a:r>
            <a:r>
              <a:rPr sz="800" dirty="0">
                <a:latin typeface="Verdana"/>
                <a:cs typeface="Verdana"/>
              </a:rPr>
              <a:t> are </a:t>
            </a:r>
            <a:r>
              <a:rPr sz="800" spc="-10" dirty="0">
                <a:latin typeface="Verdana"/>
                <a:cs typeface="Verdana"/>
              </a:rPr>
              <a:t>requested</a:t>
            </a:r>
            <a:r>
              <a:rPr sz="800" dirty="0">
                <a:latin typeface="Verdana"/>
                <a:cs typeface="Verdana"/>
              </a:rPr>
              <a:t> to note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that </a:t>
            </a:r>
            <a:r>
              <a:rPr sz="800" spc="-20" dirty="0">
                <a:latin typeface="Verdana"/>
                <a:cs typeface="Verdana"/>
              </a:rPr>
              <a:t>there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are </a:t>
            </a:r>
            <a:r>
              <a:rPr sz="800" spc="-40" dirty="0">
                <a:latin typeface="Verdana"/>
                <a:cs typeface="Verdana"/>
              </a:rPr>
              <a:t>various</a:t>
            </a:r>
            <a:r>
              <a:rPr sz="800" spc="-20" dirty="0">
                <a:latin typeface="Verdana"/>
                <a:cs typeface="Verdana"/>
              </a:rPr>
              <a:t> factors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(both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local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international)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that </a:t>
            </a:r>
            <a:r>
              <a:rPr sz="800" dirty="0">
                <a:latin typeface="Verdana"/>
                <a:cs typeface="Verdana"/>
              </a:rPr>
              <a:t>can have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impact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on the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future</a:t>
            </a:r>
            <a:r>
              <a:rPr sz="800" dirty="0">
                <a:latin typeface="Verdana"/>
                <a:cs typeface="Verdana"/>
              </a:rPr>
              <a:t> performance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 </a:t>
            </a:r>
            <a:r>
              <a:rPr sz="800" spc="-10" dirty="0">
                <a:latin typeface="Verdana"/>
                <a:cs typeface="Verdana"/>
              </a:rPr>
              <a:t>expectations</a:t>
            </a:r>
            <a:r>
              <a:rPr sz="800" dirty="0">
                <a:latin typeface="Verdana"/>
                <a:cs typeface="Verdana"/>
              </a:rPr>
              <a:t> of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any company.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There</a:t>
            </a:r>
            <a:r>
              <a:rPr sz="800" spc="500" dirty="0">
                <a:latin typeface="Verdana"/>
                <a:cs typeface="Verdana"/>
              </a:rPr>
              <a:t> </a:t>
            </a:r>
            <a:r>
              <a:rPr sz="800" spc="-85" dirty="0">
                <a:latin typeface="Verdana"/>
                <a:cs typeface="Verdana"/>
              </a:rPr>
              <a:t>is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no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assurance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or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guarantee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any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company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being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able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 </a:t>
            </a:r>
            <a:r>
              <a:rPr sz="800" spc="-50" dirty="0">
                <a:latin typeface="Verdana"/>
                <a:cs typeface="Verdana"/>
              </a:rPr>
              <a:t>sustain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75" dirty="0">
                <a:latin typeface="Verdana"/>
                <a:cs typeface="Verdana"/>
              </a:rPr>
              <a:t>its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performance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in </a:t>
            </a:r>
            <a:r>
              <a:rPr sz="800" spc="-35" dirty="0">
                <a:latin typeface="Verdana"/>
                <a:cs typeface="Verdana"/>
              </a:rPr>
              <a:t>future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above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information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should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not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construed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as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research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report</a:t>
            </a:r>
            <a:r>
              <a:rPr sz="800" spc="-35" dirty="0">
                <a:latin typeface="Verdana"/>
                <a:cs typeface="Verdana"/>
              </a:rPr>
              <a:t> or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65" dirty="0">
                <a:latin typeface="Verdana"/>
                <a:cs typeface="Verdana"/>
              </a:rPr>
              <a:t>a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recommendation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buy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or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sell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any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security.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3408" y="1345438"/>
            <a:ext cx="1165860" cy="173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019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Online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Food </a:t>
            </a:r>
            <a:r>
              <a:rPr sz="1200" b="1" spc="-10" dirty="0">
                <a:latin typeface="Tahoma"/>
                <a:cs typeface="Tahoma"/>
              </a:rPr>
              <a:t>Delivery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b="1" spc="-25" dirty="0">
                <a:latin typeface="Tahoma"/>
                <a:cs typeface="Tahoma"/>
              </a:rPr>
              <a:t>Shared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Mobility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ahoma"/>
              <a:cs typeface="Tahoma"/>
            </a:endParaRPr>
          </a:p>
          <a:p>
            <a:pPr marL="12700" marR="156845">
              <a:lnSpc>
                <a:spcPct val="100000"/>
              </a:lnSpc>
            </a:pPr>
            <a:r>
              <a:rPr sz="1200" b="1" spc="-75" dirty="0">
                <a:latin typeface="Tahoma"/>
                <a:cs typeface="Tahoma"/>
              </a:rPr>
              <a:t>E-</a:t>
            </a:r>
            <a:r>
              <a:rPr sz="1200" b="1" spc="-10" dirty="0">
                <a:latin typeface="Tahoma"/>
                <a:cs typeface="Tahoma"/>
              </a:rPr>
              <a:t>Commerce Logistics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408" y="3740277"/>
            <a:ext cx="1153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40" dirty="0">
                <a:latin typeface="Tahoma"/>
                <a:cs typeface="Tahoma"/>
              </a:rPr>
              <a:t>2W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EV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Sales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50" dirty="0">
                <a:latin typeface="Tahoma"/>
                <a:cs typeface="Tahoma"/>
              </a:rPr>
              <a:t>Penetration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65" dirty="0">
                <a:latin typeface="Tahoma"/>
                <a:cs typeface="Tahoma"/>
              </a:rPr>
              <a:t>(%)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3408" y="4750434"/>
            <a:ext cx="1292225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93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Tahoma"/>
                <a:cs typeface="Tahoma"/>
              </a:rPr>
              <a:t>Electric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PV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Sales </a:t>
            </a:r>
            <a:r>
              <a:rPr sz="1200" b="1" spc="-50" dirty="0">
                <a:latin typeface="Tahoma"/>
                <a:cs typeface="Tahoma"/>
              </a:rPr>
              <a:t>Penetration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(%)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Tahoma"/>
                <a:cs typeface="Tahoma"/>
              </a:rPr>
              <a:t>Online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Education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8460" y="751331"/>
            <a:ext cx="1779651" cy="4108323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3009900" y="1226184"/>
            <a:ext cx="2470785" cy="3751579"/>
          </a:xfrm>
          <a:custGeom>
            <a:avLst/>
            <a:gdLst/>
            <a:ahLst/>
            <a:cxnLst/>
            <a:rect l="l" t="t" r="r" b="b"/>
            <a:pathLst>
              <a:path w="2470785" h="3751579">
                <a:moveTo>
                  <a:pt x="2470772" y="12"/>
                </a:moveTo>
                <a:lnTo>
                  <a:pt x="1682496" y="12"/>
                </a:lnTo>
                <a:lnTo>
                  <a:pt x="0" y="0"/>
                </a:lnTo>
                <a:lnTo>
                  <a:pt x="0" y="3589655"/>
                </a:lnTo>
                <a:lnTo>
                  <a:pt x="508" y="3589655"/>
                </a:lnTo>
                <a:lnTo>
                  <a:pt x="508" y="3751580"/>
                </a:lnTo>
                <a:lnTo>
                  <a:pt x="2470772" y="3751580"/>
                </a:lnTo>
                <a:lnTo>
                  <a:pt x="2470772" y="3428377"/>
                </a:lnTo>
                <a:lnTo>
                  <a:pt x="1682496" y="3428377"/>
                </a:lnTo>
                <a:lnTo>
                  <a:pt x="2470772" y="3428365"/>
                </a:lnTo>
                <a:lnTo>
                  <a:pt x="2470772" y="2678303"/>
                </a:lnTo>
                <a:lnTo>
                  <a:pt x="2470772" y="2086965"/>
                </a:lnTo>
                <a:lnTo>
                  <a:pt x="1682496" y="2086965"/>
                </a:lnTo>
                <a:lnTo>
                  <a:pt x="2470772" y="2086864"/>
                </a:lnTo>
                <a:lnTo>
                  <a:pt x="2470772" y="1615948"/>
                </a:lnTo>
                <a:lnTo>
                  <a:pt x="2470772" y="1292745"/>
                </a:lnTo>
                <a:lnTo>
                  <a:pt x="1682496" y="1292745"/>
                </a:lnTo>
                <a:lnTo>
                  <a:pt x="2470772" y="1292733"/>
                </a:lnTo>
                <a:lnTo>
                  <a:pt x="2470772" y="969530"/>
                </a:lnTo>
                <a:lnTo>
                  <a:pt x="1682496" y="969530"/>
                </a:lnTo>
                <a:lnTo>
                  <a:pt x="2470772" y="969518"/>
                </a:lnTo>
                <a:lnTo>
                  <a:pt x="2470772" y="646315"/>
                </a:lnTo>
                <a:lnTo>
                  <a:pt x="1682496" y="646315"/>
                </a:lnTo>
                <a:lnTo>
                  <a:pt x="2470772" y="646303"/>
                </a:lnTo>
                <a:lnTo>
                  <a:pt x="2470772" y="323215"/>
                </a:lnTo>
                <a:lnTo>
                  <a:pt x="2470772" y="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004057" y="785622"/>
          <a:ext cx="8642350" cy="5149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Parameter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Market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2020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CAGR</a:t>
                      </a:r>
                      <a:r>
                        <a:rPr sz="1100" b="1" spc="1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2020-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30E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Market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2030E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Players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70" dirty="0">
                          <a:latin typeface="Verdana"/>
                          <a:cs typeface="Verdana"/>
                        </a:rPr>
                        <a:t>Gross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Merchandise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Value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($bn)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4.3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25%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40.0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sz="1200" spc="-60" dirty="0">
                          <a:latin typeface="Verdana"/>
                          <a:cs typeface="Verdana"/>
                        </a:rPr>
                        <a:t>Swiggy,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Zomato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5829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Verdana"/>
                          <a:cs typeface="Verdana"/>
                        </a:rPr>
                        <a:t>Orders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per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day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mn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2.3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26%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23.4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70" dirty="0">
                          <a:latin typeface="Verdana"/>
                          <a:cs typeface="Verdana"/>
                        </a:rPr>
                        <a:t>Gross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booking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($bn)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20" dirty="0">
                          <a:latin typeface="Verdana"/>
                          <a:cs typeface="Verdana"/>
                        </a:rPr>
                        <a:t>3-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20" dirty="0">
                          <a:latin typeface="Verdana"/>
                          <a:cs typeface="Verdana"/>
                        </a:rPr>
                        <a:t>8-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10%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20" dirty="0">
                          <a:latin typeface="Verdana"/>
                          <a:cs typeface="Verdana"/>
                        </a:rPr>
                        <a:t>8-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10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26415" marR="86360" indent="-42989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Ola,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0" dirty="0">
                          <a:latin typeface="Verdana"/>
                          <a:cs typeface="Verdana"/>
                        </a:rPr>
                        <a:t>Uber, 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Lithium</a:t>
                      </a:r>
                      <a:r>
                        <a:rPr sz="12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Urban,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Bounce,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Yulu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55" dirty="0">
                          <a:latin typeface="Verdana"/>
                          <a:cs typeface="Verdana"/>
                        </a:rPr>
                        <a:t>Total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commission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income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($bn)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0.70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1.80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6623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No.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parcels</a:t>
                      </a:r>
                      <a:r>
                        <a:rPr sz="11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(bn)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1.1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~24%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9.6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0" marR="10795" indent="-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5" dirty="0">
                          <a:latin typeface="Verdana"/>
                          <a:cs typeface="Verdana"/>
                        </a:rPr>
                        <a:t>Delhivery,</a:t>
                      </a:r>
                      <a:r>
                        <a:rPr sz="12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Ecom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Express 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Blue</a:t>
                      </a:r>
                      <a:r>
                        <a:rPr sz="12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65" dirty="0">
                          <a:latin typeface="Verdana"/>
                          <a:cs typeface="Verdana"/>
                        </a:rPr>
                        <a:t>Dart,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3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65" dirty="0">
                          <a:latin typeface="Verdana"/>
                          <a:cs typeface="Verdana"/>
                        </a:rPr>
                        <a:t>kart</a:t>
                      </a:r>
                      <a:r>
                        <a:rPr sz="12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(Captive),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Amazon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transport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(captive),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Gati,</a:t>
                      </a:r>
                      <a:r>
                        <a:rPr sz="12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65" dirty="0">
                          <a:latin typeface="Verdana"/>
                          <a:cs typeface="Verdana"/>
                        </a:rPr>
                        <a:t>XpressBees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13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Market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Size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($bn)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2.09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22%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15.36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60" dirty="0">
                          <a:latin typeface="Verdana"/>
                          <a:cs typeface="Verdana"/>
                        </a:rPr>
                        <a:t>Two 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Wheelers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EV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sales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mix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(%)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&lt;1%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60%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5880" marR="46355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Ather</a:t>
                      </a:r>
                      <a:r>
                        <a:rPr sz="12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Energy,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5" dirty="0">
                          <a:latin typeface="Verdana"/>
                          <a:cs typeface="Verdana"/>
                        </a:rPr>
                        <a:t>Ultraviolette </a:t>
                      </a:r>
                      <a:r>
                        <a:rPr sz="1200" spc="-50" dirty="0">
                          <a:latin typeface="Verdana"/>
                          <a:cs typeface="Verdana"/>
                        </a:rPr>
                        <a:t>Motors,</a:t>
                      </a:r>
                      <a:r>
                        <a:rPr sz="12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0" dirty="0">
                          <a:latin typeface="Verdana"/>
                          <a:cs typeface="Verdana"/>
                        </a:rPr>
                        <a:t>Revolt,</a:t>
                      </a:r>
                      <a:r>
                        <a:rPr sz="12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Ampere, 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Hero</a:t>
                      </a:r>
                      <a:r>
                        <a:rPr sz="12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Electric,</a:t>
                      </a:r>
                      <a:r>
                        <a:rPr sz="12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Okinawa. </a:t>
                      </a:r>
                      <a:r>
                        <a:rPr sz="1200" spc="-70" dirty="0">
                          <a:latin typeface="Verdana"/>
                          <a:cs typeface="Verdana"/>
                        </a:rPr>
                        <a:t>Platforms: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Sun</a:t>
                      </a:r>
                      <a:r>
                        <a:rPr sz="12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Mobility,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60" dirty="0">
                          <a:latin typeface="Verdana"/>
                          <a:cs typeface="Verdana"/>
                        </a:rPr>
                        <a:t>Lithion</a:t>
                      </a:r>
                      <a:r>
                        <a:rPr sz="12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Power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254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70" dirty="0">
                          <a:latin typeface="Verdana"/>
                          <a:cs typeface="Verdana"/>
                        </a:rPr>
                        <a:t>2W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EV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market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($bn)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0.10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16.30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Electric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PV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sales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mix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(%)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&lt;1%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25%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10845" marR="62230" indent="-3403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M&amp;M,</a:t>
                      </a:r>
                      <a:r>
                        <a:rPr sz="12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Tata,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Maruti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Suzuki, </a:t>
                      </a:r>
                      <a:r>
                        <a:rPr sz="1200" spc="-55" dirty="0">
                          <a:latin typeface="Verdana"/>
                          <a:cs typeface="Verdana"/>
                        </a:rPr>
                        <a:t>Toyota,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Hyundai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Electric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PV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market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size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($bn)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0.10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13.60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064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No.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paid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students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mn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6.0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25%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69.8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6375" marR="133350" indent="-6286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200" spc="-120" dirty="0">
                          <a:latin typeface="Verdana"/>
                          <a:cs typeface="Verdana"/>
                        </a:rPr>
                        <a:t>Byjus,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Vedantu,</a:t>
                      </a:r>
                      <a:r>
                        <a:rPr sz="12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Topper,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UpGrad,</a:t>
                      </a:r>
                      <a:r>
                        <a:rPr sz="12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Unacademy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Market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size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($bn)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1.0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35%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19.7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128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6864857" y="729233"/>
            <a:ext cx="1487805" cy="5278120"/>
          </a:xfrm>
          <a:custGeom>
            <a:avLst/>
            <a:gdLst/>
            <a:ahLst/>
            <a:cxnLst/>
            <a:rect l="l" t="t" r="r" b="b"/>
            <a:pathLst>
              <a:path w="1487804" h="5278120">
                <a:moveTo>
                  <a:pt x="0" y="247903"/>
                </a:moveTo>
                <a:lnTo>
                  <a:pt x="5036" y="197944"/>
                </a:lnTo>
                <a:lnTo>
                  <a:pt x="19482" y="151411"/>
                </a:lnTo>
                <a:lnTo>
                  <a:pt x="42340" y="109301"/>
                </a:lnTo>
                <a:lnTo>
                  <a:pt x="72612" y="72612"/>
                </a:lnTo>
                <a:lnTo>
                  <a:pt x="109301" y="42340"/>
                </a:lnTo>
                <a:lnTo>
                  <a:pt x="151411" y="19482"/>
                </a:lnTo>
                <a:lnTo>
                  <a:pt x="197944" y="5036"/>
                </a:lnTo>
                <a:lnTo>
                  <a:pt x="247903" y="0"/>
                </a:lnTo>
                <a:lnTo>
                  <a:pt x="1239520" y="0"/>
                </a:lnTo>
                <a:lnTo>
                  <a:pt x="1289479" y="5036"/>
                </a:lnTo>
                <a:lnTo>
                  <a:pt x="1336012" y="19482"/>
                </a:lnTo>
                <a:lnTo>
                  <a:pt x="1378122" y="42340"/>
                </a:lnTo>
                <a:lnTo>
                  <a:pt x="1414811" y="72612"/>
                </a:lnTo>
                <a:lnTo>
                  <a:pt x="1445083" y="109301"/>
                </a:lnTo>
                <a:lnTo>
                  <a:pt x="1467941" y="151411"/>
                </a:lnTo>
                <a:lnTo>
                  <a:pt x="1482387" y="197944"/>
                </a:lnTo>
                <a:lnTo>
                  <a:pt x="1487424" y="247903"/>
                </a:lnTo>
                <a:lnTo>
                  <a:pt x="1487424" y="5029695"/>
                </a:lnTo>
                <a:lnTo>
                  <a:pt x="1482387" y="5079658"/>
                </a:lnTo>
                <a:lnTo>
                  <a:pt x="1467941" y="5126194"/>
                </a:lnTo>
                <a:lnTo>
                  <a:pt x="1445083" y="5168307"/>
                </a:lnTo>
                <a:lnTo>
                  <a:pt x="1414811" y="5204998"/>
                </a:lnTo>
                <a:lnTo>
                  <a:pt x="1378122" y="5235271"/>
                </a:lnTo>
                <a:lnTo>
                  <a:pt x="1336012" y="5258129"/>
                </a:lnTo>
                <a:lnTo>
                  <a:pt x="1289479" y="5272575"/>
                </a:lnTo>
                <a:lnTo>
                  <a:pt x="1239520" y="5277612"/>
                </a:lnTo>
                <a:lnTo>
                  <a:pt x="247903" y="5277612"/>
                </a:lnTo>
                <a:lnTo>
                  <a:pt x="197944" y="5272575"/>
                </a:lnTo>
                <a:lnTo>
                  <a:pt x="151411" y="5258129"/>
                </a:lnTo>
                <a:lnTo>
                  <a:pt x="109301" y="5235271"/>
                </a:lnTo>
                <a:lnTo>
                  <a:pt x="72612" y="5204998"/>
                </a:lnTo>
                <a:lnTo>
                  <a:pt x="42340" y="5168307"/>
                </a:lnTo>
                <a:lnTo>
                  <a:pt x="19482" y="5126194"/>
                </a:lnTo>
                <a:lnTo>
                  <a:pt x="5036" y="5079658"/>
                </a:lnTo>
                <a:lnTo>
                  <a:pt x="0" y="5029695"/>
                </a:lnTo>
                <a:lnTo>
                  <a:pt x="0" y="247903"/>
                </a:lnTo>
                <a:close/>
              </a:path>
            </a:pathLst>
          </a:custGeom>
          <a:ln w="28575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3072" y="208279"/>
            <a:ext cx="4012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Huge</a:t>
            </a:r>
            <a:r>
              <a:rPr spc="-135" dirty="0"/>
              <a:t> </a:t>
            </a:r>
            <a:r>
              <a:rPr spc="-90" dirty="0"/>
              <a:t>opportunity</a:t>
            </a:r>
            <a:r>
              <a:rPr spc="-85" dirty="0"/>
              <a:t> </a:t>
            </a:r>
            <a:r>
              <a:rPr spc="-105" dirty="0"/>
              <a:t>size</a:t>
            </a:r>
            <a:r>
              <a:rPr spc="-70" dirty="0"/>
              <a:t> </a:t>
            </a:r>
            <a:r>
              <a:rPr spc="-155" dirty="0"/>
              <a:t>(2/2)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2295" y="6011062"/>
            <a:ext cx="11346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800" b="1" spc="-30" dirty="0">
                <a:latin typeface="Tahoma"/>
                <a:cs typeface="Tahoma"/>
              </a:rPr>
              <a:t>Sources:</a:t>
            </a:r>
            <a:r>
              <a:rPr sz="800" b="1" spc="25" dirty="0">
                <a:latin typeface="Tahoma"/>
                <a:cs typeface="Tahoma"/>
              </a:rPr>
              <a:t> </a:t>
            </a:r>
            <a:r>
              <a:rPr sz="800" spc="-45" dirty="0">
                <a:latin typeface="Verdana"/>
                <a:cs typeface="Verdana"/>
              </a:rPr>
              <a:t>Bernstein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estimates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&amp;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analysis.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CAGR</a:t>
            </a:r>
            <a:r>
              <a:rPr sz="800" spc="40" dirty="0">
                <a:latin typeface="Verdana"/>
                <a:cs typeface="Verdana"/>
              </a:rPr>
              <a:t> </a:t>
            </a:r>
            <a:r>
              <a:rPr sz="800" spc="-114" dirty="0">
                <a:latin typeface="Verdana"/>
                <a:cs typeface="Verdana"/>
              </a:rPr>
              <a:t>–</a:t>
            </a:r>
            <a:r>
              <a:rPr sz="800" dirty="0">
                <a:latin typeface="Verdana"/>
                <a:cs typeface="Verdana"/>
              </a:rPr>
              <a:t> Compound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Annual</a:t>
            </a:r>
            <a:r>
              <a:rPr sz="800" spc="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Growth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Rate</a:t>
            </a:r>
            <a:endParaRPr sz="8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800" spc="-55" dirty="0">
                <a:latin typeface="Verdana"/>
                <a:cs typeface="Verdana"/>
              </a:rPr>
              <a:t>The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reference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stocks/companies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therein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45" dirty="0">
                <a:latin typeface="Verdana"/>
                <a:cs typeface="Verdana"/>
              </a:rPr>
              <a:t>is</a:t>
            </a:r>
            <a:r>
              <a:rPr sz="800" spc="75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for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illustrative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purposes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only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should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not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10" dirty="0">
                <a:latin typeface="Verdana"/>
                <a:cs typeface="Verdana"/>
              </a:rPr>
              <a:t> construed </a:t>
            </a:r>
            <a:r>
              <a:rPr sz="800" spc="-20" dirty="0">
                <a:latin typeface="Verdana"/>
                <a:cs typeface="Verdana"/>
              </a:rPr>
              <a:t>as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advise. </a:t>
            </a:r>
            <a:r>
              <a:rPr sz="800" spc="-55" dirty="0">
                <a:latin typeface="Verdana"/>
                <a:cs typeface="Verdana"/>
              </a:rPr>
              <a:t>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reference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stocks/companies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used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may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or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may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not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10" dirty="0">
                <a:latin typeface="Verdana"/>
                <a:cs typeface="Verdana"/>
              </a:rPr>
              <a:t> part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the </a:t>
            </a:r>
            <a:r>
              <a:rPr sz="800" spc="-10" dirty="0">
                <a:latin typeface="Verdana"/>
                <a:cs typeface="Verdana"/>
              </a:rPr>
              <a:t>fund’s </a:t>
            </a:r>
            <a:r>
              <a:rPr sz="800" spc="-20" dirty="0">
                <a:latin typeface="Verdana"/>
                <a:cs typeface="Verdana"/>
              </a:rPr>
              <a:t>portfolio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45" dirty="0">
                <a:latin typeface="Verdana"/>
                <a:cs typeface="Verdana"/>
              </a:rPr>
              <a:t>is</a:t>
            </a:r>
            <a:r>
              <a:rPr sz="800" spc="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not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endorsement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by </a:t>
            </a:r>
            <a:r>
              <a:rPr sz="800" dirty="0">
                <a:latin typeface="Verdana"/>
                <a:cs typeface="Verdana"/>
              </a:rPr>
              <a:t>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Mutual</a:t>
            </a:r>
            <a:r>
              <a:rPr sz="800" spc="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Fund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55" dirty="0">
                <a:latin typeface="Verdana"/>
                <a:cs typeface="Verdana"/>
              </a:rPr>
              <a:t>AMC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their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soundness</a:t>
            </a:r>
            <a:r>
              <a:rPr sz="800" dirty="0">
                <a:latin typeface="Verdana"/>
                <a:cs typeface="Verdana"/>
              </a:rPr>
              <a:t> or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6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recommendation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buy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or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sell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these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stocks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at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any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point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time.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performance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stocks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would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ultimately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depend on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various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factors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such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as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prevailing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market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conditions, </a:t>
            </a:r>
            <a:r>
              <a:rPr sz="800" dirty="0">
                <a:latin typeface="Verdana"/>
                <a:cs typeface="Verdana"/>
              </a:rPr>
              <a:t>global </a:t>
            </a:r>
            <a:r>
              <a:rPr sz="800" spc="-10" dirty="0">
                <a:latin typeface="Verdana"/>
                <a:cs typeface="Verdana"/>
              </a:rPr>
              <a:t>political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scenario,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exchange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rate</a:t>
            </a:r>
            <a:r>
              <a:rPr sz="800" dirty="0">
                <a:latin typeface="Verdana"/>
                <a:cs typeface="Verdana"/>
              </a:rPr>
              <a:t> etc.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Investors</a:t>
            </a:r>
            <a:r>
              <a:rPr sz="800" dirty="0">
                <a:latin typeface="Verdana"/>
                <a:cs typeface="Verdana"/>
              </a:rPr>
              <a:t> are </a:t>
            </a:r>
            <a:r>
              <a:rPr sz="800" spc="-10" dirty="0">
                <a:latin typeface="Verdana"/>
                <a:cs typeface="Verdana"/>
              </a:rPr>
              <a:t>requested</a:t>
            </a:r>
            <a:r>
              <a:rPr sz="800" dirty="0">
                <a:latin typeface="Verdana"/>
                <a:cs typeface="Verdana"/>
              </a:rPr>
              <a:t> to note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that </a:t>
            </a:r>
            <a:r>
              <a:rPr sz="800" spc="-20" dirty="0">
                <a:latin typeface="Verdana"/>
                <a:cs typeface="Verdana"/>
              </a:rPr>
              <a:t>there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are </a:t>
            </a:r>
            <a:r>
              <a:rPr sz="800" spc="-40" dirty="0">
                <a:latin typeface="Verdana"/>
                <a:cs typeface="Verdana"/>
              </a:rPr>
              <a:t>various</a:t>
            </a:r>
            <a:r>
              <a:rPr sz="800" spc="-20" dirty="0">
                <a:latin typeface="Verdana"/>
                <a:cs typeface="Verdana"/>
              </a:rPr>
              <a:t> factors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(both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local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international)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that </a:t>
            </a:r>
            <a:r>
              <a:rPr sz="800" dirty="0">
                <a:latin typeface="Verdana"/>
                <a:cs typeface="Verdana"/>
              </a:rPr>
              <a:t>can have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impact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on the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future</a:t>
            </a:r>
            <a:r>
              <a:rPr sz="800" dirty="0">
                <a:latin typeface="Verdana"/>
                <a:cs typeface="Verdana"/>
              </a:rPr>
              <a:t> performance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 </a:t>
            </a:r>
            <a:r>
              <a:rPr sz="800" spc="-10" dirty="0">
                <a:latin typeface="Verdana"/>
                <a:cs typeface="Verdana"/>
              </a:rPr>
              <a:t>expectations</a:t>
            </a:r>
            <a:r>
              <a:rPr sz="800" dirty="0">
                <a:latin typeface="Verdana"/>
                <a:cs typeface="Verdana"/>
              </a:rPr>
              <a:t> of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any company.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There</a:t>
            </a:r>
            <a:r>
              <a:rPr sz="800" spc="500" dirty="0">
                <a:latin typeface="Verdana"/>
                <a:cs typeface="Verdana"/>
              </a:rPr>
              <a:t> </a:t>
            </a:r>
            <a:r>
              <a:rPr sz="800" spc="-85" dirty="0">
                <a:latin typeface="Verdana"/>
                <a:cs typeface="Verdana"/>
              </a:rPr>
              <a:t>is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no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assurance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or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guarantee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any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company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being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able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 </a:t>
            </a:r>
            <a:r>
              <a:rPr sz="800" spc="-50" dirty="0">
                <a:latin typeface="Verdana"/>
                <a:cs typeface="Verdana"/>
              </a:rPr>
              <a:t>sustain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75" dirty="0">
                <a:latin typeface="Verdana"/>
                <a:cs typeface="Verdana"/>
              </a:rPr>
              <a:t>its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performance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in </a:t>
            </a:r>
            <a:r>
              <a:rPr sz="800" spc="-35" dirty="0">
                <a:latin typeface="Verdana"/>
                <a:cs typeface="Verdana"/>
              </a:rPr>
              <a:t>future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above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information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should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not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construed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as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research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report</a:t>
            </a:r>
            <a:r>
              <a:rPr sz="800" spc="-35" dirty="0">
                <a:latin typeface="Verdana"/>
                <a:cs typeface="Verdana"/>
              </a:rPr>
              <a:t> or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65" dirty="0">
                <a:latin typeface="Verdana"/>
                <a:cs typeface="Verdana"/>
              </a:rPr>
              <a:t>a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recommendation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to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buy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or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sell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any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security.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01695" y="838200"/>
            <a:ext cx="2708275" cy="3974465"/>
            <a:chOff x="2901695" y="838200"/>
            <a:chExt cx="2708275" cy="397446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1695" y="838200"/>
              <a:ext cx="1782699" cy="39742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92501" y="1316354"/>
              <a:ext cx="2617470" cy="3452495"/>
            </a:xfrm>
            <a:custGeom>
              <a:avLst/>
              <a:gdLst/>
              <a:ahLst/>
              <a:cxnLst/>
              <a:rect l="l" t="t" r="r" b="b"/>
              <a:pathLst>
                <a:path w="2617470" h="3452495">
                  <a:moveTo>
                    <a:pt x="2617089" y="63"/>
                  </a:moveTo>
                  <a:lnTo>
                    <a:pt x="1686179" y="63"/>
                  </a:lnTo>
                  <a:lnTo>
                    <a:pt x="635" y="0"/>
                  </a:lnTo>
                  <a:lnTo>
                    <a:pt x="0" y="63"/>
                  </a:lnTo>
                  <a:lnTo>
                    <a:pt x="0" y="275399"/>
                  </a:lnTo>
                  <a:lnTo>
                    <a:pt x="0" y="550799"/>
                  </a:lnTo>
                  <a:lnTo>
                    <a:pt x="635" y="550799"/>
                  </a:lnTo>
                  <a:lnTo>
                    <a:pt x="0" y="550862"/>
                  </a:lnTo>
                  <a:lnTo>
                    <a:pt x="0" y="826198"/>
                  </a:lnTo>
                  <a:lnTo>
                    <a:pt x="0" y="1101598"/>
                  </a:lnTo>
                  <a:lnTo>
                    <a:pt x="635" y="1101598"/>
                  </a:lnTo>
                  <a:lnTo>
                    <a:pt x="0" y="1101661"/>
                  </a:lnTo>
                  <a:lnTo>
                    <a:pt x="0" y="1376997"/>
                  </a:lnTo>
                  <a:lnTo>
                    <a:pt x="0" y="1652397"/>
                  </a:lnTo>
                  <a:lnTo>
                    <a:pt x="635" y="1652397"/>
                  </a:lnTo>
                  <a:lnTo>
                    <a:pt x="0" y="1652460"/>
                  </a:lnTo>
                  <a:lnTo>
                    <a:pt x="0" y="1927796"/>
                  </a:lnTo>
                  <a:lnTo>
                    <a:pt x="0" y="2203196"/>
                  </a:lnTo>
                  <a:lnTo>
                    <a:pt x="635" y="2203196"/>
                  </a:lnTo>
                  <a:lnTo>
                    <a:pt x="0" y="2203221"/>
                  </a:lnTo>
                  <a:lnTo>
                    <a:pt x="0" y="2613152"/>
                  </a:lnTo>
                  <a:lnTo>
                    <a:pt x="635" y="2613152"/>
                  </a:lnTo>
                  <a:lnTo>
                    <a:pt x="0" y="2613215"/>
                  </a:lnTo>
                  <a:lnTo>
                    <a:pt x="0" y="2888551"/>
                  </a:lnTo>
                  <a:lnTo>
                    <a:pt x="0" y="3163951"/>
                  </a:lnTo>
                  <a:lnTo>
                    <a:pt x="635" y="3163951"/>
                  </a:lnTo>
                  <a:lnTo>
                    <a:pt x="0" y="3164014"/>
                  </a:lnTo>
                  <a:lnTo>
                    <a:pt x="0" y="3439414"/>
                  </a:lnTo>
                  <a:lnTo>
                    <a:pt x="635" y="3439414"/>
                  </a:lnTo>
                  <a:lnTo>
                    <a:pt x="635" y="3452241"/>
                  </a:lnTo>
                  <a:lnTo>
                    <a:pt x="1686179" y="3452241"/>
                  </a:lnTo>
                  <a:lnTo>
                    <a:pt x="1686179" y="3439414"/>
                  </a:lnTo>
                  <a:lnTo>
                    <a:pt x="2617089" y="3439414"/>
                  </a:lnTo>
                  <a:lnTo>
                    <a:pt x="2617089" y="3164014"/>
                  </a:lnTo>
                  <a:lnTo>
                    <a:pt x="1686179" y="3164014"/>
                  </a:lnTo>
                  <a:lnTo>
                    <a:pt x="2617089" y="3163951"/>
                  </a:lnTo>
                  <a:lnTo>
                    <a:pt x="2617089" y="2888615"/>
                  </a:lnTo>
                  <a:lnTo>
                    <a:pt x="2617089" y="2613215"/>
                  </a:lnTo>
                  <a:lnTo>
                    <a:pt x="1686179" y="2613215"/>
                  </a:lnTo>
                  <a:lnTo>
                    <a:pt x="2617089" y="2613152"/>
                  </a:lnTo>
                  <a:lnTo>
                    <a:pt x="2617089" y="2203221"/>
                  </a:lnTo>
                  <a:lnTo>
                    <a:pt x="1686179" y="2203221"/>
                  </a:lnTo>
                  <a:lnTo>
                    <a:pt x="2617089" y="2203196"/>
                  </a:lnTo>
                  <a:lnTo>
                    <a:pt x="2617089" y="1927860"/>
                  </a:lnTo>
                  <a:lnTo>
                    <a:pt x="2617089" y="1652460"/>
                  </a:lnTo>
                  <a:lnTo>
                    <a:pt x="1686179" y="1652460"/>
                  </a:lnTo>
                  <a:lnTo>
                    <a:pt x="2617089" y="1652397"/>
                  </a:lnTo>
                  <a:lnTo>
                    <a:pt x="2617089" y="1377061"/>
                  </a:lnTo>
                  <a:lnTo>
                    <a:pt x="2617089" y="1101661"/>
                  </a:lnTo>
                  <a:lnTo>
                    <a:pt x="1686179" y="1101661"/>
                  </a:lnTo>
                  <a:lnTo>
                    <a:pt x="2617089" y="1101598"/>
                  </a:lnTo>
                  <a:lnTo>
                    <a:pt x="2617089" y="826262"/>
                  </a:lnTo>
                  <a:lnTo>
                    <a:pt x="2617089" y="550862"/>
                  </a:lnTo>
                  <a:lnTo>
                    <a:pt x="1686179" y="550862"/>
                  </a:lnTo>
                  <a:lnTo>
                    <a:pt x="2617089" y="550799"/>
                  </a:lnTo>
                  <a:lnTo>
                    <a:pt x="2617089" y="275463"/>
                  </a:lnTo>
                  <a:lnTo>
                    <a:pt x="2617089" y="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986151" y="895286"/>
          <a:ext cx="8497570" cy="3844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Parameter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0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Market</a:t>
                      </a:r>
                      <a:r>
                        <a:rPr sz="105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2020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CAGR</a:t>
                      </a:r>
                      <a:r>
                        <a:rPr sz="1050" b="1" spc="1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2020-</a:t>
                      </a:r>
                      <a:r>
                        <a:rPr sz="105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30E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0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Market</a:t>
                      </a:r>
                      <a:r>
                        <a:rPr sz="1050" b="1" spc="-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5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2030E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Players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Mix</a:t>
                      </a:r>
                      <a:r>
                        <a:rPr sz="1050" spc="-9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3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as</a:t>
                      </a: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3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%</a:t>
                      </a:r>
                      <a:r>
                        <a:rPr sz="1050" spc="-7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050" spc="-8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total</a:t>
                      </a:r>
                      <a:r>
                        <a:rPr sz="1050" spc="-8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retail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4%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15%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Amazon,</a:t>
                      </a:r>
                      <a:r>
                        <a:rPr sz="1050" spc="-6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Flipkart,</a:t>
                      </a:r>
                      <a:r>
                        <a:rPr sz="1050" spc="-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Tatacliq,</a:t>
                      </a:r>
                      <a:endParaRPr sz="1050">
                        <a:latin typeface="Verdana"/>
                        <a:cs typeface="Verdana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050" spc="-1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First</a:t>
                      </a:r>
                      <a:r>
                        <a:rPr sz="1050" spc="-7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Cry,</a:t>
                      </a: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Pepperfry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Gross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merchandise</a:t>
                      </a:r>
                      <a:r>
                        <a:rPr sz="1050" spc="-9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value</a:t>
                      </a:r>
                      <a:r>
                        <a:rPr sz="1050" spc="-7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($bn)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35.0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25%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314.0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r>
                        <a:rPr sz="1050" spc="-7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050" spc="-8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3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kirana</a:t>
                      </a:r>
                      <a:r>
                        <a:rPr sz="1050" spc="-10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store</a:t>
                      </a:r>
                      <a:r>
                        <a:rPr sz="1050" spc="-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6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050" spc="-8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mn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13.0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4.0%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18.47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92759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Reliance</a:t>
                      </a: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Jiomart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Gross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merchandise</a:t>
                      </a:r>
                      <a:r>
                        <a:rPr sz="1050" spc="-9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value</a:t>
                      </a:r>
                      <a:r>
                        <a:rPr sz="1050" spc="-7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($bn)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628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Mix</a:t>
                      </a:r>
                      <a:r>
                        <a:rPr sz="1050" spc="-9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3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as</a:t>
                      </a: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3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%</a:t>
                      </a:r>
                      <a:r>
                        <a:rPr sz="1050" spc="-7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050" spc="-8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total</a:t>
                      </a:r>
                      <a:r>
                        <a:rPr sz="1050" spc="-8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retail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0%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30%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Power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capacity</a:t>
                      </a:r>
                      <a:r>
                        <a:rPr sz="1050" spc="-4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(GW)</a:t>
                      </a:r>
                      <a:r>
                        <a:rPr sz="1050" spc="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3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050" spc="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Solar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36.0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19.90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235.0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0020" marR="1492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Azure</a:t>
                      </a:r>
                      <a:r>
                        <a:rPr sz="1050" spc="-3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Power,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Adani</a:t>
                      </a: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Green, </a:t>
                      </a:r>
                      <a:r>
                        <a:rPr sz="1050" spc="-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NTPC,</a:t>
                      </a:r>
                      <a:r>
                        <a:rPr sz="1050" spc="-7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3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Tata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Power,</a:t>
                      </a: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Torrent </a:t>
                      </a: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Power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Annual</a:t>
                      </a:r>
                      <a:r>
                        <a:rPr sz="1050" spc="-8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3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spends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($bn)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12%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30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Paid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subscriber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base</a:t>
                      </a:r>
                      <a:r>
                        <a:rPr sz="1050" spc="-3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6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050" spc="-3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mn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25.0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8%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63.0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17855" marR="329565" indent="-278130">
                        <a:lnSpc>
                          <a:spcPct val="100000"/>
                        </a:lnSpc>
                      </a:pP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Neflix,</a:t>
                      </a:r>
                      <a:r>
                        <a:rPr sz="1050" spc="-10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Amazon</a:t>
                      </a:r>
                      <a:r>
                        <a:rPr sz="1050" spc="-9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Prime, </a:t>
                      </a: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Hotstar,</a:t>
                      </a:r>
                      <a:r>
                        <a:rPr sz="1050" spc="-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Zee5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Market</a:t>
                      </a:r>
                      <a:r>
                        <a:rPr sz="1050" spc="-9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7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size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(USD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bn)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0.24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18%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1.21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Active</a:t>
                      </a: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gamers</a:t>
                      </a:r>
                      <a:r>
                        <a:rPr sz="1050" spc="-6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in</a:t>
                      </a:r>
                      <a:r>
                        <a:rPr sz="1050" spc="-6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mn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300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5%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500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56870" marR="347345" indent="346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Dream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11, </a:t>
                      </a: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Nazara</a:t>
                      </a:r>
                      <a:r>
                        <a:rPr sz="1050" spc="-1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Technologies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Paid</a:t>
                      </a:r>
                      <a:r>
                        <a:rPr sz="1050" spc="-6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5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subscribers</a:t>
                      </a: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3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assumed</a:t>
                      </a:r>
                      <a:r>
                        <a:rPr sz="1050" spc="-6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7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20%</a:t>
                      </a:r>
                      <a:r>
                        <a:rPr sz="1050" spc="-4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now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15%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242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955"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Market</a:t>
                      </a:r>
                      <a:r>
                        <a:rPr sz="1050" spc="-7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7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size</a:t>
                      </a:r>
                      <a:r>
                        <a:rPr sz="1050" spc="-3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(mobile</a:t>
                      </a:r>
                      <a:r>
                        <a:rPr sz="1050" spc="-8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1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gaming)</a:t>
                      </a:r>
                      <a:r>
                        <a:rPr sz="1050" spc="-8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($bn)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0.90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5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26%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50" spc="-20" dirty="0">
                          <a:solidFill>
                            <a:srgbClr val="0C0C0C"/>
                          </a:solidFill>
                          <a:latin typeface="Verdana"/>
                          <a:cs typeface="Verdana"/>
                        </a:rPr>
                        <a:t>9.16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547241" y="1469263"/>
            <a:ext cx="1403985" cy="220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Ecommerce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Retail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35" dirty="0">
                <a:latin typeface="Tahoma"/>
                <a:cs typeface="Tahoma"/>
              </a:rPr>
              <a:t>Unorganized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Retail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ahoma"/>
                <a:cs typeface="Tahoma"/>
              </a:rPr>
              <a:t>(Digital)</a:t>
            </a:r>
            <a:endParaRPr sz="1200">
              <a:latin typeface="Tahoma"/>
              <a:cs typeface="Tahoma"/>
            </a:endParaRPr>
          </a:p>
          <a:p>
            <a:pPr marL="12700" marR="26670">
              <a:lnSpc>
                <a:spcPts val="4850"/>
              </a:lnSpc>
              <a:spcBef>
                <a:spcPts val="254"/>
              </a:spcBef>
            </a:pPr>
            <a:r>
              <a:rPr sz="1200" b="1" spc="-20" dirty="0">
                <a:latin typeface="Tahoma"/>
                <a:cs typeface="Tahoma"/>
              </a:rPr>
              <a:t>Renewable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Power </a:t>
            </a:r>
            <a:r>
              <a:rPr sz="1200" b="1" dirty="0">
                <a:latin typeface="Tahoma"/>
                <a:cs typeface="Tahoma"/>
              </a:rPr>
              <a:t>Over</a:t>
            </a:r>
            <a:r>
              <a:rPr sz="1200" b="1" spc="-40" dirty="0">
                <a:latin typeface="Tahoma"/>
                <a:cs typeface="Tahoma"/>
              </a:rPr>
              <a:t> the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Top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120" dirty="0">
                <a:latin typeface="Tahoma"/>
                <a:cs typeface="Tahoma"/>
              </a:rPr>
              <a:t>(OTT)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7241" y="4222750"/>
            <a:ext cx="1151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Online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Gaming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66013" y="4874133"/>
            <a:ext cx="8503285" cy="942975"/>
            <a:chOff x="866013" y="4874133"/>
            <a:chExt cx="8503285" cy="942975"/>
          </a:xfrm>
        </p:grpSpPr>
        <p:sp>
          <p:nvSpPr>
            <p:cNvPr id="20" name="object 20"/>
            <p:cNvSpPr/>
            <p:nvPr/>
          </p:nvSpPr>
          <p:spPr>
            <a:xfrm>
              <a:off x="875538" y="4883658"/>
              <a:ext cx="8484235" cy="923925"/>
            </a:xfrm>
            <a:custGeom>
              <a:avLst/>
              <a:gdLst/>
              <a:ahLst/>
              <a:cxnLst/>
              <a:rect l="l" t="t" r="r" b="b"/>
              <a:pathLst>
                <a:path w="8484235" h="923925">
                  <a:moveTo>
                    <a:pt x="8330184" y="0"/>
                  </a:moveTo>
                  <a:lnTo>
                    <a:pt x="153924" y="0"/>
                  </a:lnTo>
                  <a:lnTo>
                    <a:pt x="105270" y="7851"/>
                  </a:lnTo>
                  <a:lnTo>
                    <a:pt x="63016" y="29711"/>
                  </a:lnTo>
                  <a:lnTo>
                    <a:pt x="29697" y="63038"/>
                  </a:lnTo>
                  <a:lnTo>
                    <a:pt x="7846" y="105290"/>
                  </a:lnTo>
                  <a:lnTo>
                    <a:pt x="0" y="153924"/>
                  </a:lnTo>
                  <a:lnTo>
                    <a:pt x="0" y="769620"/>
                  </a:lnTo>
                  <a:lnTo>
                    <a:pt x="7846" y="818268"/>
                  </a:lnTo>
                  <a:lnTo>
                    <a:pt x="29697" y="860521"/>
                  </a:lnTo>
                  <a:lnTo>
                    <a:pt x="63016" y="893843"/>
                  </a:lnTo>
                  <a:lnTo>
                    <a:pt x="105270" y="915696"/>
                  </a:lnTo>
                  <a:lnTo>
                    <a:pt x="153924" y="923544"/>
                  </a:lnTo>
                  <a:lnTo>
                    <a:pt x="8330184" y="923544"/>
                  </a:lnTo>
                  <a:lnTo>
                    <a:pt x="8378817" y="915696"/>
                  </a:lnTo>
                  <a:lnTo>
                    <a:pt x="8421069" y="893843"/>
                  </a:lnTo>
                  <a:lnTo>
                    <a:pt x="8454396" y="860521"/>
                  </a:lnTo>
                  <a:lnTo>
                    <a:pt x="8476256" y="818268"/>
                  </a:lnTo>
                  <a:lnTo>
                    <a:pt x="8484108" y="769620"/>
                  </a:lnTo>
                  <a:lnTo>
                    <a:pt x="8484108" y="153924"/>
                  </a:lnTo>
                  <a:lnTo>
                    <a:pt x="8476256" y="105290"/>
                  </a:lnTo>
                  <a:lnTo>
                    <a:pt x="8454396" y="63038"/>
                  </a:lnTo>
                  <a:lnTo>
                    <a:pt x="8421069" y="29711"/>
                  </a:lnTo>
                  <a:lnTo>
                    <a:pt x="8378817" y="7851"/>
                  </a:lnTo>
                  <a:lnTo>
                    <a:pt x="8330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5538" y="4883658"/>
              <a:ext cx="8484235" cy="923925"/>
            </a:xfrm>
            <a:custGeom>
              <a:avLst/>
              <a:gdLst/>
              <a:ahLst/>
              <a:cxnLst/>
              <a:rect l="l" t="t" r="r" b="b"/>
              <a:pathLst>
                <a:path w="8484235" h="923925">
                  <a:moveTo>
                    <a:pt x="0" y="153924"/>
                  </a:moveTo>
                  <a:lnTo>
                    <a:pt x="7846" y="105290"/>
                  </a:lnTo>
                  <a:lnTo>
                    <a:pt x="29697" y="63038"/>
                  </a:lnTo>
                  <a:lnTo>
                    <a:pt x="63016" y="29711"/>
                  </a:lnTo>
                  <a:lnTo>
                    <a:pt x="105270" y="7851"/>
                  </a:lnTo>
                  <a:lnTo>
                    <a:pt x="153924" y="0"/>
                  </a:lnTo>
                  <a:lnTo>
                    <a:pt x="8330184" y="0"/>
                  </a:lnTo>
                  <a:lnTo>
                    <a:pt x="8378817" y="7851"/>
                  </a:lnTo>
                  <a:lnTo>
                    <a:pt x="8421069" y="29711"/>
                  </a:lnTo>
                  <a:lnTo>
                    <a:pt x="8454396" y="63038"/>
                  </a:lnTo>
                  <a:lnTo>
                    <a:pt x="8476256" y="105290"/>
                  </a:lnTo>
                  <a:lnTo>
                    <a:pt x="8484108" y="153924"/>
                  </a:lnTo>
                  <a:lnTo>
                    <a:pt x="8484108" y="769620"/>
                  </a:lnTo>
                  <a:lnTo>
                    <a:pt x="8476256" y="818268"/>
                  </a:lnTo>
                  <a:lnTo>
                    <a:pt x="8454396" y="860521"/>
                  </a:lnTo>
                  <a:lnTo>
                    <a:pt x="8421069" y="893843"/>
                  </a:lnTo>
                  <a:lnTo>
                    <a:pt x="8378817" y="915696"/>
                  </a:lnTo>
                  <a:lnTo>
                    <a:pt x="8330184" y="923544"/>
                  </a:lnTo>
                  <a:lnTo>
                    <a:pt x="153924" y="923544"/>
                  </a:lnTo>
                  <a:lnTo>
                    <a:pt x="105270" y="915696"/>
                  </a:lnTo>
                  <a:lnTo>
                    <a:pt x="63016" y="893843"/>
                  </a:lnTo>
                  <a:lnTo>
                    <a:pt x="29697" y="860521"/>
                  </a:lnTo>
                  <a:lnTo>
                    <a:pt x="7846" y="818268"/>
                  </a:lnTo>
                  <a:lnTo>
                    <a:pt x="0" y="769620"/>
                  </a:lnTo>
                  <a:lnTo>
                    <a:pt x="0" y="153924"/>
                  </a:lnTo>
                  <a:close/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93220" y="1286255"/>
            <a:ext cx="8563610" cy="4556125"/>
            <a:chOff x="793220" y="1286255"/>
            <a:chExt cx="8563610" cy="455612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220" y="4839329"/>
              <a:ext cx="8563017" cy="10026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483" y="1286255"/>
              <a:ext cx="2171700" cy="13136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483" y="2651759"/>
              <a:ext cx="2171700" cy="7040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483" y="3299460"/>
              <a:ext cx="2171700" cy="1355725"/>
            </a:xfrm>
            <a:prstGeom prst="rect">
              <a:avLst/>
            </a:prstGeom>
          </p:spPr>
        </p:pic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83919" y="4829555"/>
          <a:ext cx="8475345" cy="964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00" spc="-40" dirty="0">
                          <a:latin typeface="Verdana"/>
                          <a:cs typeface="Verdana"/>
                        </a:rPr>
                        <a:t>Target</a:t>
                      </a:r>
                      <a:r>
                        <a:rPr sz="9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35" dirty="0">
                          <a:latin typeface="Verdana"/>
                          <a:cs typeface="Verdana"/>
                        </a:rPr>
                        <a:t>market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influenced</a:t>
                      </a:r>
                      <a:r>
                        <a:rPr sz="9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9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new</a:t>
                      </a:r>
                      <a:r>
                        <a:rPr sz="9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economy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9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95" dirty="0">
                          <a:latin typeface="Verdana"/>
                          <a:cs typeface="Verdana"/>
                        </a:rPr>
                        <a:t>USD</a:t>
                      </a:r>
                      <a:r>
                        <a:rPr sz="900" spc="-25" dirty="0">
                          <a:latin typeface="Verdana"/>
                          <a:cs typeface="Verdana"/>
                        </a:rPr>
                        <a:t> bn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97155" marB="0">
                    <a:lnR w="9525">
                      <a:solidFill>
                        <a:srgbClr val="D7D7D7"/>
                      </a:solidFill>
                      <a:prstDash val="solid"/>
                    </a:lnR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83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387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32%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1324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80010" marB="0">
                    <a:lnL w="9525">
                      <a:solidFill>
                        <a:srgbClr val="D7D7D7"/>
                      </a:solidFill>
                      <a:prstDash val="solid"/>
                    </a:lnL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40" dirty="0">
                          <a:latin typeface="Verdana"/>
                          <a:cs typeface="Verdana"/>
                        </a:rPr>
                        <a:t>Target</a:t>
                      </a:r>
                      <a:r>
                        <a:rPr sz="9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35" dirty="0">
                          <a:latin typeface="Verdana"/>
                          <a:cs typeface="Verdana"/>
                        </a:rPr>
                        <a:t>market</a:t>
                      </a:r>
                      <a:r>
                        <a:rPr sz="9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influenced</a:t>
                      </a:r>
                      <a:r>
                        <a:rPr sz="9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9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new</a:t>
                      </a:r>
                      <a:r>
                        <a:rPr sz="9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economy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45" dirty="0">
                          <a:latin typeface="Verdana"/>
                          <a:cs typeface="Verdana"/>
                        </a:rPr>
                        <a:t>ex.</a:t>
                      </a:r>
                      <a:r>
                        <a:rPr sz="9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80" dirty="0">
                          <a:latin typeface="Verdana"/>
                          <a:cs typeface="Verdana"/>
                        </a:rPr>
                        <a:t>EVs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and</a:t>
                      </a:r>
                      <a:r>
                        <a:rPr sz="9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renewables</a:t>
                      </a:r>
                      <a:r>
                        <a:rPr sz="9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4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9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95" dirty="0">
                          <a:latin typeface="Verdana"/>
                          <a:cs typeface="Verdana"/>
                        </a:rPr>
                        <a:t>USD</a:t>
                      </a:r>
                      <a:r>
                        <a:rPr sz="9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25" dirty="0">
                          <a:latin typeface="Verdana"/>
                          <a:cs typeface="Verdana"/>
                        </a:rPr>
                        <a:t>bn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47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387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36%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1036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7D7D7"/>
                      </a:solidFill>
                      <a:prstDash val="solid"/>
                    </a:lnL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900" spc="-10" dirty="0">
                          <a:latin typeface="Verdana"/>
                          <a:cs typeface="Verdana"/>
                        </a:rPr>
                        <a:t>Revenue</a:t>
                      </a:r>
                      <a:r>
                        <a:rPr sz="9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pool</a:t>
                      </a:r>
                      <a:r>
                        <a:rPr sz="900" spc="-50" dirty="0">
                          <a:latin typeface="Verdana"/>
                          <a:cs typeface="Verdana"/>
                        </a:rPr>
                        <a:t> in</a:t>
                      </a:r>
                      <a:r>
                        <a:rPr sz="9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95" dirty="0">
                          <a:latin typeface="Verdana"/>
                          <a:cs typeface="Verdana"/>
                        </a:rPr>
                        <a:t>USD</a:t>
                      </a:r>
                      <a:r>
                        <a:rPr sz="9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bn</a:t>
                      </a:r>
                      <a:r>
                        <a:rPr sz="9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45" dirty="0">
                          <a:latin typeface="Verdana"/>
                          <a:cs typeface="Verdana"/>
                        </a:rPr>
                        <a:t>ex.</a:t>
                      </a:r>
                      <a:r>
                        <a:rPr sz="9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80" dirty="0">
                          <a:latin typeface="Verdana"/>
                          <a:cs typeface="Verdana"/>
                        </a:rPr>
                        <a:t>EVs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9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renewables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387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28%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120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7D7D7"/>
                      </a:solidFill>
                      <a:prstDash val="solid"/>
                    </a:lnL>
                    <a:lnT w="9525">
                      <a:solidFill>
                        <a:srgbClr val="D7D7D7"/>
                      </a:solidFill>
                      <a:prstDash val="solid"/>
                    </a:lnT>
                    <a:lnB w="9525">
                      <a:solidFill>
                        <a:srgbClr val="D7D7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10" dirty="0">
                          <a:latin typeface="Verdana"/>
                          <a:cs typeface="Verdana"/>
                        </a:rPr>
                        <a:t>Revenue</a:t>
                      </a:r>
                      <a:r>
                        <a:rPr sz="9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pool</a:t>
                      </a:r>
                      <a:r>
                        <a:rPr sz="900" spc="-50" dirty="0">
                          <a:latin typeface="Verdana"/>
                          <a:cs typeface="Verdana"/>
                        </a:rPr>
                        <a:t> in</a:t>
                      </a:r>
                      <a:r>
                        <a:rPr sz="9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95" dirty="0">
                          <a:latin typeface="Verdana"/>
                          <a:cs typeface="Verdana"/>
                        </a:rPr>
                        <a:t>USD</a:t>
                      </a:r>
                      <a:r>
                        <a:rPr sz="9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bn</a:t>
                      </a:r>
                      <a:r>
                        <a:rPr sz="9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including</a:t>
                      </a:r>
                      <a:r>
                        <a:rPr sz="9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80" dirty="0">
                          <a:latin typeface="Verdana"/>
                          <a:cs typeface="Verdana"/>
                        </a:rPr>
                        <a:t>EVs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and</a:t>
                      </a:r>
                      <a:r>
                        <a:rPr sz="9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renewables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20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387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25%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9525">
                      <a:solidFill>
                        <a:srgbClr val="D7D7D7"/>
                      </a:solidFill>
                      <a:prstDash val="solid"/>
                    </a:lnL>
                    <a:lnR w="9525">
                      <a:solidFill>
                        <a:srgbClr val="D7D7D7"/>
                      </a:solidFill>
                      <a:prstDash val="solid"/>
                    </a:lnR>
                    <a:lnT w="9525">
                      <a:solidFill>
                        <a:srgbClr val="D7D7D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180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9525">
                      <a:solidFill>
                        <a:srgbClr val="D7D7D7"/>
                      </a:solidFill>
                      <a:prstDash val="solid"/>
                    </a:lnL>
                    <a:lnT w="9525">
                      <a:solidFill>
                        <a:srgbClr val="D7D7D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790181" y="842010"/>
            <a:ext cx="1407160" cy="5021580"/>
          </a:xfrm>
          <a:custGeom>
            <a:avLst/>
            <a:gdLst/>
            <a:ahLst/>
            <a:cxnLst/>
            <a:rect l="l" t="t" r="r" b="b"/>
            <a:pathLst>
              <a:path w="1407159" h="5021580">
                <a:moveTo>
                  <a:pt x="0" y="234441"/>
                </a:moveTo>
                <a:lnTo>
                  <a:pt x="4760" y="187176"/>
                </a:lnTo>
                <a:lnTo>
                  <a:pt x="18414" y="143160"/>
                </a:lnTo>
                <a:lnTo>
                  <a:pt x="40022" y="103336"/>
                </a:lnTo>
                <a:lnTo>
                  <a:pt x="68643" y="68643"/>
                </a:lnTo>
                <a:lnTo>
                  <a:pt x="103336" y="40022"/>
                </a:lnTo>
                <a:lnTo>
                  <a:pt x="143160" y="18415"/>
                </a:lnTo>
                <a:lnTo>
                  <a:pt x="187176" y="4760"/>
                </a:lnTo>
                <a:lnTo>
                  <a:pt x="234442" y="0"/>
                </a:lnTo>
                <a:lnTo>
                  <a:pt x="1172210" y="0"/>
                </a:lnTo>
                <a:lnTo>
                  <a:pt x="1219475" y="4760"/>
                </a:lnTo>
                <a:lnTo>
                  <a:pt x="1263491" y="18415"/>
                </a:lnTo>
                <a:lnTo>
                  <a:pt x="1303315" y="40022"/>
                </a:lnTo>
                <a:lnTo>
                  <a:pt x="1338008" y="68643"/>
                </a:lnTo>
                <a:lnTo>
                  <a:pt x="1366629" y="103336"/>
                </a:lnTo>
                <a:lnTo>
                  <a:pt x="1388237" y="143160"/>
                </a:lnTo>
                <a:lnTo>
                  <a:pt x="1401891" y="187176"/>
                </a:lnTo>
                <a:lnTo>
                  <a:pt x="1406652" y="234441"/>
                </a:lnTo>
                <a:lnTo>
                  <a:pt x="1406652" y="4787138"/>
                </a:lnTo>
                <a:lnTo>
                  <a:pt x="1401891" y="4834385"/>
                </a:lnTo>
                <a:lnTo>
                  <a:pt x="1388237" y="4878392"/>
                </a:lnTo>
                <a:lnTo>
                  <a:pt x="1366629" y="4918215"/>
                </a:lnTo>
                <a:lnTo>
                  <a:pt x="1338008" y="4952912"/>
                </a:lnTo>
                <a:lnTo>
                  <a:pt x="1303315" y="4981540"/>
                </a:lnTo>
                <a:lnTo>
                  <a:pt x="1263491" y="5003156"/>
                </a:lnTo>
                <a:lnTo>
                  <a:pt x="1219475" y="5016816"/>
                </a:lnTo>
                <a:lnTo>
                  <a:pt x="1172210" y="5021580"/>
                </a:lnTo>
                <a:lnTo>
                  <a:pt x="234442" y="5021580"/>
                </a:lnTo>
                <a:lnTo>
                  <a:pt x="187176" y="5016816"/>
                </a:lnTo>
                <a:lnTo>
                  <a:pt x="143160" y="5003156"/>
                </a:lnTo>
                <a:lnTo>
                  <a:pt x="103336" y="4981540"/>
                </a:lnTo>
                <a:lnTo>
                  <a:pt x="68643" y="4952912"/>
                </a:lnTo>
                <a:lnTo>
                  <a:pt x="40022" y="4918215"/>
                </a:lnTo>
                <a:lnTo>
                  <a:pt x="18414" y="4878392"/>
                </a:lnTo>
                <a:lnTo>
                  <a:pt x="4760" y="4834385"/>
                </a:lnTo>
                <a:lnTo>
                  <a:pt x="0" y="4787138"/>
                </a:lnTo>
                <a:lnTo>
                  <a:pt x="0" y="234441"/>
                </a:lnTo>
                <a:close/>
              </a:path>
            </a:pathLst>
          </a:custGeom>
          <a:ln w="28575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3204"/>
            <a:ext cx="12191999" cy="50171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8743" y="142086"/>
            <a:ext cx="1327018" cy="557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6" name="object 6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Ecommerce</a:t>
            </a:r>
            <a:r>
              <a:rPr spc="-60" dirty="0"/>
              <a:t> </a:t>
            </a:r>
            <a:r>
              <a:rPr spc="-25" dirty="0"/>
              <a:t>has</a:t>
            </a:r>
            <a:r>
              <a:rPr spc="-65" dirty="0"/>
              <a:t> </a:t>
            </a:r>
            <a:r>
              <a:rPr spc="-75" dirty="0"/>
              <a:t>significant</a:t>
            </a:r>
            <a:r>
              <a:rPr spc="-45" dirty="0"/>
              <a:t> </a:t>
            </a:r>
            <a:r>
              <a:rPr spc="-35" dirty="0"/>
              <a:t>potential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2295" y="6513068"/>
            <a:ext cx="4951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Tahoma"/>
                <a:cs typeface="Tahoma"/>
              </a:rPr>
              <a:t>Sources: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spc="-50" dirty="0">
                <a:latin typeface="Verdana"/>
                <a:cs typeface="Verdana"/>
              </a:rPr>
              <a:t>Euromonitor,</a:t>
            </a:r>
            <a:r>
              <a:rPr sz="900" spc="-10" dirty="0">
                <a:latin typeface="Verdana"/>
                <a:cs typeface="Verdana"/>
              </a:rPr>
              <a:t> Credit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85" dirty="0">
                <a:latin typeface="Verdana"/>
                <a:cs typeface="Verdana"/>
              </a:rPr>
              <a:t>Suisse,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e-</a:t>
            </a:r>
            <a:r>
              <a:rPr sz="900" spc="-45" dirty="0">
                <a:latin typeface="Verdana"/>
                <a:cs typeface="Verdana"/>
              </a:rPr>
              <a:t>marketer.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CAGR</a:t>
            </a:r>
            <a:r>
              <a:rPr sz="900" spc="65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–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Compound</a:t>
            </a:r>
            <a:r>
              <a:rPr sz="900" spc="1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Annual</a:t>
            </a:r>
            <a:r>
              <a:rPr sz="900" spc="3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Growth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Rate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9766" y="1822195"/>
            <a:ext cx="2322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latin typeface="Tahoma"/>
                <a:cs typeface="Tahoma"/>
              </a:rPr>
              <a:t>Long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runway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110" dirty="0">
                <a:latin typeface="Tahoma"/>
                <a:cs typeface="Tahoma"/>
              </a:rPr>
              <a:t>for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80" dirty="0">
                <a:latin typeface="Tahoma"/>
                <a:cs typeface="Tahoma"/>
              </a:rPr>
              <a:t>growth </a:t>
            </a:r>
            <a:r>
              <a:rPr sz="1600" b="1" spc="-20" dirty="0">
                <a:latin typeface="Tahoma"/>
                <a:cs typeface="Tahoma"/>
              </a:rPr>
              <a:t>across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categories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9197" y="1818893"/>
            <a:ext cx="4081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95"/>
              </a:spcBef>
            </a:pPr>
            <a:r>
              <a:rPr sz="1600" b="1" spc="-100" dirty="0">
                <a:latin typeface="Tahoma"/>
                <a:cs typeface="Tahoma"/>
              </a:rPr>
              <a:t>E-</a:t>
            </a:r>
            <a:r>
              <a:rPr sz="1600" b="1" dirty="0">
                <a:latin typeface="Tahoma"/>
                <a:cs typeface="Tahoma"/>
              </a:rPr>
              <a:t>commerce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penetration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80" dirty="0">
                <a:latin typeface="Tahoma"/>
                <a:cs typeface="Tahoma"/>
              </a:rPr>
              <a:t>in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India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was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375" dirty="0">
                <a:latin typeface="Tahoma"/>
                <a:cs typeface="Tahoma"/>
              </a:rPr>
              <a:t>7%</a:t>
            </a:r>
            <a:r>
              <a:rPr sz="1600" b="1" spc="-80" dirty="0">
                <a:latin typeface="Tahoma"/>
                <a:cs typeface="Tahoma"/>
              </a:rPr>
              <a:t> in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20" dirty="0">
                <a:latin typeface="Tahoma"/>
                <a:cs typeface="Tahoma"/>
              </a:rPr>
              <a:t>2021,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much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lower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than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85" dirty="0">
                <a:latin typeface="Tahoma"/>
                <a:cs typeface="Tahoma"/>
              </a:rPr>
              <a:t>US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and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China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5789" y="2903042"/>
            <a:ext cx="27019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solidFill>
                  <a:srgbClr val="EE7C1A"/>
                </a:solidFill>
                <a:latin typeface="Tahoma"/>
                <a:cs typeface="Tahoma"/>
              </a:rPr>
              <a:t>E-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commerce</a:t>
            </a:r>
            <a:r>
              <a:rPr sz="1400" b="1" spc="7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penetration,</a:t>
            </a:r>
            <a:r>
              <a:rPr sz="1400" b="1" spc="114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rgbClr val="EE7C1A"/>
                </a:solidFill>
                <a:latin typeface="Tahoma"/>
                <a:cs typeface="Tahoma"/>
              </a:rPr>
              <a:t>2021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0808" y="3368040"/>
            <a:ext cx="4672965" cy="0"/>
          </a:xfrm>
          <a:custGeom>
            <a:avLst/>
            <a:gdLst/>
            <a:ahLst/>
            <a:cxnLst/>
            <a:rect l="l" t="t" r="r" b="b"/>
            <a:pathLst>
              <a:path w="4672965">
                <a:moveTo>
                  <a:pt x="0" y="0"/>
                </a:moveTo>
                <a:lnTo>
                  <a:pt x="467258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130808" y="3601211"/>
            <a:ext cx="4672965" cy="1817370"/>
            <a:chOff x="1130808" y="3601211"/>
            <a:chExt cx="4672965" cy="1817370"/>
          </a:xfrm>
        </p:grpSpPr>
        <p:sp>
          <p:nvSpPr>
            <p:cNvPr id="20" name="object 20"/>
            <p:cNvSpPr/>
            <p:nvPr/>
          </p:nvSpPr>
          <p:spPr>
            <a:xfrm>
              <a:off x="1130808" y="3659123"/>
              <a:ext cx="4672965" cy="1461770"/>
            </a:xfrm>
            <a:custGeom>
              <a:avLst/>
              <a:gdLst/>
              <a:ahLst/>
              <a:cxnLst/>
              <a:rect l="l" t="t" r="r" b="b"/>
              <a:pathLst>
                <a:path w="4672965" h="1461770">
                  <a:moveTo>
                    <a:pt x="0" y="1461515"/>
                  </a:moveTo>
                  <a:lnTo>
                    <a:pt x="129539" y="1461515"/>
                  </a:lnTo>
                </a:path>
                <a:path w="4672965" h="1461770">
                  <a:moveTo>
                    <a:pt x="454151" y="1461515"/>
                  </a:moveTo>
                  <a:lnTo>
                    <a:pt x="713231" y="1461515"/>
                  </a:lnTo>
                </a:path>
                <a:path w="4672965" h="1461770">
                  <a:moveTo>
                    <a:pt x="0" y="1168908"/>
                  </a:moveTo>
                  <a:lnTo>
                    <a:pt x="129539" y="1168908"/>
                  </a:lnTo>
                </a:path>
                <a:path w="4672965" h="1461770">
                  <a:moveTo>
                    <a:pt x="454151" y="1168908"/>
                  </a:moveTo>
                  <a:lnTo>
                    <a:pt x="713231" y="1168908"/>
                  </a:lnTo>
                </a:path>
                <a:path w="4672965" h="1461770">
                  <a:moveTo>
                    <a:pt x="0" y="877824"/>
                  </a:moveTo>
                  <a:lnTo>
                    <a:pt x="129539" y="877824"/>
                  </a:lnTo>
                </a:path>
                <a:path w="4672965" h="1461770">
                  <a:moveTo>
                    <a:pt x="454151" y="877824"/>
                  </a:moveTo>
                  <a:lnTo>
                    <a:pt x="713231" y="877824"/>
                  </a:lnTo>
                </a:path>
                <a:path w="4672965" h="1461770">
                  <a:moveTo>
                    <a:pt x="0" y="585215"/>
                  </a:moveTo>
                  <a:lnTo>
                    <a:pt x="129539" y="585215"/>
                  </a:lnTo>
                </a:path>
                <a:path w="4672965" h="1461770">
                  <a:moveTo>
                    <a:pt x="454151" y="585215"/>
                  </a:moveTo>
                  <a:lnTo>
                    <a:pt x="713231" y="585215"/>
                  </a:lnTo>
                </a:path>
                <a:path w="4672965" h="1461770">
                  <a:moveTo>
                    <a:pt x="0" y="292607"/>
                  </a:moveTo>
                  <a:lnTo>
                    <a:pt x="129539" y="292607"/>
                  </a:lnTo>
                </a:path>
                <a:path w="4672965" h="1461770">
                  <a:moveTo>
                    <a:pt x="454151" y="292607"/>
                  </a:moveTo>
                  <a:lnTo>
                    <a:pt x="713231" y="292607"/>
                  </a:lnTo>
                </a:path>
                <a:path w="4672965" h="1461770">
                  <a:moveTo>
                    <a:pt x="0" y="0"/>
                  </a:moveTo>
                  <a:lnTo>
                    <a:pt x="129539" y="0"/>
                  </a:lnTo>
                </a:path>
                <a:path w="4672965" h="1461770">
                  <a:moveTo>
                    <a:pt x="454151" y="0"/>
                  </a:moveTo>
                  <a:lnTo>
                    <a:pt x="467258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0348" y="3601211"/>
              <a:ext cx="325120" cy="1812289"/>
            </a:xfrm>
            <a:custGeom>
              <a:avLst/>
              <a:gdLst/>
              <a:ahLst/>
              <a:cxnLst/>
              <a:rect l="l" t="t" r="r" b="b"/>
              <a:pathLst>
                <a:path w="325119" h="1812289">
                  <a:moveTo>
                    <a:pt x="324612" y="0"/>
                  </a:moveTo>
                  <a:lnTo>
                    <a:pt x="0" y="0"/>
                  </a:lnTo>
                  <a:lnTo>
                    <a:pt x="0" y="1812036"/>
                  </a:lnTo>
                  <a:lnTo>
                    <a:pt x="324612" y="1812036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34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68652" y="3951731"/>
              <a:ext cx="3634740" cy="1169035"/>
            </a:xfrm>
            <a:custGeom>
              <a:avLst/>
              <a:gdLst/>
              <a:ahLst/>
              <a:cxnLst/>
              <a:rect l="l" t="t" r="r" b="b"/>
              <a:pathLst>
                <a:path w="3634740" h="1169035">
                  <a:moveTo>
                    <a:pt x="0" y="1168908"/>
                  </a:moveTo>
                  <a:lnTo>
                    <a:pt x="259080" y="1168908"/>
                  </a:lnTo>
                </a:path>
                <a:path w="3634740" h="1169035">
                  <a:moveTo>
                    <a:pt x="0" y="876300"/>
                  </a:moveTo>
                  <a:lnTo>
                    <a:pt x="259080" y="876300"/>
                  </a:lnTo>
                </a:path>
                <a:path w="3634740" h="1169035">
                  <a:moveTo>
                    <a:pt x="0" y="585216"/>
                  </a:moveTo>
                  <a:lnTo>
                    <a:pt x="259080" y="585216"/>
                  </a:lnTo>
                </a:path>
                <a:path w="3634740" h="1169035">
                  <a:moveTo>
                    <a:pt x="0" y="292608"/>
                  </a:moveTo>
                  <a:lnTo>
                    <a:pt x="259080" y="292608"/>
                  </a:lnTo>
                </a:path>
                <a:path w="3634740" h="1169035">
                  <a:moveTo>
                    <a:pt x="0" y="0"/>
                  </a:moveTo>
                  <a:lnTo>
                    <a:pt x="363474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44040" y="3829811"/>
              <a:ext cx="325120" cy="1583690"/>
            </a:xfrm>
            <a:custGeom>
              <a:avLst/>
              <a:gdLst/>
              <a:ahLst/>
              <a:cxnLst/>
              <a:rect l="l" t="t" r="r" b="b"/>
              <a:pathLst>
                <a:path w="325119" h="1583689">
                  <a:moveTo>
                    <a:pt x="324612" y="0"/>
                  </a:moveTo>
                  <a:lnTo>
                    <a:pt x="0" y="0"/>
                  </a:lnTo>
                  <a:lnTo>
                    <a:pt x="0" y="1583436"/>
                  </a:lnTo>
                  <a:lnTo>
                    <a:pt x="324612" y="1583436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34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2344" y="4244339"/>
              <a:ext cx="3051175" cy="876300"/>
            </a:xfrm>
            <a:custGeom>
              <a:avLst/>
              <a:gdLst/>
              <a:ahLst/>
              <a:cxnLst/>
              <a:rect l="l" t="t" r="r" b="b"/>
              <a:pathLst>
                <a:path w="3051175" h="876300">
                  <a:moveTo>
                    <a:pt x="0" y="876300"/>
                  </a:moveTo>
                  <a:lnTo>
                    <a:pt x="260604" y="876300"/>
                  </a:lnTo>
                </a:path>
                <a:path w="3051175" h="876300">
                  <a:moveTo>
                    <a:pt x="0" y="292608"/>
                  </a:moveTo>
                  <a:lnTo>
                    <a:pt x="3051047" y="292608"/>
                  </a:lnTo>
                </a:path>
                <a:path w="3051175" h="876300">
                  <a:moveTo>
                    <a:pt x="0" y="0"/>
                  </a:moveTo>
                  <a:lnTo>
                    <a:pt x="305104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27732" y="4155947"/>
              <a:ext cx="325120" cy="1257300"/>
            </a:xfrm>
            <a:custGeom>
              <a:avLst/>
              <a:gdLst/>
              <a:ahLst/>
              <a:cxnLst/>
              <a:rect l="l" t="t" r="r" b="b"/>
              <a:pathLst>
                <a:path w="325119" h="1257300">
                  <a:moveTo>
                    <a:pt x="324612" y="0"/>
                  </a:moveTo>
                  <a:lnTo>
                    <a:pt x="0" y="0"/>
                  </a:lnTo>
                  <a:lnTo>
                    <a:pt x="0" y="1257299"/>
                  </a:lnTo>
                  <a:lnTo>
                    <a:pt x="324612" y="1257299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34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7559" y="5120639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7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12947" y="4887467"/>
              <a:ext cx="325120" cy="525780"/>
            </a:xfrm>
            <a:custGeom>
              <a:avLst/>
              <a:gdLst/>
              <a:ahLst/>
              <a:cxnLst/>
              <a:rect l="l" t="t" r="r" b="b"/>
              <a:pathLst>
                <a:path w="325120" h="525779">
                  <a:moveTo>
                    <a:pt x="324612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324612" y="525779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34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21252" y="5120639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8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6640" y="4980431"/>
              <a:ext cx="325120" cy="433070"/>
            </a:xfrm>
            <a:custGeom>
              <a:avLst/>
              <a:gdLst/>
              <a:ahLst/>
              <a:cxnLst/>
              <a:rect l="l" t="t" r="r" b="b"/>
              <a:pathLst>
                <a:path w="325120" h="433070">
                  <a:moveTo>
                    <a:pt x="324612" y="0"/>
                  </a:moveTo>
                  <a:lnTo>
                    <a:pt x="0" y="0"/>
                  </a:lnTo>
                  <a:lnTo>
                    <a:pt x="0" y="432816"/>
                  </a:lnTo>
                  <a:lnTo>
                    <a:pt x="324612" y="432816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34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04943" y="5120639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79">
                  <a:moveTo>
                    <a:pt x="0" y="0"/>
                  </a:moveTo>
                  <a:lnTo>
                    <a:pt x="25907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0331" y="5003291"/>
              <a:ext cx="325120" cy="410209"/>
            </a:xfrm>
            <a:custGeom>
              <a:avLst/>
              <a:gdLst/>
              <a:ahLst/>
              <a:cxnLst/>
              <a:rect l="l" t="t" r="r" b="b"/>
              <a:pathLst>
                <a:path w="325120" h="410210">
                  <a:moveTo>
                    <a:pt x="324612" y="0"/>
                  </a:moveTo>
                  <a:lnTo>
                    <a:pt x="0" y="0"/>
                  </a:lnTo>
                  <a:lnTo>
                    <a:pt x="0" y="409955"/>
                  </a:lnTo>
                  <a:lnTo>
                    <a:pt x="324612" y="409955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34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8636" y="5120639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5">
                  <a:moveTo>
                    <a:pt x="0" y="0"/>
                  </a:moveTo>
                  <a:lnTo>
                    <a:pt x="26060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4023" y="5062727"/>
              <a:ext cx="325120" cy="350520"/>
            </a:xfrm>
            <a:custGeom>
              <a:avLst/>
              <a:gdLst/>
              <a:ahLst/>
              <a:cxnLst/>
              <a:rect l="l" t="t" r="r" b="b"/>
              <a:pathLst>
                <a:path w="325120" h="350520">
                  <a:moveTo>
                    <a:pt x="32461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324612" y="350520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34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73852" y="5120639"/>
              <a:ext cx="129539" cy="0"/>
            </a:xfrm>
            <a:custGeom>
              <a:avLst/>
              <a:gdLst/>
              <a:ahLst/>
              <a:cxnLst/>
              <a:rect l="l" t="t" r="r" b="b"/>
              <a:pathLst>
                <a:path w="129539">
                  <a:moveTo>
                    <a:pt x="0" y="0"/>
                  </a:moveTo>
                  <a:lnTo>
                    <a:pt x="12953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49240" y="5062727"/>
              <a:ext cx="325120" cy="350520"/>
            </a:xfrm>
            <a:custGeom>
              <a:avLst/>
              <a:gdLst/>
              <a:ahLst/>
              <a:cxnLst/>
              <a:rect l="l" t="t" r="r" b="b"/>
              <a:pathLst>
                <a:path w="325120" h="350520">
                  <a:moveTo>
                    <a:pt x="32461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324612" y="350520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034E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30808" y="5413247"/>
              <a:ext cx="4672965" cy="0"/>
            </a:xfrm>
            <a:custGeom>
              <a:avLst/>
              <a:gdLst/>
              <a:ahLst/>
              <a:cxnLst/>
              <a:rect l="l" t="t" r="r" b="b"/>
              <a:pathLst>
                <a:path w="4672965">
                  <a:moveTo>
                    <a:pt x="0" y="0"/>
                  </a:moveTo>
                  <a:lnTo>
                    <a:pt x="467258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86002" y="3377946"/>
            <a:ext cx="273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65" dirty="0">
                <a:latin typeface="Tahoma"/>
                <a:cs typeface="Tahoma"/>
              </a:rPr>
              <a:t>31%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70075" y="3605606"/>
            <a:ext cx="274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60" dirty="0">
                <a:latin typeface="Tahoma"/>
                <a:cs typeface="Tahoma"/>
              </a:rPr>
              <a:t>27%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54401" y="3933571"/>
            <a:ext cx="273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65" dirty="0">
                <a:latin typeface="Tahoma"/>
                <a:cs typeface="Tahoma"/>
              </a:rPr>
              <a:t>22%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39644" y="4664455"/>
            <a:ext cx="3076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6075" algn="l"/>
                <a:tab pos="3063240" algn="l"/>
              </a:tabLst>
            </a:pPr>
            <a:r>
              <a:rPr sz="1000" b="1" u="sng" dirty="0">
                <a:uFill>
                  <a:solidFill>
                    <a:srgbClr val="D9D9D9"/>
                  </a:solidFill>
                </a:uFill>
                <a:latin typeface="Tahoma"/>
                <a:cs typeface="Tahoma"/>
              </a:rPr>
              <a:t>	</a:t>
            </a:r>
            <a:r>
              <a:rPr sz="1000" b="1" u="sng" spc="-25" dirty="0">
                <a:uFill>
                  <a:solidFill>
                    <a:srgbClr val="D9D9D9"/>
                  </a:solidFill>
                </a:uFill>
                <a:latin typeface="Tahoma"/>
                <a:cs typeface="Tahoma"/>
              </a:rPr>
              <a:t>9%</a:t>
            </a:r>
            <a:r>
              <a:rPr sz="1000" b="1" u="sng" dirty="0">
                <a:uFill>
                  <a:solidFill>
                    <a:srgbClr val="D9D9D9"/>
                  </a:solidFill>
                </a:uFill>
                <a:latin typeface="Tahoma"/>
                <a:cs typeface="Tahoma"/>
              </a:rPr>
              <a:t>	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57727" y="4757369"/>
            <a:ext cx="203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0" dirty="0">
                <a:latin typeface="Tahoma"/>
                <a:cs typeface="Tahoma"/>
              </a:rPr>
              <a:t>7%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41672" y="4781169"/>
            <a:ext cx="203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0" dirty="0">
                <a:latin typeface="Tahoma"/>
                <a:cs typeface="Tahoma"/>
              </a:rPr>
              <a:t>7%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26000" y="4839715"/>
            <a:ext cx="788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6265" algn="l"/>
              </a:tabLst>
            </a:pPr>
            <a:r>
              <a:rPr sz="1000" b="1" spc="-25" dirty="0">
                <a:latin typeface="Tahoma"/>
                <a:cs typeface="Tahoma"/>
              </a:rPr>
              <a:t>6%</a:t>
            </a:r>
            <a:r>
              <a:rPr sz="1000" b="1" dirty="0">
                <a:latin typeface="Tahoma"/>
                <a:cs typeface="Tahoma"/>
              </a:rPr>
              <a:t>	</a:t>
            </a:r>
            <a:r>
              <a:rPr sz="1000" b="1" spc="-195" dirty="0">
                <a:latin typeface="Tahoma"/>
                <a:cs typeface="Tahoma"/>
              </a:rPr>
              <a:t>6%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0856" y="5325236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0" dirty="0">
                <a:latin typeface="Verdana"/>
                <a:cs typeface="Verdana"/>
              </a:rPr>
              <a:t>0%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0856" y="5033009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0" dirty="0">
                <a:latin typeface="Verdana"/>
                <a:cs typeface="Verdana"/>
              </a:rPr>
              <a:t>5%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7458" y="4740655"/>
            <a:ext cx="24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latin typeface="Verdana"/>
                <a:cs typeface="Verdana"/>
              </a:rPr>
              <a:t>10%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7458" y="4447743"/>
            <a:ext cx="2406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latin typeface="Verdana"/>
                <a:cs typeface="Verdana"/>
              </a:rPr>
              <a:t>15%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7458" y="4155694"/>
            <a:ext cx="24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latin typeface="Verdana"/>
                <a:cs typeface="Verdana"/>
              </a:rPr>
              <a:t>20%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7458" y="3863467"/>
            <a:ext cx="24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latin typeface="Verdana"/>
                <a:cs typeface="Verdana"/>
              </a:rPr>
              <a:t>25%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7458" y="3571113"/>
            <a:ext cx="24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latin typeface="Verdana"/>
                <a:cs typeface="Verdana"/>
              </a:rPr>
              <a:t>30%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7458" y="3278885"/>
            <a:ext cx="240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latin typeface="Verdana"/>
                <a:cs typeface="Verdana"/>
              </a:rPr>
              <a:t>35%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61389" y="5472785"/>
            <a:ext cx="523240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68580">
              <a:lnSpc>
                <a:spcPct val="102200"/>
              </a:lnSpc>
              <a:spcBef>
                <a:spcPts val="75"/>
              </a:spcBef>
            </a:pPr>
            <a:r>
              <a:rPr sz="900" spc="-10" dirty="0">
                <a:latin typeface="Verdana"/>
                <a:cs typeface="Verdana"/>
              </a:rPr>
              <a:t>United </a:t>
            </a:r>
            <a:r>
              <a:rPr sz="900" spc="-20" dirty="0">
                <a:latin typeface="Verdana"/>
                <a:cs typeface="Verdana"/>
              </a:rPr>
              <a:t>Kingdom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27402" y="5472785"/>
            <a:ext cx="358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Verdana"/>
                <a:cs typeface="Verdana"/>
              </a:rPr>
              <a:t>China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70150" y="5472785"/>
            <a:ext cx="986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609" algn="l"/>
              </a:tabLst>
            </a:pPr>
            <a:r>
              <a:rPr sz="900" spc="-25" dirty="0">
                <a:latin typeface="Verdana"/>
                <a:cs typeface="Verdana"/>
              </a:rPr>
              <a:t>USA</a:t>
            </a:r>
            <a:r>
              <a:rPr sz="900" dirty="0">
                <a:latin typeface="Verdana"/>
                <a:cs typeface="Verdana"/>
              </a:rPr>
              <a:t>	</a:t>
            </a:r>
            <a:r>
              <a:rPr sz="900" spc="-20" dirty="0">
                <a:latin typeface="Verdana"/>
                <a:cs typeface="Verdana"/>
              </a:rPr>
              <a:t>Indonesia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09213" y="5472785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Verdana"/>
                <a:cs typeface="Verdana"/>
              </a:rPr>
              <a:t>India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27753" y="5472785"/>
            <a:ext cx="1048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sz="900" spc="-10" dirty="0">
                <a:latin typeface="Verdana"/>
                <a:cs typeface="Verdana"/>
              </a:rPr>
              <a:t>Mexico</a:t>
            </a:r>
            <a:r>
              <a:rPr sz="900" dirty="0">
                <a:latin typeface="Verdana"/>
                <a:cs typeface="Verdana"/>
              </a:rPr>
              <a:t>	</a:t>
            </a:r>
            <a:r>
              <a:rPr sz="900" spc="-10" dirty="0">
                <a:latin typeface="Verdana"/>
                <a:cs typeface="Verdana"/>
              </a:rPr>
              <a:t>Vietnam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62702" y="5472785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Verdana"/>
                <a:cs typeface="Verdana"/>
              </a:rPr>
              <a:t>Brazil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818376" y="3285744"/>
            <a:ext cx="4212590" cy="1975485"/>
            <a:chOff x="6818376" y="3285744"/>
            <a:chExt cx="4212590" cy="1975485"/>
          </a:xfrm>
        </p:grpSpPr>
        <p:sp>
          <p:nvSpPr>
            <p:cNvPr id="59" name="object 59"/>
            <p:cNvSpPr/>
            <p:nvPr/>
          </p:nvSpPr>
          <p:spPr>
            <a:xfrm>
              <a:off x="6818376" y="3950208"/>
              <a:ext cx="1062355" cy="1045844"/>
            </a:xfrm>
            <a:custGeom>
              <a:avLst/>
              <a:gdLst/>
              <a:ahLst/>
              <a:cxnLst/>
              <a:rect l="l" t="t" r="r" b="b"/>
              <a:pathLst>
                <a:path w="1062354" h="1045845">
                  <a:moveTo>
                    <a:pt x="0" y="1045464"/>
                  </a:moveTo>
                  <a:lnTo>
                    <a:pt x="1062227" y="1045464"/>
                  </a:lnTo>
                </a:path>
                <a:path w="1062354" h="1045845">
                  <a:moveTo>
                    <a:pt x="0" y="783336"/>
                  </a:moveTo>
                  <a:lnTo>
                    <a:pt x="1062227" y="783336"/>
                  </a:lnTo>
                </a:path>
                <a:path w="1062354" h="1045845">
                  <a:moveTo>
                    <a:pt x="0" y="522732"/>
                  </a:moveTo>
                  <a:lnTo>
                    <a:pt x="1062227" y="522732"/>
                  </a:lnTo>
                </a:path>
                <a:path w="1062354" h="1045845">
                  <a:moveTo>
                    <a:pt x="0" y="262128"/>
                  </a:moveTo>
                  <a:lnTo>
                    <a:pt x="1062227" y="262128"/>
                  </a:lnTo>
                </a:path>
                <a:path w="1062354" h="1045845">
                  <a:moveTo>
                    <a:pt x="0" y="0"/>
                  </a:moveTo>
                  <a:lnTo>
                    <a:pt x="106222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37832" y="3741419"/>
              <a:ext cx="1043940" cy="1515110"/>
            </a:xfrm>
            <a:custGeom>
              <a:avLst/>
              <a:gdLst/>
              <a:ahLst/>
              <a:cxnLst/>
              <a:rect l="l" t="t" r="r" b="b"/>
              <a:pathLst>
                <a:path w="1043940" h="1515110">
                  <a:moveTo>
                    <a:pt x="201168" y="1385316"/>
                  </a:moveTo>
                  <a:lnTo>
                    <a:pt x="0" y="1385316"/>
                  </a:lnTo>
                  <a:lnTo>
                    <a:pt x="0" y="1514856"/>
                  </a:lnTo>
                  <a:lnTo>
                    <a:pt x="201168" y="1514856"/>
                  </a:lnTo>
                  <a:lnTo>
                    <a:pt x="201168" y="1385316"/>
                  </a:lnTo>
                  <a:close/>
                </a:path>
                <a:path w="1043940" h="1515110">
                  <a:moveTo>
                    <a:pt x="1043940" y="0"/>
                  </a:moveTo>
                  <a:lnTo>
                    <a:pt x="842772" y="0"/>
                  </a:lnTo>
                  <a:lnTo>
                    <a:pt x="842772" y="1514856"/>
                  </a:lnTo>
                  <a:lnTo>
                    <a:pt x="1043940" y="1514856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39000" y="5079492"/>
              <a:ext cx="201295" cy="177165"/>
            </a:xfrm>
            <a:custGeom>
              <a:avLst/>
              <a:gdLst/>
              <a:ahLst/>
              <a:cxnLst/>
              <a:rect l="l" t="t" r="r" b="b"/>
              <a:pathLst>
                <a:path w="201295" h="177164">
                  <a:moveTo>
                    <a:pt x="201168" y="0"/>
                  </a:moveTo>
                  <a:lnTo>
                    <a:pt x="0" y="0"/>
                  </a:lnTo>
                  <a:lnTo>
                    <a:pt x="0" y="176783"/>
                  </a:lnTo>
                  <a:lnTo>
                    <a:pt x="201168" y="176783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82940" y="4733544"/>
              <a:ext cx="440690" cy="262255"/>
            </a:xfrm>
            <a:custGeom>
              <a:avLst/>
              <a:gdLst/>
              <a:ahLst/>
              <a:cxnLst/>
              <a:rect l="l" t="t" r="r" b="b"/>
              <a:pathLst>
                <a:path w="440690" h="262254">
                  <a:moveTo>
                    <a:pt x="0" y="262127"/>
                  </a:moveTo>
                  <a:lnTo>
                    <a:pt x="440435" y="262127"/>
                  </a:lnTo>
                </a:path>
                <a:path w="440690" h="262254">
                  <a:moveTo>
                    <a:pt x="0" y="0"/>
                  </a:moveTo>
                  <a:lnTo>
                    <a:pt x="44043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23376" y="4578096"/>
              <a:ext cx="201295" cy="678180"/>
            </a:xfrm>
            <a:custGeom>
              <a:avLst/>
              <a:gdLst/>
              <a:ahLst/>
              <a:cxnLst/>
              <a:rect l="l" t="t" r="r" b="b"/>
              <a:pathLst>
                <a:path w="201295" h="678179">
                  <a:moveTo>
                    <a:pt x="201168" y="0"/>
                  </a:moveTo>
                  <a:lnTo>
                    <a:pt x="0" y="0"/>
                  </a:lnTo>
                  <a:lnTo>
                    <a:pt x="0" y="678179"/>
                  </a:lnTo>
                  <a:lnTo>
                    <a:pt x="201168" y="67817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18376" y="3427476"/>
              <a:ext cx="4212590" cy="1045844"/>
            </a:xfrm>
            <a:custGeom>
              <a:avLst/>
              <a:gdLst/>
              <a:ahLst/>
              <a:cxnLst/>
              <a:rect l="l" t="t" r="r" b="b"/>
              <a:pathLst>
                <a:path w="4212590" h="1045845">
                  <a:moveTo>
                    <a:pt x="1464564" y="1045463"/>
                  </a:moveTo>
                  <a:lnTo>
                    <a:pt x="2106168" y="1045463"/>
                  </a:lnTo>
                </a:path>
                <a:path w="4212590" h="1045845">
                  <a:moveTo>
                    <a:pt x="1464564" y="522731"/>
                  </a:moveTo>
                  <a:lnTo>
                    <a:pt x="4212335" y="522731"/>
                  </a:lnTo>
                </a:path>
                <a:path w="4212590" h="1045845">
                  <a:moveTo>
                    <a:pt x="1464564" y="262128"/>
                  </a:moveTo>
                  <a:lnTo>
                    <a:pt x="4212335" y="262128"/>
                  </a:lnTo>
                </a:path>
                <a:path w="4212590" h="1045845">
                  <a:moveTo>
                    <a:pt x="0" y="0"/>
                  </a:moveTo>
                  <a:lnTo>
                    <a:pt x="1263396" y="0"/>
                  </a:lnTo>
                </a:path>
                <a:path w="4212590" h="1045845">
                  <a:moveTo>
                    <a:pt x="1464564" y="0"/>
                  </a:moveTo>
                  <a:lnTo>
                    <a:pt x="421233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81772" y="3323844"/>
              <a:ext cx="201295" cy="1932939"/>
            </a:xfrm>
            <a:custGeom>
              <a:avLst/>
              <a:gdLst/>
              <a:ahLst/>
              <a:cxnLst/>
              <a:rect l="l" t="t" r="r" b="b"/>
              <a:pathLst>
                <a:path w="201295" h="1932939">
                  <a:moveTo>
                    <a:pt x="201168" y="0"/>
                  </a:moveTo>
                  <a:lnTo>
                    <a:pt x="0" y="0"/>
                  </a:lnTo>
                  <a:lnTo>
                    <a:pt x="0" y="1932431"/>
                  </a:lnTo>
                  <a:lnTo>
                    <a:pt x="201168" y="1932431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25711" y="4995672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90">
                  <a:moveTo>
                    <a:pt x="0" y="0"/>
                  </a:moveTo>
                  <a:lnTo>
                    <a:pt x="44043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566148" y="4786883"/>
              <a:ext cx="201295" cy="469900"/>
            </a:xfrm>
            <a:custGeom>
              <a:avLst/>
              <a:gdLst/>
              <a:ahLst/>
              <a:cxnLst/>
              <a:rect l="l" t="t" r="r" b="b"/>
              <a:pathLst>
                <a:path w="201295" h="469900">
                  <a:moveTo>
                    <a:pt x="201168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201168" y="469392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968483" y="4733544"/>
              <a:ext cx="440690" cy="262255"/>
            </a:xfrm>
            <a:custGeom>
              <a:avLst/>
              <a:gdLst/>
              <a:ahLst/>
              <a:cxnLst/>
              <a:rect l="l" t="t" r="r" b="b"/>
              <a:pathLst>
                <a:path w="440690" h="262254">
                  <a:moveTo>
                    <a:pt x="0" y="262127"/>
                  </a:moveTo>
                  <a:lnTo>
                    <a:pt x="440436" y="262127"/>
                  </a:lnTo>
                </a:path>
                <a:path w="440690" h="262254">
                  <a:moveTo>
                    <a:pt x="0" y="0"/>
                  </a:moveTo>
                  <a:lnTo>
                    <a:pt x="44043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125711" y="4468272"/>
              <a:ext cx="1905000" cy="5080"/>
            </a:xfrm>
            <a:custGeom>
              <a:avLst/>
              <a:gdLst/>
              <a:ahLst/>
              <a:cxnLst/>
              <a:rect l="l" t="t" r="r" b="b"/>
              <a:pathLst>
                <a:path w="1905000" h="5079">
                  <a:moveTo>
                    <a:pt x="0" y="4762"/>
                  </a:moveTo>
                  <a:lnTo>
                    <a:pt x="1905000" y="4762"/>
                  </a:lnTo>
                </a:path>
                <a:path w="1905000" h="5079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93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08920" y="4509516"/>
              <a:ext cx="201295" cy="746760"/>
            </a:xfrm>
            <a:custGeom>
              <a:avLst/>
              <a:gdLst/>
              <a:ahLst/>
              <a:cxnLst/>
              <a:rect l="l" t="t" r="r" b="b"/>
              <a:pathLst>
                <a:path w="201295" h="746760">
                  <a:moveTo>
                    <a:pt x="201168" y="0"/>
                  </a:moveTo>
                  <a:lnTo>
                    <a:pt x="0" y="0"/>
                  </a:lnTo>
                  <a:lnTo>
                    <a:pt x="0" y="746759"/>
                  </a:lnTo>
                  <a:lnTo>
                    <a:pt x="201168" y="74675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125711" y="4733544"/>
              <a:ext cx="641985" cy="0"/>
            </a:xfrm>
            <a:custGeom>
              <a:avLst/>
              <a:gdLst/>
              <a:ahLst/>
              <a:cxnLst/>
              <a:rect l="l" t="t" r="r" b="b"/>
              <a:pathLst>
                <a:path w="641984">
                  <a:moveTo>
                    <a:pt x="0" y="0"/>
                  </a:moveTo>
                  <a:lnTo>
                    <a:pt x="64160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24544" y="4331207"/>
              <a:ext cx="1043940" cy="925194"/>
            </a:xfrm>
            <a:custGeom>
              <a:avLst/>
              <a:gdLst/>
              <a:ahLst/>
              <a:cxnLst/>
              <a:rect l="l" t="t" r="r" b="b"/>
              <a:pathLst>
                <a:path w="1043940" h="925195">
                  <a:moveTo>
                    <a:pt x="201168" y="0"/>
                  </a:moveTo>
                  <a:lnTo>
                    <a:pt x="0" y="0"/>
                  </a:lnTo>
                  <a:lnTo>
                    <a:pt x="0" y="925068"/>
                  </a:lnTo>
                  <a:lnTo>
                    <a:pt x="201168" y="925068"/>
                  </a:lnTo>
                  <a:lnTo>
                    <a:pt x="201168" y="0"/>
                  </a:lnTo>
                  <a:close/>
                </a:path>
                <a:path w="1043940" h="925195">
                  <a:moveTo>
                    <a:pt x="1043940" y="387096"/>
                  </a:moveTo>
                  <a:lnTo>
                    <a:pt x="842772" y="387096"/>
                  </a:lnTo>
                  <a:lnTo>
                    <a:pt x="842772" y="925068"/>
                  </a:lnTo>
                  <a:lnTo>
                    <a:pt x="1043940" y="925068"/>
                  </a:lnTo>
                  <a:lnTo>
                    <a:pt x="1043940" y="38709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811255" y="4733544"/>
              <a:ext cx="219710" cy="262255"/>
            </a:xfrm>
            <a:custGeom>
              <a:avLst/>
              <a:gdLst/>
              <a:ahLst/>
              <a:cxnLst/>
              <a:rect l="l" t="t" r="r" b="b"/>
              <a:pathLst>
                <a:path w="219709" h="262254">
                  <a:moveTo>
                    <a:pt x="0" y="262127"/>
                  </a:moveTo>
                  <a:lnTo>
                    <a:pt x="219455" y="262127"/>
                  </a:lnTo>
                </a:path>
                <a:path w="219709" h="262254">
                  <a:moveTo>
                    <a:pt x="0" y="0"/>
                  </a:moveTo>
                  <a:lnTo>
                    <a:pt x="21945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610088" y="4468368"/>
              <a:ext cx="201295" cy="788035"/>
            </a:xfrm>
            <a:custGeom>
              <a:avLst/>
              <a:gdLst/>
              <a:ahLst/>
              <a:cxnLst/>
              <a:rect l="l" t="t" r="r" b="b"/>
              <a:pathLst>
                <a:path w="201295" h="788035">
                  <a:moveTo>
                    <a:pt x="201167" y="0"/>
                  </a:moveTo>
                  <a:lnTo>
                    <a:pt x="0" y="0"/>
                  </a:lnTo>
                  <a:lnTo>
                    <a:pt x="0" y="787907"/>
                  </a:lnTo>
                  <a:lnTo>
                    <a:pt x="201167" y="787907"/>
                  </a:lnTo>
                  <a:lnTo>
                    <a:pt x="20116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18376" y="5256276"/>
              <a:ext cx="4212590" cy="0"/>
            </a:xfrm>
            <a:custGeom>
              <a:avLst/>
              <a:gdLst/>
              <a:ahLst/>
              <a:cxnLst/>
              <a:rect l="l" t="t" r="r" b="b"/>
              <a:pathLst>
                <a:path w="4212590">
                  <a:moveTo>
                    <a:pt x="0" y="0"/>
                  </a:moveTo>
                  <a:lnTo>
                    <a:pt x="421233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6361" y="3294888"/>
              <a:ext cx="64008" cy="6400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9768" y="3720084"/>
              <a:ext cx="64007" cy="6400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2540" y="3285744"/>
              <a:ext cx="64007" cy="6400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3788" y="4413504"/>
              <a:ext cx="64007" cy="6400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6560" y="4904232"/>
              <a:ext cx="64008" cy="64007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6975093" y="4958841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solidFill>
                  <a:srgbClr val="404040"/>
                </a:solidFill>
                <a:latin typeface="Tahoma"/>
                <a:cs typeface="Tahoma"/>
              </a:rPr>
              <a:t>2.5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805676" y="3518153"/>
            <a:ext cx="1289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3930" algn="l"/>
              </a:tabLst>
            </a:pPr>
            <a:r>
              <a:rPr sz="1000" b="1" u="sng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Tahoma"/>
                <a:cs typeface="Tahoma"/>
              </a:rPr>
              <a:t>	</a:t>
            </a:r>
            <a:r>
              <a:rPr sz="1000" b="1" u="sng" spc="-2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Tahoma"/>
                <a:cs typeface="Tahoma"/>
              </a:rPr>
              <a:t>29.0</a:t>
            </a:r>
            <a:r>
              <a:rPr sz="1000" b="1" u="sng" spc="500" dirty="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Tahoma"/>
                <a:cs typeface="Tahoma"/>
              </a:rPr>
              <a:t> 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638413" y="4354448"/>
            <a:ext cx="272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404040"/>
                </a:solidFill>
                <a:latin typeface="Tahoma"/>
                <a:cs typeface="Tahoma"/>
              </a:rPr>
              <a:t>13.0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240016" y="4856479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solidFill>
                  <a:srgbClr val="404040"/>
                </a:solidFill>
                <a:latin typeface="Tahoma"/>
                <a:cs typeface="Tahoma"/>
              </a:rPr>
              <a:t>3.4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05676" y="3099942"/>
            <a:ext cx="4237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4125" algn="l"/>
                <a:tab pos="4224655" algn="l"/>
              </a:tabLst>
            </a:pPr>
            <a:r>
              <a:rPr sz="1000" b="1" strike="sngStrike" dirty="0">
                <a:solidFill>
                  <a:srgbClr val="404040"/>
                </a:solidFill>
                <a:latin typeface="Tahoma"/>
                <a:cs typeface="Tahoma"/>
              </a:rPr>
              <a:t>	</a:t>
            </a:r>
            <a:r>
              <a:rPr sz="1000" b="1" strike="sngStrike" spc="-20" dirty="0">
                <a:solidFill>
                  <a:srgbClr val="404040"/>
                </a:solidFill>
                <a:latin typeface="Tahoma"/>
                <a:cs typeface="Tahoma"/>
              </a:rPr>
              <a:t>37.0</a:t>
            </a:r>
            <a:r>
              <a:rPr sz="1000" b="1" strike="sngStrike" dirty="0">
                <a:solidFill>
                  <a:srgbClr val="404040"/>
                </a:solidFill>
                <a:latin typeface="Tahoma"/>
                <a:cs typeface="Tahoma"/>
              </a:rPr>
              <a:t>	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270240" y="4108830"/>
            <a:ext cx="2773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2460" algn="l"/>
                <a:tab pos="2760345" algn="l"/>
              </a:tabLst>
            </a:pPr>
            <a:r>
              <a:rPr sz="1000" b="1" strike="sngStrike" dirty="0">
                <a:solidFill>
                  <a:srgbClr val="404040"/>
                </a:solidFill>
                <a:latin typeface="Tahoma"/>
                <a:cs typeface="Tahoma"/>
              </a:rPr>
              <a:t>	</a:t>
            </a:r>
            <a:r>
              <a:rPr sz="1000" b="1" strike="sngStrike" spc="-20" dirty="0">
                <a:solidFill>
                  <a:srgbClr val="404040"/>
                </a:solidFill>
                <a:latin typeface="Tahoma"/>
                <a:cs typeface="Tahoma"/>
              </a:rPr>
              <a:t>17.7</a:t>
            </a:r>
            <a:r>
              <a:rPr sz="1000" b="1" strike="sngStrike" dirty="0">
                <a:solidFill>
                  <a:srgbClr val="404040"/>
                </a:solidFill>
                <a:latin typeface="Tahoma"/>
                <a:cs typeface="Tahoma"/>
              </a:rPr>
              <a:t>	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100311" y="4495546"/>
            <a:ext cx="1334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95"/>
              </a:spcBef>
            </a:pPr>
            <a:r>
              <a:rPr sz="1500" b="1" spc="-15" baseline="-41666" dirty="0">
                <a:solidFill>
                  <a:srgbClr val="404040"/>
                </a:solidFill>
                <a:latin typeface="Tahoma"/>
                <a:cs typeface="Tahoma"/>
              </a:rPr>
              <a:t>9.0</a:t>
            </a:r>
            <a:r>
              <a:rPr sz="1000" b="1" spc="-10" dirty="0">
                <a:solidFill>
                  <a:srgbClr val="404040"/>
                </a:solidFill>
                <a:latin typeface="Tahoma"/>
                <a:cs typeface="Tahoma"/>
              </a:rPr>
              <a:t>10.3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285730" y="4244721"/>
            <a:ext cx="625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="1" spc="-67" baseline="-19444" dirty="0">
                <a:solidFill>
                  <a:srgbClr val="404040"/>
                </a:solidFill>
                <a:latin typeface="Tahoma"/>
                <a:cs typeface="Tahoma"/>
              </a:rPr>
              <a:t>14.3</a:t>
            </a:r>
            <a:r>
              <a:rPr sz="1500" b="1" spc="37" baseline="-1944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404040"/>
                </a:solidFill>
                <a:latin typeface="Tahoma"/>
                <a:cs typeface="Tahoma"/>
              </a:rPr>
              <a:t>15.1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124945" y="3077413"/>
            <a:ext cx="240665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latin typeface="Verdana"/>
                <a:cs typeface="Verdana"/>
              </a:rPr>
              <a:t>18%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130" dirty="0">
                <a:latin typeface="Verdana"/>
                <a:cs typeface="Verdana"/>
              </a:rPr>
              <a:t>16%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130" dirty="0">
                <a:latin typeface="Verdana"/>
                <a:cs typeface="Verdana"/>
              </a:rPr>
              <a:t>14%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130" dirty="0">
                <a:latin typeface="Verdana"/>
                <a:cs typeface="Verdana"/>
              </a:rPr>
              <a:t>12%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130" dirty="0">
                <a:latin typeface="Verdana"/>
                <a:cs typeface="Verdana"/>
              </a:rPr>
              <a:t>10%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25" dirty="0">
                <a:latin typeface="Verdana"/>
                <a:cs typeface="Verdana"/>
              </a:rPr>
              <a:t>8%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25" dirty="0">
                <a:latin typeface="Verdana"/>
                <a:cs typeface="Verdana"/>
              </a:rPr>
              <a:t>6%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25" dirty="0">
                <a:latin typeface="Verdana"/>
                <a:cs typeface="Verdana"/>
              </a:rPr>
              <a:t>4%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900" spc="-25" dirty="0">
                <a:latin typeface="Verdana"/>
                <a:cs typeface="Verdana"/>
              </a:rPr>
              <a:t>2%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25" dirty="0">
                <a:latin typeface="Verdana"/>
                <a:cs typeface="Verdana"/>
              </a:rPr>
              <a:t>0%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637781" y="5168900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574281" y="4646167"/>
            <a:ext cx="15367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Verdana"/>
                <a:cs typeface="Verdana"/>
              </a:rPr>
              <a:t>10</a:t>
            </a:r>
            <a:endParaRPr sz="90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975"/>
              </a:spcBef>
            </a:pPr>
            <a:r>
              <a:rPr sz="900" spc="-75" dirty="0">
                <a:latin typeface="Verdana"/>
                <a:cs typeface="Verdana"/>
              </a:rPr>
              <a:t>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74281" y="4123435"/>
            <a:ext cx="15367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Verdana"/>
                <a:cs typeface="Verdana"/>
              </a:rPr>
              <a:t>20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900" spc="-50" dirty="0">
                <a:latin typeface="Verdana"/>
                <a:cs typeface="Verdana"/>
              </a:rPr>
              <a:t>15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574281" y="3339210"/>
            <a:ext cx="15367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Verdana"/>
                <a:cs typeface="Verdana"/>
              </a:rPr>
              <a:t>35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900" spc="-50" dirty="0">
                <a:latin typeface="Verdana"/>
                <a:cs typeface="Verdana"/>
              </a:rPr>
              <a:t>30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900" spc="-50" dirty="0">
                <a:latin typeface="Verdana"/>
                <a:cs typeface="Verdana"/>
              </a:rPr>
              <a:t>25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574281" y="3077413"/>
            <a:ext cx="153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Verdana"/>
                <a:cs typeface="Verdana"/>
              </a:rPr>
              <a:t>40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987667" y="5316473"/>
            <a:ext cx="504825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8419" marR="5080" indent="-46355">
              <a:lnSpc>
                <a:spcPct val="102200"/>
              </a:lnSpc>
              <a:spcBef>
                <a:spcPts val="75"/>
              </a:spcBef>
            </a:pPr>
            <a:r>
              <a:rPr sz="900" spc="-25" dirty="0">
                <a:latin typeface="Verdana"/>
                <a:cs typeface="Verdana"/>
              </a:rPr>
              <a:t>Health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&amp; </a:t>
            </a:r>
            <a:r>
              <a:rPr sz="900" spc="-10" dirty="0">
                <a:latin typeface="Verdana"/>
                <a:cs typeface="Verdana"/>
              </a:rPr>
              <a:t>Beauty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756906" y="5316473"/>
            <a:ext cx="1465580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3180">
              <a:lnSpc>
                <a:spcPct val="102200"/>
              </a:lnSpc>
              <a:spcBef>
                <a:spcPts val="75"/>
              </a:spcBef>
              <a:tabLst>
                <a:tab pos="884555" algn="l"/>
                <a:tab pos="905510" algn="l"/>
              </a:tabLst>
            </a:pPr>
            <a:r>
              <a:rPr sz="900" spc="-10" dirty="0">
                <a:latin typeface="Verdana"/>
                <a:cs typeface="Verdana"/>
              </a:rPr>
              <a:t>Mobiles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&amp;</a:t>
            </a:r>
            <a:r>
              <a:rPr sz="900" dirty="0">
                <a:latin typeface="Verdana"/>
                <a:cs typeface="Verdana"/>
              </a:rPr>
              <a:t>	Apparel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&amp; </a:t>
            </a:r>
            <a:r>
              <a:rPr sz="900" spc="-10" dirty="0">
                <a:latin typeface="Verdana"/>
                <a:cs typeface="Verdana"/>
              </a:rPr>
              <a:t>Appliances</a:t>
            </a:r>
            <a:r>
              <a:rPr sz="900" dirty="0">
                <a:latin typeface="Verdana"/>
                <a:cs typeface="Verdana"/>
              </a:rPr>
              <a:t>		</a:t>
            </a:r>
            <a:r>
              <a:rPr sz="900" spc="-10" dirty="0">
                <a:latin typeface="Verdana"/>
                <a:cs typeface="Verdana"/>
              </a:rPr>
              <a:t>Footwear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529318" y="5316473"/>
            <a:ext cx="478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Verdana"/>
                <a:cs typeface="Verdana"/>
              </a:rPr>
              <a:t>Grocery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372470" y="5316473"/>
            <a:ext cx="477520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8419" marR="5080" indent="-45720">
              <a:lnSpc>
                <a:spcPct val="102200"/>
              </a:lnSpc>
              <a:spcBef>
                <a:spcPts val="75"/>
              </a:spcBef>
            </a:pPr>
            <a:r>
              <a:rPr sz="900" spc="-10" dirty="0">
                <a:latin typeface="Verdana"/>
                <a:cs typeface="Verdana"/>
              </a:rPr>
              <a:t>Home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&amp; </a:t>
            </a:r>
            <a:r>
              <a:rPr sz="900" spc="-10" dirty="0">
                <a:latin typeface="Verdana"/>
                <a:cs typeface="Verdana"/>
              </a:rPr>
              <a:t>Others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1377895" y="4030341"/>
            <a:ext cx="165735" cy="36449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20" dirty="0">
                <a:latin typeface="Verdana"/>
                <a:cs typeface="Verdana"/>
              </a:rPr>
              <a:t>CAGR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395685" y="3839631"/>
            <a:ext cx="165735" cy="74739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Verdana"/>
                <a:cs typeface="Verdana"/>
              </a:rPr>
              <a:t>GMV,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110" dirty="0">
                <a:latin typeface="Verdana"/>
                <a:cs typeface="Verdana"/>
              </a:rPr>
              <a:t>US$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bn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837931" y="576834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80"/>
                </a:lnTo>
                <a:lnTo>
                  <a:pt x="68579" y="68580"/>
                </a:lnTo>
                <a:lnTo>
                  <a:pt x="68579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62188" y="576834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80"/>
                </a:lnTo>
                <a:lnTo>
                  <a:pt x="68579" y="68580"/>
                </a:lnTo>
                <a:lnTo>
                  <a:pt x="685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object 10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56547" y="5769864"/>
            <a:ext cx="64007" cy="64008"/>
          </a:xfrm>
          <a:prstGeom prst="rect">
            <a:avLst/>
          </a:prstGeom>
        </p:spPr>
      </p:pic>
      <p:sp>
        <p:nvSpPr>
          <p:cNvPr id="104" name="object 104"/>
          <p:cNvSpPr txBox="1"/>
          <p:nvPr/>
        </p:nvSpPr>
        <p:spPr>
          <a:xfrm>
            <a:off x="7924292" y="5706567"/>
            <a:ext cx="2235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6575" algn="l"/>
                <a:tab pos="1129030" algn="l"/>
              </a:tabLst>
            </a:pPr>
            <a:r>
              <a:rPr sz="1000" spc="-20" dirty="0">
                <a:latin typeface="Verdana"/>
                <a:cs typeface="Verdana"/>
              </a:rPr>
              <a:t>2023</a:t>
            </a:r>
            <a:r>
              <a:rPr sz="1000" dirty="0">
                <a:latin typeface="Verdana"/>
                <a:cs typeface="Verdana"/>
              </a:rPr>
              <a:t>	</a:t>
            </a:r>
            <a:r>
              <a:rPr sz="1000" spc="-10" dirty="0">
                <a:latin typeface="Verdana"/>
                <a:cs typeface="Verdana"/>
              </a:rPr>
              <a:t>2025E</a:t>
            </a:r>
            <a:r>
              <a:rPr sz="1000" dirty="0">
                <a:latin typeface="Verdana"/>
                <a:cs typeface="Verdana"/>
              </a:rPr>
              <a:t>	CAGR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23-</a:t>
            </a:r>
            <a:r>
              <a:rPr sz="1000" spc="-95" dirty="0">
                <a:latin typeface="Verdana"/>
                <a:cs typeface="Verdana"/>
              </a:rPr>
              <a:t>25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95" dirty="0">
                <a:latin typeface="Verdana"/>
                <a:cs typeface="Verdana"/>
              </a:rPr>
              <a:t>[RHS]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39268" y="1185672"/>
            <a:ext cx="7623175" cy="3891279"/>
            <a:chOff x="239268" y="1185672"/>
            <a:chExt cx="7623175" cy="3891279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2932" y="1185672"/>
              <a:ext cx="3892296" cy="458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68" y="2057400"/>
              <a:ext cx="7623048" cy="14965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8596" y="1577340"/>
              <a:ext cx="2353055" cy="4450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4" y="1581912"/>
              <a:ext cx="2356104" cy="4419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731" y="3799332"/>
              <a:ext cx="3822192" cy="12771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850263" y="1627378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Payment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0436" y="1627378"/>
            <a:ext cx="1824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Online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12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Tahoma"/>
                <a:cs typeface="Tahoma"/>
              </a:rPr>
              <a:t>Product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0331" y="2304288"/>
            <a:ext cx="3959352" cy="253288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4792" y="5318759"/>
            <a:ext cx="4824983" cy="9753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68283" y="5309615"/>
            <a:ext cx="3438144" cy="97535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3072" y="225933"/>
            <a:ext cx="6574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Fintech:</a:t>
            </a:r>
            <a:r>
              <a:rPr spc="-60" dirty="0"/>
              <a:t> </a:t>
            </a:r>
            <a:r>
              <a:rPr spc="-120" dirty="0"/>
              <a:t>From</a:t>
            </a:r>
            <a:r>
              <a:rPr spc="-60" dirty="0"/>
              <a:t> </a:t>
            </a:r>
            <a:r>
              <a:rPr spc="-65" dirty="0"/>
              <a:t>digital</a:t>
            </a:r>
            <a:r>
              <a:rPr spc="-45" dirty="0"/>
              <a:t> </a:t>
            </a:r>
            <a:r>
              <a:rPr spc="-40" dirty="0"/>
              <a:t>payments</a:t>
            </a:r>
            <a:r>
              <a:rPr spc="-60" dirty="0"/>
              <a:t> </a:t>
            </a:r>
            <a:r>
              <a:rPr spc="-80" dirty="0"/>
              <a:t>to</a:t>
            </a:r>
            <a:r>
              <a:rPr spc="-45" dirty="0"/>
              <a:t> </a:t>
            </a:r>
            <a:r>
              <a:rPr dirty="0"/>
              <a:t>Neo</a:t>
            </a:r>
            <a:r>
              <a:rPr spc="-55" dirty="0"/>
              <a:t> </a:t>
            </a:r>
            <a:r>
              <a:rPr spc="-30" dirty="0"/>
              <a:t>Banks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2295" y="6513068"/>
            <a:ext cx="5760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Tahoma"/>
                <a:cs typeface="Tahoma"/>
              </a:rPr>
              <a:t>Sources:</a:t>
            </a:r>
            <a:r>
              <a:rPr sz="900" b="1" spc="5" dirty="0">
                <a:latin typeface="Tahoma"/>
                <a:cs typeface="Tahoma"/>
              </a:rPr>
              <a:t> </a:t>
            </a:r>
            <a:r>
              <a:rPr sz="900" spc="-40" dirty="0">
                <a:latin typeface="Verdana"/>
                <a:cs typeface="Verdana"/>
              </a:rPr>
              <a:t>Investec,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RBI,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Inc42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FinTech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report’2023; </a:t>
            </a:r>
            <a:r>
              <a:rPr sz="900" spc="-85" dirty="0">
                <a:latin typeface="Verdana"/>
                <a:cs typeface="Verdana"/>
              </a:rPr>
              <a:t>PPIs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20" dirty="0">
                <a:latin typeface="Verdana"/>
                <a:cs typeface="Verdana"/>
              </a:rPr>
              <a:t>-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Prepaid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Payment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Instruments;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PoS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–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Point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Sale.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66303" y="945895"/>
            <a:ext cx="3514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How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EE7C1A"/>
                </a:solidFill>
                <a:latin typeface="Tahoma"/>
                <a:cs typeface="Tahoma"/>
              </a:rPr>
              <a:t>India</a:t>
            </a:r>
            <a:r>
              <a:rPr sz="1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rgbClr val="EE7C1A"/>
                </a:solidFill>
                <a:latin typeface="Tahoma"/>
                <a:cs typeface="Tahoma"/>
              </a:rPr>
              <a:t>fares</a:t>
            </a:r>
            <a:r>
              <a:rPr sz="1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amongst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 Global 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Leaders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3339" y="5510276"/>
            <a:ext cx="3883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2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large</a:t>
            </a:r>
            <a:r>
              <a:rPr sz="12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252525"/>
                </a:solidFill>
                <a:latin typeface="Verdana"/>
                <a:cs typeface="Verdana"/>
              </a:rPr>
              <a:t>set</a:t>
            </a:r>
            <a:r>
              <a:rPr sz="12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2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Fintech</a:t>
            </a:r>
            <a:r>
              <a:rPr sz="12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252525"/>
                </a:solidFill>
                <a:latin typeface="Verdana"/>
                <a:cs typeface="Verdana"/>
              </a:rPr>
              <a:t>start-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ups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ready</a:t>
            </a:r>
            <a:r>
              <a:rPr sz="12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2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52525"/>
                </a:solidFill>
                <a:latin typeface="Verdana"/>
                <a:cs typeface="Verdana"/>
              </a:rPr>
              <a:t>disrupt</a:t>
            </a:r>
            <a:r>
              <a:rPr sz="12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mammoth</a:t>
            </a:r>
            <a:r>
              <a:rPr sz="1200" spc="-35" dirty="0">
                <a:solidFill>
                  <a:srgbClr val="252525"/>
                </a:solidFill>
                <a:latin typeface="Verdana"/>
                <a:cs typeface="Verdana"/>
              </a:rPr>
              <a:t> traditional</a:t>
            </a:r>
            <a:r>
              <a:rPr sz="1200" spc="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banking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financial</a:t>
            </a:r>
            <a:r>
              <a:rPr sz="1200" spc="-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services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industry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5081" y="5492292"/>
            <a:ext cx="2591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Pivoting</a:t>
            </a:r>
            <a:r>
              <a:rPr sz="12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252525"/>
                </a:solidFill>
                <a:latin typeface="Verdana"/>
                <a:cs typeface="Verdana"/>
              </a:rPr>
              <a:t>from</a:t>
            </a:r>
            <a:r>
              <a:rPr sz="12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digital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payments, </a:t>
            </a:r>
            <a:r>
              <a:rPr sz="1200" spc="-100" dirty="0">
                <a:solidFill>
                  <a:srgbClr val="252525"/>
                </a:solidFill>
                <a:latin typeface="Verdana"/>
                <a:cs typeface="Verdana"/>
              </a:rPr>
              <a:t>start-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ups</a:t>
            </a:r>
            <a:r>
              <a:rPr sz="12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are</a:t>
            </a:r>
            <a:r>
              <a:rPr sz="12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now</a:t>
            </a:r>
            <a:r>
              <a:rPr sz="1200" spc="-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targeting</a:t>
            </a:r>
            <a:r>
              <a:rPr sz="1200" spc="-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several </a:t>
            </a:r>
            <a:r>
              <a:rPr sz="1200" spc="-80" dirty="0">
                <a:solidFill>
                  <a:srgbClr val="252525"/>
                </a:solidFill>
                <a:latin typeface="Verdana"/>
                <a:cs typeface="Verdana"/>
              </a:rPr>
              <a:t>sub-</a:t>
            </a:r>
            <a:r>
              <a:rPr sz="1200" spc="-45" dirty="0">
                <a:solidFill>
                  <a:srgbClr val="252525"/>
                </a:solidFill>
                <a:latin typeface="Verdana"/>
                <a:cs typeface="Verdana"/>
              </a:rPr>
              <a:t>segments</a:t>
            </a:r>
            <a:r>
              <a:rPr sz="12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2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financial</a:t>
            </a:r>
            <a:r>
              <a:rPr sz="12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industry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84057" y="3320542"/>
            <a:ext cx="650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Inv.</a:t>
            </a:r>
            <a:r>
              <a:rPr sz="10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CAGR 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(2019-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22)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84057" y="3832986"/>
            <a:ext cx="547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No.</a:t>
            </a:r>
            <a:r>
              <a:rPr sz="10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000" b="1" spc="-50" dirty="0">
                <a:solidFill>
                  <a:srgbClr val="FFFFFF"/>
                </a:solidFill>
                <a:latin typeface="Tahoma"/>
                <a:cs typeface="Tahoma"/>
              </a:rPr>
              <a:t>Unicorns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11131" y="2392425"/>
            <a:ext cx="420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FFFFFF"/>
                </a:solidFill>
                <a:latin typeface="Tahoma"/>
                <a:cs typeface="Tahoma"/>
              </a:rPr>
              <a:t>$27Bn.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34041" y="2392425"/>
            <a:ext cx="490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solidFill>
                  <a:srgbClr val="FFFFFF"/>
                </a:solidFill>
                <a:latin typeface="Tahoma"/>
                <a:cs typeface="Tahoma"/>
              </a:rPr>
              <a:t>$357Bn.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13083" y="2392172"/>
            <a:ext cx="420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FFFFFF"/>
                </a:solidFill>
                <a:latin typeface="Tahoma"/>
                <a:cs typeface="Tahoma"/>
              </a:rPr>
              <a:t>$96Bn.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11716" y="3398901"/>
            <a:ext cx="264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45" dirty="0">
                <a:latin typeface="Verdana"/>
                <a:cs typeface="Verdana"/>
              </a:rPr>
              <a:t>20%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359643" y="3398901"/>
            <a:ext cx="264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45" dirty="0">
                <a:latin typeface="Verdana"/>
                <a:cs typeface="Verdana"/>
              </a:rPr>
              <a:t>75%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250294" y="3398647"/>
            <a:ext cx="264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45" dirty="0">
                <a:latin typeface="Verdana"/>
                <a:cs typeface="Verdana"/>
              </a:rPr>
              <a:t>50%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69373" y="3905758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22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82250" y="3905758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Verdana"/>
                <a:cs typeface="Verdana"/>
              </a:rPr>
              <a:t>134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89918" y="3905503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15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30308" y="4427982"/>
            <a:ext cx="4991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Verdana"/>
                <a:cs typeface="Verdana"/>
              </a:rPr>
              <a:t>$7.5Mn.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355326" y="4427982"/>
            <a:ext cx="351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Verdana"/>
                <a:cs typeface="Verdana"/>
              </a:rPr>
              <a:t>$5Bn.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178031" y="4427601"/>
            <a:ext cx="465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Verdana"/>
                <a:cs typeface="Verdana"/>
              </a:rPr>
              <a:t>$10Mn.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84057" y="4365116"/>
            <a:ext cx="6521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Median </a:t>
            </a:r>
            <a:r>
              <a:rPr sz="1000" b="1" spc="-45" dirty="0">
                <a:solidFill>
                  <a:srgbClr val="FFFFFF"/>
                </a:solidFill>
                <a:latin typeface="Tahoma"/>
                <a:cs typeface="Tahoma"/>
              </a:rPr>
              <a:t>Ticket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29166" y="2894837"/>
            <a:ext cx="421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Verdana"/>
                <a:cs typeface="Verdana"/>
              </a:rPr>
              <a:t>$27Bn.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52075" y="2894837"/>
            <a:ext cx="491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latin typeface="Verdana"/>
                <a:cs typeface="Verdana"/>
              </a:rPr>
              <a:t>$357Bn.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21973" y="2894202"/>
            <a:ext cx="421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Verdana"/>
                <a:cs typeface="Verdana"/>
              </a:rPr>
              <a:t>$96Bn.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08451" y="937006"/>
            <a:ext cx="19596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solidFill>
                  <a:srgbClr val="EE7C1A"/>
                </a:solidFill>
                <a:latin typeface="Tahoma"/>
                <a:cs typeface="Tahoma"/>
              </a:rPr>
              <a:t>Indian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Fintech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EE7C1A"/>
                </a:solidFill>
                <a:latin typeface="Tahoma"/>
                <a:cs typeface="Tahoma"/>
              </a:rPr>
              <a:t>Industry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05047" y="3251961"/>
            <a:ext cx="593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252525"/>
                </a:solidFill>
                <a:latin typeface="Verdana"/>
                <a:cs typeface="Verdana"/>
              </a:rPr>
              <a:t>facilitators</a:t>
            </a:r>
            <a:endParaRPr sz="900">
              <a:latin typeface="Verdana"/>
              <a:cs typeface="Verdana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28802" y="2811367"/>
          <a:ext cx="8453120" cy="454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63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R="86360" algn="ctr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Payment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Wallets/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Payment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2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Neo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Payment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Lending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Insurance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Regulatory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Wealth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885"/>
                        </a:lnSpc>
                        <a:spcBef>
                          <a:spcPts val="33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Broking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Total</a:t>
                      </a:r>
                      <a:r>
                        <a:rPr sz="1000" b="1" spc="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Fintech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R="85090" algn="ctr">
                        <a:lnSpc>
                          <a:spcPts val="985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Banks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985"/>
                        </a:lnSpc>
                        <a:spcBef>
                          <a:spcPts val="90"/>
                        </a:spcBef>
                      </a:pPr>
                      <a:r>
                        <a:rPr sz="900" spc="-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PPIs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985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Gateway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985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Banks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985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infrastructure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985"/>
                        </a:lnSpc>
                        <a:spcBef>
                          <a:spcPts val="90"/>
                        </a:spcBef>
                      </a:pPr>
                      <a:r>
                        <a:rPr sz="900" spc="-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Tech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985"/>
                        </a:lnSpc>
                        <a:spcBef>
                          <a:spcPts val="90"/>
                        </a:spcBef>
                      </a:pPr>
                      <a:r>
                        <a:rPr sz="900" spc="-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Tech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985"/>
                        </a:lnSpc>
                        <a:spcBef>
                          <a:spcPts val="90"/>
                        </a:spcBef>
                      </a:pPr>
                      <a:r>
                        <a:rPr sz="900" spc="-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Tech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080"/>
                        </a:lnSpc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Funding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990"/>
                        </a:lnSpc>
                      </a:pPr>
                      <a:r>
                        <a:rPr sz="9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providers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1916683" y="4627626"/>
            <a:ext cx="2559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252525"/>
                </a:solidFill>
                <a:latin typeface="Verdana"/>
                <a:cs typeface="Verdana"/>
              </a:rPr>
              <a:t>ATM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46933" y="4627626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252525"/>
                </a:solidFill>
                <a:latin typeface="Verdana"/>
                <a:cs typeface="Verdana"/>
              </a:rPr>
              <a:t>Offline PoS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98901" y="4627626"/>
            <a:ext cx="38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52525"/>
                </a:solidFill>
                <a:latin typeface="Verdana"/>
                <a:cs typeface="Verdana"/>
              </a:rPr>
              <a:t>Online </a:t>
            </a:r>
            <a:r>
              <a:rPr sz="900" spc="-25" dirty="0">
                <a:solidFill>
                  <a:srgbClr val="252525"/>
                </a:solidFill>
                <a:latin typeface="Verdana"/>
                <a:cs typeface="Verdana"/>
              </a:rPr>
              <a:t>PoS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28261" y="4627626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5080" indent="-12192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252525"/>
                </a:solidFill>
                <a:latin typeface="Verdana"/>
                <a:cs typeface="Verdana"/>
              </a:rPr>
              <a:t>Physical </a:t>
            </a:r>
            <a:r>
              <a:rPr sz="900" spc="-25" dirty="0">
                <a:solidFill>
                  <a:srgbClr val="252525"/>
                </a:solidFill>
                <a:latin typeface="Verdana"/>
                <a:cs typeface="Verdana"/>
              </a:rPr>
              <a:t>PoS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77815" y="4627626"/>
            <a:ext cx="38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252525"/>
                </a:solidFill>
                <a:latin typeface="Verdana"/>
                <a:cs typeface="Verdana"/>
              </a:rPr>
              <a:t>QR</a:t>
            </a:r>
            <a:endParaRPr sz="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900" spc="-10" dirty="0">
                <a:solidFill>
                  <a:srgbClr val="252525"/>
                </a:solidFill>
                <a:latin typeface="Verdana"/>
                <a:cs typeface="Verdana"/>
              </a:rPr>
              <a:t>Codes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10540" y="1897379"/>
            <a:ext cx="7123430" cy="2664460"/>
            <a:chOff x="510540" y="1897379"/>
            <a:chExt cx="7123430" cy="2664460"/>
          </a:xfrm>
        </p:grpSpPr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540" y="1903475"/>
              <a:ext cx="3236976" cy="87172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8640" y="1897379"/>
              <a:ext cx="3275075" cy="88087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428" y="3419855"/>
              <a:ext cx="3299460" cy="1141476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04704" y="1655064"/>
            <a:ext cx="548640" cy="54406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61347" y="1635251"/>
            <a:ext cx="548640" cy="54254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138916" y="1655064"/>
            <a:ext cx="550164" cy="5455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" y="1013460"/>
            <a:ext cx="11638788" cy="483621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Foodtech:</a:t>
            </a:r>
            <a:r>
              <a:rPr spc="-90" dirty="0"/>
              <a:t> </a:t>
            </a:r>
            <a:r>
              <a:rPr spc="-35" dirty="0"/>
              <a:t>Large</a:t>
            </a:r>
            <a:r>
              <a:rPr spc="-65" dirty="0"/>
              <a:t> </a:t>
            </a:r>
            <a:r>
              <a:rPr spc="-10" dirty="0"/>
              <a:t>addressable</a:t>
            </a:r>
            <a:r>
              <a:rPr spc="-55" dirty="0"/>
              <a:t> </a:t>
            </a:r>
            <a:r>
              <a:rPr spc="-65" dirty="0"/>
              <a:t>market </a:t>
            </a:r>
            <a:r>
              <a:rPr dirty="0"/>
              <a:t>and</a:t>
            </a:r>
            <a:r>
              <a:rPr spc="-70" dirty="0"/>
              <a:t> </a:t>
            </a:r>
            <a:r>
              <a:rPr spc="-130" dirty="0"/>
              <a:t>industry</a:t>
            </a:r>
            <a:r>
              <a:rPr spc="-45" dirty="0"/>
              <a:t> </a:t>
            </a:r>
            <a:r>
              <a:rPr spc="-85" dirty="0"/>
              <a:t>structure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1088" y="6513068"/>
            <a:ext cx="3025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Tahoma"/>
                <a:cs typeface="Tahoma"/>
              </a:rPr>
              <a:t>Sources:</a:t>
            </a:r>
            <a:r>
              <a:rPr sz="1000" b="1" dirty="0">
                <a:latin typeface="Tahoma"/>
                <a:cs typeface="Tahoma"/>
              </a:rPr>
              <a:t> </a:t>
            </a:r>
            <a:r>
              <a:rPr sz="1000" spc="-30" dirty="0">
                <a:latin typeface="Verdana"/>
                <a:cs typeface="Verdana"/>
              </a:rPr>
              <a:t>Zomato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70" dirty="0">
                <a:latin typeface="Verdana"/>
                <a:cs typeface="Verdana"/>
              </a:rPr>
              <a:t>DRHP,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85" dirty="0">
                <a:latin typeface="Verdana"/>
                <a:cs typeface="Verdana"/>
              </a:rPr>
              <a:t>NRAI,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RedSeer,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Bernstein.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1466" y="4899786"/>
            <a:ext cx="2642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200" dirty="0">
                <a:latin typeface="Tahoma"/>
                <a:cs typeface="Tahoma"/>
              </a:rPr>
              <a:t>It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has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become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70" dirty="0">
                <a:latin typeface="Tahoma"/>
                <a:cs typeface="Tahoma"/>
              </a:rPr>
              <a:t>a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two-</a:t>
            </a:r>
            <a:r>
              <a:rPr sz="1200" b="1" spc="-10" dirty="0">
                <a:latin typeface="Tahoma"/>
                <a:cs typeface="Tahoma"/>
              </a:rPr>
              <a:t>player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market </a:t>
            </a:r>
            <a:r>
              <a:rPr sz="1200" b="1" spc="-100" dirty="0">
                <a:latin typeface="Tahoma"/>
                <a:cs typeface="Tahoma"/>
              </a:rPr>
              <a:t>with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nearly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equal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market </a:t>
            </a:r>
            <a:r>
              <a:rPr sz="1200" b="1" spc="-10" dirty="0">
                <a:latin typeface="Tahoma"/>
                <a:cs typeface="Tahoma"/>
              </a:rPr>
              <a:t>share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7676" y="4810125"/>
            <a:ext cx="2908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110" dirty="0">
                <a:latin typeface="Tahoma"/>
                <a:cs typeface="Tahoma"/>
              </a:rPr>
              <a:t>Unit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economics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have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improved </a:t>
            </a:r>
            <a:r>
              <a:rPr sz="1200" b="1" spc="-40" dirty="0">
                <a:latin typeface="Tahoma"/>
                <a:cs typeface="Tahoma"/>
              </a:rPr>
              <a:t>significantly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with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operations</a:t>
            </a:r>
            <a:r>
              <a:rPr sz="1200" b="1" spc="-10" dirty="0">
                <a:latin typeface="Tahoma"/>
                <a:cs typeface="Tahoma"/>
              </a:rPr>
              <a:t> expanding </a:t>
            </a:r>
            <a:r>
              <a:rPr sz="1200" b="1" spc="-60" dirty="0">
                <a:latin typeface="Tahoma"/>
                <a:cs typeface="Tahoma"/>
              </a:rPr>
              <a:t>into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grocery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delivery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5901" y="3466909"/>
            <a:ext cx="6445250" cy="1830705"/>
            <a:chOff x="735901" y="3466909"/>
            <a:chExt cx="6445250" cy="18307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187" y="4820411"/>
              <a:ext cx="461772" cy="4617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5704" y="4850891"/>
              <a:ext cx="405383" cy="4465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0663" y="3471671"/>
              <a:ext cx="4674235" cy="0"/>
            </a:xfrm>
            <a:custGeom>
              <a:avLst/>
              <a:gdLst/>
              <a:ahLst/>
              <a:cxnLst/>
              <a:rect l="l" t="t" r="r" b="b"/>
              <a:pathLst>
                <a:path w="4674235">
                  <a:moveTo>
                    <a:pt x="0" y="0"/>
                  </a:moveTo>
                  <a:lnTo>
                    <a:pt x="467410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8204" y="1157986"/>
            <a:ext cx="44373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Outside</a:t>
            </a:r>
            <a:r>
              <a:rPr sz="1400" b="1" spc="-5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food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consumption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EE7C1A"/>
                </a:solidFill>
                <a:latin typeface="Tahoma"/>
                <a:cs typeface="Tahoma"/>
              </a:rPr>
              <a:t>is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quite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low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EE7C1A"/>
                </a:solidFill>
                <a:latin typeface="Tahoma"/>
                <a:cs typeface="Tahoma"/>
              </a:rPr>
              <a:t>in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EE7C1A"/>
                </a:solidFill>
                <a:latin typeface="Tahoma"/>
                <a:cs typeface="Tahoma"/>
              </a:rPr>
              <a:t>India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 2021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8532" y="2465832"/>
            <a:ext cx="623570" cy="1005840"/>
          </a:xfrm>
          <a:prstGeom prst="rect">
            <a:avLst/>
          </a:prstGeom>
          <a:solidFill>
            <a:srgbClr val="2956A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53%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6060" y="2371344"/>
            <a:ext cx="623570" cy="1100455"/>
          </a:xfrm>
          <a:prstGeom prst="rect">
            <a:avLst/>
          </a:prstGeom>
          <a:solidFill>
            <a:srgbClr val="2956A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969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58%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3588" y="1726692"/>
            <a:ext cx="623570" cy="1744980"/>
          </a:xfrm>
          <a:prstGeom prst="rect">
            <a:avLst/>
          </a:prstGeom>
          <a:solidFill>
            <a:srgbClr val="2956A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  <a:spcBef>
                <a:spcPts val="750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92%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8532" y="1575816"/>
            <a:ext cx="623570" cy="890269"/>
          </a:xfrm>
          <a:prstGeom prst="rect">
            <a:avLst/>
          </a:prstGeom>
          <a:solidFill>
            <a:srgbClr val="EE7C1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47%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6060" y="1575816"/>
            <a:ext cx="623570" cy="795655"/>
          </a:xfrm>
          <a:prstGeom prst="rect">
            <a:avLst/>
          </a:prstGeom>
          <a:solidFill>
            <a:srgbClr val="EE7C1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42%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3588" y="1575816"/>
            <a:ext cx="623570" cy="151130"/>
          </a:xfrm>
          <a:prstGeom prst="rect">
            <a:avLst/>
          </a:prstGeom>
          <a:solidFill>
            <a:srgbClr val="EE7C1A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90"/>
              </a:lnSpc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8%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4211" y="3539109"/>
            <a:ext cx="17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0" dirty="0">
                <a:latin typeface="Verdana"/>
                <a:cs typeface="Verdana"/>
              </a:rPr>
              <a:t>US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0653" y="3539109"/>
            <a:ext cx="330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Verdana"/>
                <a:cs typeface="Verdana"/>
              </a:rPr>
              <a:t>India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98904" y="3866388"/>
            <a:ext cx="67310" cy="68580"/>
          </a:xfrm>
          <a:custGeom>
            <a:avLst/>
            <a:gdLst/>
            <a:ahLst/>
            <a:cxnLst/>
            <a:rect l="l" t="t" r="r" b="b"/>
            <a:pathLst>
              <a:path w="67310" h="68579">
                <a:moveTo>
                  <a:pt x="67056" y="0"/>
                </a:moveTo>
                <a:lnTo>
                  <a:pt x="0" y="0"/>
                </a:lnTo>
                <a:lnTo>
                  <a:pt x="0" y="68580"/>
                </a:lnTo>
                <a:lnTo>
                  <a:pt x="67056" y="68580"/>
                </a:lnTo>
                <a:lnTo>
                  <a:pt x="67056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83485" y="3539109"/>
            <a:ext cx="12915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China</a:t>
            </a:r>
            <a:endParaRPr sz="1000">
              <a:latin typeface="Verdana"/>
              <a:cs typeface="Verdana"/>
            </a:endParaRPr>
          </a:p>
          <a:p>
            <a:pPr marR="53975" algn="r">
              <a:lnSpc>
                <a:spcPct val="100000"/>
              </a:lnSpc>
              <a:spcBef>
                <a:spcPts val="885"/>
              </a:spcBef>
            </a:pPr>
            <a:r>
              <a:rPr sz="1000" spc="-10" dirty="0">
                <a:latin typeface="Verdana"/>
                <a:cs typeface="Verdana"/>
              </a:rPr>
              <a:t>Home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cooked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food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04615" y="386638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80"/>
                </a:lnTo>
                <a:lnTo>
                  <a:pt x="68579" y="68580"/>
                </a:lnTo>
                <a:lnTo>
                  <a:pt x="68579" y="0"/>
                </a:lnTo>
                <a:close/>
              </a:path>
            </a:pathLst>
          </a:custGeom>
          <a:solidFill>
            <a:srgbClr val="EE7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89452" y="3804030"/>
            <a:ext cx="8280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Verdana"/>
                <a:cs typeface="Verdana"/>
              </a:rPr>
              <a:t>Outside </a:t>
            </a:r>
            <a:r>
              <a:rPr sz="1000" spc="-20" dirty="0">
                <a:latin typeface="Verdana"/>
                <a:cs typeface="Verdana"/>
              </a:rPr>
              <a:t>food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79132" y="1157986"/>
            <a:ext cx="4762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solidFill>
                  <a:srgbClr val="EE7C1A"/>
                </a:solidFill>
                <a:latin typeface="Tahoma"/>
                <a:cs typeface="Tahoma"/>
              </a:rPr>
              <a:t>Ratio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of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online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food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delivery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users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to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internet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users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2021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74407" y="2014727"/>
            <a:ext cx="4203700" cy="1629410"/>
            <a:chOff x="7074407" y="2014727"/>
            <a:chExt cx="4203700" cy="1629410"/>
          </a:xfrm>
        </p:grpSpPr>
        <p:sp>
          <p:nvSpPr>
            <p:cNvPr id="35" name="object 35"/>
            <p:cNvSpPr/>
            <p:nvPr/>
          </p:nvSpPr>
          <p:spPr>
            <a:xfrm>
              <a:off x="7555992" y="2014727"/>
              <a:ext cx="3241675" cy="1624965"/>
            </a:xfrm>
            <a:custGeom>
              <a:avLst/>
              <a:gdLst/>
              <a:ahLst/>
              <a:cxnLst/>
              <a:rect l="l" t="t" r="r" b="b"/>
              <a:pathLst>
                <a:path w="3241675" h="1624964">
                  <a:moveTo>
                    <a:pt x="438912" y="460248"/>
                  </a:moveTo>
                  <a:lnTo>
                    <a:pt x="0" y="460248"/>
                  </a:lnTo>
                  <a:lnTo>
                    <a:pt x="0" y="1624584"/>
                  </a:lnTo>
                  <a:lnTo>
                    <a:pt x="438912" y="1624584"/>
                  </a:lnTo>
                  <a:lnTo>
                    <a:pt x="438912" y="460248"/>
                  </a:lnTo>
                  <a:close/>
                </a:path>
                <a:path w="3241675" h="1624964">
                  <a:moveTo>
                    <a:pt x="1839468" y="0"/>
                  </a:moveTo>
                  <a:lnTo>
                    <a:pt x="1400556" y="0"/>
                  </a:lnTo>
                  <a:lnTo>
                    <a:pt x="1400556" y="1624584"/>
                  </a:lnTo>
                  <a:lnTo>
                    <a:pt x="1839468" y="1624584"/>
                  </a:lnTo>
                  <a:lnTo>
                    <a:pt x="1839468" y="0"/>
                  </a:lnTo>
                  <a:close/>
                </a:path>
                <a:path w="3241675" h="1624964">
                  <a:moveTo>
                    <a:pt x="3241548" y="1287780"/>
                  </a:moveTo>
                  <a:lnTo>
                    <a:pt x="2802636" y="1287780"/>
                  </a:lnTo>
                  <a:lnTo>
                    <a:pt x="2802636" y="1624584"/>
                  </a:lnTo>
                  <a:lnTo>
                    <a:pt x="3241548" y="1624584"/>
                  </a:lnTo>
                  <a:lnTo>
                    <a:pt x="3241548" y="128778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4407" y="3639311"/>
              <a:ext cx="4203700" cy="0"/>
            </a:xfrm>
            <a:custGeom>
              <a:avLst/>
              <a:gdLst/>
              <a:ahLst/>
              <a:cxnLst/>
              <a:rect l="l" t="t" r="r" b="b"/>
              <a:pathLst>
                <a:path w="4203700">
                  <a:moveTo>
                    <a:pt x="0" y="0"/>
                  </a:moveTo>
                  <a:lnTo>
                    <a:pt x="420319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38668" y="2251074"/>
            <a:ext cx="2749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60" dirty="0">
                <a:solidFill>
                  <a:srgbClr val="404040"/>
                </a:solidFill>
                <a:latin typeface="Tahoma"/>
                <a:cs typeface="Tahoma"/>
              </a:rPr>
              <a:t>38%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40114" y="1791080"/>
            <a:ext cx="2749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60" dirty="0">
                <a:solidFill>
                  <a:srgbClr val="404040"/>
                </a:solidFill>
                <a:latin typeface="Tahoma"/>
                <a:cs typeface="Tahoma"/>
              </a:rPr>
              <a:t>53%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441305" y="3078861"/>
            <a:ext cx="2749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60" dirty="0">
                <a:solidFill>
                  <a:srgbClr val="404040"/>
                </a:solidFill>
                <a:latin typeface="Tahoma"/>
                <a:cs typeface="Tahoma"/>
              </a:rPr>
              <a:t>11%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90484" y="3706190"/>
            <a:ext cx="17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0" dirty="0">
                <a:latin typeface="Verdana"/>
                <a:cs typeface="Verdana"/>
              </a:rPr>
              <a:t>US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79789" y="3706190"/>
            <a:ext cx="3949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China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86821" y="3706190"/>
            <a:ext cx="384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latin typeface="Verdana"/>
                <a:cs typeface="Verdana"/>
              </a:rPr>
              <a:t>India*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9356" y="4227067"/>
            <a:ext cx="5054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10" dirty="0">
                <a:solidFill>
                  <a:srgbClr val="252525"/>
                </a:solidFill>
                <a:latin typeface="Tahoma"/>
                <a:cs typeface="Tahoma"/>
              </a:rPr>
              <a:t>*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45" dirty="0">
                <a:solidFill>
                  <a:srgbClr val="252525"/>
                </a:solidFill>
                <a:latin typeface="Tahoma"/>
                <a:cs typeface="Tahoma"/>
              </a:rPr>
              <a:t>Penetration</a:t>
            </a:r>
            <a:r>
              <a:rPr sz="1000" b="1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45" dirty="0">
                <a:solidFill>
                  <a:srgbClr val="252525"/>
                </a:solidFill>
                <a:latin typeface="Tahoma"/>
                <a:cs typeface="Tahoma"/>
              </a:rPr>
              <a:t>India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5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000" b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85" dirty="0">
                <a:solidFill>
                  <a:srgbClr val="252525"/>
                </a:solidFill>
                <a:latin typeface="Tahoma"/>
                <a:cs typeface="Tahoma"/>
              </a:rPr>
              <a:t>2022,</a:t>
            </a:r>
            <a:r>
              <a:rPr sz="1000" b="1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252525"/>
                </a:solidFill>
                <a:latin typeface="Tahoma"/>
                <a:cs typeface="Tahoma"/>
              </a:rPr>
              <a:t>compared</a:t>
            </a:r>
            <a:r>
              <a:rPr sz="1000" b="1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252525"/>
                </a:solidFill>
                <a:latin typeface="Tahoma"/>
                <a:cs typeface="Tahoma"/>
              </a:rPr>
              <a:t>against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252525"/>
                </a:solidFill>
                <a:latin typeface="Tahoma"/>
                <a:cs typeface="Tahoma"/>
              </a:rPr>
              <a:t>penetration</a:t>
            </a:r>
            <a:r>
              <a:rPr sz="10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5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120" dirty="0">
                <a:solidFill>
                  <a:srgbClr val="252525"/>
                </a:solidFill>
                <a:latin typeface="Tahoma"/>
                <a:cs typeface="Tahoma"/>
              </a:rPr>
              <a:t>US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110" dirty="0">
                <a:solidFill>
                  <a:srgbClr val="252525"/>
                </a:solidFill>
                <a:latin typeface="Tahoma"/>
                <a:cs typeface="Tahoma"/>
              </a:rPr>
              <a:t>&amp;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252525"/>
                </a:solidFill>
                <a:latin typeface="Tahoma"/>
                <a:cs typeface="Tahoma"/>
              </a:rPr>
              <a:t>China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55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2021.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24027" y="1040891"/>
            <a:ext cx="11747500" cy="3252470"/>
            <a:chOff x="224027" y="1040891"/>
            <a:chExt cx="11747500" cy="325247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" y="1040891"/>
              <a:ext cx="11746992" cy="32522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8007" y="3680459"/>
              <a:ext cx="1684019" cy="4419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0496" y="2548127"/>
              <a:ext cx="2979420" cy="1240790"/>
            </a:xfrm>
            <a:custGeom>
              <a:avLst/>
              <a:gdLst/>
              <a:ahLst/>
              <a:cxnLst/>
              <a:rect l="l" t="t" r="r" b="b"/>
              <a:pathLst>
                <a:path w="2979420" h="1240789">
                  <a:moveTo>
                    <a:pt x="164592" y="1182624"/>
                  </a:moveTo>
                  <a:lnTo>
                    <a:pt x="0" y="1182624"/>
                  </a:lnTo>
                  <a:lnTo>
                    <a:pt x="0" y="1240536"/>
                  </a:lnTo>
                  <a:lnTo>
                    <a:pt x="164592" y="1240536"/>
                  </a:lnTo>
                  <a:lnTo>
                    <a:pt x="164592" y="1182624"/>
                  </a:lnTo>
                  <a:close/>
                </a:path>
                <a:path w="2979420" h="1240789">
                  <a:moveTo>
                    <a:pt x="1103376" y="1152144"/>
                  </a:moveTo>
                  <a:lnTo>
                    <a:pt x="938784" y="1152144"/>
                  </a:lnTo>
                  <a:lnTo>
                    <a:pt x="938784" y="1240536"/>
                  </a:lnTo>
                  <a:lnTo>
                    <a:pt x="1103376" y="1240536"/>
                  </a:lnTo>
                  <a:lnTo>
                    <a:pt x="1103376" y="1152144"/>
                  </a:lnTo>
                  <a:close/>
                </a:path>
                <a:path w="2979420" h="1240789">
                  <a:moveTo>
                    <a:pt x="2040636" y="876300"/>
                  </a:moveTo>
                  <a:lnTo>
                    <a:pt x="1877568" y="876300"/>
                  </a:lnTo>
                  <a:lnTo>
                    <a:pt x="1877568" y="1240536"/>
                  </a:lnTo>
                  <a:lnTo>
                    <a:pt x="2040636" y="1240536"/>
                  </a:lnTo>
                  <a:lnTo>
                    <a:pt x="2040636" y="876300"/>
                  </a:lnTo>
                  <a:close/>
                </a:path>
                <a:path w="2979420" h="1240789">
                  <a:moveTo>
                    <a:pt x="2979420" y="0"/>
                  </a:moveTo>
                  <a:lnTo>
                    <a:pt x="2814828" y="0"/>
                  </a:lnTo>
                  <a:lnTo>
                    <a:pt x="2814828" y="1240536"/>
                  </a:lnTo>
                  <a:lnTo>
                    <a:pt x="2979420" y="1240536"/>
                  </a:lnTo>
                  <a:lnTo>
                    <a:pt x="2979420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9284" y="2328671"/>
              <a:ext cx="2978150" cy="1460500"/>
            </a:xfrm>
            <a:custGeom>
              <a:avLst/>
              <a:gdLst/>
              <a:ahLst/>
              <a:cxnLst/>
              <a:rect l="l" t="t" r="r" b="b"/>
              <a:pathLst>
                <a:path w="2978150" h="1460500">
                  <a:moveTo>
                    <a:pt x="163068" y="1386840"/>
                  </a:moveTo>
                  <a:lnTo>
                    <a:pt x="0" y="1386840"/>
                  </a:lnTo>
                  <a:lnTo>
                    <a:pt x="0" y="1459992"/>
                  </a:lnTo>
                  <a:lnTo>
                    <a:pt x="163068" y="1459992"/>
                  </a:lnTo>
                  <a:lnTo>
                    <a:pt x="163068" y="1386840"/>
                  </a:lnTo>
                  <a:close/>
                </a:path>
                <a:path w="2978150" h="1460500">
                  <a:moveTo>
                    <a:pt x="1101852" y="1350264"/>
                  </a:moveTo>
                  <a:lnTo>
                    <a:pt x="938784" y="1350264"/>
                  </a:lnTo>
                  <a:lnTo>
                    <a:pt x="938784" y="1459992"/>
                  </a:lnTo>
                  <a:lnTo>
                    <a:pt x="1101852" y="1459992"/>
                  </a:lnTo>
                  <a:lnTo>
                    <a:pt x="1101852" y="1350264"/>
                  </a:lnTo>
                  <a:close/>
                </a:path>
                <a:path w="2978150" h="1460500">
                  <a:moveTo>
                    <a:pt x="2040636" y="1022604"/>
                  </a:moveTo>
                  <a:lnTo>
                    <a:pt x="1876044" y="1022604"/>
                  </a:lnTo>
                  <a:lnTo>
                    <a:pt x="1876044" y="1459992"/>
                  </a:lnTo>
                  <a:lnTo>
                    <a:pt x="2040636" y="1459992"/>
                  </a:lnTo>
                  <a:lnTo>
                    <a:pt x="2040636" y="1022604"/>
                  </a:lnTo>
                  <a:close/>
                </a:path>
                <a:path w="2978150" h="1460500">
                  <a:moveTo>
                    <a:pt x="2977896" y="0"/>
                  </a:moveTo>
                  <a:lnTo>
                    <a:pt x="2814828" y="0"/>
                  </a:lnTo>
                  <a:lnTo>
                    <a:pt x="2814828" y="1459992"/>
                  </a:lnTo>
                  <a:lnTo>
                    <a:pt x="2977896" y="1459992"/>
                  </a:lnTo>
                  <a:lnTo>
                    <a:pt x="2977896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6548" y="1744979"/>
              <a:ext cx="2979420" cy="2044064"/>
            </a:xfrm>
            <a:custGeom>
              <a:avLst/>
              <a:gdLst/>
              <a:ahLst/>
              <a:cxnLst/>
              <a:rect l="l" t="t" r="r" b="b"/>
              <a:pathLst>
                <a:path w="2979420" h="2044064">
                  <a:moveTo>
                    <a:pt x="164592" y="1955292"/>
                  </a:moveTo>
                  <a:lnTo>
                    <a:pt x="0" y="1955292"/>
                  </a:lnTo>
                  <a:lnTo>
                    <a:pt x="0" y="2043684"/>
                  </a:lnTo>
                  <a:lnTo>
                    <a:pt x="164592" y="2043684"/>
                  </a:lnTo>
                  <a:lnTo>
                    <a:pt x="164592" y="1955292"/>
                  </a:lnTo>
                  <a:close/>
                </a:path>
                <a:path w="2979420" h="2044064">
                  <a:moveTo>
                    <a:pt x="1101852" y="1949196"/>
                  </a:moveTo>
                  <a:lnTo>
                    <a:pt x="938784" y="1949196"/>
                  </a:lnTo>
                  <a:lnTo>
                    <a:pt x="938784" y="2043684"/>
                  </a:lnTo>
                  <a:lnTo>
                    <a:pt x="1101852" y="2043684"/>
                  </a:lnTo>
                  <a:lnTo>
                    <a:pt x="1101852" y="1949196"/>
                  </a:lnTo>
                  <a:close/>
                </a:path>
                <a:path w="2979420" h="2044064">
                  <a:moveTo>
                    <a:pt x="2040636" y="1533144"/>
                  </a:moveTo>
                  <a:lnTo>
                    <a:pt x="1877568" y="1533144"/>
                  </a:lnTo>
                  <a:lnTo>
                    <a:pt x="1877568" y="2043684"/>
                  </a:lnTo>
                  <a:lnTo>
                    <a:pt x="2040636" y="2043684"/>
                  </a:lnTo>
                  <a:lnTo>
                    <a:pt x="2040636" y="1533144"/>
                  </a:lnTo>
                  <a:close/>
                </a:path>
                <a:path w="2979420" h="2044064">
                  <a:moveTo>
                    <a:pt x="2979420" y="0"/>
                  </a:moveTo>
                  <a:lnTo>
                    <a:pt x="2814828" y="0"/>
                  </a:lnTo>
                  <a:lnTo>
                    <a:pt x="2814828" y="2043684"/>
                  </a:lnTo>
                  <a:lnTo>
                    <a:pt x="2979420" y="2043684"/>
                  </a:lnTo>
                  <a:lnTo>
                    <a:pt x="297942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187" y="3788663"/>
              <a:ext cx="3752215" cy="0"/>
            </a:xfrm>
            <a:custGeom>
              <a:avLst/>
              <a:gdLst/>
              <a:ahLst/>
              <a:cxnLst/>
              <a:rect l="l" t="t" r="r" b="b"/>
              <a:pathLst>
                <a:path w="3752215">
                  <a:moveTo>
                    <a:pt x="0" y="0"/>
                  </a:moveTo>
                  <a:lnTo>
                    <a:pt x="375208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3072" y="225933"/>
            <a:ext cx="78111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SaaS/Deep</a:t>
            </a:r>
            <a:r>
              <a:rPr spc="-110" dirty="0"/>
              <a:t> </a:t>
            </a:r>
            <a:r>
              <a:rPr spc="-65" dirty="0"/>
              <a:t>Tech:</a:t>
            </a:r>
            <a:r>
              <a:rPr spc="-85" dirty="0"/>
              <a:t> </a:t>
            </a:r>
            <a:r>
              <a:rPr spc="-55" dirty="0"/>
              <a:t>Real</a:t>
            </a:r>
            <a:r>
              <a:rPr spc="-95" dirty="0"/>
              <a:t> </a:t>
            </a:r>
            <a:r>
              <a:rPr spc="-70" dirty="0"/>
              <a:t>innovation</a:t>
            </a:r>
            <a:r>
              <a:rPr spc="-85" dirty="0"/>
              <a:t> </a:t>
            </a:r>
            <a:r>
              <a:rPr dirty="0"/>
              <a:t>happening</a:t>
            </a:r>
            <a:r>
              <a:rPr spc="-85" dirty="0"/>
              <a:t> </a:t>
            </a:r>
            <a:r>
              <a:rPr spc="-105" dirty="0"/>
              <a:t>in</a:t>
            </a:r>
            <a:r>
              <a:rPr spc="-70" dirty="0"/>
              <a:t> </a:t>
            </a:r>
            <a:r>
              <a:rPr spc="-25" dirty="0"/>
              <a:t>India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31088" y="6513068"/>
            <a:ext cx="518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Tahoma"/>
                <a:cs typeface="Tahoma"/>
              </a:rPr>
              <a:t>Sources:</a:t>
            </a:r>
            <a:r>
              <a:rPr sz="1000" b="1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Verdana"/>
                <a:cs typeface="Verdana"/>
              </a:rPr>
              <a:t>NASSCOM,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75" dirty="0">
                <a:latin typeface="Verdana"/>
                <a:cs typeface="Verdana"/>
              </a:rPr>
              <a:t>Zinnov-</a:t>
            </a:r>
            <a:r>
              <a:rPr sz="1000" dirty="0">
                <a:latin typeface="Verdana"/>
                <a:cs typeface="Verdana"/>
              </a:rPr>
              <a:t>chiratae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SaaS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report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95" dirty="0">
                <a:latin typeface="Verdana"/>
                <a:cs typeface="Verdana"/>
              </a:rPr>
              <a:t>2023.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SaaS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145" dirty="0">
                <a:latin typeface="Verdana"/>
                <a:cs typeface="Verdana"/>
              </a:rPr>
              <a:t>–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Software-</a:t>
            </a:r>
            <a:r>
              <a:rPr sz="1000" spc="-70" dirty="0">
                <a:latin typeface="Verdana"/>
                <a:cs typeface="Verdana"/>
              </a:rPr>
              <a:t>as-</a:t>
            </a:r>
            <a:r>
              <a:rPr sz="1000" spc="-30" dirty="0">
                <a:latin typeface="Verdana"/>
                <a:cs typeface="Verdana"/>
              </a:rPr>
              <a:t>a-</a:t>
            </a:r>
            <a:r>
              <a:rPr sz="1000" spc="-10" dirty="0">
                <a:latin typeface="Verdana"/>
                <a:cs typeface="Verdana"/>
              </a:rPr>
              <a:t>Service.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6404" y="4636490"/>
            <a:ext cx="8604250" cy="1306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Clr>
                <a:srgbClr val="EC7C30"/>
              </a:buClr>
              <a:buSzPct val="85714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30" dirty="0">
                <a:latin typeface="Verdana"/>
                <a:cs typeface="Verdana"/>
              </a:rPr>
              <a:t>Against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global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layoffs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in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2022,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225" dirty="0">
                <a:latin typeface="Verdana"/>
                <a:cs typeface="Verdana"/>
              </a:rPr>
              <a:t>96%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Indian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SaaS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unicorns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&amp;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soonicorns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increased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headcount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EC7C30"/>
              </a:buClr>
              <a:buSzPct val="85714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spc="-50" dirty="0">
                <a:latin typeface="Verdana"/>
                <a:cs typeface="Verdana"/>
              </a:rPr>
              <a:t>India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already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has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21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SaaS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unicorns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EC7C30"/>
              </a:buClr>
              <a:buSzPct val="85714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Companies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such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as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Freshworks,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Zoho,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Postman,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Dhruva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etc.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have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large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global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customer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reach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EC7C30"/>
              </a:buClr>
              <a:buSzPct val="85714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Deep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Tech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companies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still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early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stage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as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use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evolving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8545" y="2307463"/>
            <a:ext cx="2635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65" dirty="0">
                <a:solidFill>
                  <a:srgbClr val="404040"/>
                </a:solidFill>
                <a:latin typeface="Tahoma"/>
                <a:cs typeface="Tahoma"/>
              </a:rPr>
              <a:t>170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4201" y="2088642"/>
            <a:ext cx="2635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65" dirty="0">
                <a:solidFill>
                  <a:srgbClr val="404040"/>
                </a:solidFill>
                <a:latin typeface="Tahoma"/>
                <a:cs typeface="Tahoma"/>
              </a:rPr>
              <a:t>200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5067" y="3460750"/>
            <a:ext cx="611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baseline="-12626" dirty="0">
                <a:solidFill>
                  <a:srgbClr val="404040"/>
                </a:solidFill>
                <a:latin typeface="Tahoma"/>
                <a:cs typeface="Tahoma"/>
              </a:rPr>
              <a:t>8</a:t>
            </a:r>
            <a:r>
              <a:rPr sz="1650" b="1" spc="367" baseline="-12626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50" b="1" spc="-30" baseline="-5050" dirty="0">
                <a:solidFill>
                  <a:srgbClr val="404040"/>
                </a:solidFill>
                <a:latin typeface="Tahoma"/>
                <a:cs typeface="Tahoma"/>
              </a:rPr>
              <a:t>10</a:t>
            </a:r>
            <a:r>
              <a:rPr sz="1650" b="1" spc="-7" baseline="-50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100" b="1" spc="-25" dirty="0">
                <a:solidFill>
                  <a:srgbClr val="404040"/>
                </a:solidFill>
                <a:latin typeface="Tahoma"/>
                <a:cs typeface="Tahoma"/>
              </a:rPr>
              <a:t>12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3973" y="3460750"/>
            <a:ext cx="6508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solidFill>
                  <a:srgbClr val="404040"/>
                </a:solidFill>
                <a:latin typeface="Tahoma"/>
                <a:cs typeface="Tahoma"/>
              </a:rPr>
              <a:t>12</a:t>
            </a:r>
            <a:r>
              <a:rPr sz="11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50" b="1" spc="-30" baseline="7575" dirty="0">
                <a:solidFill>
                  <a:srgbClr val="404040"/>
                </a:solidFill>
                <a:latin typeface="Tahoma"/>
                <a:cs typeface="Tahoma"/>
              </a:rPr>
              <a:t>15</a:t>
            </a:r>
            <a:r>
              <a:rPr sz="1650" b="1" spc="-82" baseline="75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50" b="1" spc="-37" baseline="2525" dirty="0">
                <a:solidFill>
                  <a:srgbClr val="404040"/>
                </a:solidFill>
                <a:latin typeface="Tahoma"/>
                <a:cs typeface="Tahoma"/>
              </a:rPr>
              <a:t>13</a:t>
            </a:r>
            <a:endParaRPr sz="1650" baseline="2525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2123" y="3037154"/>
            <a:ext cx="6508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30" baseline="-58080" dirty="0">
                <a:solidFill>
                  <a:srgbClr val="404040"/>
                </a:solidFill>
                <a:latin typeface="Tahoma"/>
                <a:cs typeface="Tahoma"/>
              </a:rPr>
              <a:t>50</a:t>
            </a:r>
            <a:r>
              <a:rPr sz="1650" b="1" spc="-82" baseline="-580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50" b="1" spc="-37" baseline="-27777" dirty="0">
                <a:solidFill>
                  <a:srgbClr val="404040"/>
                </a:solidFill>
                <a:latin typeface="Tahoma"/>
                <a:cs typeface="Tahoma"/>
              </a:rPr>
              <a:t>60</a:t>
            </a:r>
            <a:r>
              <a:rPr sz="1650" b="1" spc="-75" baseline="-27777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100" b="1" spc="-25" dirty="0">
                <a:solidFill>
                  <a:srgbClr val="404040"/>
                </a:solidFill>
                <a:latin typeface="Tahoma"/>
                <a:cs typeface="Tahoma"/>
              </a:rPr>
              <a:t>70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02100" y="1504569"/>
            <a:ext cx="2635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65" dirty="0">
                <a:solidFill>
                  <a:srgbClr val="404040"/>
                </a:solidFill>
                <a:latin typeface="Tahoma"/>
                <a:cs typeface="Tahoma"/>
              </a:rPr>
              <a:t>280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3094" y="3862832"/>
            <a:ext cx="556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5" dirty="0">
                <a:latin typeface="Verdana"/>
                <a:cs typeface="Verdana"/>
              </a:rPr>
              <a:t>&gt;100Mn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74698" y="3862832"/>
            <a:ext cx="7493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14" dirty="0">
                <a:latin typeface="Verdana"/>
                <a:cs typeface="Verdana"/>
              </a:rPr>
              <a:t>$50-</a:t>
            </a:r>
            <a:r>
              <a:rPr sz="1100" spc="-35" dirty="0">
                <a:latin typeface="Verdana"/>
                <a:cs typeface="Verdana"/>
              </a:rPr>
              <a:t>100Mn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51582" y="3862832"/>
            <a:ext cx="6731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14" dirty="0">
                <a:latin typeface="Verdana"/>
                <a:cs typeface="Verdana"/>
              </a:rPr>
              <a:t>$10-</a:t>
            </a:r>
            <a:r>
              <a:rPr sz="1100" spc="-20" dirty="0">
                <a:latin typeface="Verdana"/>
                <a:cs typeface="Verdana"/>
              </a:rPr>
              <a:t>50Mn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28465" y="3862832"/>
            <a:ext cx="5956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0" dirty="0">
                <a:latin typeface="Verdana"/>
                <a:cs typeface="Verdana"/>
              </a:rPr>
              <a:t>$1-</a:t>
            </a:r>
            <a:r>
              <a:rPr sz="1100" spc="-20" dirty="0">
                <a:latin typeface="Verdana"/>
                <a:cs typeface="Verdana"/>
              </a:rPr>
              <a:t>10Mn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8184" y="1195577"/>
            <a:ext cx="3366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No.</a:t>
            </a:r>
            <a:r>
              <a:rPr sz="1400" b="1" spc="-7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of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SaaS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companies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in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EE7C1A"/>
                </a:solidFill>
                <a:latin typeface="Tahoma"/>
                <a:cs typeface="Tahoma"/>
              </a:rPr>
              <a:t>different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ARR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23644" y="1825751"/>
            <a:ext cx="1236345" cy="82550"/>
            <a:chOff x="1723644" y="1825751"/>
            <a:chExt cx="1236345" cy="82550"/>
          </a:xfrm>
        </p:grpSpPr>
        <p:sp>
          <p:nvSpPr>
            <p:cNvPr id="33" name="object 33"/>
            <p:cNvSpPr/>
            <p:nvPr/>
          </p:nvSpPr>
          <p:spPr>
            <a:xfrm>
              <a:off x="1723644" y="1825751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5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82295" y="82296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01240" y="1825751"/>
              <a:ext cx="81280" cy="82550"/>
            </a:xfrm>
            <a:custGeom>
              <a:avLst/>
              <a:gdLst/>
              <a:ahLst/>
              <a:cxnLst/>
              <a:rect l="l" t="t" r="r" b="b"/>
              <a:pathLst>
                <a:path w="81280" h="82550">
                  <a:moveTo>
                    <a:pt x="80772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80772" y="82296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7311" y="1825751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5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82295" y="82296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29816" y="1413509"/>
            <a:ext cx="1515745" cy="54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buckets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588645" algn="l"/>
                <a:tab pos="1165225" algn="l"/>
              </a:tabLst>
            </a:pPr>
            <a:r>
              <a:rPr sz="1200" spc="-20" dirty="0">
                <a:latin typeface="Verdana"/>
                <a:cs typeface="Verdana"/>
              </a:rPr>
              <a:t>2020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20" dirty="0">
                <a:latin typeface="Verdana"/>
                <a:cs typeface="Verdana"/>
              </a:rPr>
              <a:t>2021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95" dirty="0">
                <a:latin typeface="Verdana"/>
                <a:cs typeface="Verdana"/>
              </a:rPr>
              <a:t>2022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15914" y="1198880"/>
            <a:ext cx="54902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Deep 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Tech: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EE7C1A"/>
                </a:solidFill>
                <a:latin typeface="Tahoma"/>
                <a:cs typeface="Tahoma"/>
              </a:rPr>
              <a:t>Artificial</a:t>
            </a:r>
            <a:r>
              <a:rPr sz="1400" b="1" spc="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Intelligence</a:t>
            </a:r>
            <a:r>
              <a:rPr sz="1400" b="1" spc="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EE7C1A"/>
                </a:solidFill>
                <a:latin typeface="Tahoma"/>
                <a:cs typeface="Tahoma"/>
              </a:rPr>
              <a:t>(AI)</a:t>
            </a:r>
            <a:r>
              <a:rPr sz="1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and </a:t>
            </a:r>
            <a:r>
              <a:rPr sz="1400" b="1" spc="-105" dirty="0">
                <a:solidFill>
                  <a:srgbClr val="EE7C1A"/>
                </a:solidFill>
                <a:latin typeface="Tahoma"/>
                <a:cs typeface="Tahoma"/>
              </a:rPr>
              <a:t>Internet</a:t>
            </a:r>
            <a:r>
              <a:rPr sz="1400" b="1" spc="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of</a:t>
            </a:r>
            <a:r>
              <a:rPr sz="1400" b="1" spc="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EE7C1A"/>
                </a:solidFill>
                <a:latin typeface="Tahoma"/>
                <a:cs typeface="Tahoma"/>
              </a:rPr>
              <a:t>Things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EE7C1A"/>
                </a:solidFill>
                <a:latin typeface="Tahoma"/>
                <a:cs typeface="Tahoma"/>
              </a:rPr>
              <a:t>(IoT)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are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EE7C1A"/>
                </a:solidFill>
                <a:latin typeface="Tahoma"/>
                <a:cs typeface="Tahoma"/>
              </a:rPr>
              <a:t>witnessing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significant</a:t>
            </a:r>
            <a:r>
              <a:rPr sz="1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adoption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and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EE7C1A"/>
                </a:solidFill>
                <a:latin typeface="Tahoma"/>
                <a:cs typeface="Tahoma"/>
              </a:rPr>
              <a:t>start-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up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activity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65165" y="1924811"/>
            <a:ext cx="6019800" cy="2144395"/>
            <a:chOff x="5765165" y="1924811"/>
            <a:chExt cx="6019800" cy="2144395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9112" y="2022347"/>
              <a:ext cx="761999" cy="7620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768340" y="3250691"/>
              <a:ext cx="972819" cy="0"/>
            </a:xfrm>
            <a:custGeom>
              <a:avLst/>
              <a:gdLst/>
              <a:ahLst/>
              <a:cxnLst/>
              <a:rect l="l" t="t" r="r" b="b"/>
              <a:pathLst>
                <a:path w="972820">
                  <a:moveTo>
                    <a:pt x="0" y="0"/>
                  </a:moveTo>
                  <a:lnTo>
                    <a:pt x="972692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5294" y="1924811"/>
              <a:ext cx="150367" cy="1197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5294" y="2382011"/>
              <a:ext cx="150367" cy="11976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2236" y="2653283"/>
              <a:ext cx="4562475" cy="141541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338060" y="2737103"/>
              <a:ext cx="4340860" cy="1257300"/>
            </a:xfrm>
            <a:custGeom>
              <a:avLst/>
              <a:gdLst/>
              <a:ahLst/>
              <a:cxnLst/>
              <a:rect l="l" t="t" r="r" b="b"/>
              <a:pathLst>
                <a:path w="4340859" h="1257300">
                  <a:moveTo>
                    <a:pt x="4189857" y="0"/>
                  </a:moveTo>
                  <a:lnTo>
                    <a:pt x="150495" y="0"/>
                  </a:lnTo>
                  <a:lnTo>
                    <a:pt x="102949" y="7677"/>
                  </a:lnTo>
                  <a:lnTo>
                    <a:pt x="61639" y="29053"/>
                  </a:lnTo>
                  <a:lnTo>
                    <a:pt x="29053" y="61639"/>
                  </a:lnTo>
                  <a:lnTo>
                    <a:pt x="7677" y="102949"/>
                  </a:lnTo>
                  <a:lnTo>
                    <a:pt x="0" y="150495"/>
                  </a:lnTo>
                  <a:lnTo>
                    <a:pt x="0" y="1106805"/>
                  </a:lnTo>
                  <a:lnTo>
                    <a:pt x="7677" y="1154350"/>
                  </a:lnTo>
                  <a:lnTo>
                    <a:pt x="29053" y="1195660"/>
                  </a:lnTo>
                  <a:lnTo>
                    <a:pt x="61639" y="1228246"/>
                  </a:lnTo>
                  <a:lnTo>
                    <a:pt x="102949" y="1249622"/>
                  </a:lnTo>
                  <a:lnTo>
                    <a:pt x="150495" y="1257300"/>
                  </a:lnTo>
                  <a:lnTo>
                    <a:pt x="4189857" y="1257300"/>
                  </a:lnTo>
                  <a:lnTo>
                    <a:pt x="4237402" y="1249622"/>
                  </a:lnTo>
                  <a:lnTo>
                    <a:pt x="4278712" y="1228246"/>
                  </a:lnTo>
                  <a:lnTo>
                    <a:pt x="4311298" y="1195660"/>
                  </a:lnTo>
                  <a:lnTo>
                    <a:pt x="4332674" y="1154350"/>
                  </a:lnTo>
                  <a:lnTo>
                    <a:pt x="4340352" y="1106805"/>
                  </a:lnTo>
                  <a:lnTo>
                    <a:pt x="4340352" y="150495"/>
                  </a:lnTo>
                  <a:lnTo>
                    <a:pt x="4332674" y="102949"/>
                  </a:lnTo>
                  <a:lnTo>
                    <a:pt x="4311298" y="61639"/>
                  </a:lnTo>
                  <a:lnTo>
                    <a:pt x="4278712" y="29053"/>
                  </a:lnTo>
                  <a:lnTo>
                    <a:pt x="4237402" y="7677"/>
                  </a:lnTo>
                  <a:lnTo>
                    <a:pt x="4189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38060" y="2737103"/>
              <a:ext cx="4340860" cy="1257300"/>
            </a:xfrm>
            <a:custGeom>
              <a:avLst/>
              <a:gdLst/>
              <a:ahLst/>
              <a:cxnLst/>
              <a:rect l="l" t="t" r="r" b="b"/>
              <a:pathLst>
                <a:path w="4340859" h="1257300">
                  <a:moveTo>
                    <a:pt x="0" y="150495"/>
                  </a:moveTo>
                  <a:lnTo>
                    <a:pt x="7677" y="102949"/>
                  </a:lnTo>
                  <a:lnTo>
                    <a:pt x="29053" y="61639"/>
                  </a:lnTo>
                  <a:lnTo>
                    <a:pt x="61639" y="29053"/>
                  </a:lnTo>
                  <a:lnTo>
                    <a:pt x="102949" y="7677"/>
                  </a:lnTo>
                  <a:lnTo>
                    <a:pt x="150495" y="0"/>
                  </a:lnTo>
                  <a:lnTo>
                    <a:pt x="4189857" y="0"/>
                  </a:lnTo>
                  <a:lnTo>
                    <a:pt x="4237402" y="7677"/>
                  </a:lnTo>
                  <a:lnTo>
                    <a:pt x="4278712" y="29053"/>
                  </a:lnTo>
                  <a:lnTo>
                    <a:pt x="4311298" y="61639"/>
                  </a:lnTo>
                  <a:lnTo>
                    <a:pt x="4332674" y="102949"/>
                  </a:lnTo>
                  <a:lnTo>
                    <a:pt x="4340352" y="150495"/>
                  </a:lnTo>
                  <a:lnTo>
                    <a:pt x="4340352" y="1106805"/>
                  </a:lnTo>
                  <a:lnTo>
                    <a:pt x="4332674" y="1154350"/>
                  </a:lnTo>
                  <a:lnTo>
                    <a:pt x="4311298" y="1195660"/>
                  </a:lnTo>
                  <a:lnTo>
                    <a:pt x="4278712" y="1228246"/>
                  </a:lnTo>
                  <a:lnTo>
                    <a:pt x="4237402" y="1249622"/>
                  </a:lnTo>
                  <a:lnTo>
                    <a:pt x="4189857" y="1257300"/>
                  </a:lnTo>
                  <a:lnTo>
                    <a:pt x="150495" y="1257300"/>
                  </a:lnTo>
                  <a:lnTo>
                    <a:pt x="102949" y="1249622"/>
                  </a:lnTo>
                  <a:lnTo>
                    <a:pt x="61639" y="1228246"/>
                  </a:lnTo>
                  <a:lnTo>
                    <a:pt x="29053" y="1195660"/>
                  </a:lnTo>
                  <a:lnTo>
                    <a:pt x="7677" y="1154350"/>
                  </a:lnTo>
                  <a:lnTo>
                    <a:pt x="0" y="1106805"/>
                  </a:lnTo>
                  <a:lnTo>
                    <a:pt x="0" y="150495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112509" y="2888107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EE7C1A"/>
                </a:solidFill>
                <a:latin typeface="Tahoma"/>
                <a:cs typeface="Tahoma"/>
              </a:rPr>
              <a:t>AI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13578" y="3306267"/>
            <a:ext cx="143637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1800" b="1" spc="-330" dirty="0">
                <a:solidFill>
                  <a:srgbClr val="EE7C1A"/>
                </a:solidFill>
                <a:latin typeface="Tahoma"/>
                <a:cs typeface="Tahoma"/>
              </a:rPr>
              <a:t>44%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Share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startups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06081" y="1877059"/>
            <a:ext cx="3747135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solidFill>
                  <a:srgbClr val="252525"/>
                </a:solidFill>
                <a:latin typeface="Verdana"/>
                <a:cs typeface="Verdana"/>
              </a:rPr>
              <a:t>AI</a:t>
            </a:r>
            <a:r>
              <a:rPr sz="12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Stack</a:t>
            </a:r>
            <a:r>
              <a:rPr sz="1200" spc="-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52525"/>
                </a:solidFill>
                <a:latin typeface="Verdana"/>
                <a:cs typeface="Verdana"/>
              </a:rPr>
              <a:t>Layer:</a:t>
            </a:r>
            <a:r>
              <a:rPr sz="1200" spc="-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Application</a:t>
            </a:r>
            <a:r>
              <a:rPr sz="1200" spc="-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65" dirty="0">
                <a:solidFill>
                  <a:srgbClr val="252525"/>
                </a:solidFill>
                <a:latin typeface="Verdana"/>
                <a:cs typeface="Verdana"/>
              </a:rPr>
              <a:t>(37%),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Interfaces </a:t>
            </a:r>
            <a:r>
              <a:rPr sz="1200" spc="-135" dirty="0">
                <a:solidFill>
                  <a:srgbClr val="252525"/>
                </a:solidFill>
                <a:latin typeface="Verdana"/>
                <a:cs typeface="Verdana"/>
              </a:rPr>
              <a:t>(27%), 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Platform</a:t>
            </a:r>
            <a:r>
              <a:rPr sz="12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(18%)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200" spc="-80" dirty="0">
                <a:solidFill>
                  <a:srgbClr val="252525"/>
                </a:solidFill>
                <a:latin typeface="Verdana"/>
                <a:cs typeface="Verdana"/>
              </a:rPr>
              <a:t>SaaS</a:t>
            </a:r>
            <a:r>
              <a:rPr sz="1200" spc="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enabled</a:t>
            </a:r>
            <a:r>
              <a:rPr sz="12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by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AI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75346" y="3535807"/>
            <a:ext cx="6807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b="1" spc="-45" dirty="0">
                <a:solidFill>
                  <a:srgbClr val="252525"/>
                </a:solidFill>
                <a:latin typeface="Tahoma"/>
                <a:cs typeface="Tahoma"/>
              </a:rPr>
              <a:t>Enterprise</a:t>
            </a:r>
            <a:endParaRPr sz="11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</a:pPr>
            <a:r>
              <a:rPr sz="1100" b="1" spc="-20" dirty="0">
                <a:solidFill>
                  <a:srgbClr val="252525"/>
                </a:solidFill>
                <a:latin typeface="Tahoma"/>
                <a:cs typeface="Tahoma"/>
              </a:rPr>
              <a:t>Tech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71661" y="3535807"/>
            <a:ext cx="5480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35" dirty="0">
                <a:solidFill>
                  <a:srgbClr val="252525"/>
                </a:solidFill>
                <a:latin typeface="Tahoma"/>
                <a:cs typeface="Tahoma"/>
              </a:rPr>
              <a:t>HR</a:t>
            </a:r>
            <a:r>
              <a:rPr sz="11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100" b="1" spc="-20" dirty="0">
                <a:solidFill>
                  <a:srgbClr val="252525"/>
                </a:solidFill>
                <a:latin typeface="Tahoma"/>
                <a:cs typeface="Tahoma"/>
              </a:rPr>
              <a:t>tech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54693" y="3535807"/>
            <a:ext cx="46418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30" dirty="0">
                <a:solidFill>
                  <a:srgbClr val="252525"/>
                </a:solidFill>
                <a:latin typeface="Tahoma"/>
                <a:cs typeface="Tahoma"/>
              </a:rPr>
              <a:t>Health</a:t>
            </a:r>
            <a:endParaRPr sz="110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</a:pPr>
            <a:r>
              <a:rPr sz="1100" b="1" spc="-20" dirty="0">
                <a:solidFill>
                  <a:srgbClr val="252525"/>
                </a:solidFill>
                <a:latin typeface="Tahoma"/>
                <a:cs typeface="Tahoma"/>
              </a:rPr>
              <a:t>Tech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71938" y="3535807"/>
            <a:ext cx="5162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30" dirty="0">
                <a:solidFill>
                  <a:srgbClr val="252525"/>
                </a:solidFill>
                <a:latin typeface="Tahoma"/>
                <a:cs typeface="Tahoma"/>
              </a:rPr>
              <a:t>Fintech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999469" y="3535807"/>
            <a:ext cx="5143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solidFill>
                  <a:srgbClr val="252525"/>
                </a:solidFill>
                <a:latin typeface="Tahoma"/>
                <a:cs typeface="Tahoma"/>
              </a:rPr>
              <a:t>EdTech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938516" y="2740151"/>
            <a:ext cx="3162300" cy="1098550"/>
            <a:chOff x="7938516" y="2740151"/>
            <a:chExt cx="3162300" cy="1098550"/>
          </a:xfrm>
        </p:grpSpPr>
        <p:sp>
          <p:nvSpPr>
            <p:cNvPr id="55" name="object 55"/>
            <p:cNvSpPr/>
            <p:nvPr/>
          </p:nvSpPr>
          <p:spPr>
            <a:xfrm>
              <a:off x="8284464" y="3154679"/>
              <a:ext cx="2597150" cy="679450"/>
            </a:xfrm>
            <a:custGeom>
              <a:avLst/>
              <a:gdLst/>
              <a:ahLst/>
              <a:cxnLst/>
              <a:rect l="l" t="t" r="r" b="b"/>
              <a:pathLst>
                <a:path w="2597150" h="679450">
                  <a:moveTo>
                    <a:pt x="0" y="0"/>
                  </a:moveTo>
                  <a:lnTo>
                    <a:pt x="0" y="679069"/>
                  </a:lnTo>
                </a:path>
                <a:path w="2597150" h="679450">
                  <a:moveTo>
                    <a:pt x="865631" y="0"/>
                  </a:moveTo>
                  <a:lnTo>
                    <a:pt x="865631" y="679069"/>
                  </a:lnTo>
                </a:path>
                <a:path w="2597150" h="679450">
                  <a:moveTo>
                    <a:pt x="1731263" y="0"/>
                  </a:moveTo>
                  <a:lnTo>
                    <a:pt x="1731263" y="679069"/>
                  </a:lnTo>
                </a:path>
                <a:path w="2597150" h="679450">
                  <a:moveTo>
                    <a:pt x="2596895" y="0"/>
                  </a:moveTo>
                  <a:lnTo>
                    <a:pt x="2596895" y="679069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938516" y="2740151"/>
              <a:ext cx="3162300" cy="338455"/>
            </a:xfrm>
            <a:custGeom>
              <a:avLst/>
              <a:gdLst/>
              <a:ahLst/>
              <a:cxnLst/>
              <a:rect l="l" t="t" r="r" b="b"/>
              <a:pathLst>
                <a:path w="3162300" h="338455">
                  <a:moveTo>
                    <a:pt x="3162300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6039" y="214150"/>
                  </a:lnTo>
                  <a:lnTo>
                    <a:pt x="23085" y="254564"/>
                  </a:lnTo>
                  <a:lnTo>
                    <a:pt x="49529" y="288797"/>
                  </a:lnTo>
                  <a:lnTo>
                    <a:pt x="83763" y="315242"/>
                  </a:lnTo>
                  <a:lnTo>
                    <a:pt x="124177" y="332288"/>
                  </a:lnTo>
                  <a:lnTo>
                    <a:pt x="169163" y="338327"/>
                  </a:lnTo>
                  <a:lnTo>
                    <a:pt x="2993135" y="338327"/>
                  </a:lnTo>
                  <a:lnTo>
                    <a:pt x="3038122" y="332288"/>
                  </a:lnTo>
                  <a:lnTo>
                    <a:pt x="3078536" y="315242"/>
                  </a:lnTo>
                  <a:lnTo>
                    <a:pt x="3112770" y="288797"/>
                  </a:lnTo>
                  <a:lnTo>
                    <a:pt x="3139214" y="254564"/>
                  </a:lnTo>
                  <a:lnTo>
                    <a:pt x="3156260" y="214150"/>
                  </a:lnTo>
                  <a:lnTo>
                    <a:pt x="3162300" y="169163"/>
                  </a:lnTo>
                  <a:lnTo>
                    <a:pt x="3162300" y="0"/>
                  </a:lnTo>
                  <a:close/>
                </a:path>
              </a:pathLst>
            </a:custGeom>
            <a:solidFill>
              <a:srgbClr val="044E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813418" y="2808859"/>
            <a:ext cx="1318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29" dirty="0">
                <a:solidFill>
                  <a:srgbClr val="FFFFFF"/>
                </a:solidFill>
                <a:latin typeface="Tahoma"/>
                <a:cs typeface="Tahoma"/>
              </a:rPr>
              <a:t>&gt;60%</a:t>
            </a:r>
            <a:r>
              <a:rPr sz="1200" b="1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adoption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687056" y="3182111"/>
            <a:ext cx="3679190" cy="307975"/>
            <a:chOff x="7687056" y="3182111"/>
            <a:chExt cx="3679190" cy="307975"/>
          </a:xfrm>
        </p:grpSpPr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87056" y="3203447"/>
              <a:ext cx="257555" cy="26365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13648" y="3191255"/>
              <a:ext cx="278892" cy="28651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57944" y="3195827"/>
              <a:ext cx="288035" cy="29413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5868" y="3211067"/>
              <a:ext cx="230124" cy="23622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97668" y="3182111"/>
              <a:ext cx="271272" cy="278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63425" cy="6858000"/>
            <a:chOff x="0" y="0"/>
            <a:chExt cx="121634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210157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1883" y="7620"/>
              <a:ext cx="1661160" cy="82600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4985" y="641614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87452"/>
            <a:ext cx="12192000" cy="6670675"/>
            <a:chOff x="0" y="187452"/>
            <a:chExt cx="12192000" cy="6670675"/>
          </a:xfrm>
        </p:grpSpPr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028" y="187451"/>
              <a:ext cx="9808845" cy="445134"/>
            </a:xfrm>
            <a:custGeom>
              <a:avLst/>
              <a:gdLst/>
              <a:ahLst/>
              <a:cxnLst/>
              <a:rect l="l" t="t" r="r" b="b"/>
              <a:pathLst>
                <a:path w="9808844" h="445134">
                  <a:moveTo>
                    <a:pt x="9808464" y="0"/>
                  </a:moveTo>
                  <a:lnTo>
                    <a:pt x="9808464" y="0"/>
                  </a:lnTo>
                  <a:lnTo>
                    <a:pt x="0" y="0"/>
                  </a:lnTo>
                  <a:lnTo>
                    <a:pt x="0" y="445008"/>
                  </a:lnTo>
                  <a:lnTo>
                    <a:pt x="9428988" y="445008"/>
                  </a:lnTo>
                  <a:lnTo>
                    <a:pt x="9808464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38593" y="1588025"/>
            <a:ext cx="3208655" cy="9391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5" dirty="0">
                <a:solidFill>
                  <a:srgbClr val="3A3838"/>
                </a:solidFill>
                <a:latin typeface="Tahoma"/>
                <a:cs typeface="Tahoma"/>
              </a:rPr>
              <a:t>What</a:t>
            </a:r>
            <a:r>
              <a:rPr sz="1600" b="1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3A3838"/>
                </a:solidFill>
                <a:latin typeface="Tahoma"/>
                <a:cs typeface="Tahoma"/>
              </a:rPr>
              <a:t>is</a:t>
            </a:r>
            <a:r>
              <a:rPr sz="1600" b="1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Tahoma"/>
                <a:cs typeface="Tahoma"/>
              </a:rPr>
              <a:t>Innovation?</a:t>
            </a:r>
            <a:endParaRPr sz="1600">
              <a:latin typeface="Tahoma"/>
              <a:cs typeface="Tahoma"/>
            </a:endParaRPr>
          </a:p>
          <a:p>
            <a:pPr marL="195580" indent="-183515">
              <a:lnSpc>
                <a:spcPts val="1595"/>
              </a:lnSpc>
              <a:spcBef>
                <a:spcPts val="130"/>
              </a:spcBef>
              <a:buClr>
                <a:srgbClr val="EC7C30"/>
              </a:buClr>
              <a:buFont typeface="Microsoft Sans Serif"/>
              <a:buChar char="•"/>
              <a:tabLst>
                <a:tab pos="196215" algn="l"/>
              </a:tabLst>
            </a:pPr>
            <a:r>
              <a:rPr sz="1400" b="1" spc="-70" dirty="0">
                <a:solidFill>
                  <a:srgbClr val="3A3838"/>
                </a:solidFill>
                <a:latin typeface="Tahoma"/>
                <a:cs typeface="Tahoma"/>
              </a:rPr>
              <a:t>Innovation:</a:t>
            </a:r>
            <a:r>
              <a:rPr sz="1400" b="1" spc="-2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3A3838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3A3838"/>
                </a:solidFill>
                <a:latin typeface="Verdana"/>
                <a:cs typeface="Verdana"/>
              </a:rPr>
              <a:t>driver</a:t>
            </a:r>
            <a:r>
              <a:rPr sz="1400" spc="-110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3A3838"/>
                </a:solidFill>
                <a:latin typeface="Verdana"/>
                <a:cs typeface="Verdana"/>
              </a:rPr>
              <a:t>for</a:t>
            </a:r>
            <a:r>
              <a:rPr sz="1400" spc="-95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3A3838"/>
                </a:solidFill>
                <a:latin typeface="Verdana"/>
                <a:cs typeface="Verdana"/>
              </a:rPr>
              <a:t>growth</a:t>
            </a:r>
            <a:r>
              <a:rPr sz="1400" spc="-90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3A3838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195580">
              <a:lnSpc>
                <a:spcPts val="1595"/>
              </a:lnSpc>
            </a:pP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wealth</a:t>
            </a:r>
            <a:r>
              <a:rPr sz="1400" spc="-85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creation</a:t>
            </a:r>
            <a:endParaRPr sz="1400">
              <a:latin typeface="Verdana"/>
              <a:cs typeface="Verdana"/>
            </a:endParaRPr>
          </a:p>
          <a:p>
            <a:pPr marL="195580" indent="-183515">
              <a:lnSpc>
                <a:spcPct val="100000"/>
              </a:lnSpc>
              <a:spcBef>
                <a:spcPts val="135"/>
              </a:spcBef>
              <a:buClr>
                <a:srgbClr val="EC7C30"/>
              </a:buClr>
              <a:buFont typeface="Microsoft Sans Serif"/>
              <a:buChar char="•"/>
              <a:tabLst>
                <a:tab pos="196215" algn="l"/>
              </a:tabLst>
            </a:pPr>
            <a:r>
              <a:rPr sz="1400" spc="-25" dirty="0">
                <a:solidFill>
                  <a:srgbClr val="3A3838"/>
                </a:solidFill>
                <a:latin typeface="Verdana"/>
                <a:cs typeface="Verdana"/>
              </a:rPr>
              <a:t>Waves</a:t>
            </a:r>
            <a:r>
              <a:rPr sz="1400" spc="-95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3A3838"/>
                </a:solidFill>
                <a:latin typeface="Verdana"/>
                <a:cs typeface="Verdana"/>
              </a:rPr>
              <a:t>of</a:t>
            </a:r>
            <a:r>
              <a:rPr sz="1400" spc="-105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Innovation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3072" y="208026"/>
            <a:ext cx="1336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Contents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38593" y="3359035"/>
            <a:ext cx="3382010" cy="74676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600" b="1" spc="-65" dirty="0">
                <a:solidFill>
                  <a:srgbClr val="3A3838"/>
                </a:solidFill>
                <a:latin typeface="Tahoma"/>
                <a:cs typeface="Tahoma"/>
              </a:rPr>
              <a:t>Potential</a:t>
            </a:r>
            <a:r>
              <a:rPr sz="1600" b="1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3A3838"/>
                </a:solidFill>
                <a:latin typeface="Tahoma"/>
                <a:cs typeface="Tahoma"/>
              </a:rPr>
              <a:t>Investment</a:t>
            </a:r>
            <a:r>
              <a:rPr sz="1600" b="1" spc="-1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3A3838"/>
                </a:solidFill>
                <a:latin typeface="Tahoma"/>
                <a:cs typeface="Tahoma"/>
              </a:rPr>
              <a:t>Opportunities</a:t>
            </a:r>
            <a:endParaRPr sz="1600">
              <a:latin typeface="Tahoma"/>
              <a:cs typeface="Tahoma"/>
            </a:endParaRPr>
          </a:p>
          <a:p>
            <a:pPr marL="195580" indent="-183515">
              <a:lnSpc>
                <a:spcPct val="100000"/>
              </a:lnSpc>
              <a:spcBef>
                <a:spcPts val="125"/>
              </a:spcBef>
              <a:buClr>
                <a:srgbClr val="EC7C30"/>
              </a:buClr>
              <a:buFont typeface="Microsoft Sans Serif"/>
              <a:buChar char="•"/>
              <a:tabLst>
                <a:tab pos="196215" algn="l"/>
              </a:tabLst>
            </a:pPr>
            <a:r>
              <a:rPr sz="1400" spc="-40" dirty="0">
                <a:solidFill>
                  <a:srgbClr val="3A3838"/>
                </a:solidFill>
                <a:latin typeface="Verdana"/>
                <a:cs typeface="Verdana"/>
              </a:rPr>
              <a:t>Opportunities</a:t>
            </a:r>
            <a:r>
              <a:rPr sz="1400" spc="-100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spread</a:t>
            </a:r>
            <a:r>
              <a:rPr sz="1400" spc="-65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3A3838"/>
                </a:solidFill>
                <a:latin typeface="Verdana"/>
                <a:cs typeface="Verdana"/>
              </a:rPr>
              <a:t>across</a:t>
            </a:r>
            <a:r>
              <a:rPr sz="1400" spc="-90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sectors</a:t>
            </a:r>
            <a:endParaRPr sz="1400">
              <a:latin typeface="Verdana"/>
              <a:cs typeface="Verdana"/>
            </a:endParaRPr>
          </a:p>
          <a:p>
            <a:pPr marL="195580" indent="-183515">
              <a:lnSpc>
                <a:spcPct val="100000"/>
              </a:lnSpc>
              <a:spcBef>
                <a:spcPts val="135"/>
              </a:spcBef>
              <a:buClr>
                <a:srgbClr val="EC7C30"/>
              </a:buClr>
              <a:buFont typeface="Microsoft Sans Serif"/>
              <a:buChar char="•"/>
              <a:tabLst>
                <a:tab pos="196215" algn="l"/>
              </a:tabLst>
            </a:pPr>
            <a:r>
              <a:rPr sz="1400" dirty="0">
                <a:solidFill>
                  <a:srgbClr val="3A3838"/>
                </a:solidFill>
                <a:latin typeface="Verdana"/>
                <a:cs typeface="Verdana"/>
              </a:rPr>
              <a:t>Case</a:t>
            </a:r>
            <a:r>
              <a:rPr sz="1400" spc="30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Study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8593" y="4904630"/>
            <a:ext cx="2004060" cy="9772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35"/>
              </a:spcBef>
            </a:pPr>
            <a:r>
              <a:rPr sz="1600" b="1" spc="-280" dirty="0">
                <a:solidFill>
                  <a:srgbClr val="3A3838"/>
                </a:solidFill>
                <a:latin typeface="Tahoma"/>
                <a:cs typeface="Tahoma"/>
              </a:rPr>
              <a:t>UTI</a:t>
            </a:r>
            <a:r>
              <a:rPr sz="1600" b="1" spc="-5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3A3838"/>
                </a:solidFill>
                <a:latin typeface="Tahoma"/>
                <a:cs typeface="Tahoma"/>
              </a:rPr>
              <a:t>Innovation</a:t>
            </a:r>
            <a:r>
              <a:rPr sz="1600" b="1" spc="-20" dirty="0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3A3838"/>
                </a:solidFill>
                <a:latin typeface="Tahoma"/>
                <a:cs typeface="Tahoma"/>
              </a:rPr>
              <a:t>Fund</a:t>
            </a:r>
            <a:endParaRPr sz="1600">
              <a:latin typeface="Tahoma"/>
              <a:cs typeface="Tahoma"/>
            </a:endParaRPr>
          </a:p>
          <a:p>
            <a:pPr marL="195580" indent="-183515">
              <a:lnSpc>
                <a:spcPct val="100000"/>
              </a:lnSpc>
              <a:spcBef>
                <a:spcPts val="130"/>
              </a:spcBef>
              <a:buClr>
                <a:srgbClr val="EC7C30"/>
              </a:buClr>
              <a:buFont typeface="Microsoft Sans Serif"/>
              <a:buChar char="•"/>
              <a:tabLst>
                <a:tab pos="196215" algn="l"/>
              </a:tabLst>
            </a:pPr>
            <a:r>
              <a:rPr sz="1400" spc="-70" dirty="0">
                <a:solidFill>
                  <a:srgbClr val="3A3838"/>
                </a:solidFill>
                <a:latin typeface="Verdana"/>
                <a:cs typeface="Verdana"/>
              </a:rPr>
              <a:t>Investment</a:t>
            </a:r>
            <a:r>
              <a:rPr sz="1400" spc="-90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Strategy</a:t>
            </a:r>
            <a:endParaRPr sz="1400">
              <a:latin typeface="Verdana"/>
              <a:cs typeface="Verdana"/>
            </a:endParaRPr>
          </a:p>
          <a:p>
            <a:pPr marL="195580" indent="-183515">
              <a:lnSpc>
                <a:spcPct val="100000"/>
              </a:lnSpc>
              <a:spcBef>
                <a:spcPts val="130"/>
              </a:spcBef>
              <a:buClr>
                <a:srgbClr val="EC7C30"/>
              </a:buClr>
              <a:buFont typeface="Microsoft Sans Serif"/>
              <a:buChar char="•"/>
              <a:tabLst>
                <a:tab pos="196215" algn="l"/>
              </a:tabLst>
            </a:pPr>
            <a:r>
              <a:rPr sz="1400" spc="-35" dirty="0">
                <a:solidFill>
                  <a:srgbClr val="3A3838"/>
                </a:solidFill>
                <a:latin typeface="Verdana"/>
                <a:cs typeface="Verdana"/>
              </a:rPr>
              <a:t>Fund</a:t>
            </a:r>
            <a:r>
              <a:rPr sz="1400" spc="-90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Snapshot</a:t>
            </a:r>
            <a:endParaRPr sz="1400">
              <a:latin typeface="Verdana"/>
              <a:cs typeface="Verdana"/>
            </a:endParaRPr>
          </a:p>
          <a:p>
            <a:pPr marL="195580" indent="-183515">
              <a:lnSpc>
                <a:spcPct val="100000"/>
              </a:lnSpc>
              <a:spcBef>
                <a:spcPts val="135"/>
              </a:spcBef>
              <a:buClr>
                <a:srgbClr val="EC7C30"/>
              </a:buClr>
              <a:buFont typeface="Microsoft Sans Serif"/>
              <a:buChar char="•"/>
              <a:tabLst>
                <a:tab pos="196215" algn="l"/>
              </a:tabLst>
            </a:pP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Product</a:t>
            </a:r>
            <a:r>
              <a:rPr sz="1400" spc="-70" dirty="0">
                <a:solidFill>
                  <a:srgbClr val="3A383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3A3838"/>
                </a:solidFill>
                <a:latin typeface="Verdana"/>
                <a:cs typeface="Verdana"/>
              </a:rPr>
              <a:t>Suitability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2028" y="1197864"/>
            <a:ext cx="4645152" cy="446227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3072" y="225933"/>
            <a:ext cx="7041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Generative</a:t>
            </a:r>
            <a:r>
              <a:rPr spc="-150" dirty="0"/>
              <a:t> </a:t>
            </a:r>
            <a:r>
              <a:rPr spc="-204" dirty="0"/>
              <a:t>AI:</a:t>
            </a:r>
            <a:r>
              <a:rPr spc="-30" dirty="0"/>
              <a:t> </a:t>
            </a:r>
            <a:r>
              <a:rPr spc="-165" dirty="0"/>
              <a:t>Startups</a:t>
            </a:r>
            <a:r>
              <a:rPr spc="-25" dirty="0"/>
              <a:t> </a:t>
            </a:r>
            <a:r>
              <a:rPr spc="-105" dirty="0"/>
              <a:t>in</a:t>
            </a:r>
            <a:r>
              <a:rPr spc="-70" dirty="0"/>
              <a:t> </a:t>
            </a:r>
            <a:r>
              <a:rPr spc="-110" dirty="0"/>
              <a:t>India</a:t>
            </a:r>
            <a:r>
              <a:rPr spc="-65" dirty="0"/>
              <a:t> </a:t>
            </a:r>
            <a:r>
              <a:rPr dirty="0"/>
              <a:t>Doubled</a:t>
            </a:r>
            <a:r>
              <a:rPr spc="-75" dirty="0"/>
              <a:t> </a:t>
            </a:r>
            <a:r>
              <a:rPr spc="-105" dirty="0"/>
              <a:t>in</a:t>
            </a:r>
            <a:r>
              <a:rPr spc="-70" dirty="0"/>
              <a:t> </a:t>
            </a:r>
            <a:r>
              <a:rPr spc="-105" dirty="0"/>
              <a:t>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45220" y="1406931"/>
            <a:ext cx="3116580" cy="91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300" spc="-190" dirty="0">
                <a:latin typeface="Verdana"/>
                <a:cs typeface="Verdana"/>
              </a:rPr>
              <a:t>US$8</a:t>
            </a:r>
            <a:r>
              <a:rPr sz="1300" spc="7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bn</a:t>
            </a:r>
            <a:r>
              <a:rPr sz="1300" spc="-114" dirty="0">
                <a:latin typeface="Verdana"/>
                <a:cs typeface="Verdana"/>
              </a:rPr>
              <a:t> </a:t>
            </a:r>
            <a:r>
              <a:rPr sz="1300" spc="-265" dirty="0">
                <a:latin typeface="Verdana"/>
                <a:cs typeface="Verdana"/>
              </a:rPr>
              <a:t>is</a:t>
            </a:r>
            <a:r>
              <a:rPr sz="1300" spc="15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total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private</a:t>
            </a:r>
            <a:r>
              <a:rPr sz="1300" spc="2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investments </a:t>
            </a:r>
            <a:r>
              <a:rPr sz="1300" spc="-55" dirty="0">
                <a:latin typeface="Verdana"/>
                <a:cs typeface="Verdana"/>
              </a:rPr>
              <a:t>into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180" dirty="0">
                <a:latin typeface="Verdana"/>
                <a:cs typeface="Verdana"/>
              </a:rPr>
              <a:t>AI</a:t>
            </a:r>
            <a:r>
              <a:rPr sz="1300" spc="6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from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-135" dirty="0">
                <a:latin typeface="Verdana"/>
                <a:cs typeface="Verdana"/>
              </a:rPr>
              <a:t>2013-2022,</a:t>
            </a:r>
            <a:r>
              <a:rPr sz="1300" spc="75" dirty="0">
                <a:latin typeface="Verdana"/>
                <a:cs typeface="Verdana"/>
              </a:rPr>
              <a:t> </a:t>
            </a:r>
            <a:r>
              <a:rPr sz="1300" spc="-145" dirty="0">
                <a:latin typeface="Verdana"/>
                <a:cs typeface="Verdana"/>
              </a:rPr>
              <a:t>$3.24</a:t>
            </a:r>
            <a:r>
              <a:rPr sz="1300" spc="80" dirty="0">
                <a:latin typeface="Verdana"/>
                <a:cs typeface="Verdana"/>
              </a:rPr>
              <a:t> </a:t>
            </a:r>
            <a:r>
              <a:rPr sz="1300" spc="-180" dirty="0">
                <a:latin typeface="Verdana"/>
                <a:cs typeface="Verdana"/>
              </a:rPr>
              <a:t>Bn</a:t>
            </a:r>
            <a:r>
              <a:rPr sz="1300" spc="65" dirty="0">
                <a:latin typeface="Verdana"/>
                <a:cs typeface="Verdana"/>
              </a:rPr>
              <a:t> </a:t>
            </a:r>
            <a:r>
              <a:rPr sz="1300" spc="-114" dirty="0">
                <a:latin typeface="Verdana"/>
                <a:cs typeface="Verdana"/>
              </a:rPr>
              <a:t>in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2022 </a:t>
            </a:r>
            <a:r>
              <a:rPr sz="1300" dirty="0">
                <a:latin typeface="Verdana"/>
                <a:cs typeface="Verdana"/>
              </a:rPr>
              <a:t>alone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across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160" dirty="0">
                <a:latin typeface="Verdana"/>
                <a:cs typeface="Verdana"/>
              </a:rPr>
              <a:t>1900+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95" dirty="0">
                <a:latin typeface="Verdana"/>
                <a:cs typeface="Verdana"/>
              </a:rPr>
              <a:t>AI</a:t>
            </a:r>
            <a:r>
              <a:rPr sz="1300" spc="-40" dirty="0">
                <a:latin typeface="Verdana"/>
                <a:cs typeface="Verdana"/>
              </a:rPr>
              <a:t> </a:t>
            </a:r>
            <a:r>
              <a:rPr sz="1300" spc="-80" dirty="0">
                <a:latin typeface="Verdana"/>
                <a:cs typeface="Verdana"/>
              </a:rPr>
              <a:t>startups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in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India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5220" y="2922803"/>
            <a:ext cx="3278504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300" spc="-140" dirty="0">
                <a:latin typeface="Verdana"/>
                <a:cs typeface="Verdana"/>
              </a:rPr>
              <a:t>In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Generative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AI,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more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-80" dirty="0">
                <a:latin typeface="Verdana"/>
                <a:cs typeface="Verdana"/>
              </a:rPr>
              <a:t>startups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targeting </a:t>
            </a:r>
            <a:r>
              <a:rPr sz="1300" dirty="0">
                <a:latin typeface="Verdana"/>
                <a:cs typeface="Verdana"/>
              </a:rPr>
              <a:t>data-</a:t>
            </a:r>
            <a:r>
              <a:rPr sz="1300" spc="-40" dirty="0">
                <a:latin typeface="Verdana"/>
                <a:cs typeface="Verdana"/>
              </a:rPr>
              <a:t>driven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whitespaces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in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text+image, </a:t>
            </a:r>
            <a:r>
              <a:rPr sz="1300" spc="-25" dirty="0">
                <a:latin typeface="Verdana"/>
                <a:cs typeface="Verdana"/>
              </a:rPr>
              <a:t>image+video,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audio+video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etc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5220" y="4572660"/>
            <a:ext cx="28035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300" spc="-220" dirty="0">
                <a:latin typeface="Verdana"/>
                <a:cs typeface="Verdana"/>
              </a:rPr>
              <a:t>79%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Indian</a:t>
            </a:r>
            <a:r>
              <a:rPr sz="1300" spc="-120" dirty="0">
                <a:latin typeface="Verdana"/>
                <a:cs typeface="Verdana"/>
              </a:rPr>
              <a:t> </a:t>
            </a:r>
            <a:r>
              <a:rPr sz="1300" spc="-105" dirty="0">
                <a:latin typeface="Verdana"/>
                <a:cs typeface="Verdana"/>
              </a:rPr>
              <a:t>start-</a:t>
            </a:r>
            <a:r>
              <a:rPr sz="1300" spc="-50" dirty="0">
                <a:latin typeface="Verdana"/>
                <a:cs typeface="Verdana"/>
              </a:rPr>
              <a:t>ups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are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building Generative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95" dirty="0">
                <a:latin typeface="Verdana"/>
                <a:cs typeface="Verdana"/>
              </a:rPr>
              <a:t>AI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spc="-75" dirty="0">
                <a:latin typeface="Verdana"/>
                <a:cs typeface="Verdana"/>
              </a:rPr>
              <a:t>solutions</a:t>
            </a:r>
            <a:r>
              <a:rPr sz="1300" spc="-10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inhouse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088" y="5374894"/>
            <a:ext cx="11462385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00"/>
              </a:spcBef>
              <a:tabLst>
                <a:tab pos="2908300" algn="l"/>
                <a:tab pos="4645660" algn="l"/>
              </a:tabLst>
            </a:pPr>
            <a:r>
              <a:rPr sz="2100" b="1" spc="-30" baseline="1984" dirty="0">
                <a:latin typeface="Tahoma"/>
                <a:cs typeface="Tahoma"/>
              </a:rPr>
              <a:t>2021</a:t>
            </a:r>
            <a:r>
              <a:rPr sz="2100" b="1" baseline="1984" dirty="0">
                <a:latin typeface="Tahoma"/>
                <a:cs typeface="Tahoma"/>
              </a:rPr>
              <a:t>	</a:t>
            </a:r>
            <a:r>
              <a:rPr sz="1400" b="1" spc="-20" dirty="0">
                <a:latin typeface="Tahoma"/>
                <a:cs typeface="Tahoma"/>
              </a:rPr>
              <a:t>2022</a:t>
            </a:r>
            <a:r>
              <a:rPr sz="1400" b="1" dirty="0">
                <a:latin typeface="Tahoma"/>
                <a:cs typeface="Tahoma"/>
              </a:rPr>
              <a:t>	</a:t>
            </a:r>
            <a:r>
              <a:rPr sz="1400" b="1" spc="-60" dirty="0">
                <a:latin typeface="Tahoma"/>
                <a:cs typeface="Tahoma"/>
              </a:rPr>
              <a:t>Upto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June’23</a:t>
            </a:r>
            <a:endParaRPr sz="1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275"/>
              </a:spcBef>
            </a:pPr>
            <a:r>
              <a:rPr sz="1000" b="1" spc="-40" dirty="0">
                <a:latin typeface="Tahoma"/>
                <a:cs typeface="Tahoma"/>
              </a:rPr>
              <a:t>Sources:</a:t>
            </a:r>
            <a:r>
              <a:rPr sz="1000" b="1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Verdana"/>
                <a:cs typeface="Verdana"/>
              </a:rPr>
              <a:t>NASSCOM,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75" dirty="0">
                <a:latin typeface="Verdana"/>
                <a:cs typeface="Verdana"/>
              </a:rPr>
              <a:t>Zinnov-</a:t>
            </a:r>
            <a:r>
              <a:rPr sz="1000" dirty="0">
                <a:latin typeface="Verdana"/>
                <a:cs typeface="Verdana"/>
              </a:rPr>
              <a:t>chiratae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SaaS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report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2023.</a:t>
            </a:r>
            <a:endParaRPr sz="10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7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reference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companies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therein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75" dirty="0">
                <a:latin typeface="Verdana"/>
                <a:cs typeface="Verdana"/>
              </a:rPr>
              <a:t>is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for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60" dirty="0">
                <a:latin typeface="Verdana"/>
                <a:cs typeface="Verdana"/>
              </a:rPr>
              <a:t>illustrative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purposes </a:t>
            </a:r>
            <a:r>
              <a:rPr sz="1000" spc="-25" dirty="0">
                <a:latin typeface="Verdana"/>
                <a:cs typeface="Verdana"/>
              </a:rPr>
              <a:t>only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should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construed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advise.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7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reference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companies </a:t>
            </a:r>
            <a:r>
              <a:rPr sz="1000" spc="-10" dirty="0">
                <a:latin typeface="Verdana"/>
                <a:cs typeface="Verdana"/>
              </a:rPr>
              <a:t>used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fund’s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portfolio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105" dirty="0">
                <a:latin typeface="Verdana"/>
                <a:cs typeface="Verdana"/>
              </a:rPr>
              <a:t>is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endorsement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 the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Mutual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70" dirty="0">
                <a:latin typeface="Verdana"/>
                <a:cs typeface="Verdana"/>
              </a:rPr>
              <a:t>AMC</a:t>
            </a:r>
            <a:r>
              <a:rPr sz="1000" dirty="0">
                <a:latin typeface="Verdana"/>
                <a:cs typeface="Verdana"/>
              </a:rPr>
              <a:t> of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their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soundness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75" dirty="0">
                <a:latin typeface="Verdana"/>
                <a:cs typeface="Verdana"/>
              </a:rPr>
              <a:t>a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recommendation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buy or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sell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these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stocks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 point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time.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The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performance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stocks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would </a:t>
            </a:r>
            <a:r>
              <a:rPr sz="1000" spc="-30" dirty="0">
                <a:latin typeface="Verdana"/>
                <a:cs typeface="Verdana"/>
              </a:rPr>
              <a:t>ultimately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depend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various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factors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such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prevailing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market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conditions,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global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political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scenario,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exchange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rate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etc.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70" dirty="0">
                <a:latin typeface="Verdana"/>
                <a:cs typeface="Verdana"/>
              </a:rPr>
              <a:t>Investors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requested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 note that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there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various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factors (both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local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international)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55" dirty="0">
                <a:latin typeface="Verdana"/>
                <a:cs typeface="Verdana"/>
              </a:rPr>
              <a:t>can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impact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future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performance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expectations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 any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company.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There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70" dirty="0">
                <a:latin typeface="Verdana"/>
                <a:cs typeface="Verdana"/>
              </a:rPr>
              <a:t>is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assurance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or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guarantee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 any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company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able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to </a:t>
            </a:r>
            <a:r>
              <a:rPr sz="1000" spc="-60" dirty="0">
                <a:latin typeface="Verdana"/>
                <a:cs typeface="Verdana"/>
              </a:rPr>
              <a:t>sustain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95" dirty="0">
                <a:latin typeface="Verdana"/>
                <a:cs typeface="Verdana"/>
              </a:rPr>
              <a:t>its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performance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5" dirty="0">
                <a:latin typeface="Verdana"/>
                <a:cs typeface="Verdana"/>
              </a:rPr>
              <a:t>in</a:t>
            </a:r>
            <a:r>
              <a:rPr sz="1000" spc="-45" dirty="0">
                <a:latin typeface="Verdana"/>
                <a:cs typeface="Verdana"/>
              </a:rPr>
              <a:t> future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above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information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should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not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construed</a:t>
            </a:r>
            <a:r>
              <a:rPr sz="1000" spc="-30" dirty="0">
                <a:latin typeface="Verdana"/>
                <a:cs typeface="Verdana"/>
              </a:rPr>
              <a:t> as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research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report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or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75" dirty="0">
                <a:latin typeface="Verdana"/>
                <a:cs typeface="Verdana"/>
              </a:rPr>
              <a:t>a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recommendation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to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buy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or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sell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any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security.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7894" y="1073607"/>
            <a:ext cx="45091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Cumulative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number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of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EE7C1A"/>
                </a:solidFill>
                <a:latin typeface="Tahoma"/>
                <a:cs typeface="Tahoma"/>
              </a:rPr>
              <a:t>Indian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Generative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10" dirty="0">
                <a:solidFill>
                  <a:srgbClr val="EE7C1A"/>
                </a:solidFill>
                <a:latin typeface="Tahoma"/>
                <a:cs typeface="Tahoma"/>
              </a:rPr>
              <a:t>AI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Startups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spc="-20" dirty="0">
                <a:solidFill>
                  <a:srgbClr val="585858"/>
                </a:solidFill>
                <a:latin typeface="Verdana"/>
                <a:cs typeface="Verdana"/>
              </a:rPr>
              <a:t>Cumulative</a:t>
            </a:r>
            <a:r>
              <a:rPr sz="14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Verdana"/>
                <a:cs typeface="Verdana"/>
              </a:rPr>
              <a:t>funding</a:t>
            </a:r>
            <a:r>
              <a:rPr sz="14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585858"/>
                </a:solidFill>
                <a:latin typeface="Verdana"/>
                <a:cs typeface="Verdana"/>
              </a:rPr>
              <a:t>till</a:t>
            </a:r>
            <a:r>
              <a:rPr sz="140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Verdana"/>
                <a:cs typeface="Verdana"/>
              </a:rPr>
              <a:t>year</a:t>
            </a:r>
            <a:r>
              <a:rPr sz="140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585858"/>
                </a:solidFill>
                <a:latin typeface="Verdana"/>
                <a:cs typeface="Verdana"/>
              </a:rPr>
              <a:t>end/till</a:t>
            </a:r>
            <a:r>
              <a:rPr sz="1400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Verdana"/>
                <a:cs typeface="Verdana"/>
              </a:rPr>
              <a:t>date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6051" y="5318759"/>
            <a:ext cx="6162675" cy="0"/>
          </a:xfrm>
          <a:custGeom>
            <a:avLst/>
            <a:gdLst/>
            <a:ahLst/>
            <a:cxnLst/>
            <a:rect l="l" t="t" r="r" b="b"/>
            <a:pathLst>
              <a:path w="6162675">
                <a:moveTo>
                  <a:pt x="0" y="0"/>
                </a:moveTo>
                <a:lnTo>
                  <a:pt x="6162294" y="0"/>
                </a:lnTo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49476" y="2999994"/>
            <a:ext cx="334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5" dirty="0">
                <a:solidFill>
                  <a:srgbClr val="2956A4"/>
                </a:solidFill>
                <a:latin typeface="Tahoma"/>
                <a:cs typeface="Tahoma"/>
              </a:rPr>
              <a:t>25+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3920" y="2151075"/>
            <a:ext cx="334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5" dirty="0">
                <a:solidFill>
                  <a:srgbClr val="2956A4"/>
                </a:solidFill>
                <a:latin typeface="Tahoma"/>
                <a:cs typeface="Tahoma"/>
              </a:rPr>
              <a:t>55+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6747" y="1939544"/>
            <a:ext cx="334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5" dirty="0">
                <a:solidFill>
                  <a:srgbClr val="2956A4"/>
                </a:solidFill>
                <a:latin typeface="Tahoma"/>
                <a:cs typeface="Tahoma"/>
              </a:rPr>
              <a:t>60+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403" y="2689860"/>
            <a:ext cx="1007744" cy="307975"/>
          </a:xfrm>
          <a:prstGeom prst="rect">
            <a:avLst/>
          </a:prstGeom>
          <a:solidFill>
            <a:srgbClr val="EE7C1A"/>
          </a:solidFill>
        </p:spPr>
        <p:txBody>
          <a:bodyPr vert="horz" wrap="square" lIns="0" tIns="4381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45"/>
              </a:spcBef>
            </a:pP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$157Mn+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93720" y="1842516"/>
            <a:ext cx="1000125" cy="307975"/>
          </a:xfrm>
          <a:prstGeom prst="rect">
            <a:avLst/>
          </a:prstGeom>
          <a:solidFill>
            <a:srgbClr val="EE7C1A"/>
          </a:solidFill>
        </p:spPr>
        <p:txBody>
          <a:bodyPr vert="horz" wrap="square" lIns="0" tIns="4318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$566Mn+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2832" y="1630679"/>
            <a:ext cx="1135380" cy="307975"/>
          </a:xfrm>
          <a:prstGeom prst="rect">
            <a:avLst/>
          </a:prstGeom>
          <a:solidFill>
            <a:srgbClr val="EE7C1A"/>
          </a:solidFill>
        </p:spPr>
        <p:txBody>
          <a:bodyPr vert="horz" wrap="square" lIns="0" tIns="4254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$598Mn+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92194" y="1762505"/>
            <a:ext cx="1040765" cy="240665"/>
          </a:xfrm>
          <a:custGeom>
            <a:avLst/>
            <a:gdLst/>
            <a:ahLst/>
            <a:cxnLst/>
            <a:rect l="l" t="t" r="r" b="b"/>
            <a:pathLst>
              <a:path w="1040764" h="240664">
                <a:moveTo>
                  <a:pt x="964564" y="31114"/>
                </a:moveTo>
                <a:lnTo>
                  <a:pt x="0" y="227965"/>
                </a:lnTo>
                <a:lnTo>
                  <a:pt x="2539" y="240411"/>
                </a:lnTo>
                <a:lnTo>
                  <a:pt x="967104" y="43561"/>
                </a:lnTo>
                <a:lnTo>
                  <a:pt x="964564" y="31114"/>
                </a:lnTo>
                <a:close/>
              </a:path>
              <a:path w="1040764" h="240664">
                <a:moveTo>
                  <a:pt x="1032250" y="28575"/>
                </a:moveTo>
                <a:lnTo>
                  <a:pt x="977010" y="28575"/>
                </a:lnTo>
                <a:lnTo>
                  <a:pt x="979551" y="41021"/>
                </a:lnTo>
                <a:lnTo>
                  <a:pt x="967104" y="43561"/>
                </a:lnTo>
                <a:lnTo>
                  <a:pt x="973454" y="74676"/>
                </a:lnTo>
                <a:lnTo>
                  <a:pt x="1032250" y="28575"/>
                </a:lnTo>
                <a:close/>
              </a:path>
              <a:path w="1040764" h="240664">
                <a:moveTo>
                  <a:pt x="977010" y="28575"/>
                </a:moveTo>
                <a:lnTo>
                  <a:pt x="964564" y="31114"/>
                </a:lnTo>
                <a:lnTo>
                  <a:pt x="967104" y="43561"/>
                </a:lnTo>
                <a:lnTo>
                  <a:pt x="979551" y="41021"/>
                </a:lnTo>
                <a:lnTo>
                  <a:pt x="977010" y="28575"/>
                </a:lnTo>
                <a:close/>
              </a:path>
              <a:path w="1040764" h="240664">
                <a:moveTo>
                  <a:pt x="958214" y="0"/>
                </a:moveTo>
                <a:lnTo>
                  <a:pt x="964564" y="31114"/>
                </a:lnTo>
                <a:lnTo>
                  <a:pt x="977010" y="28575"/>
                </a:lnTo>
                <a:lnTo>
                  <a:pt x="1032250" y="28575"/>
                </a:lnTo>
                <a:lnTo>
                  <a:pt x="1040510" y="22098"/>
                </a:lnTo>
                <a:lnTo>
                  <a:pt x="95821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59866" y="1990979"/>
            <a:ext cx="6124575" cy="3326765"/>
            <a:chOff x="459866" y="1990979"/>
            <a:chExt cx="6124575" cy="332676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91" y="3317748"/>
              <a:ext cx="1819656" cy="19827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4629" y="3312922"/>
              <a:ext cx="1829435" cy="1992630"/>
            </a:xfrm>
            <a:custGeom>
              <a:avLst/>
              <a:gdLst/>
              <a:ahLst/>
              <a:cxnLst/>
              <a:rect l="l" t="t" r="r" b="b"/>
              <a:pathLst>
                <a:path w="1829435" h="1992629">
                  <a:moveTo>
                    <a:pt x="0" y="1992249"/>
                  </a:moveTo>
                  <a:lnTo>
                    <a:pt x="1829181" y="1992249"/>
                  </a:lnTo>
                  <a:lnTo>
                    <a:pt x="1829181" y="0"/>
                  </a:lnTo>
                  <a:lnTo>
                    <a:pt x="0" y="0"/>
                  </a:lnTo>
                  <a:lnTo>
                    <a:pt x="0" y="1992249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46911" y="1990979"/>
              <a:ext cx="1646555" cy="706120"/>
            </a:xfrm>
            <a:custGeom>
              <a:avLst/>
              <a:gdLst/>
              <a:ahLst/>
              <a:cxnLst/>
              <a:rect l="l" t="t" r="r" b="b"/>
              <a:pathLst>
                <a:path w="1646555" h="706119">
                  <a:moveTo>
                    <a:pt x="1573894" y="29197"/>
                  </a:moveTo>
                  <a:lnTo>
                    <a:pt x="0" y="693801"/>
                  </a:lnTo>
                  <a:lnTo>
                    <a:pt x="4825" y="705612"/>
                  </a:lnTo>
                  <a:lnTo>
                    <a:pt x="1578866" y="41000"/>
                  </a:lnTo>
                  <a:lnTo>
                    <a:pt x="1573894" y="29197"/>
                  </a:lnTo>
                  <a:close/>
                </a:path>
                <a:path w="1646555" h="706119">
                  <a:moveTo>
                    <a:pt x="1630486" y="24257"/>
                  </a:moveTo>
                  <a:lnTo>
                    <a:pt x="1585595" y="24257"/>
                  </a:lnTo>
                  <a:lnTo>
                    <a:pt x="1590547" y="36068"/>
                  </a:lnTo>
                  <a:lnTo>
                    <a:pt x="1578866" y="41000"/>
                  </a:lnTo>
                  <a:lnTo>
                    <a:pt x="1591183" y="70231"/>
                  </a:lnTo>
                  <a:lnTo>
                    <a:pt x="1630486" y="24257"/>
                  </a:lnTo>
                  <a:close/>
                </a:path>
                <a:path w="1646555" h="706119">
                  <a:moveTo>
                    <a:pt x="1585595" y="24257"/>
                  </a:moveTo>
                  <a:lnTo>
                    <a:pt x="1573894" y="29197"/>
                  </a:lnTo>
                  <a:lnTo>
                    <a:pt x="1578866" y="41000"/>
                  </a:lnTo>
                  <a:lnTo>
                    <a:pt x="1590547" y="36068"/>
                  </a:lnTo>
                  <a:lnTo>
                    <a:pt x="1585595" y="24257"/>
                  </a:lnTo>
                  <a:close/>
                </a:path>
                <a:path w="1646555" h="706119">
                  <a:moveTo>
                    <a:pt x="1561591" y="0"/>
                  </a:moveTo>
                  <a:lnTo>
                    <a:pt x="1573894" y="29197"/>
                  </a:lnTo>
                  <a:lnTo>
                    <a:pt x="1585595" y="24257"/>
                  </a:lnTo>
                  <a:lnTo>
                    <a:pt x="1630486" y="24257"/>
                  </a:lnTo>
                  <a:lnTo>
                    <a:pt x="1646555" y="5461"/>
                  </a:lnTo>
                  <a:lnTo>
                    <a:pt x="1561591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6227" y="2474976"/>
              <a:ext cx="1824227" cy="283311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81402" y="2470150"/>
              <a:ext cx="1833880" cy="2842895"/>
            </a:xfrm>
            <a:custGeom>
              <a:avLst/>
              <a:gdLst/>
              <a:ahLst/>
              <a:cxnLst/>
              <a:rect l="l" t="t" r="r" b="b"/>
              <a:pathLst>
                <a:path w="1833879" h="2842895">
                  <a:moveTo>
                    <a:pt x="0" y="2842641"/>
                  </a:moveTo>
                  <a:lnTo>
                    <a:pt x="1833752" y="2842641"/>
                  </a:lnTo>
                  <a:lnTo>
                    <a:pt x="1833752" y="0"/>
                  </a:lnTo>
                  <a:lnTo>
                    <a:pt x="0" y="0"/>
                  </a:lnTo>
                  <a:lnTo>
                    <a:pt x="0" y="284264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8115" y="2263140"/>
              <a:ext cx="1806314" cy="304342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33289" y="2258314"/>
              <a:ext cx="1845945" cy="3053080"/>
            </a:xfrm>
            <a:custGeom>
              <a:avLst/>
              <a:gdLst/>
              <a:ahLst/>
              <a:cxnLst/>
              <a:rect l="l" t="t" r="r" b="b"/>
              <a:pathLst>
                <a:path w="1845945" h="3053079">
                  <a:moveTo>
                    <a:pt x="0" y="3052953"/>
                  </a:moveTo>
                  <a:lnTo>
                    <a:pt x="1845944" y="3052953"/>
                  </a:lnTo>
                  <a:lnTo>
                    <a:pt x="1845944" y="0"/>
                  </a:lnTo>
                  <a:lnTo>
                    <a:pt x="0" y="0"/>
                  </a:lnTo>
                  <a:lnTo>
                    <a:pt x="0" y="305295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243713"/>
            <a:ext cx="3688079" cy="3810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70"/>
              </a:spcBef>
            </a:pPr>
            <a:r>
              <a:rPr sz="1000" b="1" spc="-40" dirty="0">
                <a:latin typeface="Tahoma"/>
                <a:cs typeface="Tahoma"/>
              </a:rPr>
              <a:t>Sources:</a:t>
            </a:r>
            <a:r>
              <a:rPr sz="1000" b="1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Verdana"/>
                <a:cs typeface="Verdana"/>
              </a:rPr>
              <a:t>Redseer,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Dentsu </a:t>
            </a:r>
            <a:r>
              <a:rPr sz="1000" spc="-200" dirty="0">
                <a:latin typeface="Verdana"/>
                <a:cs typeface="Verdana"/>
              </a:rPr>
              <a:t>I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5" dirty="0">
                <a:latin typeface="Verdana"/>
                <a:cs typeface="Verdana"/>
              </a:rPr>
              <a:t>E4M,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GSMA,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Affel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Co.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report.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spc="-25" dirty="0"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72" y="4494276"/>
            <a:ext cx="4163567" cy="54200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Digital</a:t>
            </a:r>
            <a:r>
              <a:rPr spc="-75" dirty="0"/>
              <a:t> </a:t>
            </a:r>
            <a:r>
              <a:rPr spc="-80" dirty="0"/>
              <a:t>Advertising:</a:t>
            </a:r>
            <a:r>
              <a:rPr spc="-75" dirty="0"/>
              <a:t> </a:t>
            </a:r>
            <a:r>
              <a:rPr spc="-55" dirty="0"/>
              <a:t>Long</a:t>
            </a:r>
            <a:r>
              <a:rPr spc="-65" dirty="0"/>
              <a:t> </a:t>
            </a:r>
            <a:r>
              <a:rPr spc="-85" dirty="0"/>
              <a:t>runway</a:t>
            </a:r>
            <a:r>
              <a:rPr spc="-65" dirty="0"/>
              <a:t> </a:t>
            </a:r>
            <a:r>
              <a:rPr spc="-170" dirty="0"/>
              <a:t>for</a:t>
            </a:r>
            <a:r>
              <a:rPr spc="-35" dirty="0"/>
              <a:t> </a:t>
            </a:r>
            <a:r>
              <a:rPr spc="-85" dirty="0"/>
              <a:t>growth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98982" y="923036"/>
            <a:ext cx="26619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solidFill>
                  <a:srgbClr val="EE7C1A"/>
                </a:solidFill>
                <a:latin typeface="Tahoma"/>
                <a:cs typeface="Tahoma"/>
              </a:rPr>
              <a:t>Strong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EE7C1A"/>
                </a:solidFill>
                <a:latin typeface="Tahoma"/>
                <a:cs typeface="Tahoma"/>
              </a:rPr>
              <a:t>Growth</a:t>
            </a:r>
            <a:r>
              <a:rPr sz="1400" b="1" spc="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in</a:t>
            </a:r>
            <a:r>
              <a:rPr sz="1400" b="1" spc="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Global</a:t>
            </a:r>
            <a:r>
              <a:rPr sz="1400" b="1" spc="1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Digital</a:t>
            </a:r>
            <a:endParaRPr sz="1400">
              <a:latin typeface="Tahoma"/>
              <a:cs typeface="Tahoma"/>
            </a:endParaRPr>
          </a:p>
          <a:p>
            <a:pPr marL="2540" algn="ctr">
              <a:lnSpc>
                <a:spcPct val="100000"/>
              </a:lnSpc>
            </a:pP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Adv.</a:t>
            </a:r>
            <a:r>
              <a:rPr sz="1400" b="1" spc="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(US$Bn.)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4034" y="923036"/>
            <a:ext cx="25146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65" dirty="0">
                <a:solidFill>
                  <a:srgbClr val="EE7C1A"/>
                </a:solidFill>
                <a:latin typeface="Tahoma"/>
                <a:cs typeface="Tahoma"/>
              </a:rPr>
              <a:t>Digital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Adv.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Spends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as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80" dirty="0">
                <a:solidFill>
                  <a:srgbClr val="EE7C1A"/>
                </a:solidFill>
                <a:latin typeface="Tahoma"/>
                <a:cs typeface="Tahoma"/>
              </a:rPr>
              <a:t>a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90" dirty="0">
                <a:solidFill>
                  <a:srgbClr val="EE7C1A"/>
                </a:solidFill>
                <a:latin typeface="Tahoma"/>
                <a:cs typeface="Tahoma"/>
              </a:rPr>
              <a:t>%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2540" algn="ctr">
              <a:lnSpc>
                <a:spcPct val="100000"/>
              </a:lnSpc>
            </a:pPr>
            <a:r>
              <a:rPr sz="1400" b="1" spc="-85" dirty="0">
                <a:solidFill>
                  <a:srgbClr val="EE7C1A"/>
                </a:solidFill>
                <a:latin typeface="Tahoma"/>
                <a:cs typeface="Tahoma"/>
              </a:rPr>
              <a:t>Total</a:t>
            </a:r>
            <a:r>
              <a:rPr sz="1400" b="1" spc="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Adv.</a:t>
            </a:r>
            <a:r>
              <a:rPr sz="1400" b="1" spc="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(US$Bn.)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61221" y="923036"/>
            <a:ext cx="2752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65" dirty="0">
                <a:solidFill>
                  <a:srgbClr val="EE7C1A"/>
                </a:solidFill>
                <a:latin typeface="Tahoma"/>
                <a:cs typeface="Tahoma"/>
              </a:rPr>
              <a:t>India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EE7C1A"/>
                </a:solidFill>
                <a:latin typeface="Tahoma"/>
                <a:cs typeface="Tahoma"/>
              </a:rPr>
              <a:t>to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EE7C1A"/>
                </a:solidFill>
                <a:latin typeface="Tahoma"/>
                <a:cs typeface="Tahoma"/>
              </a:rPr>
              <a:t>witness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EE7C1A"/>
                </a:solidFill>
                <a:latin typeface="Tahoma"/>
                <a:cs typeface="Tahoma"/>
              </a:rPr>
              <a:t>strong</a:t>
            </a:r>
            <a:r>
              <a:rPr sz="1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EE7C1A"/>
                </a:solidFill>
                <a:latin typeface="Tahoma"/>
                <a:cs typeface="Tahoma"/>
              </a:rPr>
              <a:t>structural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growth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EE7C1A"/>
                </a:solidFill>
                <a:latin typeface="Tahoma"/>
                <a:cs typeface="Tahoma"/>
              </a:rPr>
              <a:t>in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 digital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adv.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912" y="5168010"/>
            <a:ext cx="501205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E7C1A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Verdana"/>
                <a:cs typeface="Verdana"/>
              </a:rPr>
              <a:t>Growing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Penetration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Connected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Devices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E7C1A"/>
              </a:buClr>
              <a:buFont typeface="Microsoft Sans Serif"/>
              <a:buChar char="•"/>
            </a:pPr>
            <a:endParaRPr sz="13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EE7C1A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Rapid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Digitization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Existing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New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Industry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Verticals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400" y="4647691"/>
            <a:ext cx="3784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Triggers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growth</a:t>
            </a:r>
            <a:r>
              <a:rPr sz="1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 Advertising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8704" y="1412747"/>
            <a:ext cx="11617960" cy="2827020"/>
            <a:chOff x="298704" y="1412747"/>
            <a:chExt cx="11617960" cy="282702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1412747"/>
              <a:ext cx="11617452" cy="28270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28700" y="2389631"/>
              <a:ext cx="2164080" cy="1233170"/>
            </a:xfrm>
            <a:custGeom>
              <a:avLst/>
              <a:gdLst/>
              <a:ahLst/>
              <a:cxnLst/>
              <a:rect l="l" t="t" r="r" b="b"/>
              <a:pathLst>
                <a:path w="2164080" h="1233170">
                  <a:moveTo>
                    <a:pt x="516636" y="633996"/>
                  </a:moveTo>
                  <a:lnTo>
                    <a:pt x="0" y="633996"/>
                  </a:lnTo>
                  <a:lnTo>
                    <a:pt x="0" y="1232916"/>
                  </a:lnTo>
                  <a:lnTo>
                    <a:pt x="516636" y="1232916"/>
                  </a:lnTo>
                  <a:lnTo>
                    <a:pt x="516636" y="633996"/>
                  </a:lnTo>
                  <a:close/>
                </a:path>
                <a:path w="2164080" h="1233170">
                  <a:moveTo>
                    <a:pt x="2164080" y="0"/>
                  </a:moveTo>
                  <a:lnTo>
                    <a:pt x="1647444" y="0"/>
                  </a:lnTo>
                  <a:lnTo>
                    <a:pt x="1647444" y="1232916"/>
                  </a:lnTo>
                  <a:lnTo>
                    <a:pt x="2164080" y="1232916"/>
                  </a:lnTo>
                  <a:lnTo>
                    <a:pt x="2164080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3296" y="3622547"/>
              <a:ext cx="3295015" cy="0"/>
            </a:xfrm>
            <a:custGeom>
              <a:avLst/>
              <a:gdLst/>
              <a:ahLst/>
              <a:cxnLst/>
              <a:rect l="l" t="t" r="r" b="b"/>
              <a:pathLst>
                <a:path w="3295015">
                  <a:moveTo>
                    <a:pt x="0" y="0"/>
                  </a:moveTo>
                  <a:lnTo>
                    <a:pt x="329488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54988" y="2783839"/>
            <a:ext cx="2635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65" dirty="0">
                <a:latin typeface="Tahoma"/>
                <a:cs typeface="Tahoma"/>
              </a:rPr>
              <a:t>381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2382" y="2148967"/>
            <a:ext cx="2635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65" dirty="0">
                <a:latin typeface="Tahoma"/>
                <a:cs typeface="Tahoma"/>
              </a:rPr>
              <a:t>785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9936" y="3696970"/>
            <a:ext cx="3352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5" dirty="0">
                <a:latin typeface="Verdana"/>
                <a:cs typeface="Verdana"/>
              </a:rPr>
              <a:t>2020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9610" y="3696970"/>
            <a:ext cx="41020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90" dirty="0">
                <a:latin typeface="Verdana"/>
                <a:cs typeface="Verdana"/>
              </a:rPr>
              <a:t>2025E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72438" y="1693672"/>
            <a:ext cx="10672445" cy="2110740"/>
            <a:chOff x="1172438" y="1693672"/>
            <a:chExt cx="10672445" cy="2110740"/>
          </a:xfrm>
        </p:grpSpPr>
        <p:sp>
          <p:nvSpPr>
            <p:cNvPr id="27" name="object 27"/>
            <p:cNvSpPr/>
            <p:nvPr/>
          </p:nvSpPr>
          <p:spPr>
            <a:xfrm>
              <a:off x="1172438" y="1693672"/>
              <a:ext cx="1819275" cy="813435"/>
            </a:xfrm>
            <a:custGeom>
              <a:avLst/>
              <a:gdLst/>
              <a:ahLst/>
              <a:cxnLst/>
              <a:rect l="l" t="t" r="r" b="b"/>
              <a:pathLst>
                <a:path w="1819275" h="813435">
                  <a:moveTo>
                    <a:pt x="1746934" y="29032"/>
                  </a:moveTo>
                  <a:lnTo>
                    <a:pt x="0" y="801624"/>
                  </a:lnTo>
                  <a:lnTo>
                    <a:pt x="5130" y="813180"/>
                  </a:lnTo>
                  <a:lnTo>
                    <a:pt x="1752090" y="40682"/>
                  </a:lnTo>
                  <a:lnTo>
                    <a:pt x="1746934" y="29032"/>
                  </a:lnTo>
                  <a:close/>
                </a:path>
                <a:path w="1819275" h="813435">
                  <a:moveTo>
                    <a:pt x="1802810" y="23875"/>
                  </a:moveTo>
                  <a:lnTo>
                    <a:pt x="1758594" y="23875"/>
                  </a:lnTo>
                  <a:lnTo>
                    <a:pt x="1763674" y="35560"/>
                  </a:lnTo>
                  <a:lnTo>
                    <a:pt x="1752090" y="40682"/>
                  </a:lnTo>
                  <a:lnTo>
                    <a:pt x="1764944" y="69723"/>
                  </a:lnTo>
                  <a:lnTo>
                    <a:pt x="1802810" y="23875"/>
                  </a:lnTo>
                  <a:close/>
                </a:path>
                <a:path w="1819275" h="813435">
                  <a:moveTo>
                    <a:pt x="1758594" y="23875"/>
                  </a:moveTo>
                  <a:lnTo>
                    <a:pt x="1746934" y="29032"/>
                  </a:lnTo>
                  <a:lnTo>
                    <a:pt x="1752090" y="40682"/>
                  </a:lnTo>
                  <a:lnTo>
                    <a:pt x="1763674" y="35560"/>
                  </a:lnTo>
                  <a:lnTo>
                    <a:pt x="1758594" y="23875"/>
                  </a:lnTo>
                  <a:close/>
                </a:path>
                <a:path w="1819275" h="813435">
                  <a:moveTo>
                    <a:pt x="1734083" y="0"/>
                  </a:moveTo>
                  <a:lnTo>
                    <a:pt x="1746934" y="29032"/>
                  </a:lnTo>
                  <a:lnTo>
                    <a:pt x="1758594" y="23875"/>
                  </a:lnTo>
                  <a:lnTo>
                    <a:pt x="1802810" y="23875"/>
                  </a:lnTo>
                  <a:lnTo>
                    <a:pt x="1819173" y="4063"/>
                  </a:lnTo>
                  <a:lnTo>
                    <a:pt x="17340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22635" y="1863167"/>
              <a:ext cx="786130" cy="556895"/>
            </a:xfrm>
            <a:custGeom>
              <a:avLst/>
              <a:gdLst/>
              <a:ahLst/>
              <a:cxnLst/>
              <a:rect l="l" t="t" r="r" b="b"/>
              <a:pathLst>
                <a:path w="786130" h="556894">
                  <a:moveTo>
                    <a:pt x="473016" y="0"/>
                  </a:moveTo>
                  <a:lnTo>
                    <a:pt x="422124" y="3439"/>
                  </a:lnTo>
                  <a:lnTo>
                    <a:pt x="369862" y="11782"/>
                  </a:lnTo>
                  <a:lnTo>
                    <a:pt x="316781" y="25195"/>
                  </a:lnTo>
                  <a:lnTo>
                    <a:pt x="265113" y="43203"/>
                  </a:lnTo>
                  <a:lnTo>
                    <a:pt x="216912" y="64994"/>
                  </a:lnTo>
                  <a:lnTo>
                    <a:pt x="172544" y="90128"/>
                  </a:lnTo>
                  <a:lnTo>
                    <a:pt x="132381" y="118164"/>
                  </a:lnTo>
                  <a:lnTo>
                    <a:pt x="96792" y="148662"/>
                  </a:lnTo>
                  <a:lnTo>
                    <a:pt x="66146" y="181183"/>
                  </a:lnTo>
                  <a:lnTo>
                    <a:pt x="40813" y="215286"/>
                  </a:lnTo>
                  <a:lnTo>
                    <a:pt x="21162" y="250531"/>
                  </a:lnTo>
                  <a:lnTo>
                    <a:pt x="7563" y="286478"/>
                  </a:lnTo>
                  <a:lnTo>
                    <a:pt x="0" y="358718"/>
                  </a:lnTo>
                  <a:lnTo>
                    <a:pt x="6774" y="394130"/>
                  </a:lnTo>
                  <a:lnTo>
                    <a:pt x="22203" y="430287"/>
                  </a:lnTo>
                  <a:lnTo>
                    <a:pt x="45087" y="462346"/>
                  </a:lnTo>
                  <a:lnTo>
                    <a:pt x="74710" y="490096"/>
                  </a:lnTo>
                  <a:lnTo>
                    <a:pt x="110360" y="513325"/>
                  </a:lnTo>
                  <a:lnTo>
                    <a:pt x="151322" y="531821"/>
                  </a:lnTo>
                  <a:lnTo>
                    <a:pt x="196883" y="545372"/>
                  </a:lnTo>
                  <a:lnTo>
                    <a:pt x="246327" y="553767"/>
                  </a:lnTo>
                  <a:lnTo>
                    <a:pt x="298943" y="556793"/>
                  </a:lnTo>
                  <a:lnTo>
                    <a:pt x="354015" y="554239"/>
                  </a:lnTo>
                  <a:lnTo>
                    <a:pt x="410829" y="545894"/>
                  </a:lnTo>
                  <a:lnTo>
                    <a:pt x="468673" y="531544"/>
                  </a:lnTo>
                  <a:lnTo>
                    <a:pt x="524899" y="511673"/>
                  </a:lnTo>
                  <a:lnTo>
                    <a:pt x="576951" y="487354"/>
                  </a:lnTo>
                  <a:lnTo>
                    <a:pt x="624350" y="459159"/>
                  </a:lnTo>
                  <a:lnTo>
                    <a:pt x="666618" y="427659"/>
                  </a:lnTo>
                  <a:lnTo>
                    <a:pt x="703278" y="393425"/>
                  </a:lnTo>
                  <a:lnTo>
                    <a:pt x="733850" y="357028"/>
                  </a:lnTo>
                  <a:lnTo>
                    <a:pt x="757858" y="319041"/>
                  </a:lnTo>
                  <a:lnTo>
                    <a:pt x="774823" y="280034"/>
                  </a:lnTo>
                  <a:lnTo>
                    <a:pt x="784267" y="240579"/>
                  </a:lnTo>
                  <a:lnTo>
                    <a:pt x="785712" y="201247"/>
                  </a:lnTo>
                  <a:lnTo>
                    <a:pt x="778680" y="162609"/>
                  </a:lnTo>
                  <a:lnTo>
                    <a:pt x="744721" y="99434"/>
                  </a:lnTo>
                  <a:lnTo>
                    <a:pt x="687686" y="50614"/>
                  </a:lnTo>
                  <a:lnTo>
                    <a:pt x="651891" y="31998"/>
                  </a:lnTo>
                  <a:lnTo>
                    <a:pt x="611976" y="17464"/>
                  </a:lnTo>
                  <a:lnTo>
                    <a:pt x="568492" y="7177"/>
                  </a:lnTo>
                  <a:lnTo>
                    <a:pt x="521989" y="1300"/>
                  </a:lnTo>
                  <a:lnTo>
                    <a:pt x="473016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2635" y="1863167"/>
              <a:ext cx="786130" cy="556895"/>
            </a:xfrm>
            <a:custGeom>
              <a:avLst/>
              <a:gdLst/>
              <a:ahLst/>
              <a:cxnLst/>
              <a:rect l="l" t="t" r="r" b="b"/>
              <a:pathLst>
                <a:path w="786130" h="556894">
                  <a:moveTo>
                    <a:pt x="6774" y="394130"/>
                  </a:moveTo>
                  <a:lnTo>
                    <a:pt x="0" y="358718"/>
                  </a:lnTo>
                  <a:lnTo>
                    <a:pt x="386" y="322687"/>
                  </a:lnTo>
                  <a:lnTo>
                    <a:pt x="7563" y="286478"/>
                  </a:lnTo>
                  <a:lnTo>
                    <a:pt x="21162" y="250531"/>
                  </a:lnTo>
                  <a:lnTo>
                    <a:pt x="40813" y="215286"/>
                  </a:lnTo>
                  <a:lnTo>
                    <a:pt x="66146" y="181183"/>
                  </a:lnTo>
                  <a:lnTo>
                    <a:pt x="96792" y="148662"/>
                  </a:lnTo>
                  <a:lnTo>
                    <a:pt x="132381" y="118164"/>
                  </a:lnTo>
                  <a:lnTo>
                    <a:pt x="172544" y="90128"/>
                  </a:lnTo>
                  <a:lnTo>
                    <a:pt x="216912" y="64994"/>
                  </a:lnTo>
                  <a:lnTo>
                    <a:pt x="265113" y="43203"/>
                  </a:lnTo>
                  <a:lnTo>
                    <a:pt x="316781" y="25195"/>
                  </a:lnTo>
                  <a:lnTo>
                    <a:pt x="369862" y="11782"/>
                  </a:lnTo>
                  <a:lnTo>
                    <a:pt x="422124" y="3439"/>
                  </a:lnTo>
                  <a:lnTo>
                    <a:pt x="473016" y="0"/>
                  </a:lnTo>
                  <a:lnTo>
                    <a:pt x="521989" y="1300"/>
                  </a:lnTo>
                  <a:lnTo>
                    <a:pt x="568492" y="7177"/>
                  </a:lnTo>
                  <a:lnTo>
                    <a:pt x="611976" y="17464"/>
                  </a:lnTo>
                  <a:lnTo>
                    <a:pt x="651891" y="31998"/>
                  </a:lnTo>
                  <a:lnTo>
                    <a:pt x="687686" y="50614"/>
                  </a:lnTo>
                  <a:lnTo>
                    <a:pt x="718813" y="73148"/>
                  </a:lnTo>
                  <a:lnTo>
                    <a:pt x="764859" y="129310"/>
                  </a:lnTo>
                  <a:lnTo>
                    <a:pt x="785712" y="201247"/>
                  </a:lnTo>
                  <a:lnTo>
                    <a:pt x="784267" y="240579"/>
                  </a:lnTo>
                  <a:lnTo>
                    <a:pt x="774823" y="280034"/>
                  </a:lnTo>
                  <a:lnTo>
                    <a:pt x="757858" y="319041"/>
                  </a:lnTo>
                  <a:lnTo>
                    <a:pt x="733850" y="357028"/>
                  </a:lnTo>
                  <a:lnTo>
                    <a:pt x="703278" y="393425"/>
                  </a:lnTo>
                  <a:lnTo>
                    <a:pt x="666618" y="427659"/>
                  </a:lnTo>
                  <a:lnTo>
                    <a:pt x="624350" y="459159"/>
                  </a:lnTo>
                  <a:lnTo>
                    <a:pt x="576951" y="487354"/>
                  </a:lnTo>
                  <a:lnTo>
                    <a:pt x="524899" y="511673"/>
                  </a:lnTo>
                  <a:lnTo>
                    <a:pt x="468673" y="531544"/>
                  </a:lnTo>
                  <a:lnTo>
                    <a:pt x="410829" y="545894"/>
                  </a:lnTo>
                  <a:lnTo>
                    <a:pt x="354015" y="554239"/>
                  </a:lnTo>
                  <a:lnTo>
                    <a:pt x="298943" y="556793"/>
                  </a:lnTo>
                  <a:lnTo>
                    <a:pt x="246327" y="553767"/>
                  </a:lnTo>
                  <a:lnTo>
                    <a:pt x="196883" y="545372"/>
                  </a:lnTo>
                  <a:lnTo>
                    <a:pt x="151322" y="531821"/>
                  </a:lnTo>
                  <a:lnTo>
                    <a:pt x="110360" y="513325"/>
                  </a:lnTo>
                  <a:lnTo>
                    <a:pt x="74710" y="490096"/>
                  </a:lnTo>
                  <a:lnTo>
                    <a:pt x="45087" y="462346"/>
                  </a:lnTo>
                  <a:lnTo>
                    <a:pt x="22203" y="430287"/>
                  </a:lnTo>
                  <a:lnTo>
                    <a:pt x="6774" y="394130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0677" y="1935987"/>
              <a:ext cx="394970" cy="361315"/>
            </a:xfrm>
            <a:custGeom>
              <a:avLst/>
              <a:gdLst/>
              <a:ahLst/>
              <a:cxnLst/>
              <a:rect l="l" t="t" r="r" b="b"/>
              <a:pathLst>
                <a:path w="394969" h="361314">
                  <a:moveTo>
                    <a:pt x="107403" y="190881"/>
                  </a:moveTo>
                  <a:lnTo>
                    <a:pt x="90004" y="183896"/>
                  </a:lnTo>
                  <a:lnTo>
                    <a:pt x="87210" y="191135"/>
                  </a:lnTo>
                  <a:lnTo>
                    <a:pt x="84162" y="196596"/>
                  </a:lnTo>
                  <a:lnTo>
                    <a:pt x="56222" y="213360"/>
                  </a:lnTo>
                  <a:lnTo>
                    <a:pt x="44157" y="212344"/>
                  </a:lnTo>
                  <a:lnTo>
                    <a:pt x="19278" y="179133"/>
                  </a:lnTo>
                  <a:lnTo>
                    <a:pt x="19735" y="172567"/>
                  </a:lnTo>
                  <a:lnTo>
                    <a:pt x="47561" y="144348"/>
                  </a:lnTo>
                  <a:lnTo>
                    <a:pt x="55880" y="143573"/>
                  </a:lnTo>
                  <a:lnTo>
                    <a:pt x="64566" y="144627"/>
                  </a:lnTo>
                  <a:lnTo>
                    <a:pt x="73621" y="147447"/>
                  </a:lnTo>
                  <a:lnTo>
                    <a:pt x="75196" y="143573"/>
                  </a:lnTo>
                  <a:lnTo>
                    <a:pt x="80606" y="130302"/>
                  </a:lnTo>
                  <a:lnTo>
                    <a:pt x="72859" y="126746"/>
                  </a:lnTo>
                  <a:lnTo>
                    <a:pt x="64731" y="124968"/>
                  </a:lnTo>
                  <a:lnTo>
                    <a:pt x="56222" y="124841"/>
                  </a:lnTo>
                  <a:lnTo>
                    <a:pt x="47840" y="124841"/>
                  </a:lnTo>
                  <a:lnTo>
                    <a:pt x="10248" y="147701"/>
                  </a:lnTo>
                  <a:lnTo>
                    <a:pt x="0" y="179641"/>
                  </a:lnTo>
                  <a:lnTo>
                    <a:pt x="723" y="186461"/>
                  </a:lnTo>
                  <a:lnTo>
                    <a:pt x="25107" y="224155"/>
                  </a:lnTo>
                  <a:lnTo>
                    <a:pt x="54571" y="231876"/>
                  </a:lnTo>
                  <a:lnTo>
                    <a:pt x="64947" y="230238"/>
                  </a:lnTo>
                  <a:lnTo>
                    <a:pt x="97967" y="208965"/>
                  </a:lnTo>
                  <a:lnTo>
                    <a:pt x="104444" y="197726"/>
                  </a:lnTo>
                  <a:lnTo>
                    <a:pt x="107403" y="190881"/>
                  </a:lnTo>
                  <a:close/>
                </a:path>
                <a:path w="394969" h="361314">
                  <a:moveTo>
                    <a:pt x="195795" y="353314"/>
                  </a:moveTo>
                  <a:lnTo>
                    <a:pt x="165328" y="285750"/>
                  </a:lnTo>
                  <a:lnTo>
                    <a:pt x="154393" y="261493"/>
                  </a:lnTo>
                  <a:lnTo>
                    <a:pt x="128231" y="273304"/>
                  </a:lnTo>
                  <a:lnTo>
                    <a:pt x="125564" y="294259"/>
                  </a:lnTo>
                  <a:lnTo>
                    <a:pt x="144360" y="285750"/>
                  </a:lnTo>
                  <a:lnTo>
                    <a:pt x="178396" y="361188"/>
                  </a:lnTo>
                  <a:lnTo>
                    <a:pt x="195795" y="353314"/>
                  </a:lnTo>
                  <a:close/>
                </a:path>
                <a:path w="394969" h="361314">
                  <a:moveTo>
                    <a:pt x="211416" y="162306"/>
                  </a:moveTo>
                  <a:lnTo>
                    <a:pt x="203822" y="154813"/>
                  </a:lnTo>
                  <a:lnTo>
                    <a:pt x="200863" y="151892"/>
                  </a:lnTo>
                  <a:lnTo>
                    <a:pt x="163283" y="114820"/>
                  </a:lnTo>
                  <a:lnTo>
                    <a:pt x="163283" y="140716"/>
                  </a:lnTo>
                  <a:lnTo>
                    <a:pt x="138772" y="151892"/>
                  </a:lnTo>
                  <a:lnTo>
                    <a:pt x="136867" y="114808"/>
                  </a:lnTo>
                  <a:lnTo>
                    <a:pt x="163283" y="140716"/>
                  </a:lnTo>
                  <a:lnTo>
                    <a:pt x="163283" y="114820"/>
                  </a:lnTo>
                  <a:lnTo>
                    <a:pt x="134581" y="86487"/>
                  </a:lnTo>
                  <a:lnTo>
                    <a:pt x="116928" y="94488"/>
                  </a:lnTo>
                  <a:lnTo>
                    <a:pt x="123024" y="202311"/>
                  </a:lnTo>
                  <a:lnTo>
                    <a:pt x="141185" y="194056"/>
                  </a:lnTo>
                  <a:lnTo>
                    <a:pt x="140042" y="171831"/>
                  </a:lnTo>
                  <a:lnTo>
                    <a:pt x="177507" y="154813"/>
                  </a:lnTo>
                  <a:lnTo>
                    <a:pt x="193255" y="170561"/>
                  </a:lnTo>
                  <a:lnTo>
                    <a:pt x="211416" y="162306"/>
                  </a:lnTo>
                  <a:close/>
                </a:path>
                <a:path w="394969" h="361314">
                  <a:moveTo>
                    <a:pt x="276694" y="302768"/>
                  </a:moveTo>
                  <a:lnTo>
                    <a:pt x="276440" y="294767"/>
                  </a:lnTo>
                  <a:lnTo>
                    <a:pt x="272884" y="286766"/>
                  </a:lnTo>
                  <a:lnTo>
                    <a:pt x="272351" y="285623"/>
                  </a:lnTo>
                  <a:lnTo>
                    <a:pt x="269074" y="278511"/>
                  </a:lnTo>
                  <a:lnTo>
                    <a:pt x="263232" y="272796"/>
                  </a:lnTo>
                  <a:lnTo>
                    <a:pt x="257517" y="270624"/>
                  </a:lnTo>
                  <a:lnTo>
                    <a:pt x="257517" y="301371"/>
                  </a:lnTo>
                  <a:lnTo>
                    <a:pt x="254977" y="308229"/>
                  </a:lnTo>
                  <a:lnTo>
                    <a:pt x="252691" y="310642"/>
                  </a:lnTo>
                  <a:lnTo>
                    <a:pt x="246341" y="313563"/>
                  </a:lnTo>
                  <a:lnTo>
                    <a:pt x="243166" y="313563"/>
                  </a:lnTo>
                  <a:lnTo>
                    <a:pt x="230466" y="297815"/>
                  </a:lnTo>
                  <a:lnTo>
                    <a:pt x="232752" y="291211"/>
                  </a:lnTo>
                  <a:lnTo>
                    <a:pt x="234911" y="288798"/>
                  </a:lnTo>
                  <a:lnTo>
                    <a:pt x="238086" y="287274"/>
                  </a:lnTo>
                  <a:lnTo>
                    <a:pt x="241515" y="285750"/>
                  </a:lnTo>
                  <a:lnTo>
                    <a:pt x="244944" y="285623"/>
                  </a:lnTo>
                  <a:lnTo>
                    <a:pt x="248246" y="287020"/>
                  </a:lnTo>
                  <a:lnTo>
                    <a:pt x="251548" y="288290"/>
                  </a:lnTo>
                  <a:lnTo>
                    <a:pt x="254088" y="290703"/>
                  </a:lnTo>
                  <a:lnTo>
                    <a:pt x="255612" y="294259"/>
                  </a:lnTo>
                  <a:lnTo>
                    <a:pt x="257263" y="297942"/>
                  </a:lnTo>
                  <a:lnTo>
                    <a:pt x="257517" y="301371"/>
                  </a:lnTo>
                  <a:lnTo>
                    <a:pt x="257517" y="270624"/>
                  </a:lnTo>
                  <a:lnTo>
                    <a:pt x="256565" y="270256"/>
                  </a:lnTo>
                  <a:lnTo>
                    <a:pt x="255231" y="269748"/>
                  </a:lnTo>
                  <a:lnTo>
                    <a:pt x="247357" y="266573"/>
                  </a:lnTo>
                  <a:lnTo>
                    <a:pt x="239483" y="266827"/>
                  </a:lnTo>
                  <a:lnTo>
                    <a:pt x="231609" y="270256"/>
                  </a:lnTo>
                  <a:lnTo>
                    <a:pt x="233641" y="231902"/>
                  </a:lnTo>
                  <a:lnTo>
                    <a:pt x="215353" y="231140"/>
                  </a:lnTo>
                  <a:lnTo>
                    <a:pt x="212661" y="288290"/>
                  </a:lnTo>
                  <a:lnTo>
                    <a:pt x="212534" y="290703"/>
                  </a:lnTo>
                  <a:lnTo>
                    <a:pt x="212420" y="301371"/>
                  </a:lnTo>
                  <a:lnTo>
                    <a:pt x="212813" y="303911"/>
                  </a:lnTo>
                  <a:lnTo>
                    <a:pt x="213194" y="307086"/>
                  </a:lnTo>
                  <a:lnTo>
                    <a:pt x="244767" y="331368"/>
                  </a:lnTo>
                  <a:lnTo>
                    <a:pt x="250939" y="330542"/>
                  </a:lnTo>
                  <a:lnTo>
                    <a:pt x="257136" y="328422"/>
                  </a:lnTo>
                  <a:lnTo>
                    <a:pt x="265010" y="324739"/>
                  </a:lnTo>
                  <a:lnTo>
                    <a:pt x="270598" y="319024"/>
                  </a:lnTo>
                  <a:lnTo>
                    <a:pt x="272643" y="313563"/>
                  </a:lnTo>
                  <a:lnTo>
                    <a:pt x="276694" y="302768"/>
                  </a:lnTo>
                  <a:close/>
                </a:path>
                <a:path w="394969" h="361314">
                  <a:moveTo>
                    <a:pt x="301117" y="91160"/>
                  </a:moveTo>
                  <a:lnTo>
                    <a:pt x="300545" y="84797"/>
                  </a:lnTo>
                  <a:lnTo>
                    <a:pt x="299085" y="78498"/>
                  </a:lnTo>
                  <a:lnTo>
                    <a:pt x="296760" y="72390"/>
                  </a:lnTo>
                  <a:lnTo>
                    <a:pt x="294982" y="68580"/>
                  </a:lnTo>
                  <a:lnTo>
                    <a:pt x="248754" y="89408"/>
                  </a:lnTo>
                  <a:lnTo>
                    <a:pt x="256120" y="105791"/>
                  </a:lnTo>
                  <a:lnTo>
                    <a:pt x="282790" y="93726"/>
                  </a:lnTo>
                  <a:lnTo>
                    <a:pt x="282663" y="100330"/>
                  </a:lnTo>
                  <a:lnTo>
                    <a:pt x="281139" y="105791"/>
                  </a:lnTo>
                  <a:lnTo>
                    <a:pt x="278091" y="110236"/>
                  </a:lnTo>
                  <a:lnTo>
                    <a:pt x="275170" y="114681"/>
                  </a:lnTo>
                  <a:lnTo>
                    <a:pt x="270598" y="118237"/>
                  </a:lnTo>
                  <a:lnTo>
                    <a:pt x="264502" y="120904"/>
                  </a:lnTo>
                  <a:lnTo>
                    <a:pt x="257568" y="123355"/>
                  </a:lnTo>
                  <a:lnTo>
                    <a:pt x="250672" y="124421"/>
                  </a:lnTo>
                  <a:lnTo>
                    <a:pt x="243801" y="124066"/>
                  </a:lnTo>
                  <a:lnTo>
                    <a:pt x="215061" y="97612"/>
                  </a:lnTo>
                  <a:lnTo>
                    <a:pt x="214223" y="91160"/>
                  </a:lnTo>
                  <a:lnTo>
                    <a:pt x="214731" y="84658"/>
                  </a:lnTo>
                  <a:lnTo>
                    <a:pt x="243065" y="56184"/>
                  </a:lnTo>
                  <a:lnTo>
                    <a:pt x="251180" y="55346"/>
                  </a:lnTo>
                  <a:lnTo>
                    <a:pt x="259499" y="56273"/>
                  </a:lnTo>
                  <a:lnTo>
                    <a:pt x="268058" y="58928"/>
                  </a:lnTo>
                  <a:lnTo>
                    <a:pt x="269405" y="55346"/>
                  </a:lnTo>
                  <a:lnTo>
                    <a:pt x="274789" y="41148"/>
                  </a:lnTo>
                  <a:lnTo>
                    <a:pt x="266534" y="37592"/>
                  </a:lnTo>
                  <a:lnTo>
                    <a:pt x="258787" y="35941"/>
                  </a:lnTo>
                  <a:lnTo>
                    <a:pt x="251802" y="36068"/>
                  </a:lnTo>
                  <a:lnTo>
                    <a:pt x="208470" y="55143"/>
                  </a:lnTo>
                  <a:lnTo>
                    <a:pt x="195122" y="93726"/>
                  </a:lnTo>
                  <a:lnTo>
                    <a:pt x="196507" y="102590"/>
                  </a:lnTo>
                  <a:lnTo>
                    <a:pt x="223481" y="137426"/>
                  </a:lnTo>
                  <a:lnTo>
                    <a:pt x="250215" y="143357"/>
                  </a:lnTo>
                  <a:lnTo>
                    <a:pt x="257276" y="142494"/>
                  </a:lnTo>
                  <a:lnTo>
                    <a:pt x="292188" y="121793"/>
                  </a:lnTo>
                  <a:lnTo>
                    <a:pt x="301015" y="93726"/>
                  </a:lnTo>
                  <a:lnTo>
                    <a:pt x="301117" y="91160"/>
                  </a:lnTo>
                  <a:close/>
                </a:path>
                <a:path w="394969" h="361314">
                  <a:moveTo>
                    <a:pt x="346798" y="169672"/>
                  </a:moveTo>
                  <a:lnTo>
                    <a:pt x="334225" y="175387"/>
                  </a:lnTo>
                  <a:lnTo>
                    <a:pt x="331050" y="179197"/>
                  </a:lnTo>
                  <a:lnTo>
                    <a:pt x="327367" y="182626"/>
                  </a:lnTo>
                  <a:lnTo>
                    <a:pt x="323049" y="185674"/>
                  </a:lnTo>
                  <a:lnTo>
                    <a:pt x="318731" y="188849"/>
                  </a:lnTo>
                  <a:lnTo>
                    <a:pt x="313778" y="191643"/>
                  </a:lnTo>
                  <a:lnTo>
                    <a:pt x="302094" y="196977"/>
                  </a:lnTo>
                  <a:lnTo>
                    <a:pt x="296887" y="198577"/>
                  </a:lnTo>
                  <a:lnTo>
                    <a:pt x="296887" y="227203"/>
                  </a:lnTo>
                  <a:lnTo>
                    <a:pt x="283933" y="238125"/>
                  </a:lnTo>
                  <a:lnTo>
                    <a:pt x="280885" y="236982"/>
                  </a:lnTo>
                  <a:lnTo>
                    <a:pt x="273011" y="225044"/>
                  </a:lnTo>
                  <a:lnTo>
                    <a:pt x="274154" y="221996"/>
                  </a:lnTo>
                  <a:lnTo>
                    <a:pt x="286092" y="214122"/>
                  </a:lnTo>
                  <a:lnTo>
                    <a:pt x="289013" y="215265"/>
                  </a:lnTo>
                  <a:lnTo>
                    <a:pt x="292061" y="216408"/>
                  </a:lnTo>
                  <a:lnTo>
                    <a:pt x="294220" y="218440"/>
                  </a:lnTo>
                  <a:lnTo>
                    <a:pt x="295490" y="221361"/>
                  </a:lnTo>
                  <a:lnTo>
                    <a:pt x="296760" y="224028"/>
                  </a:lnTo>
                  <a:lnTo>
                    <a:pt x="296887" y="227203"/>
                  </a:lnTo>
                  <a:lnTo>
                    <a:pt x="296887" y="198577"/>
                  </a:lnTo>
                  <a:lnTo>
                    <a:pt x="294601" y="199263"/>
                  </a:lnTo>
                  <a:lnTo>
                    <a:pt x="285838" y="201168"/>
                  </a:lnTo>
                  <a:lnTo>
                    <a:pt x="260807" y="228854"/>
                  </a:lnTo>
                  <a:lnTo>
                    <a:pt x="261454" y="232283"/>
                  </a:lnTo>
                  <a:lnTo>
                    <a:pt x="263105" y="236220"/>
                  </a:lnTo>
                  <a:lnTo>
                    <a:pt x="265899" y="242189"/>
                  </a:lnTo>
                  <a:lnTo>
                    <a:pt x="270344" y="246380"/>
                  </a:lnTo>
                  <a:lnTo>
                    <a:pt x="282790" y="250952"/>
                  </a:lnTo>
                  <a:lnTo>
                    <a:pt x="288886" y="250825"/>
                  </a:lnTo>
                  <a:lnTo>
                    <a:pt x="301078" y="245237"/>
                  </a:lnTo>
                  <a:lnTo>
                    <a:pt x="305269" y="240792"/>
                  </a:lnTo>
                  <a:lnTo>
                    <a:pt x="306260" y="238125"/>
                  </a:lnTo>
                  <a:lnTo>
                    <a:pt x="309841" y="228473"/>
                  </a:lnTo>
                  <a:lnTo>
                    <a:pt x="309714" y="222377"/>
                  </a:lnTo>
                  <a:lnTo>
                    <a:pt x="305955" y="214122"/>
                  </a:lnTo>
                  <a:lnTo>
                    <a:pt x="305904" y="213995"/>
                  </a:lnTo>
                  <a:lnTo>
                    <a:pt x="304253" y="211455"/>
                  </a:lnTo>
                  <a:lnTo>
                    <a:pt x="301967" y="209042"/>
                  </a:lnTo>
                  <a:lnTo>
                    <a:pt x="305269" y="207899"/>
                  </a:lnTo>
                  <a:lnTo>
                    <a:pt x="330161" y="194564"/>
                  </a:lnTo>
                  <a:lnTo>
                    <a:pt x="307428" y="310388"/>
                  </a:lnTo>
                  <a:lnTo>
                    <a:pt x="320128" y="304673"/>
                  </a:lnTo>
                  <a:lnTo>
                    <a:pt x="341871" y="194564"/>
                  </a:lnTo>
                  <a:lnTo>
                    <a:pt x="346798" y="169672"/>
                  </a:lnTo>
                  <a:close/>
                </a:path>
                <a:path w="394969" h="361314">
                  <a:moveTo>
                    <a:pt x="391756" y="80772"/>
                  </a:moveTo>
                  <a:lnTo>
                    <a:pt x="364782" y="59944"/>
                  </a:lnTo>
                  <a:lnTo>
                    <a:pt x="351624" y="49784"/>
                  </a:lnTo>
                  <a:lnTo>
                    <a:pt x="356450" y="45085"/>
                  </a:lnTo>
                  <a:lnTo>
                    <a:pt x="357339" y="43561"/>
                  </a:lnTo>
                  <a:lnTo>
                    <a:pt x="359371" y="40132"/>
                  </a:lnTo>
                  <a:lnTo>
                    <a:pt x="360514" y="34798"/>
                  </a:lnTo>
                  <a:lnTo>
                    <a:pt x="361530" y="29337"/>
                  </a:lnTo>
                  <a:lnTo>
                    <a:pt x="360641" y="23622"/>
                  </a:lnTo>
                  <a:lnTo>
                    <a:pt x="358597" y="19050"/>
                  </a:lnTo>
                  <a:lnTo>
                    <a:pt x="355434" y="11938"/>
                  </a:lnTo>
                  <a:lnTo>
                    <a:pt x="351878" y="7493"/>
                  </a:lnTo>
                  <a:lnTo>
                    <a:pt x="347306" y="4572"/>
                  </a:lnTo>
                  <a:lnTo>
                    <a:pt x="342861" y="1524"/>
                  </a:lnTo>
                  <a:lnTo>
                    <a:pt x="342480" y="1409"/>
                  </a:lnTo>
                  <a:lnTo>
                    <a:pt x="342480" y="28448"/>
                  </a:lnTo>
                  <a:lnTo>
                    <a:pt x="342480" y="31369"/>
                  </a:lnTo>
                  <a:lnTo>
                    <a:pt x="339686" y="36195"/>
                  </a:lnTo>
                  <a:lnTo>
                    <a:pt x="336130" y="38608"/>
                  </a:lnTo>
                  <a:lnTo>
                    <a:pt x="330669" y="41148"/>
                  </a:lnTo>
                  <a:lnTo>
                    <a:pt x="325208" y="43561"/>
                  </a:lnTo>
                  <a:lnTo>
                    <a:pt x="316699" y="24765"/>
                  </a:lnTo>
                  <a:lnTo>
                    <a:pt x="326097" y="20447"/>
                  </a:lnTo>
                  <a:lnTo>
                    <a:pt x="329399" y="19431"/>
                  </a:lnTo>
                  <a:lnTo>
                    <a:pt x="331431" y="19177"/>
                  </a:lnTo>
                  <a:lnTo>
                    <a:pt x="333463" y="19050"/>
                  </a:lnTo>
                  <a:lnTo>
                    <a:pt x="335368" y="19558"/>
                  </a:lnTo>
                  <a:lnTo>
                    <a:pt x="337019" y="20574"/>
                  </a:lnTo>
                  <a:lnTo>
                    <a:pt x="338797" y="21590"/>
                  </a:lnTo>
                  <a:lnTo>
                    <a:pt x="340067" y="23114"/>
                  </a:lnTo>
                  <a:lnTo>
                    <a:pt x="340956" y="25019"/>
                  </a:lnTo>
                  <a:lnTo>
                    <a:pt x="342480" y="28448"/>
                  </a:lnTo>
                  <a:lnTo>
                    <a:pt x="342480" y="1409"/>
                  </a:lnTo>
                  <a:lnTo>
                    <a:pt x="338035" y="0"/>
                  </a:lnTo>
                  <a:lnTo>
                    <a:pt x="332828" y="127"/>
                  </a:lnTo>
                  <a:lnTo>
                    <a:pt x="327748" y="381"/>
                  </a:lnTo>
                  <a:lnTo>
                    <a:pt x="320128" y="2667"/>
                  </a:lnTo>
                  <a:lnTo>
                    <a:pt x="291426" y="15621"/>
                  </a:lnTo>
                  <a:lnTo>
                    <a:pt x="332955" y="107442"/>
                  </a:lnTo>
                  <a:lnTo>
                    <a:pt x="350354" y="99441"/>
                  </a:lnTo>
                  <a:lnTo>
                    <a:pt x="332828" y="60579"/>
                  </a:lnTo>
                  <a:lnTo>
                    <a:pt x="334479" y="59944"/>
                  </a:lnTo>
                  <a:lnTo>
                    <a:pt x="372579" y="89408"/>
                  </a:lnTo>
                  <a:lnTo>
                    <a:pt x="391756" y="80772"/>
                  </a:lnTo>
                  <a:close/>
                </a:path>
                <a:path w="394969" h="361314">
                  <a:moveTo>
                    <a:pt x="394423" y="253619"/>
                  </a:moveTo>
                  <a:lnTo>
                    <a:pt x="394296" y="247523"/>
                  </a:lnTo>
                  <a:lnTo>
                    <a:pt x="391502" y="241554"/>
                  </a:lnTo>
                  <a:lnTo>
                    <a:pt x="390550" y="239395"/>
                  </a:lnTo>
                  <a:lnTo>
                    <a:pt x="388835" y="235458"/>
                  </a:lnTo>
                  <a:lnTo>
                    <a:pt x="384390" y="231267"/>
                  </a:lnTo>
                  <a:lnTo>
                    <a:pt x="381596" y="230187"/>
                  </a:lnTo>
                  <a:lnTo>
                    <a:pt x="381596" y="252476"/>
                  </a:lnTo>
                  <a:lnTo>
                    <a:pt x="380453" y="255524"/>
                  </a:lnTo>
                  <a:lnTo>
                    <a:pt x="368388" y="263398"/>
                  </a:lnTo>
                  <a:lnTo>
                    <a:pt x="365467" y="262255"/>
                  </a:lnTo>
                  <a:lnTo>
                    <a:pt x="362419" y="261112"/>
                  </a:lnTo>
                  <a:lnTo>
                    <a:pt x="360260" y="259080"/>
                  </a:lnTo>
                  <a:lnTo>
                    <a:pt x="357720" y="253238"/>
                  </a:lnTo>
                  <a:lnTo>
                    <a:pt x="357593" y="250317"/>
                  </a:lnTo>
                  <a:lnTo>
                    <a:pt x="358736" y="247269"/>
                  </a:lnTo>
                  <a:lnTo>
                    <a:pt x="370674" y="239395"/>
                  </a:lnTo>
                  <a:lnTo>
                    <a:pt x="376770" y="241681"/>
                  </a:lnTo>
                  <a:lnTo>
                    <a:pt x="378929" y="243713"/>
                  </a:lnTo>
                  <a:lnTo>
                    <a:pt x="381469" y="249555"/>
                  </a:lnTo>
                  <a:lnTo>
                    <a:pt x="381596" y="252476"/>
                  </a:lnTo>
                  <a:lnTo>
                    <a:pt x="381596" y="230187"/>
                  </a:lnTo>
                  <a:lnTo>
                    <a:pt x="378167" y="228854"/>
                  </a:lnTo>
                  <a:lnTo>
                    <a:pt x="371944" y="226568"/>
                  </a:lnTo>
                  <a:lnTo>
                    <a:pt x="365721" y="226695"/>
                  </a:lnTo>
                  <a:lnTo>
                    <a:pt x="359752" y="229489"/>
                  </a:lnTo>
                  <a:lnTo>
                    <a:pt x="353656" y="232156"/>
                  </a:lnTo>
                  <a:lnTo>
                    <a:pt x="349465" y="236601"/>
                  </a:lnTo>
                  <a:lnTo>
                    <a:pt x="347179" y="242824"/>
                  </a:lnTo>
                  <a:lnTo>
                    <a:pt x="344766" y="249047"/>
                  </a:lnTo>
                  <a:lnTo>
                    <a:pt x="345020" y="255270"/>
                  </a:lnTo>
                  <a:lnTo>
                    <a:pt x="347814" y="261239"/>
                  </a:lnTo>
                  <a:lnTo>
                    <a:pt x="350481" y="267335"/>
                  </a:lnTo>
                  <a:lnTo>
                    <a:pt x="354926" y="271526"/>
                  </a:lnTo>
                  <a:lnTo>
                    <a:pt x="361149" y="273812"/>
                  </a:lnTo>
                  <a:lnTo>
                    <a:pt x="367372" y="276225"/>
                  </a:lnTo>
                  <a:lnTo>
                    <a:pt x="373468" y="276098"/>
                  </a:lnTo>
                  <a:lnTo>
                    <a:pt x="385533" y="270510"/>
                  </a:lnTo>
                  <a:lnTo>
                    <a:pt x="389724" y="266065"/>
                  </a:lnTo>
                  <a:lnTo>
                    <a:pt x="390753" y="263398"/>
                  </a:lnTo>
                  <a:lnTo>
                    <a:pt x="392137" y="259842"/>
                  </a:lnTo>
                  <a:lnTo>
                    <a:pt x="394423" y="253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6760" y="2016251"/>
              <a:ext cx="2382520" cy="1592580"/>
            </a:xfrm>
            <a:custGeom>
              <a:avLst/>
              <a:gdLst/>
              <a:ahLst/>
              <a:cxnLst/>
              <a:rect l="l" t="t" r="r" b="b"/>
              <a:pathLst>
                <a:path w="2382520" h="1592579">
                  <a:moveTo>
                    <a:pt x="225552" y="0"/>
                  </a:moveTo>
                  <a:lnTo>
                    <a:pt x="0" y="0"/>
                  </a:lnTo>
                  <a:lnTo>
                    <a:pt x="0" y="1592580"/>
                  </a:lnTo>
                  <a:lnTo>
                    <a:pt x="225552" y="1592580"/>
                  </a:lnTo>
                  <a:lnTo>
                    <a:pt x="225552" y="0"/>
                  </a:lnTo>
                  <a:close/>
                </a:path>
                <a:path w="2382520" h="1592579">
                  <a:moveTo>
                    <a:pt x="944880" y="97536"/>
                  </a:moveTo>
                  <a:lnTo>
                    <a:pt x="719328" y="97536"/>
                  </a:lnTo>
                  <a:lnTo>
                    <a:pt x="719328" y="1592580"/>
                  </a:lnTo>
                  <a:lnTo>
                    <a:pt x="944880" y="1592580"/>
                  </a:lnTo>
                  <a:lnTo>
                    <a:pt x="944880" y="97536"/>
                  </a:lnTo>
                  <a:close/>
                </a:path>
                <a:path w="2382520" h="1592579">
                  <a:moveTo>
                    <a:pt x="1664208" y="348996"/>
                  </a:moveTo>
                  <a:lnTo>
                    <a:pt x="1438656" y="348996"/>
                  </a:lnTo>
                  <a:lnTo>
                    <a:pt x="1438656" y="1592580"/>
                  </a:lnTo>
                  <a:lnTo>
                    <a:pt x="1664208" y="1592580"/>
                  </a:lnTo>
                  <a:lnTo>
                    <a:pt x="1664208" y="348996"/>
                  </a:lnTo>
                  <a:close/>
                </a:path>
                <a:path w="2382520" h="1592579">
                  <a:moveTo>
                    <a:pt x="2382012" y="368808"/>
                  </a:moveTo>
                  <a:lnTo>
                    <a:pt x="2157984" y="368808"/>
                  </a:lnTo>
                  <a:lnTo>
                    <a:pt x="2157984" y="1592580"/>
                  </a:lnTo>
                  <a:lnTo>
                    <a:pt x="2382012" y="1592580"/>
                  </a:lnTo>
                  <a:lnTo>
                    <a:pt x="2382012" y="368808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32547" y="3046475"/>
              <a:ext cx="226060" cy="562610"/>
            </a:xfrm>
            <a:custGeom>
              <a:avLst/>
              <a:gdLst/>
              <a:ahLst/>
              <a:cxnLst/>
              <a:rect l="l" t="t" r="r" b="b"/>
              <a:pathLst>
                <a:path w="226059" h="562610">
                  <a:moveTo>
                    <a:pt x="225551" y="0"/>
                  </a:moveTo>
                  <a:lnTo>
                    <a:pt x="0" y="0"/>
                  </a:lnTo>
                  <a:lnTo>
                    <a:pt x="0" y="562356"/>
                  </a:lnTo>
                  <a:lnTo>
                    <a:pt x="225551" y="562356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09872" y="3608832"/>
              <a:ext cx="3595370" cy="0"/>
            </a:xfrm>
            <a:custGeom>
              <a:avLst/>
              <a:gdLst/>
              <a:ahLst/>
              <a:cxnLst/>
              <a:rect l="l" t="t" r="r" b="b"/>
              <a:pathLst>
                <a:path w="3595370">
                  <a:moveTo>
                    <a:pt x="0" y="0"/>
                  </a:moveTo>
                  <a:lnTo>
                    <a:pt x="359511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51036" y="2461259"/>
              <a:ext cx="2214880" cy="1338580"/>
            </a:xfrm>
            <a:custGeom>
              <a:avLst/>
              <a:gdLst/>
              <a:ahLst/>
              <a:cxnLst/>
              <a:rect l="l" t="t" r="r" b="b"/>
              <a:pathLst>
                <a:path w="2214879" h="1338579">
                  <a:moveTo>
                    <a:pt x="528828" y="435864"/>
                  </a:moveTo>
                  <a:lnTo>
                    <a:pt x="0" y="435864"/>
                  </a:lnTo>
                  <a:lnTo>
                    <a:pt x="0" y="1338072"/>
                  </a:lnTo>
                  <a:lnTo>
                    <a:pt x="528828" y="1338072"/>
                  </a:lnTo>
                  <a:lnTo>
                    <a:pt x="528828" y="435864"/>
                  </a:lnTo>
                  <a:close/>
                </a:path>
                <a:path w="2214879" h="1338579">
                  <a:moveTo>
                    <a:pt x="2214372" y="0"/>
                  </a:moveTo>
                  <a:lnTo>
                    <a:pt x="1685544" y="0"/>
                  </a:lnTo>
                  <a:lnTo>
                    <a:pt x="1685544" y="1338072"/>
                  </a:lnTo>
                  <a:lnTo>
                    <a:pt x="2214372" y="1338072"/>
                  </a:lnTo>
                  <a:lnTo>
                    <a:pt x="2214372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71916" y="3799332"/>
              <a:ext cx="3373120" cy="0"/>
            </a:xfrm>
            <a:custGeom>
              <a:avLst/>
              <a:gdLst/>
              <a:ahLst/>
              <a:cxnLst/>
              <a:rect l="l" t="t" r="r" b="b"/>
              <a:pathLst>
                <a:path w="3373120">
                  <a:moveTo>
                    <a:pt x="0" y="0"/>
                  </a:moveTo>
                  <a:lnTo>
                    <a:pt x="337261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17897" y="1775587"/>
            <a:ext cx="305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60" dirty="0">
                <a:latin typeface="Tahoma"/>
                <a:cs typeface="Tahoma"/>
              </a:rPr>
              <a:t>82%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37226" y="1872183"/>
            <a:ext cx="3054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60" dirty="0">
                <a:latin typeface="Tahoma"/>
                <a:cs typeface="Tahoma"/>
              </a:rPr>
              <a:t>77%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56553" y="2124913"/>
            <a:ext cx="3054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60" dirty="0">
                <a:latin typeface="Tahoma"/>
                <a:cs typeface="Tahoma"/>
              </a:rPr>
              <a:t>64%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75881" y="2144649"/>
            <a:ext cx="305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60" dirty="0">
                <a:latin typeface="Tahoma"/>
                <a:cs typeface="Tahoma"/>
              </a:rPr>
              <a:t>63%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95209" y="2805430"/>
            <a:ext cx="305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60" dirty="0">
                <a:latin typeface="Tahoma"/>
                <a:cs typeface="Tahoma"/>
              </a:rPr>
              <a:t>29%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53254" y="3683634"/>
            <a:ext cx="4337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China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89296" y="3683634"/>
            <a:ext cx="1993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Verdana"/>
                <a:cs typeface="Verdana"/>
              </a:rPr>
              <a:t>UK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14973" y="3683634"/>
            <a:ext cx="186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25" dirty="0">
                <a:latin typeface="Verdana"/>
                <a:cs typeface="Verdana"/>
              </a:rPr>
              <a:t>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84950" y="3683634"/>
            <a:ext cx="486409" cy="365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5725" marR="5080" indent="-73660">
              <a:lnSpc>
                <a:spcPct val="102200"/>
              </a:lnSpc>
              <a:spcBef>
                <a:spcPts val="75"/>
              </a:spcBef>
            </a:pPr>
            <a:r>
              <a:rPr sz="1100" spc="-10" dirty="0">
                <a:latin typeface="Verdana"/>
                <a:cs typeface="Verdana"/>
              </a:rPr>
              <a:t>Global </a:t>
            </a:r>
            <a:r>
              <a:rPr sz="1100" spc="-20" dirty="0">
                <a:latin typeface="Verdana"/>
                <a:cs typeface="Verdana"/>
              </a:rPr>
              <a:t>Avg.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66254" y="3683634"/>
            <a:ext cx="361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Verdana"/>
                <a:cs typeface="Verdana"/>
              </a:rPr>
              <a:t>India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63939" y="2656713"/>
            <a:ext cx="305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60" dirty="0">
                <a:latin typeface="Tahoma"/>
                <a:cs typeface="Tahoma"/>
              </a:rPr>
              <a:t>29%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50371" y="2220849"/>
            <a:ext cx="305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60" dirty="0">
                <a:latin typeface="Tahoma"/>
                <a:cs typeface="Tahoma"/>
              </a:rPr>
              <a:t>43%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48698" y="3874134"/>
            <a:ext cx="3352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5" dirty="0">
                <a:latin typeface="Verdana"/>
                <a:cs typeface="Verdana"/>
              </a:rPr>
              <a:t>2021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797920" y="3874134"/>
            <a:ext cx="41020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90" dirty="0">
                <a:latin typeface="Verdana"/>
                <a:cs typeface="Verdana"/>
              </a:rPr>
              <a:t>2024E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58757" y="1628901"/>
            <a:ext cx="258000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b="1" spc="-70" dirty="0">
                <a:solidFill>
                  <a:srgbClr val="2956A4"/>
                </a:solidFill>
                <a:latin typeface="Tahoma"/>
                <a:cs typeface="Tahoma"/>
              </a:rPr>
              <a:t>…with</a:t>
            </a:r>
            <a:r>
              <a:rPr sz="1100" b="1" spc="-3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2956A4"/>
                </a:solidFill>
                <a:latin typeface="Tahoma"/>
                <a:cs typeface="Tahoma"/>
              </a:rPr>
              <a:t>similar</a:t>
            </a:r>
            <a:r>
              <a:rPr sz="1100" b="1" spc="-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100" b="1" spc="-20" dirty="0">
                <a:solidFill>
                  <a:srgbClr val="2956A4"/>
                </a:solidFill>
                <a:latin typeface="Tahoma"/>
                <a:cs typeface="Tahoma"/>
              </a:rPr>
              <a:t>expansion</a:t>
            </a:r>
            <a:r>
              <a:rPr sz="1100" b="1" spc="-2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2956A4"/>
                </a:solidFill>
                <a:latin typeface="Tahoma"/>
                <a:cs typeface="Tahoma"/>
              </a:rPr>
              <a:t>trends</a:t>
            </a:r>
            <a:r>
              <a:rPr sz="1100" b="1" spc="-1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956A4"/>
                </a:solidFill>
                <a:latin typeface="Tahoma"/>
                <a:cs typeface="Tahoma"/>
              </a:rPr>
              <a:t>across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b="1" spc="-10" dirty="0">
                <a:solidFill>
                  <a:srgbClr val="2956A4"/>
                </a:solidFill>
                <a:latin typeface="Tahoma"/>
                <a:cs typeface="Tahoma"/>
              </a:rPr>
              <a:t>emerging</a:t>
            </a:r>
            <a:r>
              <a:rPr sz="1100" b="1" spc="-7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956A4"/>
                </a:solidFill>
                <a:latin typeface="Tahoma"/>
                <a:cs typeface="Tahoma"/>
              </a:rPr>
              <a:t>markets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12063" y="3526535"/>
            <a:ext cx="11280775" cy="2819400"/>
            <a:chOff x="512063" y="3526535"/>
            <a:chExt cx="11280775" cy="28194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3526535"/>
              <a:ext cx="11280648" cy="2819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2852" y="4062983"/>
              <a:ext cx="2376170" cy="1801495"/>
            </a:xfrm>
            <a:custGeom>
              <a:avLst/>
              <a:gdLst/>
              <a:ahLst/>
              <a:cxnLst/>
              <a:rect l="l" t="t" r="r" b="b"/>
              <a:pathLst>
                <a:path w="2376170" h="1801495">
                  <a:moveTo>
                    <a:pt x="321564" y="0"/>
                  </a:moveTo>
                  <a:lnTo>
                    <a:pt x="0" y="0"/>
                  </a:lnTo>
                  <a:lnTo>
                    <a:pt x="0" y="1801368"/>
                  </a:lnTo>
                  <a:lnTo>
                    <a:pt x="321564" y="1801380"/>
                  </a:lnTo>
                  <a:lnTo>
                    <a:pt x="321564" y="0"/>
                  </a:lnTo>
                  <a:close/>
                </a:path>
                <a:path w="2376170" h="1801495">
                  <a:moveTo>
                    <a:pt x="1348740" y="1600200"/>
                  </a:moveTo>
                  <a:lnTo>
                    <a:pt x="1027176" y="1600200"/>
                  </a:lnTo>
                  <a:lnTo>
                    <a:pt x="1027176" y="1801368"/>
                  </a:lnTo>
                  <a:lnTo>
                    <a:pt x="1348740" y="1801368"/>
                  </a:lnTo>
                  <a:lnTo>
                    <a:pt x="1348740" y="1600200"/>
                  </a:lnTo>
                  <a:close/>
                </a:path>
                <a:path w="2376170" h="1801495">
                  <a:moveTo>
                    <a:pt x="2375916" y="1725168"/>
                  </a:moveTo>
                  <a:lnTo>
                    <a:pt x="2052828" y="1725168"/>
                  </a:lnTo>
                  <a:lnTo>
                    <a:pt x="2052828" y="1801368"/>
                  </a:lnTo>
                  <a:lnTo>
                    <a:pt x="2375916" y="1801368"/>
                  </a:lnTo>
                  <a:lnTo>
                    <a:pt x="2375916" y="172516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9283" y="5864351"/>
              <a:ext cx="3081655" cy="0"/>
            </a:xfrm>
            <a:custGeom>
              <a:avLst/>
              <a:gdLst/>
              <a:ahLst/>
              <a:cxnLst/>
              <a:rect l="l" t="t" r="r" b="b"/>
              <a:pathLst>
                <a:path w="3081654">
                  <a:moveTo>
                    <a:pt x="0" y="0"/>
                  </a:moveTo>
                  <a:lnTo>
                    <a:pt x="308152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8501633" y="2222754"/>
            <a:ext cx="1252855" cy="1104900"/>
          </a:xfrm>
          <a:custGeom>
            <a:avLst/>
            <a:gdLst/>
            <a:ahLst/>
            <a:cxnLst/>
            <a:rect l="l" t="t" r="r" b="b"/>
            <a:pathLst>
              <a:path w="1252854" h="1104900">
                <a:moveTo>
                  <a:pt x="0" y="184150"/>
                </a:moveTo>
                <a:lnTo>
                  <a:pt x="6576" y="135187"/>
                </a:lnTo>
                <a:lnTo>
                  <a:pt x="25136" y="91195"/>
                </a:lnTo>
                <a:lnTo>
                  <a:pt x="53927" y="53927"/>
                </a:lnTo>
                <a:lnTo>
                  <a:pt x="91195" y="25136"/>
                </a:lnTo>
                <a:lnTo>
                  <a:pt x="135187" y="6576"/>
                </a:lnTo>
                <a:lnTo>
                  <a:pt x="184150" y="0"/>
                </a:lnTo>
                <a:lnTo>
                  <a:pt x="1068577" y="0"/>
                </a:lnTo>
                <a:lnTo>
                  <a:pt x="1117540" y="6576"/>
                </a:lnTo>
                <a:lnTo>
                  <a:pt x="1161532" y="25136"/>
                </a:lnTo>
                <a:lnTo>
                  <a:pt x="1198800" y="53927"/>
                </a:lnTo>
                <a:lnTo>
                  <a:pt x="1227591" y="91195"/>
                </a:lnTo>
                <a:lnTo>
                  <a:pt x="1246151" y="135187"/>
                </a:lnTo>
                <a:lnTo>
                  <a:pt x="1252727" y="184150"/>
                </a:lnTo>
                <a:lnTo>
                  <a:pt x="1252727" y="920750"/>
                </a:lnTo>
                <a:lnTo>
                  <a:pt x="1246151" y="969712"/>
                </a:lnTo>
                <a:lnTo>
                  <a:pt x="1227591" y="1013704"/>
                </a:lnTo>
                <a:lnTo>
                  <a:pt x="1198800" y="1050972"/>
                </a:lnTo>
                <a:lnTo>
                  <a:pt x="1161532" y="1079763"/>
                </a:lnTo>
                <a:lnTo>
                  <a:pt x="1117540" y="1098323"/>
                </a:lnTo>
                <a:lnTo>
                  <a:pt x="1068577" y="1104900"/>
                </a:lnTo>
                <a:lnTo>
                  <a:pt x="184150" y="1104900"/>
                </a:lnTo>
                <a:lnTo>
                  <a:pt x="135187" y="1098323"/>
                </a:lnTo>
                <a:lnTo>
                  <a:pt x="91195" y="1079763"/>
                </a:lnTo>
                <a:lnTo>
                  <a:pt x="53927" y="1050972"/>
                </a:lnTo>
                <a:lnTo>
                  <a:pt x="25136" y="1013704"/>
                </a:lnTo>
                <a:lnTo>
                  <a:pt x="6576" y="969712"/>
                </a:lnTo>
                <a:lnTo>
                  <a:pt x="0" y="920750"/>
                </a:lnTo>
                <a:lnTo>
                  <a:pt x="0" y="184150"/>
                </a:lnTo>
                <a:close/>
              </a:path>
            </a:pathLst>
          </a:custGeom>
          <a:ln w="19050">
            <a:solidFill>
              <a:srgbClr val="EC7C3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44461" y="2222754"/>
            <a:ext cx="1252855" cy="1104900"/>
          </a:xfrm>
          <a:custGeom>
            <a:avLst/>
            <a:gdLst/>
            <a:ahLst/>
            <a:cxnLst/>
            <a:rect l="l" t="t" r="r" b="b"/>
            <a:pathLst>
              <a:path w="1252854" h="1104900">
                <a:moveTo>
                  <a:pt x="0" y="184150"/>
                </a:moveTo>
                <a:lnTo>
                  <a:pt x="6576" y="135187"/>
                </a:lnTo>
                <a:lnTo>
                  <a:pt x="25136" y="91195"/>
                </a:lnTo>
                <a:lnTo>
                  <a:pt x="53927" y="53927"/>
                </a:lnTo>
                <a:lnTo>
                  <a:pt x="91195" y="25136"/>
                </a:lnTo>
                <a:lnTo>
                  <a:pt x="135187" y="6576"/>
                </a:lnTo>
                <a:lnTo>
                  <a:pt x="184150" y="0"/>
                </a:lnTo>
                <a:lnTo>
                  <a:pt x="1068578" y="0"/>
                </a:lnTo>
                <a:lnTo>
                  <a:pt x="1117540" y="6576"/>
                </a:lnTo>
                <a:lnTo>
                  <a:pt x="1161532" y="25136"/>
                </a:lnTo>
                <a:lnTo>
                  <a:pt x="1198800" y="53927"/>
                </a:lnTo>
                <a:lnTo>
                  <a:pt x="1227591" y="91195"/>
                </a:lnTo>
                <a:lnTo>
                  <a:pt x="1246151" y="135187"/>
                </a:lnTo>
                <a:lnTo>
                  <a:pt x="1252728" y="184150"/>
                </a:lnTo>
                <a:lnTo>
                  <a:pt x="1252728" y="920750"/>
                </a:lnTo>
                <a:lnTo>
                  <a:pt x="1246151" y="969712"/>
                </a:lnTo>
                <a:lnTo>
                  <a:pt x="1227591" y="1013704"/>
                </a:lnTo>
                <a:lnTo>
                  <a:pt x="1198800" y="1050972"/>
                </a:lnTo>
                <a:lnTo>
                  <a:pt x="1161532" y="1079763"/>
                </a:lnTo>
                <a:lnTo>
                  <a:pt x="1117540" y="1098323"/>
                </a:lnTo>
                <a:lnTo>
                  <a:pt x="1068578" y="1104900"/>
                </a:lnTo>
                <a:lnTo>
                  <a:pt x="184150" y="1104900"/>
                </a:lnTo>
                <a:lnTo>
                  <a:pt x="135187" y="1098323"/>
                </a:lnTo>
                <a:lnTo>
                  <a:pt x="91195" y="1079763"/>
                </a:lnTo>
                <a:lnTo>
                  <a:pt x="53927" y="1050972"/>
                </a:lnTo>
                <a:lnTo>
                  <a:pt x="25136" y="1013704"/>
                </a:lnTo>
                <a:lnTo>
                  <a:pt x="6576" y="969712"/>
                </a:lnTo>
                <a:lnTo>
                  <a:pt x="0" y="920750"/>
                </a:lnTo>
                <a:lnTo>
                  <a:pt x="0" y="184150"/>
                </a:lnTo>
                <a:close/>
              </a:path>
            </a:pathLst>
          </a:custGeom>
          <a:ln w="19050">
            <a:solidFill>
              <a:srgbClr val="EC7C3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4689" y="2231898"/>
            <a:ext cx="1252855" cy="1103630"/>
          </a:xfrm>
          <a:custGeom>
            <a:avLst/>
            <a:gdLst/>
            <a:ahLst/>
            <a:cxnLst/>
            <a:rect l="l" t="t" r="r" b="b"/>
            <a:pathLst>
              <a:path w="1252854" h="1103629">
                <a:moveTo>
                  <a:pt x="0" y="183896"/>
                </a:moveTo>
                <a:lnTo>
                  <a:pt x="6566" y="134996"/>
                </a:lnTo>
                <a:lnTo>
                  <a:pt x="25098" y="91063"/>
                </a:lnTo>
                <a:lnTo>
                  <a:pt x="53848" y="53847"/>
                </a:lnTo>
                <a:lnTo>
                  <a:pt x="91063" y="25098"/>
                </a:lnTo>
                <a:lnTo>
                  <a:pt x="134996" y="6566"/>
                </a:lnTo>
                <a:lnTo>
                  <a:pt x="183896" y="0"/>
                </a:lnTo>
                <a:lnTo>
                  <a:pt x="1068832" y="0"/>
                </a:lnTo>
                <a:lnTo>
                  <a:pt x="1117731" y="6566"/>
                </a:lnTo>
                <a:lnTo>
                  <a:pt x="1161664" y="25098"/>
                </a:lnTo>
                <a:lnTo>
                  <a:pt x="1198879" y="53848"/>
                </a:lnTo>
                <a:lnTo>
                  <a:pt x="1227629" y="91063"/>
                </a:lnTo>
                <a:lnTo>
                  <a:pt x="1246161" y="134996"/>
                </a:lnTo>
                <a:lnTo>
                  <a:pt x="1252727" y="183896"/>
                </a:lnTo>
                <a:lnTo>
                  <a:pt x="1252727" y="919479"/>
                </a:lnTo>
                <a:lnTo>
                  <a:pt x="1246161" y="968379"/>
                </a:lnTo>
                <a:lnTo>
                  <a:pt x="1227629" y="1012312"/>
                </a:lnTo>
                <a:lnTo>
                  <a:pt x="1198880" y="1049528"/>
                </a:lnTo>
                <a:lnTo>
                  <a:pt x="1161664" y="1078277"/>
                </a:lnTo>
                <a:lnTo>
                  <a:pt x="1117731" y="1096809"/>
                </a:lnTo>
                <a:lnTo>
                  <a:pt x="1068832" y="1103376"/>
                </a:lnTo>
                <a:lnTo>
                  <a:pt x="183896" y="1103376"/>
                </a:lnTo>
                <a:lnTo>
                  <a:pt x="134996" y="1096809"/>
                </a:lnTo>
                <a:lnTo>
                  <a:pt x="91063" y="1078277"/>
                </a:lnTo>
                <a:lnTo>
                  <a:pt x="53847" y="1049527"/>
                </a:lnTo>
                <a:lnTo>
                  <a:pt x="25098" y="1012312"/>
                </a:lnTo>
                <a:lnTo>
                  <a:pt x="6566" y="968379"/>
                </a:lnTo>
                <a:lnTo>
                  <a:pt x="0" y="919479"/>
                </a:lnTo>
                <a:lnTo>
                  <a:pt x="0" y="183896"/>
                </a:lnTo>
                <a:close/>
              </a:path>
            </a:pathLst>
          </a:custGeom>
          <a:ln w="19050">
            <a:solidFill>
              <a:srgbClr val="2956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1005" y="2231898"/>
            <a:ext cx="1252855" cy="1103630"/>
          </a:xfrm>
          <a:custGeom>
            <a:avLst/>
            <a:gdLst/>
            <a:ahLst/>
            <a:cxnLst/>
            <a:rect l="l" t="t" r="r" b="b"/>
            <a:pathLst>
              <a:path w="1252854" h="1103629">
                <a:moveTo>
                  <a:pt x="0" y="183896"/>
                </a:moveTo>
                <a:lnTo>
                  <a:pt x="6566" y="134996"/>
                </a:lnTo>
                <a:lnTo>
                  <a:pt x="25098" y="91063"/>
                </a:lnTo>
                <a:lnTo>
                  <a:pt x="53848" y="53847"/>
                </a:lnTo>
                <a:lnTo>
                  <a:pt x="91063" y="25098"/>
                </a:lnTo>
                <a:lnTo>
                  <a:pt x="134996" y="6566"/>
                </a:lnTo>
                <a:lnTo>
                  <a:pt x="183896" y="0"/>
                </a:lnTo>
                <a:lnTo>
                  <a:pt x="1068832" y="0"/>
                </a:lnTo>
                <a:lnTo>
                  <a:pt x="1117731" y="6566"/>
                </a:lnTo>
                <a:lnTo>
                  <a:pt x="1161664" y="25098"/>
                </a:lnTo>
                <a:lnTo>
                  <a:pt x="1198880" y="53848"/>
                </a:lnTo>
                <a:lnTo>
                  <a:pt x="1227629" y="91063"/>
                </a:lnTo>
                <a:lnTo>
                  <a:pt x="1246161" y="134996"/>
                </a:lnTo>
                <a:lnTo>
                  <a:pt x="1252728" y="183896"/>
                </a:lnTo>
                <a:lnTo>
                  <a:pt x="1252728" y="919479"/>
                </a:lnTo>
                <a:lnTo>
                  <a:pt x="1246161" y="968379"/>
                </a:lnTo>
                <a:lnTo>
                  <a:pt x="1227629" y="1012312"/>
                </a:lnTo>
                <a:lnTo>
                  <a:pt x="1198880" y="1049528"/>
                </a:lnTo>
                <a:lnTo>
                  <a:pt x="1161664" y="1078277"/>
                </a:lnTo>
                <a:lnTo>
                  <a:pt x="1117731" y="1096809"/>
                </a:lnTo>
                <a:lnTo>
                  <a:pt x="1068832" y="1103376"/>
                </a:lnTo>
                <a:lnTo>
                  <a:pt x="183896" y="1103376"/>
                </a:lnTo>
                <a:lnTo>
                  <a:pt x="134996" y="1096809"/>
                </a:lnTo>
                <a:lnTo>
                  <a:pt x="91063" y="1078277"/>
                </a:lnTo>
                <a:lnTo>
                  <a:pt x="53847" y="1049527"/>
                </a:lnTo>
                <a:lnTo>
                  <a:pt x="25098" y="1012312"/>
                </a:lnTo>
                <a:lnTo>
                  <a:pt x="6566" y="968379"/>
                </a:lnTo>
                <a:lnTo>
                  <a:pt x="0" y="919479"/>
                </a:lnTo>
                <a:lnTo>
                  <a:pt x="0" y="183896"/>
                </a:lnTo>
                <a:close/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4689" y="941069"/>
            <a:ext cx="1252855" cy="1103630"/>
          </a:xfrm>
          <a:custGeom>
            <a:avLst/>
            <a:gdLst/>
            <a:ahLst/>
            <a:cxnLst/>
            <a:rect l="l" t="t" r="r" b="b"/>
            <a:pathLst>
              <a:path w="1252854" h="1103630">
                <a:moveTo>
                  <a:pt x="0" y="183895"/>
                </a:moveTo>
                <a:lnTo>
                  <a:pt x="6566" y="134996"/>
                </a:lnTo>
                <a:lnTo>
                  <a:pt x="25098" y="91063"/>
                </a:lnTo>
                <a:lnTo>
                  <a:pt x="53848" y="53848"/>
                </a:lnTo>
                <a:lnTo>
                  <a:pt x="91063" y="25098"/>
                </a:lnTo>
                <a:lnTo>
                  <a:pt x="134996" y="6566"/>
                </a:lnTo>
                <a:lnTo>
                  <a:pt x="183896" y="0"/>
                </a:lnTo>
                <a:lnTo>
                  <a:pt x="1068832" y="0"/>
                </a:lnTo>
                <a:lnTo>
                  <a:pt x="1117731" y="6566"/>
                </a:lnTo>
                <a:lnTo>
                  <a:pt x="1161664" y="25098"/>
                </a:lnTo>
                <a:lnTo>
                  <a:pt x="1198879" y="53847"/>
                </a:lnTo>
                <a:lnTo>
                  <a:pt x="1227629" y="91063"/>
                </a:lnTo>
                <a:lnTo>
                  <a:pt x="1246161" y="134996"/>
                </a:lnTo>
                <a:lnTo>
                  <a:pt x="1252727" y="183895"/>
                </a:lnTo>
                <a:lnTo>
                  <a:pt x="1252727" y="919479"/>
                </a:lnTo>
                <a:lnTo>
                  <a:pt x="1246161" y="968379"/>
                </a:lnTo>
                <a:lnTo>
                  <a:pt x="1227629" y="1012312"/>
                </a:lnTo>
                <a:lnTo>
                  <a:pt x="1198880" y="1049528"/>
                </a:lnTo>
                <a:lnTo>
                  <a:pt x="1161664" y="1078277"/>
                </a:lnTo>
                <a:lnTo>
                  <a:pt x="1117731" y="1096809"/>
                </a:lnTo>
                <a:lnTo>
                  <a:pt x="1068832" y="1103376"/>
                </a:lnTo>
                <a:lnTo>
                  <a:pt x="183896" y="1103376"/>
                </a:lnTo>
                <a:lnTo>
                  <a:pt x="134996" y="1096809"/>
                </a:lnTo>
                <a:lnTo>
                  <a:pt x="91063" y="1078277"/>
                </a:lnTo>
                <a:lnTo>
                  <a:pt x="53847" y="1049527"/>
                </a:lnTo>
                <a:lnTo>
                  <a:pt x="25098" y="1012312"/>
                </a:lnTo>
                <a:lnTo>
                  <a:pt x="6566" y="968379"/>
                </a:lnTo>
                <a:lnTo>
                  <a:pt x="0" y="919479"/>
                </a:lnTo>
                <a:lnTo>
                  <a:pt x="0" y="183895"/>
                </a:lnTo>
                <a:close/>
              </a:path>
            </a:pathLst>
          </a:custGeom>
          <a:ln w="19050">
            <a:solidFill>
              <a:srgbClr val="EC7C3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32269" y="941069"/>
            <a:ext cx="1251585" cy="1103630"/>
          </a:xfrm>
          <a:custGeom>
            <a:avLst/>
            <a:gdLst/>
            <a:ahLst/>
            <a:cxnLst/>
            <a:rect l="l" t="t" r="r" b="b"/>
            <a:pathLst>
              <a:path w="1251584" h="1103630">
                <a:moveTo>
                  <a:pt x="0" y="183895"/>
                </a:moveTo>
                <a:lnTo>
                  <a:pt x="6566" y="134996"/>
                </a:lnTo>
                <a:lnTo>
                  <a:pt x="25098" y="91063"/>
                </a:lnTo>
                <a:lnTo>
                  <a:pt x="53848" y="53848"/>
                </a:lnTo>
                <a:lnTo>
                  <a:pt x="91063" y="25098"/>
                </a:lnTo>
                <a:lnTo>
                  <a:pt x="134996" y="6566"/>
                </a:lnTo>
                <a:lnTo>
                  <a:pt x="183896" y="0"/>
                </a:lnTo>
                <a:lnTo>
                  <a:pt x="1067307" y="0"/>
                </a:lnTo>
                <a:lnTo>
                  <a:pt x="1116207" y="6566"/>
                </a:lnTo>
                <a:lnTo>
                  <a:pt x="1160140" y="25098"/>
                </a:lnTo>
                <a:lnTo>
                  <a:pt x="1197355" y="53847"/>
                </a:lnTo>
                <a:lnTo>
                  <a:pt x="1226105" y="91063"/>
                </a:lnTo>
                <a:lnTo>
                  <a:pt x="1244637" y="134996"/>
                </a:lnTo>
                <a:lnTo>
                  <a:pt x="1251203" y="183895"/>
                </a:lnTo>
                <a:lnTo>
                  <a:pt x="1251203" y="919479"/>
                </a:lnTo>
                <a:lnTo>
                  <a:pt x="1244637" y="968379"/>
                </a:lnTo>
                <a:lnTo>
                  <a:pt x="1226105" y="1012312"/>
                </a:lnTo>
                <a:lnTo>
                  <a:pt x="1197355" y="1049528"/>
                </a:lnTo>
                <a:lnTo>
                  <a:pt x="1160140" y="1078277"/>
                </a:lnTo>
                <a:lnTo>
                  <a:pt x="1116207" y="1096809"/>
                </a:lnTo>
                <a:lnTo>
                  <a:pt x="1067307" y="1103376"/>
                </a:lnTo>
                <a:lnTo>
                  <a:pt x="183896" y="1103376"/>
                </a:lnTo>
                <a:lnTo>
                  <a:pt x="134996" y="1096809"/>
                </a:lnTo>
                <a:lnTo>
                  <a:pt x="91063" y="1078277"/>
                </a:lnTo>
                <a:lnTo>
                  <a:pt x="53848" y="1049527"/>
                </a:lnTo>
                <a:lnTo>
                  <a:pt x="25098" y="1012312"/>
                </a:lnTo>
                <a:lnTo>
                  <a:pt x="6566" y="968379"/>
                </a:lnTo>
                <a:lnTo>
                  <a:pt x="0" y="919479"/>
                </a:lnTo>
                <a:lnTo>
                  <a:pt x="0" y="183895"/>
                </a:lnTo>
                <a:close/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01005" y="941069"/>
            <a:ext cx="1252855" cy="1103630"/>
          </a:xfrm>
          <a:custGeom>
            <a:avLst/>
            <a:gdLst/>
            <a:ahLst/>
            <a:cxnLst/>
            <a:rect l="l" t="t" r="r" b="b"/>
            <a:pathLst>
              <a:path w="1252854" h="1103630">
                <a:moveTo>
                  <a:pt x="0" y="183895"/>
                </a:moveTo>
                <a:lnTo>
                  <a:pt x="6566" y="134996"/>
                </a:lnTo>
                <a:lnTo>
                  <a:pt x="25098" y="91063"/>
                </a:lnTo>
                <a:lnTo>
                  <a:pt x="53848" y="53848"/>
                </a:lnTo>
                <a:lnTo>
                  <a:pt x="91063" y="25098"/>
                </a:lnTo>
                <a:lnTo>
                  <a:pt x="134996" y="6566"/>
                </a:lnTo>
                <a:lnTo>
                  <a:pt x="183896" y="0"/>
                </a:lnTo>
                <a:lnTo>
                  <a:pt x="1068832" y="0"/>
                </a:lnTo>
                <a:lnTo>
                  <a:pt x="1117731" y="6566"/>
                </a:lnTo>
                <a:lnTo>
                  <a:pt x="1161664" y="25098"/>
                </a:lnTo>
                <a:lnTo>
                  <a:pt x="1198880" y="53847"/>
                </a:lnTo>
                <a:lnTo>
                  <a:pt x="1227629" y="91063"/>
                </a:lnTo>
                <a:lnTo>
                  <a:pt x="1246161" y="134996"/>
                </a:lnTo>
                <a:lnTo>
                  <a:pt x="1252728" y="183895"/>
                </a:lnTo>
                <a:lnTo>
                  <a:pt x="1252728" y="919479"/>
                </a:lnTo>
                <a:lnTo>
                  <a:pt x="1246161" y="968379"/>
                </a:lnTo>
                <a:lnTo>
                  <a:pt x="1227629" y="1012312"/>
                </a:lnTo>
                <a:lnTo>
                  <a:pt x="1198880" y="1049528"/>
                </a:lnTo>
                <a:lnTo>
                  <a:pt x="1161664" y="1078277"/>
                </a:lnTo>
                <a:lnTo>
                  <a:pt x="1117731" y="1096809"/>
                </a:lnTo>
                <a:lnTo>
                  <a:pt x="1068832" y="1103376"/>
                </a:lnTo>
                <a:lnTo>
                  <a:pt x="183896" y="1103376"/>
                </a:lnTo>
                <a:lnTo>
                  <a:pt x="134996" y="1096809"/>
                </a:lnTo>
                <a:lnTo>
                  <a:pt x="91063" y="1078277"/>
                </a:lnTo>
                <a:lnTo>
                  <a:pt x="53847" y="1049527"/>
                </a:lnTo>
                <a:lnTo>
                  <a:pt x="25098" y="1012312"/>
                </a:lnTo>
                <a:lnTo>
                  <a:pt x="6566" y="968379"/>
                </a:lnTo>
                <a:lnTo>
                  <a:pt x="0" y="919479"/>
                </a:lnTo>
                <a:lnTo>
                  <a:pt x="0" y="183895"/>
                </a:lnTo>
                <a:close/>
              </a:path>
            </a:pathLst>
          </a:custGeom>
          <a:ln w="19050">
            <a:solidFill>
              <a:srgbClr val="EC7C3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Healthcare:</a:t>
            </a:r>
            <a:r>
              <a:rPr spc="-15" dirty="0"/>
              <a:t> </a:t>
            </a:r>
            <a:r>
              <a:rPr spc="65" dirty="0"/>
              <a:t>Pace</a:t>
            </a:r>
            <a:r>
              <a:rPr spc="-25" dirty="0"/>
              <a:t> </a:t>
            </a:r>
            <a:r>
              <a:rPr spc="-50" dirty="0"/>
              <a:t>of</a:t>
            </a:r>
            <a:r>
              <a:rPr spc="-25" dirty="0"/>
              <a:t> </a:t>
            </a:r>
            <a:r>
              <a:rPr spc="-100" dirty="0"/>
              <a:t>digitization</a:t>
            </a:r>
            <a:r>
              <a:rPr spc="-20" dirty="0"/>
              <a:t> </a:t>
            </a:r>
            <a:r>
              <a:rPr spc="-175" dirty="0"/>
              <a:t>is</a:t>
            </a:r>
            <a:r>
              <a:rPr spc="-45" dirty="0"/>
              <a:t> </a:t>
            </a:r>
            <a:r>
              <a:rPr dirty="0"/>
              <a:t>expected </a:t>
            </a:r>
            <a:r>
              <a:rPr spc="-90" dirty="0"/>
              <a:t>to</a:t>
            </a:r>
            <a:r>
              <a:rPr spc="-30" dirty="0"/>
              <a:t> </a:t>
            </a:r>
            <a:r>
              <a:rPr dirty="0"/>
              <a:t>increase</a:t>
            </a:r>
            <a:r>
              <a:rPr spc="-30" dirty="0"/>
              <a:t> </a:t>
            </a:r>
            <a:r>
              <a:rPr spc="-105" dirty="0"/>
              <a:t>in</a:t>
            </a:r>
            <a:r>
              <a:rPr spc="-30" dirty="0"/>
              <a:t> </a:t>
            </a:r>
            <a:r>
              <a:rPr spc="-35" dirty="0"/>
              <a:t>India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9539" y="6459423"/>
            <a:ext cx="3987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Tahoma"/>
                <a:cs typeface="Tahoma"/>
              </a:rPr>
              <a:t>Sources:</a:t>
            </a:r>
            <a:r>
              <a:rPr sz="1000" b="1" spc="5" dirty="0">
                <a:latin typeface="Tahoma"/>
                <a:cs typeface="Tahoma"/>
              </a:rPr>
              <a:t> </a:t>
            </a:r>
            <a:r>
              <a:rPr sz="1000" spc="-60" dirty="0">
                <a:latin typeface="Verdana"/>
                <a:cs typeface="Verdana"/>
              </a:rPr>
              <a:t>Shutterstock,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Jefferies </a:t>
            </a:r>
            <a:r>
              <a:rPr sz="1000" spc="55" dirty="0">
                <a:latin typeface="Verdana"/>
                <a:cs typeface="Verdana"/>
              </a:rPr>
              <a:t>GMV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45" dirty="0">
                <a:latin typeface="Verdana"/>
                <a:cs typeface="Verdana"/>
              </a:rPr>
              <a:t>–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60" dirty="0">
                <a:latin typeface="Verdana"/>
                <a:cs typeface="Verdana"/>
              </a:rPr>
              <a:t>Gross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Merchandise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Value.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242" y="1246632"/>
            <a:ext cx="2151469" cy="54200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165" y="2516123"/>
            <a:ext cx="2154546" cy="54517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243685" y="1389380"/>
            <a:ext cx="5791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FFFFFF"/>
                </a:solidFill>
                <a:latin typeface="Tahoma"/>
                <a:cs typeface="Tahoma"/>
              </a:rPr>
              <a:t>ACUTE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3477" y="2679319"/>
            <a:ext cx="861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CHRONIC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1988" y="1452372"/>
            <a:ext cx="152400" cy="12801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1988" y="2749295"/>
            <a:ext cx="152400" cy="12801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350514" y="1727961"/>
            <a:ext cx="946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252525"/>
                </a:solidFill>
                <a:latin typeface="Tahoma"/>
                <a:cs typeface="Tahoma"/>
              </a:rPr>
              <a:t>Consultation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1864" y="1727961"/>
            <a:ext cx="78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Pharmacy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23607" y="1727961"/>
            <a:ext cx="656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solidFill>
                  <a:srgbClr val="252525"/>
                </a:solidFill>
                <a:latin typeface="Tahoma"/>
                <a:cs typeface="Tahoma"/>
              </a:rPr>
              <a:t>Wellness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68421" y="3025521"/>
            <a:ext cx="946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252525"/>
                </a:solidFill>
                <a:latin typeface="Tahoma"/>
                <a:cs typeface="Tahoma"/>
              </a:rPr>
              <a:t>Consultation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32019" y="3025521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252525"/>
                </a:solidFill>
                <a:latin typeface="Tahoma"/>
                <a:cs typeface="Tahoma"/>
              </a:rPr>
              <a:t>Diagnostic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93128" y="3025521"/>
            <a:ext cx="78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Pharmacy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69857" y="3025521"/>
            <a:ext cx="656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solidFill>
                  <a:srgbClr val="252525"/>
                </a:solidFill>
                <a:latin typeface="Tahoma"/>
                <a:cs typeface="Tahoma"/>
              </a:rPr>
              <a:t>Wellness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4296" y="1452372"/>
            <a:ext cx="152400" cy="12801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4296" y="2749295"/>
            <a:ext cx="152400" cy="12801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11467" y="1452372"/>
            <a:ext cx="152399" cy="1280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1467" y="2749295"/>
            <a:ext cx="152399" cy="12801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7783" y="2758439"/>
            <a:ext cx="152400" cy="12801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89959" y="1016508"/>
            <a:ext cx="670560" cy="67056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5335" y="1025652"/>
            <a:ext cx="630936" cy="67208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57643" y="1015419"/>
            <a:ext cx="665988" cy="66098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89959" y="2342388"/>
            <a:ext cx="670560" cy="67208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90388" y="2336292"/>
            <a:ext cx="534924" cy="67208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24700" y="2388107"/>
            <a:ext cx="630935" cy="67208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36152" y="2297125"/>
            <a:ext cx="665988" cy="662482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9754361" y="1024889"/>
            <a:ext cx="1876425" cy="271780"/>
          </a:xfrm>
          <a:custGeom>
            <a:avLst/>
            <a:gdLst/>
            <a:ahLst/>
            <a:cxnLst/>
            <a:rect l="l" t="t" r="r" b="b"/>
            <a:pathLst>
              <a:path w="1876425" h="271780">
                <a:moveTo>
                  <a:pt x="0" y="45212"/>
                </a:moveTo>
                <a:lnTo>
                  <a:pt x="3546" y="27592"/>
                </a:lnTo>
                <a:lnTo>
                  <a:pt x="13223" y="13223"/>
                </a:lnTo>
                <a:lnTo>
                  <a:pt x="27592" y="3546"/>
                </a:lnTo>
                <a:lnTo>
                  <a:pt x="45212" y="0"/>
                </a:lnTo>
                <a:lnTo>
                  <a:pt x="1830832" y="0"/>
                </a:lnTo>
                <a:lnTo>
                  <a:pt x="1848451" y="3546"/>
                </a:lnTo>
                <a:lnTo>
                  <a:pt x="1862820" y="13223"/>
                </a:lnTo>
                <a:lnTo>
                  <a:pt x="1872497" y="27592"/>
                </a:lnTo>
                <a:lnTo>
                  <a:pt x="1876044" y="45212"/>
                </a:lnTo>
                <a:lnTo>
                  <a:pt x="1876044" y="226060"/>
                </a:lnTo>
                <a:lnTo>
                  <a:pt x="1872497" y="243679"/>
                </a:lnTo>
                <a:lnTo>
                  <a:pt x="1862820" y="258048"/>
                </a:lnTo>
                <a:lnTo>
                  <a:pt x="1848451" y="267725"/>
                </a:lnTo>
                <a:lnTo>
                  <a:pt x="1830832" y="271272"/>
                </a:lnTo>
                <a:lnTo>
                  <a:pt x="45212" y="271272"/>
                </a:lnTo>
                <a:lnTo>
                  <a:pt x="27592" y="267725"/>
                </a:lnTo>
                <a:lnTo>
                  <a:pt x="13223" y="258048"/>
                </a:lnTo>
                <a:lnTo>
                  <a:pt x="3546" y="243679"/>
                </a:lnTo>
                <a:lnTo>
                  <a:pt x="0" y="226060"/>
                </a:lnTo>
                <a:lnTo>
                  <a:pt x="0" y="45212"/>
                </a:lnTo>
                <a:close/>
              </a:path>
            </a:pathLst>
          </a:custGeom>
          <a:ln w="19050">
            <a:solidFill>
              <a:srgbClr val="044EA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54361" y="1408938"/>
            <a:ext cx="1876425" cy="271780"/>
          </a:xfrm>
          <a:custGeom>
            <a:avLst/>
            <a:gdLst/>
            <a:ahLst/>
            <a:cxnLst/>
            <a:rect l="l" t="t" r="r" b="b"/>
            <a:pathLst>
              <a:path w="1876425" h="271780">
                <a:moveTo>
                  <a:pt x="0" y="45212"/>
                </a:moveTo>
                <a:lnTo>
                  <a:pt x="3546" y="27592"/>
                </a:lnTo>
                <a:lnTo>
                  <a:pt x="13223" y="13223"/>
                </a:lnTo>
                <a:lnTo>
                  <a:pt x="27592" y="3546"/>
                </a:lnTo>
                <a:lnTo>
                  <a:pt x="45212" y="0"/>
                </a:lnTo>
                <a:lnTo>
                  <a:pt x="1830832" y="0"/>
                </a:lnTo>
                <a:lnTo>
                  <a:pt x="1848451" y="3546"/>
                </a:lnTo>
                <a:lnTo>
                  <a:pt x="1862820" y="13223"/>
                </a:lnTo>
                <a:lnTo>
                  <a:pt x="1872497" y="27592"/>
                </a:lnTo>
                <a:lnTo>
                  <a:pt x="1876044" y="45212"/>
                </a:lnTo>
                <a:lnTo>
                  <a:pt x="1876044" y="226060"/>
                </a:lnTo>
                <a:lnTo>
                  <a:pt x="1872497" y="243679"/>
                </a:lnTo>
                <a:lnTo>
                  <a:pt x="1862820" y="258048"/>
                </a:lnTo>
                <a:lnTo>
                  <a:pt x="1848451" y="267725"/>
                </a:lnTo>
                <a:lnTo>
                  <a:pt x="1830832" y="271272"/>
                </a:lnTo>
                <a:lnTo>
                  <a:pt x="45212" y="271272"/>
                </a:lnTo>
                <a:lnTo>
                  <a:pt x="27592" y="267725"/>
                </a:lnTo>
                <a:lnTo>
                  <a:pt x="13223" y="258048"/>
                </a:lnTo>
                <a:lnTo>
                  <a:pt x="3546" y="243679"/>
                </a:lnTo>
                <a:lnTo>
                  <a:pt x="0" y="226060"/>
                </a:lnTo>
                <a:lnTo>
                  <a:pt x="0" y="45212"/>
                </a:lnTo>
                <a:close/>
              </a:path>
            </a:pathLst>
          </a:custGeom>
          <a:ln w="19050">
            <a:solidFill>
              <a:srgbClr val="EE7C1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087482" y="1050798"/>
            <a:ext cx="121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Digitization</a:t>
            </a:r>
            <a:r>
              <a:rPr sz="1000" spc="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Verdana"/>
                <a:cs typeface="Verdana"/>
              </a:rPr>
              <a:t>possible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72598" y="1437259"/>
            <a:ext cx="1631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252525"/>
                </a:solidFill>
                <a:latin typeface="Verdana"/>
                <a:cs typeface="Verdana"/>
              </a:rPr>
              <a:t>Partial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Digitization</a:t>
            </a:r>
            <a:r>
              <a:rPr sz="1000" spc="-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possible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51177" y="3823208"/>
            <a:ext cx="1841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Tahoma"/>
                <a:cs typeface="Tahoma"/>
              </a:rPr>
              <a:t>36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17977" y="5424042"/>
            <a:ext cx="10413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5" dirty="0">
                <a:latin typeface="Tahoma"/>
                <a:cs typeface="Tahoma"/>
              </a:rPr>
              <a:t>4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85464" y="5548985"/>
            <a:ext cx="222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latin typeface="Tahoma"/>
                <a:cs typeface="Tahoma"/>
              </a:rPr>
              <a:t>1.5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4034" y="3674551"/>
            <a:ext cx="180975" cy="22777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-70" dirty="0">
                <a:latin typeface="Verdana"/>
                <a:cs typeface="Verdana"/>
              </a:rPr>
              <a:t>40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00" spc="-70" dirty="0">
                <a:latin typeface="Verdana"/>
                <a:cs typeface="Verdana"/>
              </a:rPr>
              <a:t>35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70" dirty="0">
                <a:latin typeface="Verdana"/>
                <a:cs typeface="Verdana"/>
              </a:rPr>
              <a:t>30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100" spc="-70" dirty="0">
                <a:latin typeface="Verdana"/>
                <a:cs typeface="Verdana"/>
              </a:rPr>
              <a:t>25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70" dirty="0">
                <a:latin typeface="Verdana"/>
                <a:cs typeface="Verdana"/>
              </a:rPr>
              <a:t>20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70" dirty="0">
                <a:latin typeface="Verdana"/>
                <a:cs typeface="Verdana"/>
              </a:rPr>
              <a:t>15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70" dirty="0">
                <a:latin typeface="Verdana"/>
                <a:cs typeface="Verdana"/>
              </a:rPr>
              <a:t>10</a:t>
            </a:r>
            <a:endParaRPr sz="110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650"/>
              </a:spcBef>
            </a:pPr>
            <a:r>
              <a:rPr sz="1100" spc="-90" dirty="0">
                <a:latin typeface="Verdana"/>
                <a:cs typeface="Verdana"/>
              </a:rPr>
              <a:t>5</a:t>
            </a:r>
            <a:endParaRPr sz="110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650"/>
              </a:spcBef>
            </a:pPr>
            <a:r>
              <a:rPr sz="1100" spc="-90" dirty="0">
                <a:latin typeface="Verdana"/>
                <a:cs typeface="Verdana"/>
              </a:rPr>
              <a:t>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07414" y="5938520"/>
            <a:ext cx="873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Verdana"/>
                <a:cs typeface="Verdana"/>
              </a:rPr>
              <a:t>Retail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30" dirty="0">
                <a:latin typeface="Verdana"/>
                <a:cs typeface="Verdana"/>
              </a:rPr>
              <a:t>E-</a:t>
            </a:r>
            <a:r>
              <a:rPr sz="1100" spc="-25" dirty="0">
                <a:latin typeface="Verdana"/>
                <a:cs typeface="Verdana"/>
              </a:rPr>
              <a:t>com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21814" y="5938520"/>
            <a:ext cx="697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FoodTech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29432" y="5938520"/>
            <a:ext cx="737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Verdana"/>
                <a:cs typeface="Verdana"/>
              </a:rPr>
              <a:t>Helth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Tech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10734" y="4832730"/>
            <a:ext cx="121031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252525"/>
                </a:solidFill>
                <a:latin typeface="Verdana"/>
                <a:cs typeface="Verdana"/>
              </a:rPr>
              <a:t>India’s</a:t>
            </a:r>
            <a:r>
              <a:rPr sz="10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eHealth </a:t>
            </a:r>
            <a:r>
              <a:rPr sz="1000" spc="-40" dirty="0">
                <a:solidFill>
                  <a:srgbClr val="252525"/>
                </a:solidFill>
                <a:latin typeface="Verdana"/>
                <a:cs typeface="Verdana"/>
              </a:rPr>
              <a:t>market</a:t>
            </a:r>
            <a:r>
              <a:rPr sz="10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10" dirty="0">
                <a:solidFill>
                  <a:srgbClr val="252525"/>
                </a:solidFill>
                <a:latin typeface="Verdana"/>
                <a:cs typeface="Verdana"/>
              </a:rPr>
              <a:t>is</a:t>
            </a:r>
            <a:r>
              <a:rPr sz="10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expected to</a:t>
            </a:r>
            <a:r>
              <a:rPr sz="10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grow</a:t>
            </a:r>
            <a:r>
              <a:rPr sz="10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at</a:t>
            </a:r>
            <a:r>
              <a:rPr sz="10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Verdana"/>
                <a:cs typeface="Verdana"/>
              </a:rPr>
              <a:t>34%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CAGR</a:t>
            </a:r>
            <a:r>
              <a:rPr sz="1000" spc="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0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reach</a:t>
            </a:r>
            <a:r>
              <a:rPr sz="1000" spc="-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252525"/>
                </a:solidFill>
                <a:latin typeface="Verdana"/>
                <a:cs typeface="Verdana"/>
              </a:rPr>
              <a:t>a </a:t>
            </a:r>
            <a:r>
              <a:rPr sz="1000" spc="-75" dirty="0">
                <a:solidFill>
                  <a:srgbClr val="252525"/>
                </a:solidFill>
                <a:latin typeface="Verdana"/>
                <a:cs typeface="Verdana"/>
              </a:rPr>
              <a:t>size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0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USD29Bn.</a:t>
            </a:r>
            <a:endParaRPr sz="10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</a:pPr>
            <a:r>
              <a:rPr sz="1000" spc="55" dirty="0">
                <a:solidFill>
                  <a:srgbClr val="252525"/>
                </a:solidFill>
                <a:latin typeface="Verdana"/>
                <a:cs typeface="Verdana"/>
              </a:rPr>
              <a:t>GMV</a:t>
            </a:r>
            <a:r>
              <a:rPr sz="10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sz="10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0" dirty="0">
                <a:solidFill>
                  <a:srgbClr val="252525"/>
                </a:solidFill>
                <a:latin typeface="Verdana"/>
                <a:cs typeface="Verdana"/>
              </a:rPr>
              <a:t>10</a:t>
            </a:r>
            <a:r>
              <a:rPr sz="10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years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78193" y="4594097"/>
            <a:ext cx="117602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Adoption</a:t>
            </a:r>
            <a:r>
              <a:rPr sz="1000" spc="-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0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digital </a:t>
            </a:r>
            <a:r>
              <a:rPr sz="1000" spc="-20" dirty="0">
                <a:solidFill>
                  <a:srgbClr val="252525"/>
                </a:solidFill>
                <a:latin typeface="Verdana"/>
                <a:cs typeface="Verdana"/>
              </a:rPr>
              <a:t>means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Verdana"/>
                <a:cs typeface="Verdana"/>
              </a:rPr>
              <a:t>will</a:t>
            </a:r>
            <a:r>
              <a:rPr sz="10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252525"/>
                </a:solidFill>
                <a:latin typeface="Verdana"/>
                <a:cs typeface="Verdana"/>
              </a:rPr>
              <a:t>be </a:t>
            </a:r>
            <a:r>
              <a:rPr sz="1000" spc="-35" dirty="0">
                <a:solidFill>
                  <a:srgbClr val="252525"/>
                </a:solidFill>
                <a:latin typeface="Verdana"/>
                <a:cs typeface="Verdana"/>
              </a:rPr>
              <a:t>driven</a:t>
            </a:r>
            <a:r>
              <a:rPr sz="10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by</a:t>
            </a:r>
            <a:r>
              <a:rPr sz="1000" spc="-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patients'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need</a:t>
            </a:r>
            <a:r>
              <a:rPr sz="1000" spc="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Verdana"/>
                <a:cs typeface="Verdana"/>
              </a:rPr>
              <a:t>for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convenience, 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business’</a:t>
            </a:r>
            <a:r>
              <a:rPr sz="1000" spc="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need </a:t>
            </a:r>
            <a:r>
              <a:rPr sz="1000" spc="-25" dirty="0">
                <a:solidFill>
                  <a:srgbClr val="252525"/>
                </a:solidFill>
                <a:latin typeface="Verdana"/>
                <a:cs typeface="Verdana"/>
              </a:rPr>
              <a:t>for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efficiencies</a:t>
            </a:r>
            <a:r>
              <a:rPr sz="10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Verdana"/>
                <a:cs typeface="Verdana"/>
              </a:rPr>
              <a:t>and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favorable regulations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692388" y="4770501"/>
            <a:ext cx="103378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largest eHealth 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segments</a:t>
            </a:r>
            <a:r>
              <a:rPr sz="10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Verdana"/>
                <a:cs typeface="Verdana"/>
              </a:rPr>
              <a:t>will</a:t>
            </a:r>
            <a:r>
              <a:rPr sz="10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252525"/>
                </a:solidFill>
                <a:latin typeface="Verdana"/>
                <a:cs typeface="Verdana"/>
              </a:rPr>
              <a:t>be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Epharmacies </a:t>
            </a:r>
            <a:r>
              <a:rPr sz="1000" spc="-25" dirty="0">
                <a:solidFill>
                  <a:srgbClr val="252525"/>
                </a:solidFill>
                <a:latin typeface="Verdana"/>
                <a:cs typeface="Verdana"/>
              </a:rPr>
              <a:t>and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eDiagnostics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251440" y="4485513"/>
            <a:ext cx="140271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sz="10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0" dirty="0">
                <a:solidFill>
                  <a:srgbClr val="252525"/>
                </a:solidFill>
                <a:latin typeface="Verdana"/>
                <a:cs typeface="Verdana"/>
              </a:rPr>
              <a:t>10</a:t>
            </a:r>
            <a:r>
              <a:rPr sz="10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Verdana"/>
                <a:cs typeface="Verdana"/>
              </a:rPr>
              <a:t>years,</a:t>
            </a:r>
            <a:r>
              <a:rPr sz="1000" spc="-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eHealth</a:t>
            </a:r>
            <a:r>
              <a:rPr sz="10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Verdana"/>
                <a:cs typeface="Verdana"/>
              </a:rPr>
              <a:t>is </a:t>
            </a:r>
            <a:r>
              <a:rPr sz="1000" spc="-90" dirty="0">
                <a:solidFill>
                  <a:srgbClr val="252525"/>
                </a:solidFill>
                <a:latin typeface="Verdana"/>
                <a:cs typeface="Verdana"/>
              </a:rPr>
              <a:t>still</a:t>
            </a:r>
            <a:r>
              <a:rPr sz="1000" spc="-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expected</a:t>
            </a:r>
            <a:r>
              <a:rPr sz="1000" spc="-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000" spc="-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52525"/>
                </a:solidFill>
                <a:latin typeface="Verdana"/>
                <a:cs typeface="Verdana"/>
              </a:rPr>
              <a:t>be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252525"/>
                </a:solidFill>
                <a:latin typeface="Verdana"/>
                <a:cs typeface="Verdana"/>
              </a:rPr>
              <a:t>a </a:t>
            </a:r>
            <a:r>
              <a:rPr sz="1000" spc="-40" dirty="0">
                <a:solidFill>
                  <a:srgbClr val="252525"/>
                </a:solidFill>
                <a:latin typeface="Verdana"/>
                <a:cs typeface="Verdana"/>
              </a:rPr>
              <a:t>relatively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small </a:t>
            </a:r>
            <a:r>
              <a:rPr sz="1000" spc="-30" dirty="0">
                <a:solidFill>
                  <a:srgbClr val="252525"/>
                </a:solidFill>
                <a:latin typeface="Verdana"/>
                <a:cs typeface="Verdana"/>
              </a:rPr>
              <a:t>segment</a:t>
            </a:r>
            <a:r>
              <a:rPr sz="1000" spc="-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Verdana"/>
                <a:cs typeface="Verdana"/>
              </a:rPr>
              <a:t>as</a:t>
            </a:r>
            <a:r>
              <a:rPr sz="1000" spc="5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compared</a:t>
            </a:r>
            <a:r>
              <a:rPr sz="1000" spc="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000" spc="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Verdana"/>
                <a:cs typeface="Verdana"/>
              </a:rPr>
              <a:t>other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tech</a:t>
            </a:r>
            <a:r>
              <a:rPr sz="1000" spc="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enabled</a:t>
            </a:r>
            <a:r>
              <a:rPr sz="1000" spc="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sectors. eHealth</a:t>
            </a:r>
            <a:r>
              <a:rPr sz="10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252525"/>
                </a:solidFill>
                <a:latin typeface="Verdana"/>
                <a:cs typeface="Verdana"/>
              </a:rPr>
              <a:t>GMV</a:t>
            </a:r>
            <a:r>
              <a:rPr sz="1000" spc="5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currently</a:t>
            </a:r>
            <a:r>
              <a:rPr sz="1000" spc="-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stands</a:t>
            </a:r>
            <a:r>
              <a:rPr sz="1000" spc="-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Verdana"/>
                <a:cs typeface="Verdana"/>
              </a:rPr>
              <a:t>at </a:t>
            </a:r>
            <a:r>
              <a:rPr sz="1000" spc="-75" dirty="0">
                <a:solidFill>
                  <a:srgbClr val="252525"/>
                </a:solidFill>
                <a:latin typeface="Verdana"/>
                <a:cs typeface="Verdana"/>
              </a:rPr>
              <a:t>USD1.5bn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95" dirty="0">
                <a:solidFill>
                  <a:srgbClr val="252525"/>
                </a:solidFill>
                <a:latin typeface="Verdana"/>
                <a:cs typeface="Verdana"/>
              </a:rPr>
              <a:t>vs</a:t>
            </a:r>
            <a:r>
              <a:rPr sz="10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FoodTech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at</a:t>
            </a:r>
            <a:r>
              <a:rPr sz="10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Verdana"/>
                <a:cs typeface="Verdana"/>
              </a:rPr>
              <a:t>USD4bn</a:t>
            </a:r>
            <a:r>
              <a:rPr sz="1000" spc="-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and</a:t>
            </a:r>
            <a:r>
              <a:rPr sz="1000" spc="-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retail </a:t>
            </a:r>
            <a:r>
              <a:rPr sz="1000" dirty="0">
                <a:solidFill>
                  <a:srgbClr val="252525"/>
                </a:solidFill>
                <a:latin typeface="Verdana"/>
                <a:cs typeface="Verdana"/>
              </a:rPr>
              <a:t>at</a:t>
            </a:r>
            <a:r>
              <a:rPr sz="10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Verdana"/>
                <a:cs typeface="Verdana"/>
              </a:rPr>
              <a:t>USD36bn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78408" y="1260347"/>
            <a:ext cx="10235565" cy="5006340"/>
            <a:chOff x="978408" y="1260347"/>
            <a:chExt cx="10235565" cy="50063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350263"/>
              <a:ext cx="3038855" cy="4368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408" y="1260347"/>
              <a:ext cx="10235184" cy="500634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3072" y="225933"/>
            <a:ext cx="7066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Global</a:t>
            </a:r>
            <a:r>
              <a:rPr spc="-25" dirty="0"/>
              <a:t> </a:t>
            </a:r>
            <a:r>
              <a:rPr dirty="0"/>
              <a:t>chemicals</a:t>
            </a:r>
            <a:r>
              <a:rPr spc="-25" dirty="0"/>
              <a:t> </a:t>
            </a:r>
            <a:r>
              <a:rPr spc="-45" dirty="0"/>
              <a:t>supply</a:t>
            </a:r>
            <a:r>
              <a:rPr spc="-20" dirty="0"/>
              <a:t> </a:t>
            </a:r>
            <a:r>
              <a:rPr spc="-10" dirty="0"/>
              <a:t>chains</a:t>
            </a:r>
            <a:r>
              <a:rPr spc="-35" dirty="0"/>
              <a:t> </a:t>
            </a:r>
            <a:r>
              <a:rPr spc="-155" dirty="0"/>
              <a:t>shifting</a:t>
            </a:r>
            <a:r>
              <a:rPr spc="-15" dirty="0"/>
              <a:t> </a:t>
            </a:r>
            <a:r>
              <a:rPr spc="-90" dirty="0"/>
              <a:t>to</a:t>
            </a:r>
            <a:r>
              <a:rPr spc="-20" dirty="0"/>
              <a:t> India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1088" y="6513068"/>
            <a:ext cx="4622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latin typeface="Tahoma"/>
                <a:cs typeface="Tahoma"/>
              </a:rPr>
              <a:t>Sources:</a:t>
            </a:r>
            <a:r>
              <a:rPr sz="1000" b="1" spc="5" dirty="0">
                <a:latin typeface="Tahoma"/>
                <a:cs typeface="Tahoma"/>
              </a:rPr>
              <a:t> </a:t>
            </a:r>
            <a:r>
              <a:rPr sz="1000" spc="55" dirty="0">
                <a:latin typeface="Verdana"/>
                <a:cs typeface="Verdana"/>
              </a:rPr>
              <a:t>MoCPC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95" dirty="0">
                <a:latin typeface="Verdana"/>
                <a:cs typeface="Verdana"/>
              </a:rPr>
              <a:t>2021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report, </a:t>
            </a:r>
            <a:r>
              <a:rPr sz="1000" spc="-25" dirty="0">
                <a:latin typeface="Verdana"/>
                <a:cs typeface="Verdana"/>
              </a:rPr>
              <a:t>Mckinsey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Global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Report,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Affel</a:t>
            </a:r>
            <a:r>
              <a:rPr sz="1000" spc="-10" dirty="0">
                <a:latin typeface="Verdana"/>
                <a:cs typeface="Verdana"/>
              </a:rPr>
              <a:t> Annual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Report.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4832" y="844041"/>
            <a:ext cx="105968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solidFill>
                  <a:srgbClr val="EE7C1A"/>
                </a:solidFill>
                <a:latin typeface="Tahoma"/>
                <a:cs typeface="Tahoma"/>
              </a:rPr>
              <a:t>Indian</a:t>
            </a:r>
            <a:r>
              <a:rPr sz="1400" b="1" spc="-1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expected</a:t>
            </a:r>
            <a:r>
              <a:rPr sz="1400" b="1" spc="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to</a:t>
            </a:r>
            <a:r>
              <a:rPr sz="1400" b="1" spc="1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50" dirty="0">
                <a:solidFill>
                  <a:srgbClr val="EE7C1A"/>
                </a:solidFill>
                <a:latin typeface="Tahoma"/>
                <a:cs typeface="Tahoma"/>
              </a:rPr>
              <a:t>become</a:t>
            </a:r>
            <a:r>
              <a:rPr sz="1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80" dirty="0">
                <a:solidFill>
                  <a:srgbClr val="EE7C1A"/>
                </a:solidFill>
                <a:latin typeface="Tahoma"/>
                <a:cs typeface="Tahoma"/>
              </a:rPr>
              <a:t>a</a:t>
            </a:r>
            <a:r>
              <a:rPr sz="1400" b="1" spc="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EE7C1A"/>
                </a:solidFill>
                <a:latin typeface="Tahoma"/>
                <a:cs typeface="Tahoma"/>
              </a:rPr>
              <a:t>$850-</a:t>
            </a:r>
            <a:r>
              <a:rPr sz="1400" b="1" spc="-105" dirty="0">
                <a:solidFill>
                  <a:srgbClr val="EE7C1A"/>
                </a:solidFill>
                <a:latin typeface="Tahoma"/>
                <a:cs typeface="Tahoma"/>
              </a:rPr>
              <a:t>1000Bn.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Chemical</a:t>
            </a:r>
            <a:r>
              <a:rPr sz="1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market</a:t>
            </a:r>
            <a:r>
              <a:rPr sz="1400" b="1" spc="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by</a:t>
            </a:r>
            <a:r>
              <a:rPr sz="1400" b="1" spc="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EE7C1A"/>
                </a:solidFill>
                <a:latin typeface="Tahoma"/>
                <a:cs typeface="Tahoma"/>
              </a:rPr>
              <a:t>2040,</a:t>
            </a:r>
            <a:r>
              <a:rPr sz="1400" b="1" spc="-1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taking</a:t>
            </a:r>
            <a:r>
              <a:rPr sz="1400" b="1" spc="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10-</a:t>
            </a:r>
            <a:r>
              <a:rPr sz="1400" b="1" spc="-240" dirty="0">
                <a:solidFill>
                  <a:srgbClr val="EE7C1A"/>
                </a:solidFill>
                <a:latin typeface="Tahoma"/>
                <a:cs typeface="Tahoma"/>
              </a:rPr>
              <a:t>12%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share</a:t>
            </a:r>
            <a:r>
              <a:rPr sz="1400" b="1" spc="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EE7C1A"/>
                </a:solidFill>
                <a:latin typeface="Tahoma"/>
                <a:cs typeface="Tahoma"/>
              </a:rPr>
              <a:t>of</a:t>
            </a:r>
            <a:r>
              <a:rPr sz="1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the</a:t>
            </a:r>
            <a:r>
              <a:rPr sz="1400" b="1" spc="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global</a:t>
            </a:r>
            <a:r>
              <a:rPr sz="1400" b="1" spc="1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chemical</a:t>
            </a:r>
            <a:r>
              <a:rPr sz="1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market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6716" y="5113020"/>
            <a:ext cx="1343025" cy="77597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62865" rIns="0" bIns="0" rtlCol="0">
            <a:spAutoFit/>
          </a:bodyPr>
          <a:lstStyle/>
          <a:p>
            <a:pPr marL="167005" marR="153670">
              <a:lnSpc>
                <a:spcPct val="100000"/>
              </a:lnSpc>
              <a:spcBef>
                <a:spcPts val="495"/>
              </a:spcBef>
            </a:pPr>
            <a:r>
              <a:rPr sz="1200" b="1" spc="-50" dirty="0">
                <a:latin typeface="Tahoma"/>
                <a:cs typeface="Tahoma"/>
              </a:rPr>
              <a:t>Indian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chem. </a:t>
            </a:r>
            <a:r>
              <a:rPr sz="1200" b="1" dirty="0">
                <a:latin typeface="Tahoma"/>
                <a:cs typeface="Tahoma"/>
              </a:rPr>
              <a:t>as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70" dirty="0">
                <a:latin typeface="Tahoma"/>
                <a:cs typeface="Tahoma"/>
              </a:rPr>
              <a:t>a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420" dirty="0">
                <a:latin typeface="Tahoma"/>
                <a:cs typeface="Tahoma"/>
              </a:rPr>
              <a:t>%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of </a:t>
            </a:r>
            <a:r>
              <a:rPr sz="1200" b="1" dirty="0">
                <a:latin typeface="Tahoma"/>
                <a:cs typeface="Tahoma"/>
              </a:rPr>
              <a:t>Global</a:t>
            </a:r>
            <a:r>
              <a:rPr sz="1200" b="1" spc="4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chem.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43493" y="1670304"/>
            <a:ext cx="8661400" cy="2889885"/>
            <a:chOff x="2043493" y="1670304"/>
            <a:chExt cx="8661400" cy="2889885"/>
          </a:xfrm>
        </p:grpSpPr>
        <p:sp>
          <p:nvSpPr>
            <p:cNvPr id="19" name="object 19"/>
            <p:cNvSpPr/>
            <p:nvPr/>
          </p:nvSpPr>
          <p:spPr>
            <a:xfrm>
              <a:off x="5797296" y="3697223"/>
              <a:ext cx="4038600" cy="858519"/>
            </a:xfrm>
            <a:custGeom>
              <a:avLst/>
              <a:gdLst/>
              <a:ahLst/>
              <a:cxnLst/>
              <a:rect l="l" t="t" r="r" b="b"/>
              <a:pathLst>
                <a:path w="4038600" h="858520">
                  <a:moveTo>
                    <a:pt x="1153668" y="554736"/>
                  </a:moveTo>
                  <a:lnTo>
                    <a:pt x="0" y="554736"/>
                  </a:lnTo>
                  <a:lnTo>
                    <a:pt x="0" y="858012"/>
                  </a:lnTo>
                  <a:lnTo>
                    <a:pt x="1153668" y="858012"/>
                  </a:lnTo>
                  <a:lnTo>
                    <a:pt x="1153668" y="554736"/>
                  </a:lnTo>
                  <a:close/>
                </a:path>
                <a:path w="4038600" h="858520">
                  <a:moveTo>
                    <a:pt x="4038600" y="0"/>
                  </a:moveTo>
                  <a:lnTo>
                    <a:pt x="2884932" y="0"/>
                  </a:lnTo>
                  <a:lnTo>
                    <a:pt x="2884932" y="858012"/>
                  </a:lnTo>
                  <a:lnTo>
                    <a:pt x="4038600" y="858012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13888" y="3526535"/>
              <a:ext cx="6922134" cy="832485"/>
            </a:xfrm>
            <a:custGeom>
              <a:avLst/>
              <a:gdLst/>
              <a:ahLst/>
              <a:cxnLst/>
              <a:rect l="l" t="t" r="r" b="b"/>
              <a:pathLst>
                <a:path w="6922134" h="832485">
                  <a:moveTo>
                    <a:pt x="1153668" y="775716"/>
                  </a:moveTo>
                  <a:lnTo>
                    <a:pt x="0" y="775716"/>
                  </a:lnTo>
                  <a:lnTo>
                    <a:pt x="0" y="832104"/>
                  </a:lnTo>
                  <a:lnTo>
                    <a:pt x="1153668" y="832104"/>
                  </a:lnTo>
                  <a:lnTo>
                    <a:pt x="1153668" y="775716"/>
                  </a:lnTo>
                  <a:close/>
                </a:path>
                <a:path w="6922134" h="832485">
                  <a:moveTo>
                    <a:pt x="4037076" y="641604"/>
                  </a:moveTo>
                  <a:lnTo>
                    <a:pt x="2883408" y="641604"/>
                  </a:lnTo>
                  <a:lnTo>
                    <a:pt x="2883408" y="725424"/>
                  </a:lnTo>
                  <a:lnTo>
                    <a:pt x="4037076" y="725424"/>
                  </a:lnTo>
                  <a:lnTo>
                    <a:pt x="4037076" y="641604"/>
                  </a:lnTo>
                  <a:close/>
                </a:path>
                <a:path w="6922134" h="832485">
                  <a:moveTo>
                    <a:pt x="6922008" y="0"/>
                  </a:moveTo>
                  <a:lnTo>
                    <a:pt x="5768340" y="0"/>
                  </a:lnTo>
                  <a:lnTo>
                    <a:pt x="5768340" y="170688"/>
                  </a:lnTo>
                  <a:lnTo>
                    <a:pt x="6922008" y="170688"/>
                  </a:lnTo>
                  <a:lnTo>
                    <a:pt x="692200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3888" y="2403347"/>
              <a:ext cx="6922134" cy="1899285"/>
            </a:xfrm>
            <a:custGeom>
              <a:avLst/>
              <a:gdLst/>
              <a:ahLst/>
              <a:cxnLst/>
              <a:rect l="l" t="t" r="r" b="b"/>
              <a:pathLst>
                <a:path w="6922134" h="1899285">
                  <a:moveTo>
                    <a:pt x="1153668" y="1740408"/>
                  </a:moveTo>
                  <a:lnTo>
                    <a:pt x="0" y="1740408"/>
                  </a:lnTo>
                  <a:lnTo>
                    <a:pt x="0" y="1898904"/>
                  </a:lnTo>
                  <a:lnTo>
                    <a:pt x="1153668" y="1898904"/>
                  </a:lnTo>
                  <a:lnTo>
                    <a:pt x="1153668" y="1740408"/>
                  </a:lnTo>
                  <a:close/>
                </a:path>
                <a:path w="6922134" h="1899285">
                  <a:moveTo>
                    <a:pt x="4037076" y="1469136"/>
                  </a:moveTo>
                  <a:lnTo>
                    <a:pt x="2883408" y="1469136"/>
                  </a:lnTo>
                  <a:lnTo>
                    <a:pt x="2883408" y="1764792"/>
                  </a:lnTo>
                  <a:lnTo>
                    <a:pt x="4037076" y="1764792"/>
                  </a:lnTo>
                  <a:lnTo>
                    <a:pt x="4037076" y="1469136"/>
                  </a:lnTo>
                  <a:close/>
                </a:path>
                <a:path w="6922134" h="1899285">
                  <a:moveTo>
                    <a:pt x="6922008" y="0"/>
                  </a:moveTo>
                  <a:lnTo>
                    <a:pt x="5768340" y="0"/>
                  </a:lnTo>
                  <a:lnTo>
                    <a:pt x="5768340" y="1123188"/>
                  </a:lnTo>
                  <a:lnTo>
                    <a:pt x="6922008" y="1123188"/>
                  </a:lnTo>
                  <a:lnTo>
                    <a:pt x="6922008" y="0"/>
                  </a:lnTo>
                  <a:close/>
                </a:path>
              </a:pathLst>
            </a:custGeom>
            <a:solidFill>
              <a:srgbClr val="F8B3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13888" y="2185415"/>
              <a:ext cx="6922134" cy="1958339"/>
            </a:xfrm>
            <a:custGeom>
              <a:avLst/>
              <a:gdLst/>
              <a:ahLst/>
              <a:cxnLst/>
              <a:rect l="l" t="t" r="r" b="b"/>
              <a:pathLst>
                <a:path w="6922134" h="1958339">
                  <a:moveTo>
                    <a:pt x="1153668" y="1911096"/>
                  </a:moveTo>
                  <a:lnTo>
                    <a:pt x="0" y="1911096"/>
                  </a:lnTo>
                  <a:lnTo>
                    <a:pt x="0" y="1958340"/>
                  </a:lnTo>
                  <a:lnTo>
                    <a:pt x="1153668" y="1958340"/>
                  </a:lnTo>
                  <a:lnTo>
                    <a:pt x="1153668" y="1911096"/>
                  </a:lnTo>
                  <a:close/>
                </a:path>
                <a:path w="6922134" h="1958339">
                  <a:moveTo>
                    <a:pt x="4037076" y="1609344"/>
                  </a:moveTo>
                  <a:lnTo>
                    <a:pt x="2883408" y="1609344"/>
                  </a:lnTo>
                  <a:lnTo>
                    <a:pt x="2883408" y="1687068"/>
                  </a:lnTo>
                  <a:lnTo>
                    <a:pt x="4037076" y="1687068"/>
                  </a:lnTo>
                  <a:lnTo>
                    <a:pt x="4037076" y="1609344"/>
                  </a:lnTo>
                  <a:close/>
                </a:path>
                <a:path w="6922134" h="1958339">
                  <a:moveTo>
                    <a:pt x="6922008" y="0"/>
                  </a:moveTo>
                  <a:lnTo>
                    <a:pt x="5768340" y="0"/>
                  </a:lnTo>
                  <a:lnTo>
                    <a:pt x="5768340" y="217932"/>
                  </a:lnTo>
                  <a:lnTo>
                    <a:pt x="6922008" y="217932"/>
                  </a:lnTo>
                  <a:lnTo>
                    <a:pt x="6922008" y="0"/>
                  </a:lnTo>
                  <a:close/>
                </a:path>
              </a:pathLst>
            </a:custGeom>
            <a:solidFill>
              <a:srgbClr val="013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13888" y="1670303"/>
              <a:ext cx="6922134" cy="2426335"/>
            </a:xfrm>
            <a:custGeom>
              <a:avLst/>
              <a:gdLst/>
              <a:ahLst/>
              <a:cxnLst/>
              <a:rect l="l" t="t" r="r" b="b"/>
              <a:pathLst>
                <a:path w="6922134" h="2426335">
                  <a:moveTo>
                    <a:pt x="1153668" y="2327148"/>
                  </a:moveTo>
                  <a:lnTo>
                    <a:pt x="0" y="2327148"/>
                  </a:lnTo>
                  <a:lnTo>
                    <a:pt x="0" y="2426208"/>
                  </a:lnTo>
                  <a:lnTo>
                    <a:pt x="1153668" y="2426208"/>
                  </a:lnTo>
                  <a:lnTo>
                    <a:pt x="1153668" y="2327148"/>
                  </a:lnTo>
                  <a:close/>
                </a:path>
                <a:path w="6922134" h="2426335">
                  <a:moveTo>
                    <a:pt x="4037076" y="1937004"/>
                  </a:moveTo>
                  <a:lnTo>
                    <a:pt x="2883408" y="1937004"/>
                  </a:lnTo>
                  <a:lnTo>
                    <a:pt x="2883408" y="2124456"/>
                  </a:lnTo>
                  <a:lnTo>
                    <a:pt x="4037076" y="2124456"/>
                  </a:lnTo>
                  <a:lnTo>
                    <a:pt x="4037076" y="1937004"/>
                  </a:lnTo>
                  <a:close/>
                </a:path>
                <a:path w="6922134" h="2426335">
                  <a:moveTo>
                    <a:pt x="6922008" y="0"/>
                  </a:moveTo>
                  <a:lnTo>
                    <a:pt x="5768340" y="0"/>
                  </a:lnTo>
                  <a:lnTo>
                    <a:pt x="5768340" y="515112"/>
                  </a:lnTo>
                  <a:lnTo>
                    <a:pt x="6922008" y="515112"/>
                  </a:lnTo>
                  <a:lnTo>
                    <a:pt x="692200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48255" y="4555236"/>
              <a:ext cx="8651875" cy="0"/>
            </a:xfrm>
            <a:custGeom>
              <a:avLst/>
              <a:gdLst/>
              <a:ahLst/>
              <a:cxnLst/>
              <a:rect l="l" t="t" r="r" b="b"/>
              <a:pathLst>
                <a:path w="8651875">
                  <a:moveTo>
                    <a:pt x="0" y="0"/>
                  </a:moveTo>
                  <a:lnTo>
                    <a:pt x="865174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13888" y="4358640"/>
            <a:ext cx="1153795" cy="196850"/>
          </a:xfrm>
          <a:prstGeom prst="rect">
            <a:avLst/>
          </a:prstGeom>
          <a:solidFill>
            <a:srgbClr val="AEABAB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b="1" spc="-25" dirty="0">
                <a:solidFill>
                  <a:srgbClr val="404040"/>
                </a:solidFill>
                <a:latin typeface="Tahoma"/>
                <a:cs typeface="Tahoma"/>
              </a:rPr>
              <a:t>63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6847" y="4298645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404040"/>
                </a:solidFill>
                <a:latin typeface="Tahoma"/>
                <a:cs typeface="Tahoma"/>
              </a:rPr>
              <a:t>97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82228" y="4021582"/>
            <a:ext cx="1153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404040"/>
                </a:solidFill>
                <a:latin typeface="Tahoma"/>
                <a:cs typeface="Tahoma"/>
              </a:rPr>
              <a:t>275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74392" y="4265676"/>
            <a:ext cx="539750" cy="66040"/>
          </a:xfrm>
          <a:custGeom>
            <a:avLst/>
            <a:gdLst/>
            <a:ahLst/>
            <a:cxnLst/>
            <a:rect l="l" t="t" r="r" b="b"/>
            <a:pathLst>
              <a:path w="539750" h="66039">
                <a:moveTo>
                  <a:pt x="539495" y="65531"/>
                </a:moveTo>
                <a:lnTo>
                  <a:pt x="56387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52650" y="415970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404040"/>
                </a:solidFill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82228" y="3526535"/>
            <a:ext cx="115379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345"/>
              </a:lnSpc>
            </a:pP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55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13888" y="4118229"/>
            <a:ext cx="1153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404040"/>
                </a:solidFill>
                <a:latin typeface="Tahoma"/>
                <a:cs typeface="Tahoma"/>
              </a:rPr>
              <a:t>51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6847" y="3915536"/>
            <a:ext cx="196215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404040"/>
                </a:solidFill>
                <a:latin typeface="Tahoma"/>
                <a:cs typeface="Tahoma"/>
              </a:rPr>
              <a:t>95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00" b="1" spc="-75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82228" y="2403348"/>
            <a:ext cx="1153795" cy="112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200" b="1" spc="-25" dirty="0">
                <a:solidFill>
                  <a:srgbClr val="404040"/>
                </a:solidFill>
                <a:latin typeface="Tahoma"/>
                <a:cs typeface="Tahoma"/>
              </a:rPr>
              <a:t>360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57627" y="4021835"/>
            <a:ext cx="556260" cy="97790"/>
          </a:xfrm>
          <a:custGeom>
            <a:avLst/>
            <a:gdLst/>
            <a:ahLst/>
            <a:cxnLst/>
            <a:rect l="l" t="t" r="r" b="b"/>
            <a:pathLst>
              <a:path w="556260" h="97789">
                <a:moveTo>
                  <a:pt x="556260" y="97536"/>
                </a:moveTo>
                <a:lnTo>
                  <a:pt x="56388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136139" y="391642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404040"/>
                </a:solidFill>
                <a:latin typeface="Tahoma"/>
                <a:cs typeface="Tahoma"/>
              </a:rPr>
              <a:t>15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82228" y="2193798"/>
            <a:ext cx="1153795" cy="209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"/>
              </a:spcBef>
            </a:pP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70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53055" y="3790188"/>
            <a:ext cx="1137285" cy="207645"/>
          </a:xfrm>
          <a:custGeom>
            <a:avLst/>
            <a:gdLst/>
            <a:ahLst/>
            <a:cxnLst/>
            <a:rect l="l" t="t" r="r" b="b"/>
            <a:pathLst>
              <a:path w="1137285" h="207645">
                <a:moveTo>
                  <a:pt x="1136904" y="207263"/>
                </a:moveTo>
                <a:lnTo>
                  <a:pt x="57912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2202" y="368515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404040"/>
                </a:solidFill>
                <a:latin typeface="Tahoma"/>
                <a:cs typeface="Tahoma"/>
              </a:rPr>
              <a:t>32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76847" y="3595496"/>
            <a:ext cx="196215" cy="34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404040"/>
                </a:solidFill>
                <a:latin typeface="Tahoma"/>
                <a:cs typeface="Tahoma"/>
              </a:rPr>
              <a:t>60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240"/>
              </a:lnSpc>
            </a:pPr>
            <a:r>
              <a:rPr sz="1200" b="1" spc="-75" dirty="0">
                <a:solidFill>
                  <a:srgbClr val="FFFFFF"/>
                </a:solidFill>
                <a:latin typeface="Tahoma"/>
                <a:cs typeface="Tahoma"/>
              </a:rPr>
              <a:t>25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82228" y="1670304"/>
            <a:ext cx="1153795" cy="5238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200" b="1" spc="-25" dirty="0">
                <a:solidFill>
                  <a:srgbClr val="404040"/>
                </a:solidFill>
                <a:latin typeface="Tahoma"/>
                <a:cs typeface="Tahoma"/>
              </a:rPr>
              <a:t>165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08984" y="4637354"/>
            <a:ext cx="363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solidFill>
                  <a:srgbClr val="585858"/>
                </a:solidFill>
                <a:latin typeface="Verdana"/>
                <a:cs typeface="Verdana"/>
              </a:rPr>
              <a:t>2021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93282" y="4637354"/>
            <a:ext cx="363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solidFill>
                  <a:srgbClr val="585858"/>
                </a:solidFill>
                <a:latin typeface="Verdana"/>
                <a:cs typeface="Verdana"/>
              </a:rPr>
              <a:t>2027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77959" y="4637354"/>
            <a:ext cx="363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solidFill>
                  <a:srgbClr val="585858"/>
                </a:solidFill>
                <a:latin typeface="Verdana"/>
                <a:cs typeface="Verdana"/>
              </a:rPr>
              <a:t>2040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060448" y="2153411"/>
            <a:ext cx="1170940" cy="599440"/>
            <a:chOff x="2060448" y="2153411"/>
            <a:chExt cx="1170940" cy="599440"/>
          </a:xfrm>
        </p:grpSpPr>
        <p:sp>
          <p:nvSpPr>
            <p:cNvPr id="45" name="object 45"/>
            <p:cNvSpPr/>
            <p:nvPr/>
          </p:nvSpPr>
          <p:spPr>
            <a:xfrm>
              <a:off x="2060448" y="2153411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80">
                  <a:moveTo>
                    <a:pt x="80772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0772" y="80772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48584" y="2153411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80">
                  <a:moveTo>
                    <a:pt x="82295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2295" y="80772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60448" y="2412491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80">
                  <a:moveTo>
                    <a:pt x="80772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0772" y="80772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F8B3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48584" y="2412491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80">
                  <a:moveTo>
                    <a:pt x="82295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2295" y="80772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013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60448" y="2670047"/>
              <a:ext cx="81280" cy="82550"/>
            </a:xfrm>
            <a:custGeom>
              <a:avLst/>
              <a:gdLst/>
              <a:ahLst/>
              <a:cxnLst/>
              <a:rect l="l" t="t" r="r" b="b"/>
              <a:pathLst>
                <a:path w="81280" h="82550">
                  <a:moveTo>
                    <a:pt x="80772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80772" y="82296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178301" y="3779265"/>
            <a:ext cx="5391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10" dirty="0">
                <a:latin typeface="Verdana"/>
                <a:cs typeface="Verdana"/>
              </a:rPr>
              <a:t>170-</a:t>
            </a:r>
            <a:r>
              <a:rPr sz="1100" spc="-75" dirty="0">
                <a:latin typeface="Verdana"/>
                <a:cs typeface="Verdana"/>
              </a:rPr>
              <a:t>180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79565" y="3352291"/>
            <a:ext cx="5397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10" dirty="0">
                <a:latin typeface="Verdana"/>
                <a:cs typeface="Verdana"/>
              </a:rPr>
              <a:t>290-</a:t>
            </a:r>
            <a:r>
              <a:rPr sz="1100" spc="-70" dirty="0">
                <a:latin typeface="Verdana"/>
                <a:cs typeface="Verdana"/>
              </a:rPr>
              <a:t>310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89821" y="1446402"/>
            <a:ext cx="6172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10" dirty="0">
                <a:latin typeface="Verdana"/>
                <a:cs typeface="Verdana"/>
              </a:rPr>
              <a:t>850-</a:t>
            </a:r>
            <a:r>
              <a:rPr sz="1100" spc="-80" dirty="0">
                <a:latin typeface="Verdana"/>
                <a:cs typeface="Verdana"/>
              </a:rPr>
              <a:t>1000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892551" y="1293367"/>
            <a:ext cx="6121400" cy="4173220"/>
            <a:chOff x="2892551" y="1293367"/>
            <a:chExt cx="6121400" cy="4173220"/>
          </a:xfrm>
        </p:grpSpPr>
        <p:sp>
          <p:nvSpPr>
            <p:cNvPr id="54" name="object 54"/>
            <p:cNvSpPr/>
            <p:nvPr/>
          </p:nvSpPr>
          <p:spPr>
            <a:xfrm>
              <a:off x="3551427" y="1293367"/>
              <a:ext cx="5462905" cy="2459990"/>
            </a:xfrm>
            <a:custGeom>
              <a:avLst/>
              <a:gdLst/>
              <a:ahLst/>
              <a:cxnLst/>
              <a:rect l="l" t="t" r="r" b="b"/>
              <a:pathLst>
                <a:path w="5462905" h="2459990">
                  <a:moveTo>
                    <a:pt x="5390266" y="28933"/>
                  </a:moveTo>
                  <a:lnTo>
                    <a:pt x="0" y="2448306"/>
                  </a:lnTo>
                  <a:lnTo>
                    <a:pt x="5080" y="2459863"/>
                  </a:lnTo>
                  <a:lnTo>
                    <a:pt x="5395447" y="40502"/>
                  </a:lnTo>
                  <a:lnTo>
                    <a:pt x="5390266" y="28933"/>
                  </a:lnTo>
                  <a:close/>
                </a:path>
                <a:path w="5462905" h="2459990">
                  <a:moveTo>
                    <a:pt x="5445861" y="23749"/>
                  </a:moveTo>
                  <a:lnTo>
                    <a:pt x="5401818" y="23749"/>
                  </a:lnTo>
                  <a:lnTo>
                    <a:pt x="5407025" y="35306"/>
                  </a:lnTo>
                  <a:lnTo>
                    <a:pt x="5395447" y="40502"/>
                  </a:lnTo>
                  <a:lnTo>
                    <a:pt x="5408422" y="69469"/>
                  </a:lnTo>
                  <a:lnTo>
                    <a:pt x="5445861" y="23749"/>
                  </a:lnTo>
                  <a:close/>
                </a:path>
                <a:path w="5462905" h="2459990">
                  <a:moveTo>
                    <a:pt x="5401818" y="23749"/>
                  </a:moveTo>
                  <a:lnTo>
                    <a:pt x="5390266" y="28933"/>
                  </a:lnTo>
                  <a:lnTo>
                    <a:pt x="5395447" y="40502"/>
                  </a:lnTo>
                  <a:lnTo>
                    <a:pt x="5407025" y="35306"/>
                  </a:lnTo>
                  <a:lnTo>
                    <a:pt x="5401818" y="23749"/>
                  </a:lnTo>
                  <a:close/>
                </a:path>
                <a:path w="5462905" h="2459990">
                  <a:moveTo>
                    <a:pt x="5377307" y="0"/>
                  </a:moveTo>
                  <a:lnTo>
                    <a:pt x="5390266" y="28933"/>
                  </a:lnTo>
                  <a:lnTo>
                    <a:pt x="5401818" y="23749"/>
                  </a:lnTo>
                  <a:lnTo>
                    <a:pt x="5445861" y="23749"/>
                  </a:lnTo>
                  <a:lnTo>
                    <a:pt x="5462397" y="3556"/>
                  </a:lnTo>
                  <a:lnTo>
                    <a:pt x="5377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0757" y="2025696"/>
              <a:ext cx="1781342" cy="97496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892551" y="5042915"/>
              <a:ext cx="1209040" cy="424180"/>
            </a:xfrm>
            <a:custGeom>
              <a:avLst/>
              <a:gdLst/>
              <a:ahLst/>
              <a:cxnLst/>
              <a:rect l="l" t="t" r="r" b="b"/>
              <a:pathLst>
                <a:path w="1209039" h="424179">
                  <a:moveTo>
                    <a:pt x="604265" y="0"/>
                  </a:moveTo>
                  <a:lnTo>
                    <a:pt x="538419" y="1243"/>
                  </a:lnTo>
                  <a:lnTo>
                    <a:pt x="474628" y="4887"/>
                  </a:lnTo>
                  <a:lnTo>
                    <a:pt x="413260" y="10802"/>
                  </a:lnTo>
                  <a:lnTo>
                    <a:pt x="354684" y="18858"/>
                  </a:lnTo>
                  <a:lnTo>
                    <a:pt x="299268" y="28927"/>
                  </a:lnTo>
                  <a:lnTo>
                    <a:pt x="247381" y="40879"/>
                  </a:lnTo>
                  <a:lnTo>
                    <a:pt x="199392" y="54585"/>
                  </a:lnTo>
                  <a:lnTo>
                    <a:pt x="155669" y="69915"/>
                  </a:lnTo>
                  <a:lnTo>
                    <a:pt x="116579" y="86739"/>
                  </a:lnTo>
                  <a:lnTo>
                    <a:pt x="82493" y="104930"/>
                  </a:lnTo>
                  <a:lnTo>
                    <a:pt x="30803" y="144889"/>
                  </a:lnTo>
                  <a:lnTo>
                    <a:pt x="3545" y="188758"/>
                  </a:lnTo>
                  <a:lnTo>
                    <a:pt x="0" y="211835"/>
                  </a:lnTo>
                  <a:lnTo>
                    <a:pt x="3545" y="234913"/>
                  </a:lnTo>
                  <a:lnTo>
                    <a:pt x="30803" y="278782"/>
                  </a:lnTo>
                  <a:lnTo>
                    <a:pt x="82493" y="318741"/>
                  </a:lnTo>
                  <a:lnTo>
                    <a:pt x="116579" y="336932"/>
                  </a:lnTo>
                  <a:lnTo>
                    <a:pt x="155669" y="353756"/>
                  </a:lnTo>
                  <a:lnTo>
                    <a:pt x="199392" y="369086"/>
                  </a:lnTo>
                  <a:lnTo>
                    <a:pt x="247381" y="382792"/>
                  </a:lnTo>
                  <a:lnTo>
                    <a:pt x="299268" y="394744"/>
                  </a:lnTo>
                  <a:lnTo>
                    <a:pt x="354684" y="404813"/>
                  </a:lnTo>
                  <a:lnTo>
                    <a:pt x="413260" y="412869"/>
                  </a:lnTo>
                  <a:lnTo>
                    <a:pt x="474628" y="418784"/>
                  </a:lnTo>
                  <a:lnTo>
                    <a:pt x="538419" y="422428"/>
                  </a:lnTo>
                  <a:lnTo>
                    <a:pt x="604265" y="423671"/>
                  </a:lnTo>
                  <a:lnTo>
                    <a:pt x="670112" y="422428"/>
                  </a:lnTo>
                  <a:lnTo>
                    <a:pt x="733903" y="418784"/>
                  </a:lnTo>
                  <a:lnTo>
                    <a:pt x="795271" y="412869"/>
                  </a:lnTo>
                  <a:lnTo>
                    <a:pt x="853847" y="404813"/>
                  </a:lnTo>
                  <a:lnTo>
                    <a:pt x="909263" y="394744"/>
                  </a:lnTo>
                  <a:lnTo>
                    <a:pt x="961150" y="382792"/>
                  </a:lnTo>
                  <a:lnTo>
                    <a:pt x="1009139" y="369086"/>
                  </a:lnTo>
                  <a:lnTo>
                    <a:pt x="1052862" y="353756"/>
                  </a:lnTo>
                  <a:lnTo>
                    <a:pt x="1091952" y="336932"/>
                  </a:lnTo>
                  <a:lnTo>
                    <a:pt x="1126038" y="318741"/>
                  </a:lnTo>
                  <a:lnTo>
                    <a:pt x="1177728" y="278782"/>
                  </a:lnTo>
                  <a:lnTo>
                    <a:pt x="1204986" y="234913"/>
                  </a:lnTo>
                  <a:lnTo>
                    <a:pt x="1208532" y="211835"/>
                  </a:lnTo>
                  <a:lnTo>
                    <a:pt x="1204986" y="188758"/>
                  </a:lnTo>
                  <a:lnTo>
                    <a:pt x="1177728" y="144889"/>
                  </a:lnTo>
                  <a:lnTo>
                    <a:pt x="1126038" y="104930"/>
                  </a:lnTo>
                  <a:lnTo>
                    <a:pt x="1091952" y="86739"/>
                  </a:lnTo>
                  <a:lnTo>
                    <a:pt x="1052862" y="69915"/>
                  </a:lnTo>
                  <a:lnTo>
                    <a:pt x="1009139" y="54585"/>
                  </a:lnTo>
                  <a:lnTo>
                    <a:pt x="961150" y="40879"/>
                  </a:lnTo>
                  <a:lnTo>
                    <a:pt x="909263" y="28927"/>
                  </a:lnTo>
                  <a:lnTo>
                    <a:pt x="853847" y="18858"/>
                  </a:lnTo>
                  <a:lnTo>
                    <a:pt x="795271" y="10802"/>
                  </a:lnTo>
                  <a:lnTo>
                    <a:pt x="733903" y="4887"/>
                  </a:lnTo>
                  <a:lnTo>
                    <a:pt x="670112" y="1243"/>
                  </a:lnTo>
                  <a:lnTo>
                    <a:pt x="604265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237738" y="5149088"/>
            <a:ext cx="519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Tahoma"/>
                <a:cs typeface="Tahoma"/>
              </a:rPr>
              <a:t>3-</a:t>
            </a:r>
            <a:r>
              <a:rPr sz="1200" b="1" spc="-150" dirty="0">
                <a:solidFill>
                  <a:srgbClr val="FFFFFF"/>
                </a:solidFill>
                <a:latin typeface="Tahoma"/>
                <a:cs typeface="Tahoma"/>
              </a:rPr>
              <a:t>3.5%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792723" y="5042915"/>
            <a:ext cx="1207135" cy="424180"/>
          </a:xfrm>
          <a:custGeom>
            <a:avLst/>
            <a:gdLst/>
            <a:ahLst/>
            <a:cxnLst/>
            <a:rect l="l" t="t" r="r" b="b"/>
            <a:pathLst>
              <a:path w="1207134" h="424179">
                <a:moveTo>
                  <a:pt x="603503" y="0"/>
                </a:moveTo>
                <a:lnTo>
                  <a:pt x="537755" y="1243"/>
                </a:lnTo>
                <a:lnTo>
                  <a:pt x="474055" y="4887"/>
                </a:lnTo>
                <a:lnTo>
                  <a:pt x="412772" y="10802"/>
                </a:lnTo>
                <a:lnTo>
                  <a:pt x="354274" y="18858"/>
                </a:lnTo>
                <a:lnTo>
                  <a:pt x="298929" y="28927"/>
                </a:lnTo>
                <a:lnTo>
                  <a:pt x="247107" y="40879"/>
                </a:lnTo>
                <a:lnTo>
                  <a:pt x="199175" y="54585"/>
                </a:lnTo>
                <a:lnTo>
                  <a:pt x="155503" y="69915"/>
                </a:lnTo>
                <a:lnTo>
                  <a:pt x="116457" y="86739"/>
                </a:lnTo>
                <a:lnTo>
                  <a:pt x="82408" y="104930"/>
                </a:lnTo>
                <a:lnTo>
                  <a:pt x="30772" y="144889"/>
                </a:lnTo>
                <a:lnTo>
                  <a:pt x="3542" y="188758"/>
                </a:lnTo>
                <a:lnTo>
                  <a:pt x="0" y="211835"/>
                </a:lnTo>
                <a:lnTo>
                  <a:pt x="3542" y="234913"/>
                </a:lnTo>
                <a:lnTo>
                  <a:pt x="30772" y="278782"/>
                </a:lnTo>
                <a:lnTo>
                  <a:pt x="82408" y="318741"/>
                </a:lnTo>
                <a:lnTo>
                  <a:pt x="116457" y="336932"/>
                </a:lnTo>
                <a:lnTo>
                  <a:pt x="155503" y="353756"/>
                </a:lnTo>
                <a:lnTo>
                  <a:pt x="199175" y="369086"/>
                </a:lnTo>
                <a:lnTo>
                  <a:pt x="247107" y="382792"/>
                </a:lnTo>
                <a:lnTo>
                  <a:pt x="298929" y="394744"/>
                </a:lnTo>
                <a:lnTo>
                  <a:pt x="354274" y="404813"/>
                </a:lnTo>
                <a:lnTo>
                  <a:pt x="412772" y="412869"/>
                </a:lnTo>
                <a:lnTo>
                  <a:pt x="474055" y="418784"/>
                </a:lnTo>
                <a:lnTo>
                  <a:pt x="537755" y="422428"/>
                </a:lnTo>
                <a:lnTo>
                  <a:pt x="603503" y="423671"/>
                </a:lnTo>
                <a:lnTo>
                  <a:pt x="669252" y="422428"/>
                </a:lnTo>
                <a:lnTo>
                  <a:pt x="732952" y="418784"/>
                </a:lnTo>
                <a:lnTo>
                  <a:pt x="794235" y="412869"/>
                </a:lnTo>
                <a:lnTo>
                  <a:pt x="852733" y="404813"/>
                </a:lnTo>
                <a:lnTo>
                  <a:pt x="908078" y="394744"/>
                </a:lnTo>
                <a:lnTo>
                  <a:pt x="959900" y="382792"/>
                </a:lnTo>
                <a:lnTo>
                  <a:pt x="1007832" y="369086"/>
                </a:lnTo>
                <a:lnTo>
                  <a:pt x="1051504" y="353756"/>
                </a:lnTo>
                <a:lnTo>
                  <a:pt x="1090550" y="336932"/>
                </a:lnTo>
                <a:lnTo>
                  <a:pt x="1124599" y="318741"/>
                </a:lnTo>
                <a:lnTo>
                  <a:pt x="1176235" y="278782"/>
                </a:lnTo>
                <a:lnTo>
                  <a:pt x="1203465" y="234913"/>
                </a:lnTo>
                <a:lnTo>
                  <a:pt x="1207007" y="211835"/>
                </a:lnTo>
                <a:lnTo>
                  <a:pt x="1203465" y="188758"/>
                </a:lnTo>
                <a:lnTo>
                  <a:pt x="1176235" y="144889"/>
                </a:lnTo>
                <a:lnTo>
                  <a:pt x="1124599" y="104930"/>
                </a:lnTo>
                <a:lnTo>
                  <a:pt x="1090550" y="86739"/>
                </a:lnTo>
                <a:lnTo>
                  <a:pt x="1051504" y="69915"/>
                </a:lnTo>
                <a:lnTo>
                  <a:pt x="1007832" y="54585"/>
                </a:lnTo>
                <a:lnTo>
                  <a:pt x="959900" y="40879"/>
                </a:lnTo>
                <a:lnTo>
                  <a:pt x="908078" y="28927"/>
                </a:lnTo>
                <a:lnTo>
                  <a:pt x="852733" y="18858"/>
                </a:lnTo>
                <a:lnTo>
                  <a:pt x="794235" y="10802"/>
                </a:lnTo>
                <a:lnTo>
                  <a:pt x="732952" y="4887"/>
                </a:lnTo>
                <a:lnTo>
                  <a:pt x="669252" y="1243"/>
                </a:lnTo>
                <a:lnTo>
                  <a:pt x="603503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166484" y="5149088"/>
            <a:ext cx="461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75" dirty="0">
                <a:solidFill>
                  <a:srgbClr val="FFFFFF"/>
                </a:solidFill>
                <a:latin typeface="Tahoma"/>
                <a:cs typeface="Tahoma"/>
              </a:rPr>
              <a:t>~5.2%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644128" y="5042915"/>
            <a:ext cx="1207135" cy="424180"/>
          </a:xfrm>
          <a:custGeom>
            <a:avLst/>
            <a:gdLst/>
            <a:ahLst/>
            <a:cxnLst/>
            <a:rect l="l" t="t" r="r" b="b"/>
            <a:pathLst>
              <a:path w="1207134" h="424179">
                <a:moveTo>
                  <a:pt x="603503" y="0"/>
                </a:moveTo>
                <a:lnTo>
                  <a:pt x="537755" y="1243"/>
                </a:lnTo>
                <a:lnTo>
                  <a:pt x="474055" y="4887"/>
                </a:lnTo>
                <a:lnTo>
                  <a:pt x="412772" y="10802"/>
                </a:lnTo>
                <a:lnTo>
                  <a:pt x="354274" y="18858"/>
                </a:lnTo>
                <a:lnTo>
                  <a:pt x="298929" y="28927"/>
                </a:lnTo>
                <a:lnTo>
                  <a:pt x="247107" y="40879"/>
                </a:lnTo>
                <a:lnTo>
                  <a:pt x="199175" y="54585"/>
                </a:lnTo>
                <a:lnTo>
                  <a:pt x="155503" y="69915"/>
                </a:lnTo>
                <a:lnTo>
                  <a:pt x="116457" y="86739"/>
                </a:lnTo>
                <a:lnTo>
                  <a:pt x="82408" y="104930"/>
                </a:lnTo>
                <a:lnTo>
                  <a:pt x="30772" y="144889"/>
                </a:lnTo>
                <a:lnTo>
                  <a:pt x="3542" y="188758"/>
                </a:lnTo>
                <a:lnTo>
                  <a:pt x="0" y="211835"/>
                </a:lnTo>
                <a:lnTo>
                  <a:pt x="3542" y="234913"/>
                </a:lnTo>
                <a:lnTo>
                  <a:pt x="30772" y="278782"/>
                </a:lnTo>
                <a:lnTo>
                  <a:pt x="82408" y="318741"/>
                </a:lnTo>
                <a:lnTo>
                  <a:pt x="116457" y="336932"/>
                </a:lnTo>
                <a:lnTo>
                  <a:pt x="155503" y="353756"/>
                </a:lnTo>
                <a:lnTo>
                  <a:pt x="199175" y="369086"/>
                </a:lnTo>
                <a:lnTo>
                  <a:pt x="247107" y="382792"/>
                </a:lnTo>
                <a:lnTo>
                  <a:pt x="298929" y="394744"/>
                </a:lnTo>
                <a:lnTo>
                  <a:pt x="354274" y="404813"/>
                </a:lnTo>
                <a:lnTo>
                  <a:pt x="412772" y="412869"/>
                </a:lnTo>
                <a:lnTo>
                  <a:pt x="474055" y="418784"/>
                </a:lnTo>
                <a:lnTo>
                  <a:pt x="537755" y="422428"/>
                </a:lnTo>
                <a:lnTo>
                  <a:pt x="603503" y="423671"/>
                </a:lnTo>
                <a:lnTo>
                  <a:pt x="669252" y="422428"/>
                </a:lnTo>
                <a:lnTo>
                  <a:pt x="732952" y="418784"/>
                </a:lnTo>
                <a:lnTo>
                  <a:pt x="794235" y="412869"/>
                </a:lnTo>
                <a:lnTo>
                  <a:pt x="852733" y="404813"/>
                </a:lnTo>
                <a:lnTo>
                  <a:pt x="908078" y="394744"/>
                </a:lnTo>
                <a:lnTo>
                  <a:pt x="959900" y="382792"/>
                </a:lnTo>
                <a:lnTo>
                  <a:pt x="1007832" y="369086"/>
                </a:lnTo>
                <a:lnTo>
                  <a:pt x="1051504" y="353756"/>
                </a:lnTo>
                <a:lnTo>
                  <a:pt x="1090550" y="336932"/>
                </a:lnTo>
                <a:lnTo>
                  <a:pt x="1124599" y="318741"/>
                </a:lnTo>
                <a:lnTo>
                  <a:pt x="1176235" y="278782"/>
                </a:lnTo>
                <a:lnTo>
                  <a:pt x="1203465" y="234913"/>
                </a:lnTo>
                <a:lnTo>
                  <a:pt x="1207007" y="211835"/>
                </a:lnTo>
                <a:lnTo>
                  <a:pt x="1203465" y="188758"/>
                </a:lnTo>
                <a:lnTo>
                  <a:pt x="1176235" y="144889"/>
                </a:lnTo>
                <a:lnTo>
                  <a:pt x="1124599" y="104930"/>
                </a:lnTo>
                <a:lnTo>
                  <a:pt x="1090550" y="86739"/>
                </a:lnTo>
                <a:lnTo>
                  <a:pt x="1051504" y="69915"/>
                </a:lnTo>
                <a:lnTo>
                  <a:pt x="1007832" y="54585"/>
                </a:lnTo>
                <a:lnTo>
                  <a:pt x="959900" y="40879"/>
                </a:lnTo>
                <a:lnTo>
                  <a:pt x="908078" y="28927"/>
                </a:lnTo>
                <a:lnTo>
                  <a:pt x="852733" y="18858"/>
                </a:lnTo>
                <a:lnTo>
                  <a:pt x="794235" y="10802"/>
                </a:lnTo>
                <a:lnTo>
                  <a:pt x="732952" y="4887"/>
                </a:lnTo>
                <a:lnTo>
                  <a:pt x="669252" y="1243"/>
                </a:lnTo>
                <a:lnTo>
                  <a:pt x="603503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967978" y="5149088"/>
            <a:ext cx="561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solidFill>
                  <a:srgbClr val="FFFFFF"/>
                </a:solidFill>
                <a:latin typeface="Tahoma"/>
                <a:cs typeface="Tahoma"/>
              </a:rPr>
              <a:t>10-</a:t>
            </a:r>
            <a:r>
              <a:rPr sz="1200" b="1" spc="-180" dirty="0">
                <a:solidFill>
                  <a:srgbClr val="FFFFFF"/>
                </a:solidFill>
                <a:latin typeface="Tahoma"/>
                <a:cs typeface="Tahoma"/>
              </a:rPr>
              <a:t>12%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792723" y="5682996"/>
            <a:ext cx="1207135" cy="424180"/>
          </a:xfrm>
          <a:custGeom>
            <a:avLst/>
            <a:gdLst/>
            <a:ahLst/>
            <a:cxnLst/>
            <a:rect l="l" t="t" r="r" b="b"/>
            <a:pathLst>
              <a:path w="1207134" h="424179">
                <a:moveTo>
                  <a:pt x="603503" y="0"/>
                </a:moveTo>
                <a:lnTo>
                  <a:pt x="537755" y="1243"/>
                </a:lnTo>
                <a:lnTo>
                  <a:pt x="474055" y="4886"/>
                </a:lnTo>
                <a:lnTo>
                  <a:pt x="412772" y="10799"/>
                </a:lnTo>
                <a:lnTo>
                  <a:pt x="354274" y="18854"/>
                </a:lnTo>
                <a:lnTo>
                  <a:pt x="298929" y="28922"/>
                </a:lnTo>
                <a:lnTo>
                  <a:pt x="247107" y="40872"/>
                </a:lnTo>
                <a:lnTo>
                  <a:pt x="199175" y="54576"/>
                </a:lnTo>
                <a:lnTo>
                  <a:pt x="155503" y="69905"/>
                </a:lnTo>
                <a:lnTo>
                  <a:pt x="116457" y="86729"/>
                </a:lnTo>
                <a:lnTo>
                  <a:pt x="82408" y="104918"/>
                </a:lnTo>
                <a:lnTo>
                  <a:pt x="30772" y="144879"/>
                </a:lnTo>
                <a:lnTo>
                  <a:pt x="3542" y="188754"/>
                </a:lnTo>
                <a:lnTo>
                  <a:pt x="0" y="211835"/>
                </a:lnTo>
                <a:lnTo>
                  <a:pt x="3542" y="234917"/>
                </a:lnTo>
                <a:lnTo>
                  <a:pt x="30772" y="278792"/>
                </a:lnTo>
                <a:lnTo>
                  <a:pt x="82408" y="318753"/>
                </a:lnTo>
                <a:lnTo>
                  <a:pt x="116457" y="336942"/>
                </a:lnTo>
                <a:lnTo>
                  <a:pt x="155503" y="353766"/>
                </a:lnTo>
                <a:lnTo>
                  <a:pt x="199175" y="369095"/>
                </a:lnTo>
                <a:lnTo>
                  <a:pt x="247107" y="382799"/>
                </a:lnTo>
                <a:lnTo>
                  <a:pt x="298929" y="394749"/>
                </a:lnTo>
                <a:lnTo>
                  <a:pt x="354274" y="404817"/>
                </a:lnTo>
                <a:lnTo>
                  <a:pt x="412772" y="412872"/>
                </a:lnTo>
                <a:lnTo>
                  <a:pt x="474055" y="418785"/>
                </a:lnTo>
                <a:lnTo>
                  <a:pt x="537755" y="422428"/>
                </a:lnTo>
                <a:lnTo>
                  <a:pt x="603503" y="423671"/>
                </a:lnTo>
                <a:lnTo>
                  <a:pt x="669252" y="422428"/>
                </a:lnTo>
                <a:lnTo>
                  <a:pt x="732952" y="418785"/>
                </a:lnTo>
                <a:lnTo>
                  <a:pt x="794235" y="412872"/>
                </a:lnTo>
                <a:lnTo>
                  <a:pt x="852733" y="404817"/>
                </a:lnTo>
                <a:lnTo>
                  <a:pt x="908078" y="394749"/>
                </a:lnTo>
                <a:lnTo>
                  <a:pt x="959900" y="382799"/>
                </a:lnTo>
                <a:lnTo>
                  <a:pt x="1007832" y="369095"/>
                </a:lnTo>
                <a:lnTo>
                  <a:pt x="1051504" y="353766"/>
                </a:lnTo>
                <a:lnTo>
                  <a:pt x="1090550" y="336942"/>
                </a:lnTo>
                <a:lnTo>
                  <a:pt x="1124599" y="318753"/>
                </a:lnTo>
                <a:lnTo>
                  <a:pt x="1176235" y="278792"/>
                </a:lnTo>
                <a:lnTo>
                  <a:pt x="1203465" y="234917"/>
                </a:lnTo>
                <a:lnTo>
                  <a:pt x="1207007" y="211835"/>
                </a:lnTo>
                <a:lnTo>
                  <a:pt x="1203465" y="188754"/>
                </a:lnTo>
                <a:lnTo>
                  <a:pt x="1176235" y="144879"/>
                </a:lnTo>
                <a:lnTo>
                  <a:pt x="1124599" y="104918"/>
                </a:lnTo>
                <a:lnTo>
                  <a:pt x="1090550" y="86729"/>
                </a:lnTo>
                <a:lnTo>
                  <a:pt x="1051504" y="69905"/>
                </a:lnTo>
                <a:lnTo>
                  <a:pt x="1007832" y="54576"/>
                </a:lnTo>
                <a:lnTo>
                  <a:pt x="959900" y="40872"/>
                </a:lnTo>
                <a:lnTo>
                  <a:pt x="908078" y="28922"/>
                </a:lnTo>
                <a:lnTo>
                  <a:pt x="852733" y="18854"/>
                </a:lnTo>
                <a:lnTo>
                  <a:pt x="794235" y="10799"/>
                </a:lnTo>
                <a:lnTo>
                  <a:pt x="732952" y="4886"/>
                </a:lnTo>
                <a:lnTo>
                  <a:pt x="669252" y="1243"/>
                </a:lnTo>
                <a:lnTo>
                  <a:pt x="603503" y="0"/>
                </a:lnTo>
                <a:close/>
              </a:path>
            </a:pathLst>
          </a:custGeom>
          <a:solidFill>
            <a:srgbClr val="EE7C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15253" y="5788558"/>
            <a:ext cx="363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Tahoma"/>
                <a:cs typeface="Tahoma"/>
              </a:rPr>
              <a:t>3-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4X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489705" y="5460238"/>
            <a:ext cx="5763895" cy="440690"/>
            <a:chOff x="3489705" y="5460238"/>
            <a:chExt cx="5763895" cy="440690"/>
          </a:xfrm>
        </p:grpSpPr>
        <p:sp>
          <p:nvSpPr>
            <p:cNvPr id="65" name="object 65"/>
            <p:cNvSpPr/>
            <p:nvPr/>
          </p:nvSpPr>
          <p:spPr>
            <a:xfrm>
              <a:off x="3496055" y="5466588"/>
              <a:ext cx="2296160" cy="427990"/>
            </a:xfrm>
            <a:custGeom>
              <a:avLst/>
              <a:gdLst/>
              <a:ahLst/>
              <a:cxnLst/>
              <a:rect l="l" t="t" r="r" b="b"/>
              <a:pathLst>
                <a:path w="2296160" h="427989">
                  <a:moveTo>
                    <a:pt x="0" y="0"/>
                  </a:moveTo>
                  <a:lnTo>
                    <a:pt x="0" y="427850"/>
                  </a:lnTo>
                  <a:lnTo>
                    <a:pt x="2295652" y="427850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99732" y="5466588"/>
              <a:ext cx="2247900" cy="427990"/>
            </a:xfrm>
            <a:custGeom>
              <a:avLst/>
              <a:gdLst/>
              <a:ahLst/>
              <a:cxnLst/>
              <a:rect l="l" t="t" r="r" b="b"/>
              <a:pathLst>
                <a:path w="2247900" h="427989">
                  <a:moveTo>
                    <a:pt x="0" y="427850"/>
                  </a:moveTo>
                  <a:lnTo>
                    <a:pt x="2247392" y="427850"/>
                  </a:lnTo>
                  <a:lnTo>
                    <a:pt x="2247392" y="0"/>
                  </a:lnTo>
                </a:path>
              </a:pathLst>
            </a:custGeom>
            <a:ln w="126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133092" y="1846960"/>
            <a:ext cx="1849120" cy="95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60325" indent="-32384">
              <a:lnSpc>
                <a:spcPct val="113500"/>
              </a:lnSpc>
              <a:spcBef>
                <a:spcPts val="100"/>
              </a:spcBef>
              <a:tabLst>
                <a:tab pos="1133475" algn="l"/>
              </a:tabLst>
            </a:pPr>
            <a:r>
              <a:rPr sz="1200" spc="-20" dirty="0">
                <a:latin typeface="Verdana"/>
                <a:cs typeface="Verdana"/>
              </a:rPr>
              <a:t>Market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shares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as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follows 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Others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200" spc="-80" dirty="0">
                <a:solidFill>
                  <a:srgbClr val="585858"/>
                </a:solidFill>
                <a:latin typeface="Verdana"/>
                <a:cs typeface="Verdana"/>
              </a:rPr>
              <a:t>Fertilizers</a:t>
            </a:r>
            <a:endParaRPr sz="1200">
              <a:latin typeface="Verdana"/>
              <a:cs typeface="Verdana"/>
            </a:endParaRPr>
          </a:p>
          <a:p>
            <a:pPr marL="44450" marR="5080">
              <a:lnSpc>
                <a:spcPct val="141500"/>
              </a:lnSpc>
              <a:tabLst>
                <a:tab pos="1133475" algn="l"/>
              </a:tabLst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Pet</a:t>
            </a:r>
            <a:r>
              <a:rPr sz="1200" spc="-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Verdana"/>
                <a:cs typeface="Verdana"/>
              </a:rPr>
              <a:t>Chem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200" spc="-30" dirty="0">
                <a:solidFill>
                  <a:srgbClr val="585858"/>
                </a:solidFill>
                <a:latin typeface="Verdana"/>
                <a:cs typeface="Verdana"/>
              </a:rPr>
              <a:t>Inorganic </a:t>
            </a: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Specialty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21789" y="1453388"/>
            <a:ext cx="277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solidFill>
                  <a:srgbClr val="FFFFFF"/>
                </a:solidFill>
                <a:latin typeface="Tahoma"/>
                <a:cs typeface="Tahoma"/>
              </a:rPr>
              <a:t>Indian</a:t>
            </a:r>
            <a:r>
              <a:rPr sz="14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Chemical</a:t>
            </a:r>
            <a:r>
              <a:rPr sz="14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Market,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US$Bn.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3204"/>
            <a:ext cx="12039480" cy="50171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8743" y="142086"/>
            <a:ext cx="1327018" cy="557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6" name="object 6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Focus</a:t>
            </a:r>
            <a:r>
              <a:rPr spc="-125" dirty="0"/>
              <a:t> </a:t>
            </a:r>
            <a:r>
              <a:rPr dirty="0"/>
              <a:t>on</a:t>
            </a:r>
            <a:r>
              <a:rPr spc="-120" dirty="0"/>
              <a:t> </a:t>
            </a:r>
            <a:r>
              <a:rPr spc="-70" dirty="0"/>
              <a:t>environment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1088" y="6235090"/>
            <a:ext cx="1006983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latin typeface="Verdana"/>
                <a:cs typeface="Verdana"/>
              </a:rPr>
              <a:t>As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September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95" dirty="0">
                <a:latin typeface="Verdana"/>
                <a:cs typeface="Verdana"/>
              </a:rPr>
              <a:t>30,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2022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000" spc="-40" dirty="0">
                <a:latin typeface="Verdana"/>
                <a:cs typeface="Verdana"/>
              </a:rPr>
              <a:t>Note: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Gas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included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diesel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capacity,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which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has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14" dirty="0">
                <a:latin typeface="Verdana"/>
                <a:cs typeface="Verdana"/>
              </a:rPr>
              <a:t>1-</a:t>
            </a:r>
            <a:r>
              <a:rPr sz="1000" spc="-95" dirty="0">
                <a:latin typeface="Verdana"/>
                <a:cs typeface="Verdana"/>
              </a:rPr>
              <a:t>2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GW;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protection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does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not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include</a:t>
            </a:r>
            <a:r>
              <a:rPr sz="1000" spc="-20" dirty="0">
                <a:latin typeface="Verdana"/>
                <a:cs typeface="Verdana"/>
              </a:rPr>
              <a:t> storage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85" dirty="0">
                <a:latin typeface="Verdana"/>
                <a:cs typeface="Verdana"/>
              </a:rPr>
              <a:t>systems,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which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10" dirty="0">
                <a:latin typeface="Verdana"/>
                <a:cs typeface="Verdana"/>
              </a:rPr>
              <a:t>is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projected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to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40" dirty="0">
                <a:latin typeface="Verdana"/>
                <a:cs typeface="Verdana"/>
              </a:rPr>
              <a:t>~37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5" dirty="0">
                <a:latin typeface="Verdana"/>
                <a:cs typeface="Verdana"/>
              </a:rPr>
              <a:t>2029-</a:t>
            </a:r>
            <a:r>
              <a:rPr sz="1000" spc="-10" dirty="0">
                <a:latin typeface="Verdana"/>
                <a:cs typeface="Verdana"/>
              </a:rPr>
              <a:t>2030. </a:t>
            </a:r>
            <a:r>
              <a:rPr sz="1000" spc="-50" dirty="0">
                <a:latin typeface="Verdana"/>
                <a:cs typeface="Verdana"/>
              </a:rPr>
              <a:t>Source: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70" dirty="0">
                <a:latin typeface="Verdana"/>
                <a:cs typeface="Verdana"/>
              </a:rPr>
              <a:t>Arthur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D.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Little,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70" dirty="0">
                <a:latin typeface="Verdana"/>
                <a:cs typeface="Verdana"/>
              </a:rPr>
              <a:t>Ministry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Power,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International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Energy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Association,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Central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Electricity</a:t>
            </a:r>
            <a:r>
              <a:rPr sz="1000" spc="-60" dirty="0">
                <a:latin typeface="Verdana"/>
                <a:cs typeface="Verdana"/>
              </a:rPr>
              <a:t> Authority;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COP26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45" dirty="0">
                <a:latin typeface="Verdana"/>
                <a:cs typeface="Verdana"/>
              </a:rPr>
              <a:t>–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7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60" dirty="0">
                <a:latin typeface="Verdana"/>
                <a:cs typeface="Verdana"/>
              </a:rPr>
              <a:t>UN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Climate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Change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Conference.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158" y="1882901"/>
            <a:ext cx="2778125" cy="4514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b="1" spc="-65" dirty="0">
                <a:latin typeface="Tahoma"/>
                <a:cs typeface="Tahoma"/>
              </a:rPr>
              <a:t>India’s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energy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mix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is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dominated</a:t>
            </a:r>
            <a:endParaRPr sz="1400">
              <a:latin typeface="Tahoma"/>
              <a:cs typeface="Tahoma"/>
            </a:endParaRPr>
          </a:p>
          <a:p>
            <a:pPr marL="635" algn="ctr">
              <a:lnSpc>
                <a:spcPts val="1675"/>
              </a:lnSpc>
            </a:pPr>
            <a:r>
              <a:rPr sz="1400" b="1" dirty="0">
                <a:latin typeface="Tahoma"/>
                <a:cs typeface="Tahoma"/>
              </a:rPr>
              <a:t>by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coal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0625" y="1876806"/>
            <a:ext cx="287401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533400" marR="5080" indent="-521334">
              <a:lnSpc>
                <a:spcPts val="1670"/>
              </a:lnSpc>
              <a:spcBef>
                <a:spcPts val="165"/>
              </a:spcBef>
            </a:pPr>
            <a:r>
              <a:rPr sz="1400" b="1" spc="-50" dirty="0">
                <a:latin typeface="Tahoma"/>
                <a:cs typeface="Tahoma"/>
              </a:rPr>
              <a:t>Significant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scale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up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in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renewable </a:t>
            </a:r>
            <a:r>
              <a:rPr sz="1400" b="1" dirty="0">
                <a:latin typeface="Tahoma"/>
                <a:cs typeface="Tahoma"/>
              </a:rPr>
              <a:t>capacities</a:t>
            </a:r>
            <a:r>
              <a:rPr sz="1400" b="1" spc="6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expected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43007" y="1963928"/>
            <a:ext cx="2012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India</a:t>
            </a:r>
            <a:r>
              <a:rPr sz="12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252525"/>
                </a:solidFill>
                <a:latin typeface="Verdana"/>
                <a:cs typeface="Verdana"/>
              </a:rPr>
              <a:t>has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52525"/>
                </a:solidFill>
                <a:latin typeface="Verdana"/>
                <a:cs typeface="Verdana"/>
              </a:rPr>
              <a:t>set</a:t>
            </a:r>
            <a:r>
              <a:rPr sz="12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2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long-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term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climate</a:t>
            </a:r>
            <a:r>
              <a:rPr sz="12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target</a:t>
            </a:r>
            <a:r>
              <a:rPr sz="12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2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reach</a:t>
            </a:r>
            <a:r>
              <a:rPr sz="1200" spc="5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Net</a:t>
            </a:r>
            <a:r>
              <a:rPr sz="1200" spc="-80" dirty="0">
                <a:solidFill>
                  <a:srgbClr val="252525"/>
                </a:solidFill>
                <a:latin typeface="Verdana"/>
                <a:cs typeface="Verdana"/>
              </a:rPr>
              <a:t> Zero</a:t>
            </a:r>
            <a:r>
              <a:rPr sz="12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by</a:t>
            </a:r>
            <a:r>
              <a:rPr sz="12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252525"/>
                </a:solidFill>
                <a:latin typeface="Verdana"/>
                <a:cs typeface="Verdana"/>
              </a:rPr>
              <a:t>2070</a:t>
            </a:r>
            <a:r>
              <a:rPr sz="12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at</a:t>
            </a:r>
            <a:r>
              <a:rPr sz="12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COP26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43007" y="2695702"/>
            <a:ext cx="172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252525"/>
                </a:solidFill>
                <a:latin typeface="Verdana"/>
                <a:cs typeface="Verdana"/>
              </a:rPr>
              <a:t>Emission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52525"/>
                </a:solidFill>
                <a:latin typeface="Verdana"/>
                <a:cs typeface="Verdana"/>
              </a:rPr>
              <a:t>intensity</a:t>
            </a:r>
            <a:r>
              <a:rPr sz="12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2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GDP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200" spc="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252525"/>
                </a:solidFill>
                <a:latin typeface="Verdana"/>
                <a:cs typeface="Verdana"/>
              </a:rPr>
              <a:t>be</a:t>
            </a:r>
            <a:r>
              <a:rPr sz="12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reduced</a:t>
            </a:r>
            <a:r>
              <a:rPr sz="12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by </a:t>
            </a:r>
            <a:r>
              <a:rPr sz="1200" spc="-190" dirty="0">
                <a:solidFill>
                  <a:srgbClr val="252525"/>
                </a:solidFill>
                <a:latin typeface="Verdana"/>
                <a:cs typeface="Verdana"/>
              </a:rPr>
              <a:t>45%</a:t>
            </a:r>
            <a:r>
              <a:rPr sz="12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by</a:t>
            </a:r>
            <a:r>
              <a:rPr sz="12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2030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43007" y="4179823"/>
            <a:ext cx="201866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252525"/>
                </a:solidFill>
                <a:latin typeface="Verdana"/>
                <a:cs typeface="Verdana"/>
              </a:rPr>
              <a:t>Several</a:t>
            </a:r>
            <a:r>
              <a:rPr sz="12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government </a:t>
            </a:r>
            <a:r>
              <a:rPr sz="1200" spc="-70" dirty="0">
                <a:solidFill>
                  <a:srgbClr val="252525"/>
                </a:solidFill>
                <a:latin typeface="Verdana"/>
                <a:cs typeface="Verdana"/>
              </a:rPr>
              <a:t>initiatives</a:t>
            </a:r>
            <a:r>
              <a:rPr sz="1200" spc="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including</a:t>
            </a:r>
            <a:r>
              <a:rPr sz="12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ethanol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and 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bio-</a:t>
            </a:r>
            <a:r>
              <a:rPr sz="1200" spc="-35" dirty="0">
                <a:solidFill>
                  <a:srgbClr val="252525"/>
                </a:solidFill>
                <a:latin typeface="Verdana"/>
                <a:cs typeface="Verdana"/>
              </a:rPr>
              <a:t>diesel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blending</a:t>
            </a:r>
            <a:r>
              <a:rPr sz="12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sz="1200" spc="-65" dirty="0">
                <a:solidFill>
                  <a:srgbClr val="252525"/>
                </a:solidFill>
                <a:latin typeface="Verdana"/>
                <a:cs typeface="Verdana"/>
              </a:rPr>
              <a:t>fuels,</a:t>
            </a:r>
            <a:r>
              <a:rPr sz="1200" spc="-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52525"/>
                </a:solidFill>
                <a:latin typeface="Verdana"/>
                <a:cs typeface="Verdana"/>
              </a:rPr>
              <a:t>use</a:t>
            </a:r>
            <a:r>
              <a:rPr sz="12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2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52525"/>
                </a:solidFill>
                <a:latin typeface="Verdana"/>
                <a:cs typeface="Verdana"/>
              </a:rPr>
              <a:t>bio-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gas, 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renewable</a:t>
            </a:r>
            <a:r>
              <a:rPr sz="12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52525"/>
                </a:solidFill>
                <a:latin typeface="Verdana"/>
                <a:cs typeface="Verdana"/>
              </a:rPr>
              <a:t>energy</a:t>
            </a:r>
            <a:r>
              <a:rPr sz="12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52525"/>
                </a:solidFill>
                <a:latin typeface="Verdana"/>
                <a:cs typeface="Verdana"/>
              </a:rPr>
              <a:t>(solar, hydrogen)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41869" y="2895600"/>
            <a:ext cx="6090285" cy="2641600"/>
            <a:chOff x="1241869" y="2895600"/>
            <a:chExt cx="6090285" cy="264160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780" y="2895600"/>
              <a:ext cx="5163312" cy="1943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719316" y="4311396"/>
              <a:ext cx="347980" cy="1221105"/>
            </a:xfrm>
            <a:custGeom>
              <a:avLst/>
              <a:gdLst/>
              <a:ahLst/>
              <a:cxnLst/>
              <a:rect l="l" t="t" r="r" b="b"/>
              <a:pathLst>
                <a:path w="347979" h="1221104">
                  <a:moveTo>
                    <a:pt x="347472" y="0"/>
                  </a:moveTo>
                  <a:lnTo>
                    <a:pt x="0" y="0"/>
                  </a:lnTo>
                  <a:lnTo>
                    <a:pt x="0" y="1220723"/>
                  </a:lnTo>
                  <a:lnTo>
                    <a:pt x="347472" y="1220723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7236" y="5204472"/>
              <a:ext cx="4691380" cy="327660"/>
            </a:xfrm>
            <a:custGeom>
              <a:avLst/>
              <a:gdLst/>
              <a:ahLst/>
              <a:cxnLst/>
              <a:rect l="l" t="t" r="r" b="b"/>
              <a:pathLst>
                <a:path w="4691380" h="327660">
                  <a:moveTo>
                    <a:pt x="347472" y="323075"/>
                  </a:moveTo>
                  <a:lnTo>
                    <a:pt x="0" y="323075"/>
                  </a:lnTo>
                  <a:lnTo>
                    <a:pt x="0" y="327647"/>
                  </a:lnTo>
                  <a:lnTo>
                    <a:pt x="347472" y="327647"/>
                  </a:lnTo>
                  <a:lnTo>
                    <a:pt x="347472" y="323075"/>
                  </a:lnTo>
                  <a:close/>
                </a:path>
                <a:path w="4691380" h="327660">
                  <a:moveTo>
                    <a:pt x="1216152" y="306311"/>
                  </a:moveTo>
                  <a:lnTo>
                    <a:pt x="868680" y="306311"/>
                  </a:lnTo>
                  <a:lnTo>
                    <a:pt x="868680" y="327647"/>
                  </a:lnTo>
                  <a:lnTo>
                    <a:pt x="1216152" y="327647"/>
                  </a:lnTo>
                  <a:lnTo>
                    <a:pt x="1216152" y="306311"/>
                  </a:lnTo>
                  <a:close/>
                </a:path>
                <a:path w="4691380" h="327660">
                  <a:moveTo>
                    <a:pt x="2084832" y="259067"/>
                  </a:moveTo>
                  <a:lnTo>
                    <a:pt x="1737360" y="259067"/>
                  </a:lnTo>
                  <a:lnTo>
                    <a:pt x="1737360" y="327647"/>
                  </a:lnTo>
                  <a:lnTo>
                    <a:pt x="2084832" y="327647"/>
                  </a:lnTo>
                  <a:lnTo>
                    <a:pt x="2084832" y="259067"/>
                  </a:lnTo>
                  <a:close/>
                </a:path>
                <a:path w="4691380" h="327660">
                  <a:moveTo>
                    <a:pt x="2953512" y="170675"/>
                  </a:moveTo>
                  <a:lnTo>
                    <a:pt x="2606040" y="170675"/>
                  </a:lnTo>
                  <a:lnTo>
                    <a:pt x="2606040" y="327647"/>
                  </a:lnTo>
                  <a:lnTo>
                    <a:pt x="2953512" y="327647"/>
                  </a:lnTo>
                  <a:lnTo>
                    <a:pt x="2953512" y="170675"/>
                  </a:lnTo>
                  <a:close/>
                </a:path>
                <a:path w="4691380" h="327660">
                  <a:moveTo>
                    <a:pt x="3822192" y="86855"/>
                  </a:moveTo>
                  <a:lnTo>
                    <a:pt x="3474720" y="86855"/>
                  </a:lnTo>
                  <a:lnTo>
                    <a:pt x="3474720" y="327647"/>
                  </a:lnTo>
                  <a:lnTo>
                    <a:pt x="3822192" y="327647"/>
                  </a:lnTo>
                  <a:lnTo>
                    <a:pt x="3822192" y="86855"/>
                  </a:lnTo>
                  <a:close/>
                </a:path>
                <a:path w="4691380" h="327660">
                  <a:moveTo>
                    <a:pt x="4690872" y="0"/>
                  </a:moveTo>
                  <a:lnTo>
                    <a:pt x="4343400" y="0"/>
                  </a:lnTo>
                  <a:lnTo>
                    <a:pt x="4343400" y="327647"/>
                  </a:lnTo>
                  <a:lnTo>
                    <a:pt x="4690872" y="327647"/>
                  </a:lnTo>
                  <a:lnTo>
                    <a:pt x="46908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7236" y="4128515"/>
              <a:ext cx="5560060" cy="1399540"/>
            </a:xfrm>
            <a:custGeom>
              <a:avLst/>
              <a:gdLst/>
              <a:ahLst/>
              <a:cxnLst/>
              <a:rect l="l" t="t" r="r" b="b"/>
              <a:pathLst>
                <a:path w="5560059" h="1399539">
                  <a:moveTo>
                    <a:pt x="347472" y="1325880"/>
                  </a:moveTo>
                  <a:lnTo>
                    <a:pt x="0" y="1325880"/>
                  </a:lnTo>
                  <a:lnTo>
                    <a:pt x="0" y="1399032"/>
                  </a:lnTo>
                  <a:lnTo>
                    <a:pt x="347472" y="1399032"/>
                  </a:lnTo>
                  <a:lnTo>
                    <a:pt x="347472" y="1325880"/>
                  </a:lnTo>
                  <a:close/>
                </a:path>
                <a:path w="5560059" h="1399539">
                  <a:moveTo>
                    <a:pt x="1216152" y="1284732"/>
                  </a:moveTo>
                  <a:lnTo>
                    <a:pt x="868680" y="1284732"/>
                  </a:lnTo>
                  <a:lnTo>
                    <a:pt x="868680" y="1382268"/>
                  </a:lnTo>
                  <a:lnTo>
                    <a:pt x="1216152" y="1382268"/>
                  </a:lnTo>
                  <a:lnTo>
                    <a:pt x="1216152" y="1284732"/>
                  </a:lnTo>
                  <a:close/>
                </a:path>
                <a:path w="5560059" h="1399539">
                  <a:moveTo>
                    <a:pt x="2084832" y="1226820"/>
                  </a:moveTo>
                  <a:lnTo>
                    <a:pt x="1737360" y="1226820"/>
                  </a:lnTo>
                  <a:lnTo>
                    <a:pt x="1737360" y="1335024"/>
                  </a:lnTo>
                  <a:lnTo>
                    <a:pt x="2084832" y="1335024"/>
                  </a:lnTo>
                  <a:lnTo>
                    <a:pt x="2084832" y="1226820"/>
                  </a:lnTo>
                  <a:close/>
                </a:path>
                <a:path w="5560059" h="1399539">
                  <a:moveTo>
                    <a:pt x="2953512" y="1123188"/>
                  </a:moveTo>
                  <a:lnTo>
                    <a:pt x="2606040" y="1123188"/>
                  </a:lnTo>
                  <a:lnTo>
                    <a:pt x="2606040" y="1246632"/>
                  </a:lnTo>
                  <a:lnTo>
                    <a:pt x="2953512" y="1246632"/>
                  </a:lnTo>
                  <a:lnTo>
                    <a:pt x="2953512" y="1123188"/>
                  </a:lnTo>
                  <a:close/>
                </a:path>
                <a:path w="5560059" h="1399539">
                  <a:moveTo>
                    <a:pt x="3822192" y="1034796"/>
                  </a:moveTo>
                  <a:lnTo>
                    <a:pt x="3474720" y="1034796"/>
                  </a:lnTo>
                  <a:lnTo>
                    <a:pt x="3474720" y="1162812"/>
                  </a:lnTo>
                  <a:lnTo>
                    <a:pt x="3822192" y="1162812"/>
                  </a:lnTo>
                  <a:lnTo>
                    <a:pt x="3822192" y="1034796"/>
                  </a:lnTo>
                  <a:close/>
                </a:path>
                <a:path w="5560059" h="1399539">
                  <a:moveTo>
                    <a:pt x="4690872" y="946404"/>
                  </a:moveTo>
                  <a:lnTo>
                    <a:pt x="4343400" y="946404"/>
                  </a:lnTo>
                  <a:lnTo>
                    <a:pt x="4343400" y="1075956"/>
                  </a:lnTo>
                  <a:lnTo>
                    <a:pt x="4690872" y="1075956"/>
                  </a:lnTo>
                  <a:lnTo>
                    <a:pt x="4690872" y="946404"/>
                  </a:lnTo>
                  <a:close/>
                </a:path>
                <a:path w="5560059" h="1399539">
                  <a:moveTo>
                    <a:pt x="5559552" y="0"/>
                  </a:moveTo>
                  <a:lnTo>
                    <a:pt x="5212080" y="0"/>
                  </a:lnTo>
                  <a:lnTo>
                    <a:pt x="5212080" y="182880"/>
                  </a:lnTo>
                  <a:lnTo>
                    <a:pt x="5559552" y="182880"/>
                  </a:lnTo>
                  <a:lnTo>
                    <a:pt x="555955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7236" y="4075175"/>
              <a:ext cx="5560060" cy="1379220"/>
            </a:xfrm>
            <a:custGeom>
              <a:avLst/>
              <a:gdLst/>
              <a:ahLst/>
              <a:cxnLst/>
              <a:rect l="l" t="t" r="r" b="b"/>
              <a:pathLst>
                <a:path w="5560059" h="1379220">
                  <a:moveTo>
                    <a:pt x="347472" y="1371600"/>
                  </a:moveTo>
                  <a:lnTo>
                    <a:pt x="0" y="1371600"/>
                  </a:lnTo>
                  <a:lnTo>
                    <a:pt x="0" y="1379220"/>
                  </a:lnTo>
                  <a:lnTo>
                    <a:pt x="347472" y="1379220"/>
                  </a:lnTo>
                  <a:lnTo>
                    <a:pt x="347472" y="1371600"/>
                  </a:lnTo>
                  <a:close/>
                </a:path>
                <a:path w="5560059" h="1379220">
                  <a:moveTo>
                    <a:pt x="1216152" y="1327404"/>
                  </a:moveTo>
                  <a:lnTo>
                    <a:pt x="868680" y="1327404"/>
                  </a:lnTo>
                  <a:lnTo>
                    <a:pt x="868680" y="1338072"/>
                  </a:lnTo>
                  <a:lnTo>
                    <a:pt x="1216152" y="1338072"/>
                  </a:lnTo>
                  <a:lnTo>
                    <a:pt x="1216152" y="1327404"/>
                  </a:lnTo>
                  <a:close/>
                </a:path>
                <a:path w="5560059" h="1379220">
                  <a:moveTo>
                    <a:pt x="2084832" y="1266444"/>
                  </a:moveTo>
                  <a:lnTo>
                    <a:pt x="1737360" y="1266444"/>
                  </a:lnTo>
                  <a:lnTo>
                    <a:pt x="1737360" y="1280160"/>
                  </a:lnTo>
                  <a:lnTo>
                    <a:pt x="2084832" y="1280160"/>
                  </a:lnTo>
                  <a:lnTo>
                    <a:pt x="2084832" y="1266444"/>
                  </a:lnTo>
                  <a:close/>
                </a:path>
                <a:path w="5560059" h="1379220">
                  <a:moveTo>
                    <a:pt x="2953512" y="1158240"/>
                  </a:moveTo>
                  <a:lnTo>
                    <a:pt x="2606040" y="1158240"/>
                  </a:lnTo>
                  <a:lnTo>
                    <a:pt x="2606040" y="1176528"/>
                  </a:lnTo>
                  <a:lnTo>
                    <a:pt x="2953512" y="1176528"/>
                  </a:lnTo>
                  <a:lnTo>
                    <a:pt x="2953512" y="1158240"/>
                  </a:lnTo>
                  <a:close/>
                </a:path>
                <a:path w="5560059" h="1379220">
                  <a:moveTo>
                    <a:pt x="3822192" y="1068324"/>
                  </a:moveTo>
                  <a:lnTo>
                    <a:pt x="3474720" y="1068324"/>
                  </a:lnTo>
                  <a:lnTo>
                    <a:pt x="3474720" y="1088136"/>
                  </a:lnTo>
                  <a:lnTo>
                    <a:pt x="3822192" y="1088136"/>
                  </a:lnTo>
                  <a:lnTo>
                    <a:pt x="3822192" y="1068324"/>
                  </a:lnTo>
                  <a:close/>
                </a:path>
                <a:path w="5560059" h="1379220">
                  <a:moveTo>
                    <a:pt x="4690872" y="979932"/>
                  </a:moveTo>
                  <a:lnTo>
                    <a:pt x="4343400" y="979932"/>
                  </a:lnTo>
                  <a:lnTo>
                    <a:pt x="4343400" y="999744"/>
                  </a:lnTo>
                  <a:lnTo>
                    <a:pt x="4690872" y="999744"/>
                  </a:lnTo>
                  <a:lnTo>
                    <a:pt x="4690872" y="979932"/>
                  </a:lnTo>
                  <a:close/>
                </a:path>
                <a:path w="5560059" h="1379220">
                  <a:moveTo>
                    <a:pt x="5559552" y="0"/>
                  </a:moveTo>
                  <a:lnTo>
                    <a:pt x="5212080" y="0"/>
                  </a:lnTo>
                  <a:lnTo>
                    <a:pt x="5212080" y="53340"/>
                  </a:lnTo>
                  <a:lnTo>
                    <a:pt x="5559552" y="53340"/>
                  </a:lnTo>
                  <a:lnTo>
                    <a:pt x="555955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7236" y="4006595"/>
              <a:ext cx="5560060" cy="1440180"/>
            </a:xfrm>
            <a:custGeom>
              <a:avLst/>
              <a:gdLst/>
              <a:ahLst/>
              <a:cxnLst/>
              <a:rect l="l" t="t" r="r" b="b"/>
              <a:pathLst>
                <a:path w="5560059" h="1440179">
                  <a:moveTo>
                    <a:pt x="347472" y="1406652"/>
                  </a:moveTo>
                  <a:lnTo>
                    <a:pt x="0" y="1406652"/>
                  </a:lnTo>
                  <a:lnTo>
                    <a:pt x="0" y="1440180"/>
                  </a:lnTo>
                  <a:lnTo>
                    <a:pt x="347472" y="1440180"/>
                  </a:lnTo>
                  <a:lnTo>
                    <a:pt x="347472" y="1406652"/>
                  </a:lnTo>
                  <a:close/>
                </a:path>
                <a:path w="5560059" h="1440179">
                  <a:moveTo>
                    <a:pt x="1216152" y="1353312"/>
                  </a:moveTo>
                  <a:lnTo>
                    <a:pt x="868680" y="1353312"/>
                  </a:lnTo>
                  <a:lnTo>
                    <a:pt x="868680" y="1395984"/>
                  </a:lnTo>
                  <a:lnTo>
                    <a:pt x="1216152" y="1395984"/>
                  </a:lnTo>
                  <a:lnTo>
                    <a:pt x="1216152" y="1353312"/>
                  </a:lnTo>
                  <a:close/>
                </a:path>
                <a:path w="5560059" h="1440179">
                  <a:moveTo>
                    <a:pt x="2084832" y="1278636"/>
                  </a:moveTo>
                  <a:lnTo>
                    <a:pt x="1737360" y="1278636"/>
                  </a:lnTo>
                  <a:lnTo>
                    <a:pt x="1737360" y="1335024"/>
                  </a:lnTo>
                  <a:lnTo>
                    <a:pt x="2084832" y="1335024"/>
                  </a:lnTo>
                  <a:lnTo>
                    <a:pt x="2084832" y="1278636"/>
                  </a:lnTo>
                  <a:close/>
                </a:path>
                <a:path w="5560059" h="1440179">
                  <a:moveTo>
                    <a:pt x="2953512" y="1153668"/>
                  </a:moveTo>
                  <a:lnTo>
                    <a:pt x="2606040" y="1153668"/>
                  </a:lnTo>
                  <a:lnTo>
                    <a:pt x="2606040" y="1226820"/>
                  </a:lnTo>
                  <a:lnTo>
                    <a:pt x="2953512" y="1226820"/>
                  </a:lnTo>
                  <a:lnTo>
                    <a:pt x="2953512" y="1153668"/>
                  </a:lnTo>
                  <a:close/>
                </a:path>
                <a:path w="5560059" h="1440179">
                  <a:moveTo>
                    <a:pt x="3822192" y="1068324"/>
                  </a:moveTo>
                  <a:lnTo>
                    <a:pt x="3474720" y="1068324"/>
                  </a:lnTo>
                  <a:lnTo>
                    <a:pt x="3474720" y="1136904"/>
                  </a:lnTo>
                  <a:lnTo>
                    <a:pt x="3822192" y="1136904"/>
                  </a:lnTo>
                  <a:lnTo>
                    <a:pt x="3822192" y="1068324"/>
                  </a:lnTo>
                  <a:close/>
                </a:path>
                <a:path w="5560059" h="1440179">
                  <a:moveTo>
                    <a:pt x="4690872" y="979932"/>
                  </a:moveTo>
                  <a:lnTo>
                    <a:pt x="4343400" y="979932"/>
                  </a:lnTo>
                  <a:lnTo>
                    <a:pt x="4343400" y="1048512"/>
                  </a:lnTo>
                  <a:lnTo>
                    <a:pt x="4690872" y="1048512"/>
                  </a:lnTo>
                  <a:lnTo>
                    <a:pt x="4690872" y="979932"/>
                  </a:lnTo>
                  <a:close/>
                </a:path>
                <a:path w="5560059" h="1440179">
                  <a:moveTo>
                    <a:pt x="5559552" y="0"/>
                  </a:moveTo>
                  <a:lnTo>
                    <a:pt x="5212080" y="0"/>
                  </a:lnTo>
                  <a:lnTo>
                    <a:pt x="5212080" y="68580"/>
                  </a:lnTo>
                  <a:lnTo>
                    <a:pt x="5559552" y="68580"/>
                  </a:lnTo>
                  <a:lnTo>
                    <a:pt x="55595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7236" y="3265931"/>
              <a:ext cx="5560060" cy="2147570"/>
            </a:xfrm>
            <a:custGeom>
              <a:avLst/>
              <a:gdLst/>
              <a:ahLst/>
              <a:cxnLst/>
              <a:rect l="l" t="t" r="r" b="b"/>
              <a:pathLst>
                <a:path w="5560059" h="2147570">
                  <a:moveTo>
                    <a:pt x="347472" y="1975104"/>
                  </a:moveTo>
                  <a:lnTo>
                    <a:pt x="0" y="1975104"/>
                  </a:lnTo>
                  <a:lnTo>
                    <a:pt x="0" y="2147316"/>
                  </a:lnTo>
                  <a:lnTo>
                    <a:pt x="347472" y="2147316"/>
                  </a:lnTo>
                  <a:lnTo>
                    <a:pt x="347472" y="1975104"/>
                  </a:lnTo>
                  <a:close/>
                </a:path>
                <a:path w="5560059" h="2147570">
                  <a:moveTo>
                    <a:pt x="1216152" y="1897380"/>
                  </a:moveTo>
                  <a:lnTo>
                    <a:pt x="868680" y="1897380"/>
                  </a:lnTo>
                  <a:lnTo>
                    <a:pt x="868680" y="2093976"/>
                  </a:lnTo>
                  <a:lnTo>
                    <a:pt x="1216152" y="2093976"/>
                  </a:lnTo>
                  <a:lnTo>
                    <a:pt x="1216152" y="1897380"/>
                  </a:lnTo>
                  <a:close/>
                </a:path>
                <a:path w="5560059" h="2147570">
                  <a:moveTo>
                    <a:pt x="2084832" y="1708404"/>
                  </a:moveTo>
                  <a:lnTo>
                    <a:pt x="1737360" y="1708404"/>
                  </a:lnTo>
                  <a:lnTo>
                    <a:pt x="1737360" y="2019300"/>
                  </a:lnTo>
                  <a:lnTo>
                    <a:pt x="2084832" y="2019300"/>
                  </a:lnTo>
                  <a:lnTo>
                    <a:pt x="2084832" y="1708404"/>
                  </a:lnTo>
                  <a:close/>
                </a:path>
                <a:path w="5560059" h="2147570">
                  <a:moveTo>
                    <a:pt x="2953512" y="1362456"/>
                  </a:moveTo>
                  <a:lnTo>
                    <a:pt x="2606040" y="1362456"/>
                  </a:lnTo>
                  <a:lnTo>
                    <a:pt x="2606040" y="1894332"/>
                  </a:lnTo>
                  <a:lnTo>
                    <a:pt x="2953512" y="1894332"/>
                  </a:lnTo>
                  <a:lnTo>
                    <a:pt x="2953512" y="1362456"/>
                  </a:lnTo>
                  <a:close/>
                </a:path>
                <a:path w="5560059" h="2147570">
                  <a:moveTo>
                    <a:pt x="3822192" y="1240536"/>
                  </a:moveTo>
                  <a:lnTo>
                    <a:pt x="3474720" y="1240536"/>
                  </a:lnTo>
                  <a:lnTo>
                    <a:pt x="3474720" y="1808988"/>
                  </a:lnTo>
                  <a:lnTo>
                    <a:pt x="3822192" y="1808988"/>
                  </a:lnTo>
                  <a:lnTo>
                    <a:pt x="3822192" y="1240536"/>
                  </a:lnTo>
                  <a:close/>
                </a:path>
                <a:path w="5560059" h="2147570">
                  <a:moveTo>
                    <a:pt x="4690872" y="1133856"/>
                  </a:moveTo>
                  <a:lnTo>
                    <a:pt x="4343400" y="1133856"/>
                  </a:lnTo>
                  <a:lnTo>
                    <a:pt x="4343400" y="1720596"/>
                  </a:lnTo>
                  <a:lnTo>
                    <a:pt x="4690872" y="1720596"/>
                  </a:lnTo>
                  <a:lnTo>
                    <a:pt x="4690872" y="1133856"/>
                  </a:lnTo>
                  <a:close/>
                </a:path>
                <a:path w="5560059" h="2147570">
                  <a:moveTo>
                    <a:pt x="5559552" y="0"/>
                  </a:moveTo>
                  <a:lnTo>
                    <a:pt x="5212080" y="0"/>
                  </a:lnTo>
                  <a:lnTo>
                    <a:pt x="5212080" y="740664"/>
                  </a:lnTo>
                  <a:lnTo>
                    <a:pt x="5559552" y="740664"/>
                  </a:lnTo>
                  <a:lnTo>
                    <a:pt x="555955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6632" y="5532120"/>
              <a:ext cx="6080760" cy="0"/>
            </a:xfrm>
            <a:custGeom>
              <a:avLst/>
              <a:gdLst/>
              <a:ahLst/>
              <a:cxnLst/>
              <a:rect l="l" t="t" r="r" b="b"/>
              <a:pathLst>
                <a:path w="6080759">
                  <a:moveTo>
                    <a:pt x="0" y="0"/>
                  </a:moveTo>
                  <a:lnTo>
                    <a:pt x="608076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4708" y="5480304"/>
              <a:ext cx="108585" cy="48895"/>
            </a:xfrm>
            <a:custGeom>
              <a:avLst/>
              <a:gdLst/>
              <a:ahLst/>
              <a:cxnLst/>
              <a:rect l="l" t="t" r="r" b="b"/>
              <a:pathLst>
                <a:path w="108585" h="48895">
                  <a:moveTo>
                    <a:pt x="0" y="48768"/>
                  </a:moveTo>
                  <a:lnTo>
                    <a:pt x="51816" y="0"/>
                  </a:lnTo>
                  <a:lnTo>
                    <a:pt x="108204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79522" y="54099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0" dirty="0">
                <a:latin typeface="Tahoma"/>
                <a:cs typeface="Tahoma"/>
              </a:rPr>
              <a:t>8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2259" y="5416422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25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11192" y="537184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FFFFFF"/>
                </a:solidFill>
                <a:latin typeface="Tahoma"/>
                <a:cs typeface="Tahoma"/>
              </a:rPr>
              <a:t>57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0253" y="533044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FFFFFF"/>
                </a:solidFill>
                <a:latin typeface="Tahoma"/>
                <a:cs typeface="Tahoma"/>
              </a:rPr>
              <a:t>87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16929" y="5287517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60" dirty="0">
                <a:solidFill>
                  <a:srgbClr val="FFFFFF"/>
                </a:solidFill>
                <a:latin typeface="Tahoma"/>
                <a:cs typeface="Tahoma"/>
              </a:rPr>
              <a:t>118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5864" y="4840604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60" dirty="0">
                <a:solidFill>
                  <a:srgbClr val="FFFFFF"/>
                </a:solidFill>
                <a:latin typeface="Tahoma"/>
                <a:cs typeface="Tahoma"/>
              </a:rPr>
              <a:t>440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04517" y="540943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26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73579" y="5380482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35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42259" y="532765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39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1192" y="523201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44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0253" y="514578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46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8934" y="5057978"/>
            <a:ext cx="153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47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17868" y="4138421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66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54707" y="5279135"/>
            <a:ext cx="70485" cy="172720"/>
          </a:xfrm>
          <a:custGeom>
            <a:avLst/>
            <a:gdLst/>
            <a:ahLst/>
            <a:cxnLst/>
            <a:rect l="l" t="t" r="r" b="b"/>
            <a:pathLst>
              <a:path w="70485" h="172720">
                <a:moveTo>
                  <a:pt x="0" y="172211"/>
                </a:moveTo>
                <a:lnTo>
                  <a:pt x="12192" y="131063"/>
                </a:lnTo>
                <a:lnTo>
                  <a:pt x="70104" y="131063"/>
                </a:lnTo>
              </a:path>
              <a:path w="70485" h="172720">
                <a:moveTo>
                  <a:pt x="0" y="150875"/>
                </a:moveTo>
                <a:lnTo>
                  <a:pt x="6096" y="0"/>
                </a:lnTo>
                <a:lnTo>
                  <a:pt x="64008" y="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41216" y="5266435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0" dirty="0">
                <a:solidFill>
                  <a:srgbClr val="404040"/>
                </a:solidFill>
                <a:latin typeface="Tahoma"/>
                <a:cs typeface="Tahoma"/>
              </a:rPr>
              <a:t>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84623" y="516102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0" dirty="0">
                <a:solidFill>
                  <a:srgbClr val="404040"/>
                </a:solidFill>
                <a:latin typeface="Tahoma"/>
                <a:cs typeface="Tahoma"/>
              </a:rPr>
              <a:t>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66130" y="505942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0" dirty="0">
                <a:solidFill>
                  <a:srgbClr val="404040"/>
                </a:solidFill>
                <a:latin typeface="Tahoma"/>
                <a:cs typeface="Tahoma"/>
              </a:rPr>
              <a:t>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35065" y="497077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0" dirty="0">
                <a:solidFill>
                  <a:srgbClr val="404040"/>
                </a:solidFill>
                <a:latin typeface="Tahoma"/>
                <a:cs typeface="Tahoma"/>
              </a:rPr>
              <a:t>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71741" y="402043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19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18716" y="5197855"/>
            <a:ext cx="204470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55"/>
              </a:lnSpc>
              <a:spcBef>
                <a:spcPts val="100"/>
              </a:spcBef>
            </a:pPr>
            <a:r>
              <a:rPr sz="900" b="1" spc="-25" dirty="0">
                <a:latin typeface="Tahoma"/>
                <a:cs typeface="Tahoma"/>
              </a:rPr>
              <a:t>12</a:t>
            </a:r>
            <a:endParaRPr sz="900">
              <a:latin typeface="Tahoma"/>
              <a:cs typeface="Tahoma"/>
            </a:endParaRPr>
          </a:p>
          <a:p>
            <a:pPr marL="43815">
              <a:lnSpc>
                <a:spcPts val="1055"/>
              </a:lnSpc>
            </a:pPr>
            <a:r>
              <a:rPr sz="900" b="1" spc="-25" dirty="0">
                <a:solidFill>
                  <a:srgbClr val="404040"/>
                </a:solidFill>
                <a:latin typeface="Tahoma"/>
                <a:cs typeface="Tahoma"/>
              </a:rPr>
              <a:t>3</a:t>
            </a:r>
            <a:r>
              <a:rPr sz="1350" b="1" spc="-37" baseline="-33950" dirty="0">
                <a:latin typeface="Tahoma"/>
                <a:cs typeface="Tahoma"/>
              </a:rPr>
              <a:t>2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73579" y="5299964"/>
            <a:ext cx="394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" algn="l"/>
              </a:tabLst>
            </a:pPr>
            <a:r>
              <a:rPr sz="900" b="1" spc="-25" dirty="0">
                <a:latin typeface="Tahoma"/>
                <a:cs typeface="Tahoma"/>
              </a:rPr>
              <a:t>15</a:t>
            </a:r>
            <a:r>
              <a:rPr sz="900" b="1" dirty="0">
                <a:latin typeface="Tahoma"/>
                <a:cs typeface="Tahoma"/>
              </a:rPr>
              <a:t>	</a:t>
            </a:r>
            <a:r>
              <a:rPr sz="1350" b="1" spc="-75" baseline="3086" dirty="0">
                <a:solidFill>
                  <a:srgbClr val="585858"/>
                </a:solidFill>
                <a:latin typeface="Tahoma"/>
                <a:cs typeface="Tahoma"/>
              </a:rPr>
              <a:t>4</a:t>
            </a:r>
            <a:endParaRPr sz="1350" baseline="3086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42259" y="523201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11192" y="511530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26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0253" y="5027803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25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48934" y="493902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25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17868" y="395947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Tahoma"/>
                <a:cs typeface="Tahoma"/>
              </a:rPr>
              <a:t>25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07236" y="5245734"/>
            <a:ext cx="347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Tahoma"/>
                <a:cs typeface="Tahoma"/>
              </a:rPr>
              <a:t>62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73579" y="518045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FFFFFF"/>
                </a:solidFill>
                <a:latin typeface="Tahoma"/>
                <a:cs typeface="Tahoma"/>
              </a:rPr>
              <a:t>71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10254" y="5048757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60" dirty="0">
                <a:solidFill>
                  <a:srgbClr val="FFFFFF"/>
                </a:solidFill>
                <a:latin typeface="Tahoma"/>
                <a:cs typeface="Tahoma"/>
              </a:rPr>
              <a:t>112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79189" y="4812919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60" dirty="0">
                <a:solidFill>
                  <a:srgbClr val="FFFFFF"/>
                </a:solidFill>
                <a:latin typeface="Tahoma"/>
                <a:cs typeface="Tahoma"/>
              </a:rPr>
              <a:t>192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48250" y="4708652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60" dirty="0">
                <a:solidFill>
                  <a:srgbClr val="FFFFFF"/>
                </a:solidFill>
                <a:latin typeface="Tahoma"/>
                <a:cs typeface="Tahoma"/>
              </a:rPr>
              <a:t>205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16929" y="4611065"/>
            <a:ext cx="21780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60" dirty="0">
                <a:solidFill>
                  <a:srgbClr val="FFFFFF"/>
                </a:solidFill>
                <a:latin typeface="Tahoma"/>
                <a:cs typeface="Tahoma"/>
              </a:rPr>
              <a:t>211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5864" y="3554095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60" dirty="0">
                <a:solidFill>
                  <a:srgbClr val="FFFFFF"/>
                </a:solidFill>
                <a:latin typeface="Tahoma"/>
                <a:cs typeface="Tahoma"/>
              </a:rPr>
              <a:t>267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8885" y="488937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Verdana"/>
                <a:cs typeface="Verdana"/>
              </a:rPr>
              <a:t>200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38885" y="4612004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Verdana"/>
                <a:cs typeface="Verdana"/>
              </a:rPr>
              <a:t>300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38885" y="433438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Verdana"/>
                <a:cs typeface="Verdana"/>
              </a:rPr>
              <a:t>400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8885" y="4057015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Verdana"/>
                <a:cs typeface="Verdana"/>
              </a:rPr>
              <a:t>500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38885" y="3779266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Verdana"/>
                <a:cs typeface="Verdana"/>
              </a:rPr>
              <a:t>600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8885" y="3501897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Verdana"/>
                <a:cs typeface="Verdana"/>
              </a:rPr>
              <a:t>700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38885" y="3224276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Verdana"/>
                <a:cs typeface="Verdana"/>
              </a:rPr>
              <a:t>800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8885" y="2946349"/>
            <a:ext cx="2159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Verdana"/>
                <a:cs typeface="Verdana"/>
              </a:rPr>
              <a:t>900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96111" y="5592267"/>
            <a:ext cx="570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latin typeface="Verdana"/>
                <a:cs typeface="Verdana"/>
              </a:rPr>
              <a:t>2000-</a:t>
            </a:r>
            <a:r>
              <a:rPr sz="900" spc="-70" dirty="0">
                <a:latin typeface="Verdana"/>
                <a:cs typeface="Verdana"/>
              </a:rPr>
              <a:t>2001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81393" y="5592267"/>
            <a:ext cx="6261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latin typeface="Verdana"/>
                <a:cs typeface="Verdana"/>
              </a:rPr>
              <a:t>2029-</a:t>
            </a:r>
            <a:r>
              <a:rPr sz="900" spc="-75" dirty="0">
                <a:latin typeface="Verdana"/>
                <a:cs typeface="Verdana"/>
              </a:rPr>
              <a:t>2030F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86227" y="589940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3" y="0"/>
                </a:moveTo>
                <a:lnTo>
                  <a:pt x="0" y="0"/>
                </a:lnTo>
                <a:lnTo>
                  <a:pt x="0" y="62484"/>
                </a:lnTo>
                <a:lnTo>
                  <a:pt x="62483" y="62484"/>
                </a:lnTo>
                <a:lnTo>
                  <a:pt x="624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265045" y="5592267"/>
            <a:ext cx="1438910" cy="41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sz="900" spc="-85" dirty="0">
                <a:latin typeface="Verdana"/>
                <a:cs typeface="Verdana"/>
              </a:rPr>
              <a:t>2005-</a:t>
            </a:r>
            <a:r>
              <a:rPr sz="900" spc="-20" dirty="0">
                <a:latin typeface="Verdana"/>
                <a:cs typeface="Verdana"/>
              </a:rPr>
              <a:t>2006</a:t>
            </a:r>
            <a:r>
              <a:rPr sz="900" dirty="0">
                <a:latin typeface="Verdana"/>
                <a:cs typeface="Verdana"/>
              </a:rPr>
              <a:t>	</a:t>
            </a:r>
            <a:r>
              <a:rPr sz="900" spc="-85" dirty="0">
                <a:latin typeface="Verdana"/>
                <a:cs typeface="Verdana"/>
              </a:rPr>
              <a:t>2010-</a:t>
            </a:r>
            <a:r>
              <a:rPr sz="900" spc="-65" dirty="0">
                <a:latin typeface="Verdana"/>
                <a:cs typeface="Verdana"/>
              </a:rPr>
              <a:t>2011</a:t>
            </a:r>
            <a:endParaRPr sz="900">
              <a:latin typeface="Verdana"/>
              <a:cs typeface="Verdana"/>
            </a:endParaRPr>
          </a:p>
          <a:p>
            <a:pPr marR="28575" algn="r">
              <a:lnSpc>
                <a:spcPct val="100000"/>
              </a:lnSpc>
              <a:spcBef>
                <a:spcPts val="890"/>
              </a:spcBef>
            </a:pPr>
            <a:r>
              <a:rPr sz="900" spc="-25" dirty="0">
                <a:latin typeface="Verdana"/>
                <a:cs typeface="Verdana"/>
              </a:rPr>
              <a:t>Other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renewables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797808" y="5899403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60960" y="0"/>
                </a:moveTo>
                <a:lnTo>
                  <a:pt x="0" y="0"/>
                </a:lnTo>
                <a:lnTo>
                  <a:pt x="0" y="62484"/>
                </a:lnTo>
                <a:lnTo>
                  <a:pt x="60960" y="62484"/>
                </a:lnTo>
                <a:lnTo>
                  <a:pt x="6096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43400" y="5899403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60960" y="0"/>
                </a:moveTo>
                <a:lnTo>
                  <a:pt x="0" y="0"/>
                </a:lnTo>
                <a:lnTo>
                  <a:pt x="0" y="62484"/>
                </a:lnTo>
                <a:lnTo>
                  <a:pt x="60960" y="62484"/>
                </a:lnTo>
                <a:lnTo>
                  <a:pt x="6096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873246" y="5592267"/>
            <a:ext cx="1008380" cy="41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latin typeface="Verdana"/>
                <a:cs typeface="Verdana"/>
              </a:rPr>
              <a:t>2015-</a:t>
            </a:r>
            <a:r>
              <a:rPr sz="900" spc="-20" dirty="0">
                <a:latin typeface="Verdana"/>
                <a:cs typeface="Verdana"/>
              </a:rPr>
              <a:t>2016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57530" algn="l"/>
              </a:tabLst>
            </a:pPr>
            <a:r>
              <a:rPr sz="900" spc="-10" dirty="0">
                <a:latin typeface="Verdana"/>
                <a:cs typeface="Verdana"/>
              </a:rPr>
              <a:t>Hydro</a:t>
            </a:r>
            <a:r>
              <a:rPr sz="900" dirty="0">
                <a:latin typeface="Verdana"/>
                <a:cs typeface="Verdana"/>
              </a:rPr>
              <a:t>	</a:t>
            </a:r>
            <a:r>
              <a:rPr sz="900" spc="-10" dirty="0">
                <a:latin typeface="Verdana"/>
                <a:cs typeface="Verdana"/>
              </a:rPr>
              <a:t>Nuclear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998720" y="5899403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60960" y="0"/>
                </a:moveTo>
                <a:lnTo>
                  <a:pt x="0" y="0"/>
                </a:lnTo>
                <a:lnTo>
                  <a:pt x="0" y="62484"/>
                </a:lnTo>
                <a:lnTo>
                  <a:pt x="60960" y="62484"/>
                </a:lnTo>
                <a:lnTo>
                  <a:pt x="6096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871465" y="5592267"/>
            <a:ext cx="570230" cy="41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latin typeface="Verdana"/>
                <a:cs typeface="Verdana"/>
              </a:rPr>
              <a:t>2020-</a:t>
            </a:r>
            <a:r>
              <a:rPr sz="900" spc="-70" dirty="0">
                <a:latin typeface="Verdana"/>
                <a:cs typeface="Verdana"/>
              </a:rPr>
              <a:t>2021</a:t>
            </a:r>
            <a:endParaRPr sz="900">
              <a:latin typeface="Verdana"/>
              <a:cs typeface="Verdana"/>
            </a:endParaRPr>
          </a:p>
          <a:p>
            <a:pPr marL="214629">
              <a:lnSpc>
                <a:spcPct val="100000"/>
              </a:lnSpc>
              <a:spcBef>
                <a:spcPts val="890"/>
              </a:spcBef>
            </a:pPr>
            <a:r>
              <a:rPr sz="900" spc="-25" dirty="0">
                <a:latin typeface="Verdana"/>
                <a:cs typeface="Verdana"/>
              </a:rPr>
              <a:t>Gas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439155" y="5899403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60960" y="0"/>
                </a:moveTo>
                <a:lnTo>
                  <a:pt x="0" y="0"/>
                </a:lnTo>
                <a:lnTo>
                  <a:pt x="0" y="62484"/>
                </a:lnTo>
                <a:lnTo>
                  <a:pt x="60960" y="62484"/>
                </a:lnTo>
                <a:lnTo>
                  <a:pt x="6096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3408934" y="4225797"/>
            <a:ext cx="631825" cy="369570"/>
            <a:chOff x="3408934" y="4225797"/>
            <a:chExt cx="631825" cy="369570"/>
          </a:xfrm>
        </p:grpSpPr>
        <p:sp>
          <p:nvSpPr>
            <p:cNvPr id="82" name="object 82"/>
            <p:cNvSpPr/>
            <p:nvPr/>
          </p:nvSpPr>
          <p:spPr>
            <a:xfrm>
              <a:off x="3415284" y="4232147"/>
              <a:ext cx="619125" cy="356870"/>
            </a:xfrm>
            <a:custGeom>
              <a:avLst/>
              <a:gdLst/>
              <a:ahLst/>
              <a:cxnLst/>
              <a:rect l="l" t="t" r="r" b="b"/>
              <a:pathLst>
                <a:path w="619125" h="356870">
                  <a:moveTo>
                    <a:pt x="309371" y="0"/>
                  </a:moveTo>
                  <a:lnTo>
                    <a:pt x="247036" y="3624"/>
                  </a:lnTo>
                  <a:lnTo>
                    <a:pt x="188970" y="14019"/>
                  </a:lnTo>
                  <a:lnTo>
                    <a:pt x="136419" y="30465"/>
                  </a:lnTo>
                  <a:lnTo>
                    <a:pt x="90630" y="52244"/>
                  </a:lnTo>
                  <a:lnTo>
                    <a:pt x="52848" y="78637"/>
                  </a:lnTo>
                  <a:lnTo>
                    <a:pt x="24318" y="108924"/>
                  </a:lnTo>
                  <a:lnTo>
                    <a:pt x="0" y="178307"/>
                  </a:lnTo>
                  <a:lnTo>
                    <a:pt x="6287" y="214228"/>
                  </a:lnTo>
                  <a:lnTo>
                    <a:pt x="52848" y="277978"/>
                  </a:lnTo>
                  <a:lnTo>
                    <a:pt x="90630" y="304371"/>
                  </a:lnTo>
                  <a:lnTo>
                    <a:pt x="136419" y="326150"/>
                  </a:lnTo>
                  <a:lnTo>
                    <a:pt x="188970" y="342596"/>
                  </a:lnTo>
                  <a:lnTo>
                    <a:pt x="247036" y="352991"/>
                  </a:lnTo>
                  <a:lnTo>
                    <a:pt x="309371" y="356615"/>
                  </a:lnTo>
                  <a:lnTo>
                    <a:pt x="371707" y="352991"/>
                  </a:lnTo>
                  <a:lnTo>
                    <a:pt x="429773" y="342596"/>
                  </a:lnTo>
                  <a:lnTo>
                    <a:pt x="482324" y="326150"/>
                  </a:lnTo>
                  <a:lnTo>
                    <a:pt x="528113" y="304371"/>
                  </a:lnTo>
                  <a:lnTo>
                    <a:pt x="565895" y="277978"/>
                  </a:lnTo>
                  <a:lnTo>
                    <a:pt x="594425" y="247691"/>
                  </a:lnTo>
                  <a:lnTo>
                    <a:pt x="618743" y="178307"/>
                  </a:lnTo>
                  <a:lnTo>
                    <a:pt x="612456" y="142387"/>
                  </a:lnTo>
                  <a:lnTo>
                    <a:pt x="565895" y="78637"/>
                  </a:lnTo>
                  <a:lnTo>
                    <a:pt x="528113" y="52244"/>
                  </a:lnTo>
                  <a:lnTo>
                    <a:pt x="482324" y="30465"/>
                  </a:lnTo>
                  <a:lnTo>
                    <a:pt x="429773" y="14019"/>
                  </a:lnTo>
                  <a:lnTo>
                    <a:pt x="371707" y="3624"/>
                  </a:lnTo>
                  <a:lnTo>
                    <a:pt x="309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15284" y="4232147"/>
              <a:ext cx="619125" cy="356870"/>
            </a:xfrm>
            <a:custGeom>
              <a:avLst/>
              <a:gdLst/>
              <a:ahLst/>
              <a:cxnLst/>
              <a:rect l="l" t="t" r="r" b="b"/>
              <a:pathLst>
                <a:path w="619125" h="356870">
                  <a:moveTo>
                    <a:pt x="0" y="178307"/>
                  </a:moveTo>
                  <a:lnTo>
                    <a:pt x="24318" y="108924"/>
                  </a:lnTo>
                  <a:lnTo>
                    <a:pt x="52848" y="78637"/>
                  </a:lnTo>
                  <a:lnTo>
                    <a:pt x="90630" y="52244"/>
                  </a:lnTo>
                  <a:lnTo>
                    <a:pt x="136419" y="30465"/>
                  </a:lnTo>
                  <a:lnTo>
                    <a:pt x="188970" y="14019"/>
                  </a:lnTo>
                  <a:lnTo>
                    <a:pt x="247036" y="3624"/>
                  </a:lnTo>
                  <a:lnTo>
                    <a:pt x="309371" y="0"/>
                  </a:lnTo>
                  <a:lnTo>
                    <a:pt x="371707" y="3624"/>
                  </a:lnTo>
                  <a:lnTo>
                    <a:pt x="429773" y="14019"/>
                  </a:lnTo>
                  <a:lnTo>
                    <a:pt x="482324" y="30465"/>
                  </a:lnTo>
                  <a:lnTo>
                    <a:pt x="528113" y="52244"/>
                  </a:lnTo>
                  <a:lnTo>
                    <a:pt x="565895" y="78637"/>
                  </a:lnTo>
                  <a:lnTo>
                    <a:pt x="594425" y="108924"/>
                  </a:lnTo>
                  <a:lnTo>
                    <a:pt x="618743" y="178307"/>
                  </a:lnTo>
                  <a:lnTo>
                    <a:pt x="612456" y="214228"/>
                  </a:lnTo>
                  <a:lnTo>
                    <a:pt x="565895" y="277978"/>
                  </a:lnTo>
                  <a:lnTo>
                    <a:pt x="528113" y="304371"/>
                  </a:lnTo>
                  <a:lnTo>
                    <a:pt x="482324" y="326150"/>
                  </a:lnTo>
                  <a:lnTo>
                    <a:pt x="429773" y="342596"/>
                  </a:lnTo>
                  <a:lnTo>
                    <a:pt x="371707" y="352991"/>
                  </a:lnTo>
                  <a:lnTo>
                    <a:pt x="309371" y="356615"/>
                  </a:lnTo>
                  <a:lnTo>
                    <a:pt x="247036" y="352991"/>
                  </a:lnTo>
                  <a:lnTo>
                    <a:pt x="188970" y="342596"/>
                  </a:lnTo>
                  <a:lnTo>
                    <a:pt x="136419" y="326150"/>
                  </a:lnTo>
                  <a:lnTo>
                    <a:pt x="90630" y="304371"/>
                  </a:lnTo>
                  <a:lnTo>
                    <a:pt x="52848" y="277978"/>
                  </a:lnTo>
                  <a:lnTo>
                    <a:pt x="24318" y="247691"/>
                  </a:lnTo>
                  <a:lnTo>
                    <a:pt x="0" y="1783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508375" y="4289297"/>
            <a:ext cx="429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75" dirty="0">
                <a:latin typeface="Tahoma"/>
                <a:cs typeface="Tahoma"/>
              </a:rPr>
              <a:t>6.7%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969253" y="3262629"/>
            <a:ext cx="631825" cy="369570"/>
            <a:chOff x="5969253" y="3262629"/>
            <a:chExt cx="631825" cy="369570"/>
          </a:xfrm>
        </p:grpSpPr>
        <p:sp>
          <p:nvSpPr>
            <p:cNvPr id="86" name="object 86"/>
            <p:cNvSpPr/>
            <p:nvPr/>
          </p:nvSpPr>
          <p:spPr>
            <a:xfrm>
              <a:off x="5975603" y="3268979"/>
              <a:ext cx="619125" cy="356870"/>
            </a:xfrm>
            <a:custGeom>
              <a:avLst/>
              <a:gdLst/>
              <a:ahLst/>
              <a:cxnLst/>
              <a:rect l="l" t="t" r="r" b="b"/>
              <a:pathLst>
                <a:path w="619125" h="356870">
                  <a:moveTo>
                    <a:pt x="309372" y="0"/>
                  </a:moveTo>
                  <a:lnTo>
                    <a:pt x="247036" y="3624"/>
                  </a:lnTo>
                  <a:lnTo>
                    <a:pt x="188970" y="14019"/>
                  </a:lnTo>
                  <a:lnTo>
                    <a:pt x="136419" y="30465"/>
                  </a:lnTo>
                  <a:lnTo>
                    <a:pt x="90630" y="52244"/>
                  </a:lnTo>
                  <a:lnTo>
                    <a:pt x="52848" y="78637"/>
                  </a:lnTo>
                  <a:lnTo>
                    <a:pt x="24318" y="108924"/>
                  </a:lnTo>
                  <a:lnTo>
                    <a:pt x="0" y="178308"/>
                  </a:lnTo>
                  <a:lnTo>
                    <a:pt x="6287" y="214228"/>
                  </a:lnTo>
                  <a:lnTo>
                    <a:pt x="52848" y="277978"/>
                  </a:lnTo>
                  <a:lnTo>
                    <a:pt x="90630" y="304371"/>
                  </a:lnTo>
                  <a:lnTo>
                    <a:pt x="136419" y="326150"/>
                  </a:lnTo>
                  <a:lnTo>
                    <a:pt x="188970" y="342596"/>
                  </a:lnTo>
                  <a:lnTo>
                    <a:pt x="247036" y="352991"/>
                  </a:lnTo>
                  <a:lnTo>
                    <a:pt x="309372" y="356616"/>
                  </a:lnTo>
                  <a:lnTo>
                    <a:pt x="371707" y="352991"/>
                  </a:lnTo>
                  <a:lnTo>
                    <a:pt x="429773" y="342596"/>
                  </a:lnTo>
                  <a:lnTo>
                    <a:pt x="482324" y="326150"/>
                  </a:lnTo>
                  <a:lnTo>
                    <a:pt x="528113" y="304371"/>
                  </a:lnTo>
                  <a:lnTo>
                    <a:pt x="565895" y="277978"/>
                  </a:lnTo>
                  <a:lnTo>
                    <a:pt x="594425" y="247691"/>
                  </a:lnTo>
                  <a:lnTo>
                    <a:pt x="618744" y="178308"/>
                  </a:lnTo>
                  <a:lnTo>
                    <a:pt x="612456" y="142387"/>
                  </a:lnTo>
                  <a:lnTo>
                    <a:pt x="565895" y="78637"/>
                  </a:lnTo>
                  <a:lnTo>
                    <a:pt x="528113" y="52244"/>
                  </a:lnTo>
                  <a:lnTo>
                    <a:pt x="482324" y="30465"/>
                  </a:lnTo>
                  <a:lnTo>
                    <a:pt x="429773" y="14019"/>
                  </a:lnTo>
                  <a:lnTo>
                    <a:pt x="371707" y="3624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975603" y="3268979"/>
              <a:ext cx="619125" cy="356870"/>
            </a:xfrm>
            <a:custGeom>
              <a:avLst/>
              <a:gdLst/>
              <a:ahLst/>
              <a:cxnLst/>
              <a:rect l="l" t="t" r="r" b="b"/>
              <a:pathLst>
                <a:path w="619125" h="356870">
                  <a:moveTo>
                    <a:pt x="0" y="178308"/>
                  </a:moveTo>
                  <a:lnTo>
                    <a:pt x="24318" y="108924"/>
                  </a:lnTo>
                  <a:lnTo>
                    <a:pt x="52848" y="78637"/>
                  </a:lnTo>
                  <a:lnTo>
                    <a:pt x="90630" y="52244"/>
                  </a:lnTo>
                  <a:lnTo>
                    <a:pt x="136419" y="30465"/>
                  </a:lnTo>
                  <a:lnTo>
                    <a:pt x="188970" y="14019"/>
                  </a:lnTo>
                  <a:lnTo>
                    <a:pt x="247036" y="3624"/>
                  </a:lnTo>
                  <a:lnTo>
                    <a:pt x="309372" y="0"/>
                  </a:lnTo>
                  <a:lnTo>
                    <a:pt x="371707" y="3624"/>
                  </a:lnTo>
                  <a:lnTo>
                    <a:pt x="429773" y="14019"/>
                  </a:lnTo>
                  <a:lnTo>
                    <a:pt x="482324" y="30465"/>
                  </a:lnTo>
                  <a:lnTo>
                    <a:pt x="528113" y="52244"/>
                  </a:lnTo>
                  <a:lnTo>
                    <a:pt x="565895" y="78637"/>
                  </a:lnTo>
                  <a:lnTo>
                    <a:pt x="594425" y="108924"/>
                  </a:lnTo>
                  <a:lnTo>
                    <a:pt x="618744" y="178308"/>
                  </a:lnTo>
                  <a:lnTo>
                    <a:pt x="612456" y="214228"/>
                  </a:lnTo>
                  <a:lnTo>
                    <a:pt x="565895" y="277978"/>
                  </a:lnTo>
                  <a:lnTo>
                    <a:pt x="528113" y="304371"/>
                  </a:lnTo>
                  <a:lnTo>
                    <a:pt x="482324" y="326150"/>
                  </a:lnTo>
                  <a:lnTo>
                    <a:pt x="429773" y="342596"/>
                  </a:lnTo>
                  <a:lnTo>
                    <a:pt x="371707" y="352991"/>
                  </a:lnTo>
                  <a:lnTo>
                    <a:pt x="309372" y="356616"/>
                  </a:lnTo>
                  <a:lnTo>
                    <a:pt x="247036" y="352991"/>
                  </a:lnTo>
                  <a:lnTo>
                    <a:pt x="188970" y="342596"/>
                  </a:lnTo>
                  <a:lnTo>
                    <a:pt x="136419" y="326150"/>
                  </a:lnTo>
                  <a:lnTo>
                    <a:pt x="90630" y="304371"/>
                  </a:lnTo>
                  <a:lnTo>
                    <a:pt x="52848" y="277978"/>
                  </a:lnTo>
                  <a:lnTo>
                    <a:pt x="24318" y="247691"/>
                  </a:lnTo>
                  <a:lnTo>
                    <a:pt x="0" y="1783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069584" y="3325495"/>
            <a:ext cx="4298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75" dirty="0">
                <a:latin typeface="Tahoma"/>
                <a:cs typeface="Tahoma"/>
              </a:rPr>
              <a:t>9.1%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27810" y="5013452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Tahoma"/>
                <a:cs typeface="Tahoma"/>
              </a:rPr>
              <a:t>105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99157" y="4948173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Tahoma"/>
                <a:cs typeface="Tahoma"/>
              </a:rPr>
              <a:t>132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261740" y="4761357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Tahoma"/>
                <a:cs typeface="Tahoma"/>
              </a:rPr>
              <a:t>200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154551" y="4402328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Tahoma"/>
                <a:cs typeface="Tahoma"/>
              </a:rPr>
              <a:t>327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015865" y="4294758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Tahoma"/>
                <a:cs typeface="Tahoma"/>
              </a:rPr>
              <a:t>370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77305" y="4178045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Tahoma"/>
                <a:cs typeface="Tahoma"/>
              </a:rPr>
              <a:t>407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748398" y="3049904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Tahoma"/>
                <a:cs typeface="Tahoma"/>
              </a:rPr>
              <a:t>817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23087" y="5088254"/>
            <a:ext cx="431800" cy="529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720"/>
              </a:spcBef>
            </a:pPr>
            <a:r>
              <a:rPr sz="900" spc="-60" dirty="0">
                <a:latin typeface="Verdana"/>
                <a:cs typeface="Verdana"/>
              </a:rPr>
              <a:t>100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latin typeface="Tahoma"/>
                <a:cs typeface="Tahoma"/>
              </a:rPr>
              <a:t>GW</a:t>
            </a:r>
            <a:r>
              <a:rPr sz="1200" b="1" spc="210" dirty="0">
                <a:latin typeface="Tahoma"/>
                <a:cs typeface="Tahoma"/>
              </a:rPr>
              <a:t> </a:t>
            </a:r>
            <a:r>
              <a:rPr sz="900" spc="-50" dirty="0"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488559" y="5592267"/>
            <a:ext cx="904875" cy="41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latin typeface="Verdana"/>
                <a:cs typeface="Verdana"/>
              </a:rPr>
              <a:t>2021-</a:t>
            </a:r>
            <a:r>
              <a:rPr sz="900" spc="-90" dirty="0">
                <a:latin typeface="Verdana"/>
                <a:cs typeface="Verdana"/>
              </a:rPr>
              <a:t>2022</a:t>
            </a:r>
            <a:r>
              <a:rPr sz="900" spc="-100" dirty="0">
                <a:latin typeface="Verdana"/>
                <a:cs typeface="Verdana"/>
              </a:rPr>
              <a:t> </a:t>
            </a:r>
            <a:r>
              <a:rPr sz="750" spc="-75" baseline="44444" dirty="0">
                <a:latin typeface="Verdana"/>
                <a:cs typeface="Verdana"/>
              </a:rPr>
              <a:t>1</a:t>
            </a:r>
            <a:endParaRPr sz="750" baseline="44444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900" spc="-20" dirty="0">
                <a:latin typeface="Verdana"/>
                <a:cs typeface="Verdana"/>
              </a:rPr>
              <a:t>Coal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481197" y="830580"/>
            <a:ext cx="5229860" cy="542290"/>
            <a:chOff x="3481197" y="830580"/>
            <a:chExt cx="5229860" cy="54229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1197" y="830580"/>
              <a:ext cx="5229604" cy="5420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39312" y="918971"/>
              <a:ext cx="4886325" cy="387350"/>
            </a:xfrm>
            <a:custGeom>
              <a:avLst/>
              <a:gdLst/>
              <a:ahLst/>
              <a:cxnLst/>
              <a:rect l="l" t="t" r="r" b="b"/>
              <a:pathLst>
                <a:path w="4886325" h="387350">
                  <a:moveTo>
                    <a:pt x="1810512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1810512" y="387096"/>
                  </a:lnTo>
                  <a:lnTo>
                    <a:pt x="1810512" y="0"/>
                  </a:lnTo>
                  <a:close/>
                </a:path>
                <a:path w="4886325" h="387350">
                  <a:moveTo>
                    <a:pt x="4885944" y="0"/>
                  </a:moveTo>
                  <a:lnTo>
                    <a:pt x="3075432" y="0"/>
                  </a:lnTo>
                  <a:lnTo>
                    <a:pt x="3075432" y="387096"/>
                  </a:lnTo>
                  <a:lnTo>
                    <a:pt x="4885944" y="387096"/>
                  </a:lnTo>
                  <a:lnTo>
                    <a:pt x="4885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5432" y="918972"/>
              <a:ext cx="1528572" cy="3444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3072" y="225933"/>
            <a:ext cx="1690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Case</a:t>
            </a:r>
            <a:r>
              <a:rPr spc="-35" dirty="0"/>
              <a:t> </a:t>
            </a:r>
            <a:r>
              <a:rPr spc="-105" dirty="0"/>
              <a:t>Study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1088" y="5588000"/>
            <a:ext cx="114617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Tahoma"/>
                <a:cs typeface="Tahoma"/>
              </a:rPr>
              <a:t>Sources:</a:t>
            </a:r>
            <a:r>
              <a:rPr sz="900" b="1" spc="10" dirty="0">
                <a:latin typeface="Tahoma"/>
                <a:cs typeface="Tahoma"/>
              </a:rPr>
              <a:t> </a:t>
            </a:r>
            <a:r>
              <a:rPr sz="900" spc="-155" dirty="0">
                <a:latin typeface="Verdana"/>
                <a:cs typeface="Verdana"/>
              </a:rPr>
              <a:t>UTI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Research,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Bloomberg</a:t>
            </a:r>
            <a:endParaRPr sz="900">
              <a:latin typeface="Verdana"/>
              <a:cs typeface="Verdana"/>
            </a:endParaRPr>
          </a:p>
          <a:p>
            <a:pPr marL="12700" marR="7620" algn="just">
              <a:lnSpc>
                <a:spcPct val="100000"/>
              </a:lnSpc>
            </a:pPr>
            <a:r>
              <a:rPr sz="900" spc="-5" dirty="0">
                <a:latin typeface="Verdana"/>
                <a:cs typeface="Verdana"/>
              </a:rPr>
              <a:t>*GOV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–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Gross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Order</a:t>
            </a:r>
            <a:r>
              <a:rPr sz="900" spc="-10" dirty="0">
                <a:latin typeface="Verdana"/>
                <a:cs typeface="Verdana"/>
              </a:rPr>
              <a:t> Value.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Total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financial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value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the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food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ordered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over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the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platform,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including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taxes,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delivery </a:t>
            </a:r>
            <a:r>
              <a:rPr sz="900" spc="-15" dirty="0">
                <a:latin typeface="Verdana"/>
                <a:cs typeface="Verdana"/>
              </a:rPr>
              <a:t>charges,</a:t>
            </a:r>
            <a:r>
              <a:rPr sz="900" spc="-35" dirty="0">
                <a:latin typeface="Verdana"/>
                <a:cs typeface="Verdana"/>
              </a:rPr>
              <a:t> discounts, </a:t>
            </a:r>
            <a:r>
              <a:rPr sz="900" spc="-15" dirty="0">
                <a:latin typeface="Verdana"/>
                <a:cs typeface="Verdana"/>
              </a:rPr>
              <a:t>but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excludes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tips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in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India;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FYXXE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–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represents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70" dirty="0">
                <a:latin typeface="Verdana"/>
                <a:cs typeface="Verdana"/>
              </a:rPr>
              <a:t>a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future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year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where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Zomato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unfolds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85" dirty="0">
                <a:latin typeface="Verdana"/>
                <a:cs typeface="Verdana"/>
              </a:rPr>
              <a:t>its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real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potential</a:t>
            </a:r>
            <a:endParaRPr sz="9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900" spc="-55" dirty="0">
                <a:latin typeface="Verdana"/>
                <a:cs typeface="Verdana"/>
              </a:rPr>
              <a:t>The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reference</a:t>
            </a:r>
            <a:r>
              <a:rPr sz="900" spc="-6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stocks/companies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therein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140" dirty="0">
                <a:latin typeface="Verdana"/>
                <a:cs typeface="Verdana"/>
              </a:rPr>
              <a:t>is</a:t>
            </a:r>
            <a:r>
              <a:rPr sz="900" spc="60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for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illustrative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purposes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only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and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should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not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be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construed as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advise.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The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reference of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stocks/companies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used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may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or</a:t>
            </a:r>
            <a:r>
              <a:rPr sz="900" dirty="0">
                <a:latin typeface="Verdana"/>
                <a:cs typeface="Verdana"/>
              </a:rPr>
              <a:t> may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not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be</a:t>
            </a:r>
            <a:r>
              <a:rPr sz="900" spc="-10" dirty="0">
                <a:latin typeface="Verdana"/>
                <a:cs typeface="Verdana"/>
              </a:rPr>
              <a:t> part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the</a:t>
            </a:r>
            <a:r>
              <a:rPr sz="900" spc="-10" dirty="0">
                <a:latin typeface="Verdana"/>
                <a:cs typeface="Verdana"/>
              </a:rPr>
              <a:t> fund’s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portfolio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and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not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</a:t>
            </a:r>
            <a:r>
              <a:rPr sz="900" spc="-10" dirty="0">
                <a:latin typeface="Verdana"/>
                <a:cs typeface="Verdana"/>
              </a:rPr>
              <a:t> endorsement </a:t>
            </a:r>
            <a:r>
              <a:rPr sz="900" dirty="0">
                <a:latin typeface="Verdana"/>
                <a:cs typeface="Verdana"/>
              </a:rPr>
              <a:t>by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the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Mutual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Fund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and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55" dirty="0">
                <a:latin typeface="Verdana"/>
                <a:cs typeface="Verdana"/>
              </a:rPr>
              <a:t>AMC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their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soundness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or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70" dirty="0">
                <a:latin typeface="Verdana"/>
                <a:cs typeface="Verdana"/>
              </a:rPr>
              <a:t>a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recommendation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to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buy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or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sell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these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stocks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at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any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point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time.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The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performance of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stocks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would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ultimately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depend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on</a:t>
            </a:r>
            <a:r>
              <a:rPr sz="900" spc="-10" dirty="0">
                <a:latin typeface="Verdana"/>
                <a:cs typeface="Verdana"/>
              </a:rPr>
              <a:t> various </a:t>
            </a:r>
            <a:r>
              <a:rPr sz="900" spc="-20" dirty="0">
                <a:latin typeface="Verdana"/>
                <a:cs typeface="Verdana"/>
              </a:rPr>
              <a:t>factors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such </a:t>
            </a:r>
            <a:r>
              <a:rPr sz="900" spc="-50" dirty="0">
                <a:latin typeface="Verdana"/>
                <a:cs typeface="Verdana"/>
              </a:rPr>
              <a:t>as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prevailing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market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conditions,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global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political </a:t>
            </a:r>
            <a:r>
              <a:rPr sz="900" spc="-25" dirty="0">
                <a:latin typeface="Verdana"/>
                <a:cs typeface="Verdana"/>
              </a:rPr>
              <a:t>scenario,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exchange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rate </a:t>
            </a:r>
            <a:r>
              <a:rPr sz="900" dirty="0">
                <a:latin typeface="Verdana"/>
                <a:cs typeface="Verdana"/>
              </a:rPr>
              <a:t>etc.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70" dirty="0">
                <a:latin typeface="Verdana"/>
                <a:cs typeface="Verdana"/>
              </a:rPr>
              <a:t>Investors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are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requested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to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note</a:t>
            </a:r>
            <a:r>
              <a:rPr sz="900" spc="-25" dirty="0">
                <a:latin typeface="Verdana"/>
                <a:cs typeface="Verdana"/>
              </a:rPr>
              <a:t> that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there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are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various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factors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(both </a:t>
            </a:r>
            <a:r>
              <a:rPr sz="900" dirty="0">
                <a:latin typeface="Verdana"/>
                <a:cs typeface="Verdana"/>
              </a:rPr>
              <a:t>local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and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international)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that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50" dirty="0">
                <a:latin typeface="Verdana"/>
                <a:cs typeface="Verdana"/>
              </a:rPr>
              <a:t>can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have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impact</a:t>
            </a:r>
            <a:r>
              <a:rPr sz="900" spc="-25" dirty="0">
                <a:latin typeface="Verdana"/>
                <a:cs typeface="Verdana"/>
              </a:rPr>
              <a:t> on </a:t>
            </a:r>
            <a:r>
              <a:rPr sz="900" dirty="0">
                <a:latin typeface="Verdana"/>
                <a:cs typeface="Verdana"/>
              </a:rPr>
              <a:t>the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future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performance</a:t>
            </a:r>
            <a:r>
              <a:rPr sz="900" spc="6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and</a:t>
            </a:r>
            <a:r>
              <a:rPr sz="900" spc="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expectations</a:t>
            </a:r>
            <a:r>
              <a:rPr sz="900" spc="6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any</a:t>
            </a:r>
            <a:r>
              <a:rPr sz="900" spc="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company.</a:t>
            </a:r>
            <a:r>
              <a:rPr sz="900" spc="6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There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is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no</a:t>
            </a:r>
            <a:r>
              <a:rPr sz="900" spc="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assurance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or</a:t>
            </a:r>
            <a:r>
              <a:rPr sz="900" spc="6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guarantee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6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any</a:t>
            </a:r>
            <a:r>
              <a:rPr sz="900" spc="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company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being</a:t>
            </a:r>
            <a:r>
              <a:rPr sz="900" spc="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able</a:t>
            </a:r>
            <a:r>
              <a:rPr sz="900" spc="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to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sustain</a:t>
            </a:r>
            <a:r>
              <a:rPr sz="900" spc="45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its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performance</a:t>
            </a:r>
            <a:r>
              <a:rPr sz="900" spc="6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in</a:t>
            </a:r>
            <a:r>
              <a:rPr sz="900" spc="6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future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and</a:t>
            </a:r>
            <a:r>
              <a:rPr sz="900" spc="4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above</a:t>
            </a:r>
            <a:r>
              <a:rPr sz="900" spc="6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information</a:t>
            </a:r>
            <a:r>
              <a:rPr sz="900" spc="5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should</a:t>
            </a:r>
            <a:r>
              <a:rPr sz="900" spc="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not</a:t>
            </a:r>
            <a:r>
              <a:rPr sz="900" spc="4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be </a:t>
            </a:r>
            <a:r>
              <a:rPr sz="900" spc="-10" dirty="0">
                <a:latin typeface="Verdana"/>
                <a:cs typeface="Verdana"/>
              </a:rPr>
              <a:t>construed</a:t>
            </a:r>
            <a:r>
              <a:rPr sz="900" spc="-6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as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research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report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or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70" dirty="0">
                <a:latin typeface="Verdana"/>
                <a:cs typeface="Verdana"/>
              </a:rPr>
              <a:t>a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recommendation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to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buy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or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sell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any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security.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5264" y="823976"/>
            <a:ext cx="619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15" dirty="0">
                <a:latin typeface="Tahoma"/>
                <a:cs typeface="Tahoma"/>
              </a:rPr>
              <a:t>v/s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3903" y="909827"/>
            <a:ext cx="1557527" cy="38709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781426" y="1416177"/>
            <a:ext cx="66395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252525"/>
                </a:solidFill>
                <a:latin typeface="Tahoma"/>
                <a:cs typeface="Tahoma"/>
              </a:rPr>
              <a:t>Meituan</a:t>
            </a:r>
            <a:r>
              <a:rPr sz="1600" b="1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252525"/>
                </a:solidFill>
                <a:latin typeface="Tahoma"/>
                <a:cs typeface="Tahoma"/>
              </a:rPr>
              <a:t>China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252525"/>
                </a:solidFill>
                <a:latin typeface="Tahoma"/>
                <a:cs typeface="Tahoma"/>
              </a:rPr>
              <a:t>was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252525"/>
                </a:solidFill>
                <a:latin typeface="Tahoma"/>
                <a:cs typeface="Tahoma"/>
              </a:rPr>
              <a:t>similar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90" dirty="0">
                <a:solidFill>
                  <a:srgbClr val="252525"/>
                </a:solidFill>
                <a:latin typeface="Tahoma"/>
                <a:cs typeface="Tahoma"/>
              </a:rPr>
              <a:t>GOV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6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45" dirty="0">
                <a:solidFill>
                  <a:srgbClr val="252525"/>
                </a:solidFill>
                <a:latin typeface="Tahoma"/>
                <a:cs typeface="Tahoma"/>
              </a:rPr>
              <a:t>2015</a:t>
            </a:r>
            <a:r>
              <a:rPr sz="1600" b="1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252525"/>
                </a:solidFill>
                <a:latin typeface="Tahoma"/>
                <a:cs typeface="Tahoma"/>
              </a:rPr>
              <a:t>where</a:t>
            </a:r>
            <a:r>
              <a:rPr sz="16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252525"/>
                </a:solidFill>
                <a:latin typeface="Tahoma"/>
                <a:cs typeface="Tahoma"/>
              </a:rPr>
              <a:t>Zomato</a:t>
            </a:r>
            <a:r>
              <a:rPr sz="16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 today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768" y="1874520"/>
            <a:ext cx="11353800" cy="359968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82497" y="2038350"/>
            <a:ext cx="43859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Meituan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204" dirty="0">
                <a:solidFill>
                  <a:srgbClr val="EE7C1A"/>
                </a:solidFill>
                <a:latin typeface="Tahoma"/>
                <a:cs typeface="Tahoma"/>
              </a:rPr>
              <a:t>–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evolution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in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85" dirty="0">
                <a:solidFill>
                  <a:srgbClr val="EE7C1A"/>
                </a:solidFill>
                <a:latin typeface="Tahoma"/>
                <a:cs typeface="Tahoma"/>
              </a:rPr>
              <a:t>GOV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and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valuation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35" dirty="0">
                <a:solidFill>
                  <a:srgbClr val="EE7C1A"/>
                </a:solidFill>
                <a:latin typeface="Tahoma"/>
                <a:cs typeface="Tahoma"/>
              </a:rPr>
              <a:t>(US$</a:t>
            </a:r>
            <a:r>
              <a:rPr sz="14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bn)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88273" y="2038350"/>
            <a:ext cx="1660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Zomato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85" dirty="0">
                <a:solidFill>
                  <a:srgbClr val="EE7C1A"/>
                </a:solidFill>
                <a:latin typeface="Tahoma"/>
                <a:cs typeface="Tahoma"/>
              </a:rPr>
              <a:t>GOV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($bn)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04125" y="2996183"/>
            <a:ext cx="4426585" cy="1672589"/>
            <a:chOff x="1004125" y="2996183"/>
            <a:chExt cx="4426585" cy="1672589"/>
          </a:xfrm>
        </p:grpSpPr>
        <p:sp>
          <p:nvSpPr>
            <p:cNvPr id="24" name="object 24"/>
            <p:cNvSpPr/>
            <p:nvPr/>
          </p:nvSpPr>
          <p:spPr>
            <a:xfrm>
              <a:off x="1132332" y="2996183"/>
              <a:ext cx="3066415" cy="1667510"/>
            </a:xfrm>
            <a:custGeom>
              <a:avLst/>
              <a:gdLst/>
              <a:ahLst/>
              <a:cxnLst/>
              <a:rect l="l" t="t" r="r" b="b"/>
              <a:pathLst>
                <a:path w="3066415" h="1667510">
                  <a:moveTo>
                    <a:pt x="306324" y="1632204"/>
                  </a:moveTo>
                  <a:lnTo>
                    <a:pt x="0" y="1632204"/>
                  </a:lnTo>
                  <a:lnTo>
                    <a:pt x="0" y="1667256"/>
                  </a:lnTo>
                  <a:lnTo>
                    <a:pt x="306324" y="1667256"/>
                  </a:lnTo>
                  <a:lnTo>
                    <a:pt x="306324" y="1632204"/>
                  </a:lnTo>
                  <a:close/>
                </a:path>
                <a:path w="3066415" h="1667510">
                  <a:moveTo>
                    <a:pt x="858012" y="1510284"/>
                  </a:moveTo>
                  <a:lnTo>
                    <a:pt x="551688" y="1510284"/>
                  </a:lnTo>
                  <a:lnTo>
                    <a:pt x="551688" y="1667256"/>
                  </a:lnTo>
                  <a:lnTo>
                    <a:pt x="858012" y="1667256"/>
                  </a:lnTo>
                  <a:lnTo>
                    <a:pt x="858012" y="1510284"/>
                  </a:lnTo>
                  <a:close/>
                </a:path>
                <a:path w="3066415" h="1667510">
                  <a:moveTo>
                    <a:pt x="1409700" y="1232916"/>
                  </a:moveTo>
                  <a:lnTo>
                    <a:pt x="1103376" y="1232916"/>
                  </a:lnTo>
                  <a:lnTo>
                    <a:pt x="1103376" y="1667256"/>
                  </a:lnTo>
                  <a:lnTo>
                    <a:pt x="1409700" y="1667256"/>
                  </a:lnTo>
                  <a:lnTo>
                    <a:pt x="1409700" y="1232916"/>
                  </a:lnTo>
                  <a:close/>
                </a:path>
                <a:path w="3066415" h="1667510">
                  <a:moveTo>
                    <a:pt x="1961388" y="850392"/>
                  </a:moveTo>
                  <a:lnTo>
                    <a:pt x="1655064" y="850392"/>
                  </a:lnTo>
                  <a:lnTo>
                    <a:pt x="1655064" y="1667256"/>
                  </a:lnTo>
                  <a:lnTo>
                    <a:pt x="1961388" y="1667256"/>
                  </a:lnTo>
                  <a:lnTo>
                    <a:pt x="1961388" y="850392"/>
                  </a:lnTo>
                  <a:close/>
                </a:path>
                <a:path w="3066415" h="1667510">
                  <a:moveTo>
                    <a:pt x="2514600" y="554748"/>
                  </a:moveTo>
                  <a:lnTo>
                    <a:pt x="2206752" y="554748"/>
                  </a:lnTo>
                  <a:lnTo>
                    <a:pt x="2206752" y="1667256"/>
                  </a:lnTo>
                  <a:lnTo>
                    <a:pt x="2514600" y="1667256"/>
                  </a:lnTo>
                  <a:lnTo>
                    <a:pt x="2514600" y="554748"/>
                  </a:lnTo>
                  <a:close/>
                </a:path>
                <a:path w="3066415" h="1667510">
                  <a:moveTo>
                    <a:pt x="3066288" y="0"/>
                  </a:moveTo>
                  <a:lnTo>
                    <a:pt x="2759964" y="0"/>
                  </a:lnTo>
                  <a:lnTo>
                    <a:pt x="2759964" y="1667256"/>
                  </a:lnTo>
                  <a:lnTo>
                    <a:pt x="3066288" y="1667256"/>
                  </a:lnTo>
                  <a:lnTo>
                    <a:pt x="30662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8888" y="4663439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55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37589" y="4493133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0" dirty="0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1748" y="4377385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0" dirty="0">
                <a:latin typeface="Tahoma"/>
                <a:cs typeface="Tahoma"/>
              </a:rPr>
              <a:t>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6827" y="4358385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25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58770" y="4167378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47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0839" y="401955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64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63161" y="374154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96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43984" y="2577083"/>
            <a:ext cx="306705" cy="208661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1000" b="1" spc="-25" dirty="0">
                <a:latin typeface="Tahoma"/>
                <a:cs typeface="Tahoma"/>
              </a:rPr>
              <a:t>122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95671" y="2595372"/>
            <a:ext cx="306705" cy="206819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000" b="1" spc="-25" dirty="0">
                <a:latin typeface="Tahoma"/>
                <a:cs typeface="Tahoma"/>
              </a:rPr>
              <a:t>119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9345" y="4567173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latin typeface="Verdana"/>
                <a:cs typeface="Verdana"/>
              </a:rPr>
              <a:t>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8936" y="421970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20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936" y="387197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40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8936" y="3524503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60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8936" y="317677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80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8527" y="2829305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Verdana"/>
                <a:cs typeface="Verdana"/>
              </a:rPr>
              <a:t>100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8527" y="2481148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Verdana"/>
                <a:cs typeface="Verdana"/>
              </a:rPr>
              <a:t>120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8425" y="4731258"/>
            <a:ext cx="4314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Verdana"/>
                <a:cs typeface="Verdana"/>
              </a:rPr>
              <a:t>Jan-</a:t>
            </a:r>
            <a:r>
              <a:rPr sz="1000" dirty="0">
                <a:latin typeface="Verdana"/>
                <a:cs typeface="Verdana"/>
              </a:rPr>
              <a:t>15</a:t>
            </a:r>
            <a:r>
              <a:rPr sz="1000" spc="4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Dec-16</a:t>
            </a:r>
            <a:r>
              <a:rPr sz="1000" spc="4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Oct-</a:t>
            </a:r>
            <a:r>
              <a:rPr sz="1000" dirty="0">
                <a:latin typeface="Verdana"/>
                <a:cs typeface="Verdana"/>
              </a:rPr>
              <a:t>17</a:t>
            </a:r>
            <a:r>
              <a:rPr sz="1000" spc="4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Dec-18</a:t>
            </a:r>
            <a:r>
              <a:rPr sz="1000" spc="3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Dec-19</a:t>
            </a:r>
            <a:r>
              <a:rPr sz="1000" spc="3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Dec-20</a:t>
            </a:r>
            <a:r>
              <a:rPr sz="1000" spc="450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Sep-</a:t>
            </a:r>
            <a:r>
              <a:rPr sz="1000" dirty="0">
                <a:latin typeface="Verdana"/>
                <a:cs typeface="Verdana"/>
              </a:rPr>
              <a:t>21</a:t>
            </a:r>
            <a:r>
              <a:rPr sz="1000" spc="4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Dec-</a:t>
            </a:r>
            <a:r>
              <a:rPr sz="1000" spc="-25" dirty="0">
                <a:latin typeface="Verdana"/>
                <a:cs typeface="Verdana"/>
              </a:rPr>
              <a:t>21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42388" y="5055108"/>
            <a:ext cx="67310" cy="68580"/>
          </a:xfrm>
          <a:custGeom>
            <a:avLst/>
            <a:gdLst/>
            <a:ahLst/>
            <a:cxnLst/>
            <a:rect l="l" t="t" r="r" b="b"/>
            <a:pathLst>
              <a:path w="67310" h="68579">
                <a:moveTo>
                  <a:pt x="67056" y="0"/>
                </a:moveTo>
                <a:lnTo>
                  <a:pt x="0" y="0"/>
                </a:lnTo>
                <a:lnTo>
                  <a:pt x="0" y="68580"/>
                </a:lnTo>
                <a:lnTo>
                  <a:pt x="67056" y="68580"/>
                </a:lnTo>
                <a:lnTo>
                  <a:pt x="670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26970" y="4992751"/>
            <a:ext cx="1440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latin typeface="Verdana"/>
                <a:cs typeface="Verdana"/>
              </a:rPr>
              <a:t>GOV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(annualised)(LHS)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94410" y="3899153"/>
            <a:ext cx="571500" cy="1315720"/>
          </a:xfrm>
          <a:custGeom>
            <a:avLst/>
            <a:gdLst/>
            <a:ahLst/>
            <a:cxnLst/>
            <a:rect l="l" t="t" r="r" b="b"/>
            <a:pathLst>
              <a:path w="571500" h="1315720">
                <a:moveTo>
                  <a:pt x="0" y="48387"/>
                </a:moveTo>
                <a:lnTo>
                  <a:pt x="3805" y="29575"/>
                </a:lnTo>
                <a:lnTo>
                  <a:pt x="14181" y="14192"/>
                </a:lnTo>
                <a:lnTo>
                  <a:pt x="29569" y="3810"/>
                </a:lnTo>
                <a:lnTo>
                  <a:pt x="48412" y="0"/>
                </a:lnTo>
                <a:lnTo>
                  <a:pt x="523113" y="0"/>
                </a:lnTo>
                <a:lnTo>
                  <a:pt x="541924" y="3810"/>
                </a:lnTo>
                <a:lnTo>
                  <a:pt x="557307" y="14192"/>
                </a:lnTo>
                <a:lnTo>
                  <a:pt x="567690" y="29575"/>
                </a:lnTo>
                <a:lnTo>
                  <a:pt x="571500" y="48387"/>
                </a:lnTo>
                <a:lnTo>
                  <a:pt x="571500" y="1266825"/>
                </a:lnTo>
                <a:lnTo>
                  <a:pt x="567690" y="1285636"/>
                </a:lnTo>
                <a:lnTo>
                  <a:pt x="557307" y="1301019"/>
                </a:lnTo>
                <a:lnTo>
                  <a:pt x="541924" y="1311402"/>
                </a:lnTo>
                <a:lnTo>
                  <a:pt x="523113" y="1315212"/>
                </a:lnTo>
                <a:lnTo>
                  <a:pt x="48412" y="1315212"/>
                </a:lnTo>
                <a:lnTo>
                  <a:pt x="29569" y="1311402"/>
                </a:lnTo>
                <a:lnTo>
                  <a:pt x="14181" y="1301019"/>
                </a:lnTo>
                <a:lnTo>
                  <a:pt x="3805" y="1285636"/>
                </a:lnTo>
                <a:lnTo>
                  <a:pt x="0" y="1266825"/>
                </a:lnTo>
                <a:lnTo>
                  <a:pt x="0" y="48387"/>
                </a:lnTo>
                <a:close/>
              </a:path>
            </a:pathLst>
          </a:custGeom>
          <a:ln w="19050">
            <a:solidFill>
              <a:srgbClr val="F582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249476" y="2539110"/>
            <a:ext cx="903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85" dirty="0">
                <a:latin typeface="Tahoma"/>
                <a:cs typeface="Tahoma"/>
              </a:rPr>
              <a:t>60X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jump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in </a:t>
            </a:r>
            <a:r>
              <a:rPr sz="1200" b="1" spc="-45" dirty="0">
                <a:latin typeface="Tahoma"/>
                <a:cs typeface="Tahoma"/>
              </a:rPr>
              <a:t>five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years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in </a:t>
            </a:r>
            <a:r>
              <a:rPr sz="1200" b="1" spc="40" dirty="0">
                <a:latin typeface="Tahoma"/>
                <a:cs typeface="Tahoma"/>
              </a:rPr>
              <a:t>GOV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77111" y="2409444"/>
            <a:ext cx="10292080" cy="2322830"/>
            <a:chOff x="1277111" y="2409444"/>
            <a:chExt cx="10292080" cy="2322830"/>
          </a:xfrm>
        </p:grpSpPr>
        <p:sp>
          <p:nvSpPr>
            <p:cNvPr id="47" name="object 47"/>
            <p:cNvSpPr/>
            <p:nvPr/>
          </p:nvSpPr>
          <p:spPr>
            <a:xfrm>
              <a:off x="1277111" y="2709672"/>
              <a:ext cx="2889250" cy="1607185"/>
            </a:xfrm>
            <a:custGeom>
              <a:avLst/>
              <a:gdLst/>
              <a:ahLst/>
              <a:cxnLst/>
              <a:rect l="l" t="t" r="r" b="b"/>
              <a:pathLst>
                <a:path w="2889250" h="1607185">
                  <a:moveTo>
                    <a:pt x="2819197" y="31446"/>
                  </a:moveTo>
                  <a:lnTo>
                    <a:pt x="0" y="1596008"/>
                  </a:lnTo>
                  <a:lnTo>
                    <a:pt x="6096" y="1607058"/>
                  </a:lnTo>
                  <a:lnTo>
                    <a:pt x="2825323" y="42478"/>
                  </a:lnTo>
                  <a:lnTo>
                    <a:pt x="2819197" y="31446"/>
                  </a:lnTo>
                  <a:close/>
                </a:path>
                <a:path w="2889250" h="1607185">
                  <a:moveTo>
                    <a:pt x="2871548" y="25273"/>
                  </a:moveTo>
                  <a:lnTo>
                    <a:pt x="2830322" y="25273"/>
                  </a:lnTo>
                  <a:lnTo>
                    <a:pt x="2836417" y="36322"/>
                  </a:lnTo>
                  <a:lnTo>
                    <a:pt x="2825323" y="42478"/>
                  </a:lnTo>
                  <a:lnTo>
                    <a:pt x="2840736" y="70230"/>
                  </a:lnTo>
                  <a:lnTo>
                    <a:pt x="2871548" y="25273"/>
                  </a:lnTo>
                  <a:close/>
                </a:path>
                <a:path w="2889250" h="1607185">
                  <a:moveTo>
                    <a:pt x="2830322" y="25273"/>
                  </a:moveTo>
                  <a:lnTo>
                    <a:pt x="2819197" y="31446"/>
                  </a:lnTo>
                  <a:lnTo>
                    <a:pt x="2825323" y="42478"/>
                  </a:lnTo>
                  <a:lnTo>
                    <a:pt x="2836417" y="36322"/>
                  </a:lnTo>
                  <a:lnTo>
                    <a:pt x="2830322" y="25273"/>
                  </a:lnTo>
                  <a:close/>
                </a:path>
                <a:path w="2889250" h="1607185">
                  <a:moveTo>
                    <a:pt x="2888868" y="0"/>
                  </a:moveTo>
                  <a:lnTo>
                    <a:pt x="2803779" y="3682"/>
                  </a:lnTo>
                  <a:lnTo>
                    <a:pt x="2819197" y="31446"/>
                  </a:lnTo>
                  <a:lnTo>
                    <a:pt x="2830322" y="25273"/>
                  </a:lnTo>
                  <a:lnTo>
                    <a:pt x="2871548" y="25273"/>
                  </a:lnTo>
                  <a:lnTo>
                    <a:pt x="288886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082528" y="2409444"/>
              <a:ext cx="200025" cy="2277110"/>
            </a:xfrm>
            <a:custGeom>
              <a:avLst/>
              <a:gdLst/>
              <a:ahLst/>
              <a:cxnLst/>
              <a:rect l="l" t="t" r="r" b="b"/>
              <a:pathLst>
                <a:path w="200025" h="2277110">
                  <a:moveTo>
                    <a:pt x="0" y="2276855"/>
                  </a:moveTo>
                  <a:lnTo>
                    <a:pt x="199644" y="227685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227685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52132" y="4094987"/>
              <a:ext cx="3569335" cy="591820"/>
            </a:xfrm>
            <a:custGeom>
              <a:avLst/>
              <a:gdLst/>
              <a:ahLst/>
              <a:cxnLst/>
              <a:rect l="l" t="t" r="r" b="b"/>
              <a:pathLst>
                <a:path w="3569334" h="591820">
                  <a:moveTo>
                    <a:pt x="199644" y="413004"/>
                  </a:moveTo>
                  <a:lnTo>
                    <a:pt x="0" y="413004"/>
                  </a:lnTo>
                  <a:lnTo>
                    <a:pt x="0" y="591312"/>
                  </a:lnTo>
                  <a:lnTo>
                    <a:pt x="199644" y="591312"/>
                  </a:lnTo>
                  <a:lnTo>
                    <a:pt x="199644" y="413004"/>
                  </a:lnTo>
                  <a:close/>
                </a:path>
                <a:path w="3569334" h="591820">
                  <a:moveTo>
                    <a:pt x="762000" y="446532"/>
                  </a:moveTo>
                  <a:lnTo>
                    <a:pt x="560832" y="446532"/>
                  </a:lnTo>
                  <a:lnTo>
                    <a:pt x="560832" y="591312"/>
                  </a:lnTo>
                  <a:lnTo>
                    <a:pt x="762000" y="591312"/>
                  </a:lnTo>
                  <a:lnTo>
                    <a:pt x="762000" y="446532"/>
                  </a:lnTo>
                  <a:close/>
                </a:path>
                <a:path w="3569334" h="591820">
                  <a:moveTo>
                    <a:pt x="1322832" y="266700"/>
                  </a:moveTo>
                  <a:lnTo>
                    <a:pt x="1123188" y="266700"/>
                  </a:lnTo>
                  <a:lnTo>
                    <a:pt x="1123188" y="591312"/>
                  </a:lnTo>
                  <a:lnTo>
                    <a:pt x="1322832" y="591312"/>
                  </a:lnTo>
                  <a:lnTo>
                    <a:pt x="1322832" y="266700"/>
                  </a:lnTo>
                  <a:close/>
                </a:path>
                <a:path w="3569334" h="591820">
                  <a:moveTo>
                    <a:pt x="1885188" y="216408"/>
                  </a:moveTo>
                  <a:lnTo>
                    <a:pt x="1684020" y="216408"/>
                  </a:lnTo>
                  <a:lnTo>
                    <a:pt x="1684020" y="591312"/>
                  </a:lnTo>
                  <a:lnTo>
                    <a:pt x="1885188" y="591312"/>
                  </a:lnTo>
                  <a:lnTo>
                    <a:pt x="1885188" y="216408"/>
                  </a:lnTo>
                  <a:close/>
                </a:path>
                <a:path w="3569334" h="591820">
                  <a:moveTo>
                    <a:pt x="2446020" y="147828"/>
                  </a:moveTo>
                  <a:lnTo>
                    <a:pt x="2246376" y="147828"/>
                  </a:lnTo>
                  <a:lnTo>
                    <a:pt x="2246376" y="591312"/>
                  </a:lnTo>
                  <a:lnTo>
                    <a:pt x="2446020" y="591312"/>
                  </a:lnTo>
                  <a:lnTo>
                    <a:pt x="2446020" y="147828"/>
                  </a:lnTo>
                  <a:close/>
                </a:path>
                <a:path w="3569334" h="591820">
                  <a:moveTo>
                    <a:pt x="3008376" y="79248"/>
                  </a:moveTo>
                  <a:lnTo>
                    <a:pt x="2807208" y="79248"/>
                  </a:lnTo>
                  <a:lnTo>
                    <a:pt x="2807208" y="591312"/>
                  </a:lnTo>
                  <a:lnTo>
                    <a:pt x="3008376" y="591312"/>
                  </a:lnTo>
                  <a:lnTo>
                    <a:pt x="3008376" y="79248"/>
                  </a:lnTo>
                  <a:close/>
                </a:path>
                <a:path w="3569334" h="591820">
                  <a:moveTo>
                    <a:pt x="3569208" y="0"/>
                  </a:moveTo>
                  <a:lnTo>
                    <a:pt x="3368040" y="0"/>
                  </a:lnTo>
                  <a:lnTo>
                    <a:pt x="3368040" y="591312"/>
                  </a:lnTo>
                  <a:lnTo>
                    <a:pt x="3569208" y="591312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71359" y="4686300"/>
              <a:ext cx="4493260" cy="41275"/>
            </a:xfrm>
            <a:custGeom>
              <a:avLst/>
              <a:gdLst/>
              <a:ahLst/>
              <a:cxnLst/>
              <a:rect l="l" t="t" r="r" b="b"/>
              <a:pathLst>
                <a:path w="4493259" h="41275">
                  <a:moveTo>
                    <a:pt x="0" y="0"/>
                  </a:moveTo>
                  <a:lnTo>
                    <a:pt x="4492752" y="0"/>
                  </a:lnTo>
                </a:path>
                <a:path w="4493259" h="41275">
                  <a:moveTo>
                    <a:pt x="0" y="0"/>
                  </a:moveTo>
                  <a:lnTo>
                    <a:pt x="0" y="41148"/>
                  </a:lnTo>
                </a:path>
                <a:path w="4493259" h="41275">
                  <a:moveTo>
                    <a:pt x="562356" y="0"/>
                  </a:moveTo>
                  <a:lnTo>
                    <a:pt x="562356" y="41148"/>
                  </a:lnTo>
                </a:path>
                <a:path w="4493259" h="41275">
                  <a:moveTo>
                    <a:pt x="1123188" y="0"/>
                  </a:moveTo>
                  <a:lnTo>
                    <a:pt x="1123188" y="41148"/>
                  </a:lnTo>
                </a:path>
                <a:path w="4493259" h="41275">
                  <a:moveTo>
                    <a:pt x="1685544" y="0"/>
                  </a:moveTo>
                  <a:lnTo>
                    <a:pt x="1685544" y="41148"/>
                  </a:lnTo>
                </a:path>
                <a:path w="4493259" h="41275">
                  <a:moveTo>
                    <a:pt x="2246376" y="0"/>
                  </a:moveTo>
                  <a:lnTo>
                    <a:pt x="2246376" y="41148"/>
                  </a:lnTo>
                </a:path>
                <a:path w="4493259" h="41275">
                  <a:moveTo>
                    <a:pt x="2807208" y="0"/>
                  </a:moveTo>
                  <a:lnTo>
                    <a:pt x="2807208" y="41148"/>
                  </a:lnTo>
                </a:path>
                <a:path w="4493259" h="41275">
                  <a:moveTo>
                    <a:pt x="3369564" y="0"/>
                  </a:moveTo>
                  <a:lnTo>
                    <a:pt x="3369564" y="41148"/>
                  </a:lnTo>
                </a:path>
                <a:path w="4493259" h="41275">
                  <a:moveTo>
                    <a:pt x="3930396" y="0"/>
                  </a:moveTo>
                  <a:lnTo>
                    <a:pt x="3930396" y="41148"/>
                  </a:lnTo>
                </a:path>
                <a:path w="4493259" h="41275">
                  <a:moveTo>
                    <a:pt x="4492752" y="0"/>
                  </a:moveTo>
                  <a:lnTo>
                    <a:pt x="4492752" y="4114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151878" y="4284726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ahoma"/>
                <a:cs typeface="Tahoma"/>
              </a:rPr>
              <a:t>1.6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13344" y="4318253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ahoma"/>
                <a:cs typeface="Tahoma"/>
              </a:rPr>
              <a:t>1.3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74811" y="4138929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ahoma"/>
                <a:cs typeface="Tahoma"/>
              </a:rPr>
              <a:t>2.9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23452" y="4123182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ahoma"/>
                <a:cs typeface="Tahoma"/>
              </a:rPr>
              <a:t>3.3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98000" y="4020058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ahoma"/>
                <a:cs typeface="Tahoma"/>
              </a:rPr>
              <a:t>3.9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59467" y="3951859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ahoma"/>
                <a:cs typeface="Tahoma"/>
              </a:rPr>
              <a:t>4.5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520933" y="3871976"/>
            <a:ext cx="20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5" dirty="0">
                <a:latin typeface="Tahoma"/>
                <a:cs typeface="Tahoma"/>
              </a:rPr>
              <a:t>5.2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02628" y="2237465"/>
            <a:ext cx="166370" cy="25304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spc="-65" dirty="0">
                <a:latin typeface="Verdana"/>
                <a:cs typeface="Verdana"/>
              </a:rPr>
              <a:t>20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65" dirty="0">
                <a:latin typeface="Verdana"/>
                <a:cs typeface="Verdana"/>
              </a:rPr>
              <a:t>18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-65" dirty="0">
                <a:latin typeface="Verdana"/>
                <a:cs typeface="Verdana"/>
              </a:rPr>
              <a:t>16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65" dirty="0">
                <a:latin typeface="Verdana"/>
                <a:cs typeface="Verdana"/>
              </a:rPr>
              <a:t>14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-65" dirty="0">
                <a:latin typeface="Verdana"/>
                <a:cs typeface="Verdana"/>
              </a:rPr>
              <a:t>12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65" dirty="0">
                <a:latin typeface="Verdana"/>
                <a:cs typeface="Verdana"/>
              </a:rPr>
              <a:t>10</a:t>
            </a:r>
            <a:endParaRPr sz="1000">
              <a:latin typeface="Verdana"/>
              <a:cs typeface="Verdana"/>
            </a:endParaRPr>
          </a:p>
          <a:p>
            <a:pPr marL="82550">
              <a:lnSpc>
                <a:spcPct val="100000"/>
              </a:lnSpc>
              <a:spcBef>
                <a:spcPts val="595"/>
              </a:spcBef>
            </a:pPr>
            <a:r>
              <a:rPr sz="1000" spc="-85" dirty="0">
                <a:latin typeface="Verdana"/>
                <a:cs typeface="Verdana"/>
              </a:rPr>
              <a:t>8</a:t>
            </a:r>
            <a:endParaRPr sz="1000">
              <a:latin typeface="Verdana"/>
              <a:cs typeface="Verdana"/>
            </a:endParaRPr>
          </a:p>
          <a:p>
            <a:pPr marL="82550">
              <a:lnSpc>
                <a:spcPct val="100000"/>
              </a:lnSpc>
              <a:spcBef>
                <a:spcPts val="590"/>
              </a:spcBef>
            </a:pPr>
            <a:r>
              <a:rPr sz="1000" spc="-85" dirty="0">
                <a:latin typeface="Verdana"/>
                <a:cs typeface="Verdana"/>
              </a:rPr>
              <a:t>6</a:t>
            </a:r>
            <a:endParaRPr sz="1000">
              <a:latin typeface="Verdana"/>
              <a:cs typeface="Verdana"/>
            </a:endParaRPr>
          </a:p>
          <a:p>
            <a:pPr marL="82550">
              <a:lnSpc>
                <a:spcPct val="100000"/>
              </a:lnSpc>
              <a:spcBef>
                <a:spcPts val="595"/>
              </a:spcBef>
            </a:pPr>
            <a:r>
              <a:rPr sz="1000" spc="-85" dirty="0">
                <a:latin typeface="Verdana"/>
                <a:cs typeface="Verdana"/>
              </a:rPr>
              <a:t>4</a:t>
            </a:r>
            <a:endParaRPr sz="1000">
              <a:latin typeface="Verdana"/>
              <a:cs typeface="Verdana"/>
            </a:endParaRPr>
          </a:p>
          <a:p>
            <a:pPr marL="82550">
              <a:lnSpc>
                <a:spcPct val="100000"/>
              </a:lnSpc>
              <a:spcBef>
                <a:spcPts val="590"/>
              </a:spcBef>
            </a:pPr>
            <a:r>
              <a:rPr sz="1000" spc="-85" dirty="0">
                <a:latin typeface="Verdana"/>
                <a:cs typeface="Verdana"/>
              </a:rPr>
              <a:t>2</a:t>
            </a:r>
            <a:endParaRPr sz="1000">
              <a:latin typeface="Verdana"/>
              <a:cs typeface="Verdana"/>
            </a:endParaRPr>
          </a:p>
          <a:p>
            <a:pPr marL="82550">
              <a:lnSpc>
                <a:spcPct val="100000"/>
              </a:lnSpc>
              <a:spcBef>
                <a:spcPts val="590"/>
              </a:spcBef>
            </a:pPr>
            <a:r>
              <a:rPr sz="1000" spc="-85" dirty="0">
                <a:latin typeface="Verdana"/>
                <a:cs typeface="Verdana"/>
              </a:rPr>
              <a:t>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01916" y="4754372"/>
            <a:ext cx="302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FY20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63636" y="4754372"/>
            <a:ext cx="302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FY21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325104" y="4754372"/>
            <a:ext cx="302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FY22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86570" y="4754372"/>
            <a:ext cx="302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FY23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414129" y="4754372"/>
            <a:ext cx="370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Verdana"/>
                <a:cs typeface="Verdana"/>
              </a:rPr>
              <a:t>FY24E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975595" y="4754372"/>
            <a:ext cx="370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Verdana"/>
                <a:cs typeface="Verdana"/>
              </a:rPr>
              <a:t>FY25E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537063" y="4754372"/>
            <a:ext cx="370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Verdana"/>
                <a:cs typeface="Verdana"/>
              </a:rPr>
              <a:t>FY26E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091798" y="4754372"/>
            <a:ext cx="384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Verdana"/>
                <a:cs typeface="Verdana"/>
              </a:rPr>
              <a:t>FYXXE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020556" y="508254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67055" y="0"/>
                </a:moveTo>
                <a:lnTo>
                  <a:pt x="0" y="0"/>
                </a:lnTo>
                <a:lnTo>
                  <a:pt x="0" y="67056"/>
                </a:lnTo>
                <a:lnTo>
                  <a:pt x="67055" y="67056"/>
                </a:lnTo>
                <a:lnTo>
                  <a:pt x="67055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106027" y="5019547"/>
            <a:ext cx="33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Verdana"/>
                <a:cs typeface="Verdana"/>
              </a:rPr>
              <a:t>GOV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15581" y="2344673"/>
            <a:ext cx="8864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Tahoma"/>
                <a:cs typeface="Tahoma"/>
              </a:rPr>
              <a:t>Zomato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has potential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to </a:t>
            </a:r>
            <a:r>
              <a:rPr sz="1200" b="1" spc="-10" dirty="0">
                <a:latin typeface="Tahoma"/>
                <a:cs typeface="Tahoma"/>
              </a:rPr>
              <a:t>replicate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ahoma"/>
                <a:cs typeface="Tahoma"/>
              </a:rPr>
              <a:t>Meituan’s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ahoma"/>
                <a:cs typeface="Tahoma"/>
              </a:rPr>
              <a:t>success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278382" y="2523617"/>
            <a:ext cx="10127615" cy="2856865"/>
            <a:chOff x="1278382" y="2523617"/>
            <a:chExt cx="10127615" cy="2856865"/>
          </a:xfrm>
        </p:grpSpPr>
        <p:sp>
          <p:nvSpPr>
            <p:cNvPr id="71" name="object 71"/>
            <p:cNvSpPr/>
            <p:nvPr/>
          </p:nvSpPr>
          <p:spPr>
            <a:xfrm>
              <a:off x="8202929" y="3155442"/>
              <a:ext cx="1592580" cy="2059305"/>
            </a:xfrm>
            <a:custGeom>
              <a:avLst/>
              <a:gdLst/>
              <a:ahLst/>
              <a:cxnLst/>
              <a:rect l="l" t="t" r="r" b="b"/>
              <a:pathLst>
                <a:path w="1592579" h="2059304">
                  <a:moveTo>
                    <a:pt x="0" y="155956"/>
                  </a:moveTo>
                  <a:lnTo>
                    <a:pt x="7953" y="106671"/>
                  </a:lnTo>
                  <a:lnTo>
                    <a:pt x="30097" y="63861"/>
                  </a:lnTo>
                  <a:lnTo>
                    <a:pt x="63861" y="30097"/>
                  </a:lnTo>
                  <a:lnTo>
                    <a:pt x="106671" y="7953"/>
                  </a:lnTo>
                  <a:lnTo>
                    <a:pt x="155955" y="0"/>
                  </a:lnTo>
                  <a:lnTo>
                    <a:pt x="1436624" y="0"/>
                  </a:lnTo>
                  <a:lnTo>
                    <a:pt x="1485908" y="7953"/>
                  </a:lnTo>
                  <a:lnTo>
                    <a:pt x="1528718" y="30097"/>
                  </a:lnTo>
                  <a:lnTo>
                    <a:pt x="1562482" y="63861"/>
                  </a:lnTo>
                  <a:lnTo>
                    <a:pt x="1584626" y="106671"/>
                  </a:lnTo>
                  <a:lnTo>
                    <a:pt x="1592579" y="155956"/>
                  </a:lnTo>
                  <a:lnTo>
                    <a:pt x="1592579" y="1902968"/>
                  </a:lnTo>
                  <a:lnTo>
                    <a:pt x="1584626" y="1952252"/>
                  </a:lnTo>
                  <a:lnTo>
                    <a:pt x="1562482" y="1995062"/>
                  </a:lnTo>
                  <a:lnTo>
                    <a:pt x="1528718" y="2028826"/>
                  </a:lnTo>
                  <a:lnTo>
                    <a:pt x="1485908" y="2050970"/>
                  </a:lnTo>
                  <a:lnTo>
                    <a:pt x="1436624" y="2058924"/>
                  </a:lnTo>
                  <a:lnTo>
                    <a:pt x="155955" y="2058924"/>
                  </a:lnTo>
                  <a:lnTo>
                    <a:pt x="106671" y="2050970"/>
                  </a:lnTo>
                  <a:lnTo>
                    <a:pt x="63861" y="2028826"/>
                  </a:lnTo>
                  <a:lnTo>
                    <a:pt x="30097" y="1995062"/>
                  </a:lnTo>
                  <a:lnTo>
                    <a:pt x="7953" y="1952252"/>
                  </a:lnTo>
                  <a:lnTo>
                    <a:pt x="0" y="1902968"/>
                  </a:lnTo>
                  <a:lnTo>
                    <a:pt x="0" y="155956"/>
                  </a:lnTo>
                  <a:close/>
                </a:path>
              </a:pathLst>
            </a:custGeom>
            <a:ln w="19050">
              <a:solidFill>
                <a:srgbClr val="F582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942065" y="2539492"/>
              <a:ext cx="463550" cy="218440"/>
            </a:xfrm>
            <a:custGeom>
              <a:avLst/>
              <a:gdLst/>
              <a:ahLst/>
              <a:cxnLst/>
              <a:rect l="l" t="t" r="r" b="b"/>
              <a:pathLst>
                <a:path w="463550" h="218439">
                  <a:moveTo>
                    <a:pt x="448055" y="0"/>
                  </a:moveTo>
                  <a:lnTo>
                    <a:pt x="0" y="179450"/>
                  </a:lnTo>
                  <a:lnTo>
                    <a:pt x="15493" y="218312"/>
                  </a:lnTo>
                  <a:lnTo>
                    <a:pt x="463550" y="38862"/>
                  </a:lnTo>
                  <a:lnTo>
                    <a:pt x="448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016996" y="2526792"/>
              <a:ext cx="313055" cy="240029"/>
            </a:xfrm>
            <a:custGeom>
              <a:avLst/>
              <a:gdLst/>
              <a:ahLst/>
              <a:cxnLst/>
              <a:rect l="l" t="t" r="r" b="b"/>
              <a:pathLst>
                <a:path w="313054" h="240030">
                  <a:moveTo>
                    <a:pt x="0" y="156845"/>
                  </a:moveTo>
                  <a:lnTo>
                    <a:pt x="312293" y="45720"/>
                  </a:lnTo>
                </a:path>
                <a:path w="313054" h="240030">
                  <a:moveTo>
                    <a:pt x="313054" y="44450"/>
                  </a:moveTo>
                  <a:lnTo>
                    <a:pt x="182879" y="0"/>
                  </a:lnTo>
                </a:path>
                <a:path w="313054" h="240030">
                  <a:moveTo>
                    <a:pt x="312293" y="83820"/>
                  </a:moveTo>
                  <a:lnTo>
                    <a:pt x="0" y="194945"/>
                  </a:lnTo>
                </a:path>
                <a:path w="313054" h="240030">
                  <a:moveTo>
                    <a:pt x="0" y="195072"/>
                  </a:moveTo>
                  <a:lnTo>
                    <a:pt x="130175" y="23952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595612" y="2758440"/>
              <a:ext cx="1372870" cy="1171575"/>
            </a:xfrm>
            <a:custGeom>
              <a:avLst/>
              <a:gdLst/>
              <a:ahLst/>
              <a:cxnLst/>
              <a:rect l="l" t="t" r="r" b="b"/>
              <a:pathLst>
                <a:path w="1372870" h="1171575">
                  <a:moveTo>
                    <a:pt x="1310758" y="44554"/>
                  </a:moveTo>
                  <a:lnTo>
                    <a:pt x="0" y="1161542"/>
                  </a:lnTo>
                  <a:lnTo>
                    <a:pt x="8128" y="1171194"/>
                  </a:lnTo>
                  <a:lnTo>
                    <a:pt x="1319000" y="54216"/>
                  </a:lnTo>
                  <a:lnTo>
                    <a:pt x="1310758" y="44554"/>
                  </a:lnTo>
                  <a:close/>
                </a:path>
                <a:path w="1372870" h="1171575">
                  <a:moveTo>
                    <a:pt x="1357446" y="36322"/>
                  </a:moveTo>
                  <a:lnTo>
                    <a:pt x="1320419" y="36322"/>
                  </a:lnTo>
                  <a:lnTo>
                    <a:pt x="1328674" y="45974"/>
                  </a:lnTo>
                  <a:lnTo>
                    <a:pt x="1319000" y="54216"/>
                  </a:lnTo>
                  <a:lnTo>
                    <a:pt x="1339596" y="78359"/>
                  </a:lnTo>
                  <a:lnTo>
                    <a:pt x="1357446" y="36322"/>
                  </a:lnTo>
                  <a:close/>
                </a:path>
                <a:path w="1372870" h="1171575">
                  <a:moveTo>
                    <a:pt x="1320419" y="36322"/>
                  </a:moveTo>
                  <a:lnTo>
                    <a:pt x="1310758" y="44554"/>
                  </a:lnTo>
                  <a:lnTo>
                    <a:pt x="1319000" y="54216"/>
                  </a:lnTo>
                  <a:lnTo>
                    <a:pt x="1328674" y="45974"/>
                  </a:lnTo>
                  <a:lnTo>
                    <a:pt x="1320419" y="36322"/>
                  </a:lnTo>
                  <a:close/>
                </a:path>
                <a:path w="1372870" h="1171575">
                  <a:moveTo>
                    <a:pt x="1372870" y="0"/>
                  </a:moveTo>
                  <a:lnTo>
                    <a:pt x="1290193" y="20447"/>
                  </a:lnTo>
                  <a:lnTo>
                    <a:pt x="1310758" y="44554"/>
                  </a:lnTo>
                  <a:lnTo>
                    <a:pt x="1320419" y="36322"/>
                  </a:lnTo>
                  <a:lnTo>
                    <a:pt x="1357446" y="36322"/>
                  </a:lnTo>
                  <a:lnTo>
                    <a:pt x="137287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78382" y="5218176"/>
              <a:ext cx="7795895" cy="161925"/>
            </a:xfrm>
            <a:custGeom>
              <a:avLst/>
              <a:gdLst/>
              <a:ahLst/>
              <a:cxnLst/>
              <a:rect l="l" t="t" r="r" b="b"/>
              <a:pathLst>
                <a:path w="7795895" h="161925">
                  <a:moveTo>
                    <a:pt x="12700" y="4063"/>
                  </a:moveTo>
                  <a:lnTo>
                    <a:pt x="0" y="4063"/>
                  </a:lnTo>
                  <a:lnTo>
                    <a:pt x="0" y="161798"/>
                  </a:lnTo>
                  <a:lnTo>
                    <a:pt x="7763764" y="161798"/>
                  </a:lnTo>
                  <a:lnTo>
                    <a:pt x="7763764" y="155448"/>
                  </a:lnTo>
                  <a:lnTo>
                    <a:pt x="12700" y="155448"/>
                  </a:lnTo>
                  <a:lnTo>
                    <a:pt x="6350" y="149098"/>
                  </a:lnTo>
                  <a:lnTo>
                    <a:pt x="12700" y="149098"/>
                  </a:lnTo>
                  <a:lnTo>
                    <a:pt x="12700" y="4063"/>
                  </a:lnTo>
                  <a:close/>
                </a:path>
                <a:path w="7795895" h="161925">
                  <a:moveTo>
                    <a:pt x="12700" y="149098"/>
                  </a:moveTo>
                  <a:lnTo>
                    <a:pt x="6350" y="149098"/>
                  </a:lnTo>
                  <a:lnTo>
                    <a:pt x="12700" y="155448"/>
                  </a:lnTo>
                  <a:lnTo>
                    <a:pt x="12700" y="149098"/>
                  </a:lnTo>
                  <a:close/>
                </a:path>
                <a:path w="7795895" h="161925">
                  <a:moveTo>
                    <a:pt x="7751064" y="149098"/>
                  </a:moveTo>
                  <a:lnTo>
                    <a:pt x="12700" y="149098"/>
                  </a:lnTo>
                  <a:lnTo>
                    <a:pt x="12700" y="155448"/>
                  </a:lnTo>
                  <a:lnTo>
                    <a:pt x="7751064" y="155448"/>
                  </a:lnTo>
                  <a:lnTo>
                    <a:pt x="7751064" y="149098"/>
                  </a:lnTo>
                  <a:close/>
                </a:path>
                <a:path w="7795895" h="161925">
                  <a:moveTo>
                    <a:pt x="7763764" y="63500"/>
                  </a:moveTo>
                  <a:lnTo>
                    <a:pt x="7751064" y="63500"/>
                  </a:lnTo>
                  <a:lnTo>
                    <a:pt x="7751064" y="155448"/>
                  </a:lnTo>
                  <a:lnTo>
                    <a:pt x="7757414" y="149098"/>
                  </a:lnTo>
                  <a:lnTo>
                    <a:pt x="7763764" y="149098"/>
                  </a:lnTo>
                  <a:lnTo>
                    <a:pt x="7763764" y="63500"/>
                  </a:lnTo>
                  <a:close/>
                </a:path>
                <a:path w="7795895" h="161925">
                  <a:moveTo>
                    <a:pt x="7763764" y="149098"/>
                  </a:moveTo>
                  <a:lnTo>
                    <a:pt x="7757414" y="149098"/>
                  </a:lnTo>
                  <a:lnTo>
                    <a:pt x="7751064" y="155448"/>
                  </a:lnTo>
                  <a:lnTo>
                    <a:pt x="7763764" y="155448"/>
                  </a:lnTo>
                  <a:lnTo>
                    <a:pt x="7763764" y="149098"/>
                  </a:lnTo>
                  <a:close/>
                </a:path>
                <a:path w="7795895" h="161925">
                  <a:moveTo>
                    <a:pt x="7757414" y="0"/>
                  </a:moveTo>
                  <a:lnTo>
                    <a:pt x="7719314" y="76200"/>
                  </a:lnTo>
                  <a:lnTo>
                    <a:pt x="7751064" y="76200"/>
                  </a:lnTo>
                  <a:lnTo>
                    <a:pt x="7751064" y="63500"/>
                  </a:lnTo>
                  <a:lnTo>
                    <a:pt x="7789164" y="63500"/>
                  </a:lnTo>
                  <a:lnTo>
                    <a:pt x="7757414" y="0"/>
                  </a:lnTo>
                  <a:close/>
                </a:path>
                <a:path w="7795895" h="161925">
                  <a:moveTo>
                    <a:pt x="7789164" y="63500"/>
                  </a:moveTo>
                  <a:lnTo>
                    <a:pt x="7763764" y="63500"/>
                  </a:lnTo>
                  <a:lnTo>
                    <a:pt x="7763764" y="76200"/>
                  </a:lnTo>
                  <a:lnTo>
                    <a:pt x="7795514" y="76200"/>
                  </a:lnTo>
                  <a:lnTo>
                    <a:pt x="7789164" y="63500"/>
                  </a:lnTo>
                  <a:close/>
                </a:path>
              </a:pathLst>
            </a:custGeom>
            <a:solidFill>
              <a:srgbClr val="F58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061" y="6466941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5" dirty="0"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3343" y="153923"/>
              <a:ext cx="1342644" cy="5669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437374"/>
              <a:ext cx="12191979" cy="4206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544055"/>
              <a:ext cx="12192000" cy="314325"/>
            </a:xfrm>
            <a:custGeom>
              <a:avLst/>
              <a:gdLst/>
              <a:ahLst/>
              <a:cxnLst/>
              <a:rect l="l" t="t" r="r" b="b"/>
              <a:pathLst>
                <a:path w="12192000" h="314325">
                  <a:moveTo>
                    <a:pt x="12192000" y="0"/>
                  </a:moveTo>
                  <a:lnTo>
                    <a:pt x="0" y="0"/>
                  </a:lnTo>
                  <a:lnTo>
                    <a:pt x="0" y="313942"/>
                  </a:lnTo>
                  <a:lnTo>
                    <a:pt x="12192000" y="31394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66060" y="3654552"/>
            <a:ext cx="7251700" cy="1649095"/>
            <a:chOff x="2766060" y="3654552"/>
            <a:chExt cx="7251700" cy="1649095"/>
          </a:xfrm>
        </p:grpSpPr>
        <p:sp>
          <p:nvSpPr>
            <p:cNvPr id="9" name="object 9"/>
            <p:cNvSpPr/>
            <p:nvPr/>
          </p:nvSpPr>
          <p:spPr>
            <a:xfrm>
              <a:off x="2766060" y="3654552"/>
              <a:ext cx="7251700" cy="1649095"/>
            </a:xfrm>
            <a:custGeom>
              <a:avLst/>
              <a:gdLst/>
              <a:ahLst/>
              <a:cxnLst/>
              <a:rect l="l" t="t" r="r" b="b"/>
              <a:pathLst>
                <a:path w="7251700" h="1649095">
                  <a:moveTo>
                    <a:pt x="7251192" y="0"/>
                  </a:moveTo>
                  <a:lnTo>
                    <a:pt x="0" y="0"/>
                  </a:lnTo>
                  <a:lnTo>
                    <a:pt x="0" y="1648968"/>
                  </a:lnTo>
                  <a:lnTo>
                    <a:pt x="7251192" y="1648968"/>
                  </a:lnTo>
                  <a:lnTo>
                    <a:pt x="7251192" y="0"/>
                  </a:lnTo>
                  <a:close/>
                </a:path>
              </a:pathLst>
            </a:custGeom>
            <a:solidFill>
              <a:srgbClr val="FFFFFF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8855" y="4250279"/>
              <a:ext cx="1246811" cy="874942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66060" y="3657600"/>
          <a:ext cx="7251699" cy="164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655">
                <a:tc row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This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suitable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for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investors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who</a:t>
                      </a:r>
                      <a:r>
                        <a:rPr sz="11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are</a:t>
                      </a:r>
                      <a:r>
                        <a:rPr sz="1100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seeking*: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22885" indent="-172720">
                        <a:lnSpc>
                          <a:spcPct val="100000"/>
                        </a:lnSpc>
                        <a:buFont typeface="Microsoft Sans Serif"/>
                        <a:buChar char="•"/>
                        <a:tabLst>
                          <a:tab pos="223520" algn="l"/>
                        </a:tabLst>
                      </a:pPr>
                      <a:r>
                        <a:rPr sz="11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Long-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term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capital</a:t>
                      </a:r>
                      <a:r>
                        <a:rPr sz="1100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appreciation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222885" marR="366395" indent="-172720">
                        <a:lnSpc>
                          <a:spcPct val="100000"/>
                        </a:lnSpc>
                        <a:spcBef>
                          <a:spcPts val="900"/>
                        </a:spcBef>
                        <a:buFont typeface="Microsoft Sans Serif"/>
                        <a:buChar char="•"/>
                        <a:tabLst>
                          <a:tab pos="223520" algn="l"/>
                        </a:tabLst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Investment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equity</a:t>
                      </a:r>
                      <a:r>
                        <a:rPr sz="11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equity-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related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instruments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following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innovation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theme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50800" marR="11874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*Investors</a:t>
                      </a:r>
                      <a:r>
                        <a:rPr sz="110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should</a:t>
                      </a:r>
                      <a:r>
                        <a:rPr sz="1100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consult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their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financial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advisers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if</a:t>
                      </a:r>
                      <a:r>
                        <a:rPr sz="110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1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doubt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about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whether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10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suitable</a:t>
                      </a:r>
                      <a:r>
                        <a:rPr sz="11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for</a:t>
                      </a:r>
                      <a:r>
                        <a:rPr sz="1100" spc="-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them.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8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3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Scheme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3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2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Nifty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500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34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1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8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34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34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45994" y="1439104"/>
            <a:ext cx="4783455" cy="9867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0" spc="-10" dirty="0">
                <a:latin typeface="Verdana"/>
                <a:cs typeface="Verdana"/>
              </a:rPr>
              <a:t>Presenting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4000" spc="-690" dirty="0">
                <a:solidFill>
                  <a:srgbClr val="EC7C30"/>
                </a:solidFill>
              </a:rPr>
              <a:t>UTI</a:t>
            </a:r>
            <a:r>
              <a:rPr sz="4000" spc="-40" dirty="0">
                <a:solidFill>
                  <a:srgbClr val="EC7C30"/>
                </a:solidFill>
              </a:rPr>
              <a:t> </a:t>
            </a:r>
            <a:r>
              <a:rPr sz="4000" spc="-175" dirty="0">
                <a:solidFill>
                  <a:srgbClr val="EC7C30"/>
                </a:solidFill>
              </a:rPr>
              <a:t>Innovation</a:t>
            </a:r>
            <a:r>
              <a:rPr sz="4000" spc="-45" dirty="0">
                <a:solidFill>
                  <a:srgbClr val="EC7C30"/>
                </a:solidFill>
              </a:rPr>
              <a:t> </a:t>
            </a:r>
            <a:r>
              <a:rPr sz="4000" spc="-100" dirty="0">
                <a:solidFill>
                  <a:srgbClr val="EC7C30"/>
                </a:solidFill>
              </a:rPr>
              <a:t>Fund</a:t>
            </a:r>
            <a:endParaRPr sz="4000"/>
          </a:p>
        </p:txBody>
      </p:sp>
      <p:sp>
        <p:nvSpPr>
          <p:cNvPr id="13" name="object 13"/>
          <p:cNvSpPr txBox="1"/>
          <p:nvPr/>
        </p:nvSpPr>
        <p:spPr>
          <a:xfrm>
            <a:off x="2745994" y="2460752"/>
            <a:ext cx="6625590" cy="868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open-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ended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equity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scheme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theme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i="1" spc="-195" dirty="0">
                <a:solidFill>
                  <a:srgbClr val="FFFFFF"/>
                </a:solidFill>
                <a:latin typeface="Verdana"/>
                <a:cs typeface="Verdana"/>
              </a:rPr>
              <a:t>bringing</a:t>
            </a:r>
            <a:r>
              <a:rPr sz="20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210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2000" b="1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175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2000" b="1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80" dirty="0">
                <a:solidFill>
                  <a:srgbClr val="FFFFFF"/>
                </a:solidFill>
                <a:latin typeface="Verdana"/>
                <a:cs typeface="Verdana"/>
              </a:rPr>
              <a:t>edge</a:t>
            </a:r>
            <a:r>
              <a:rPr sz="20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2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21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000" b="1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i="1" spc="-155" dirty="0">
                <a:solidFill>
                  <a:srgbClr val="FFFFFF"/>
                </a:solidFill>
                <a:latin typeface="Verdana"/>
                <a:cs typeface="Verdana"/>
              </a:rPr>
              <a:t>portfolio………!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5994" y="5345429"/>
            <a:ext cx="719200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10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labelling</a:t>
            </a:r>
            <a:r>
              <a:rPr sz="10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assigned</a:t>
            </a:r>
            <a:r>
              <a:rPr sz="10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0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0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Fund</a:t>
            </a:r>
            <a:r>
              <a:rPr sz="10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Offer</a:t>
            </a:r>
            <a:r>
              <a:rPr sz="10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(NFO)</a:t>
            </a:r>
            <a:r>
              <a:rPr sz="10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0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0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0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internal</a:t>
            </a:r>
            <a:r>
              <a:rPr sz="10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assessment</a:t>
            </a:r>
            <a:r>
              <a:rPr sz="10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0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scheme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characteristics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 or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portfolio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vary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 post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NFO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actual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investments</a:t>
            </a:r>
            <a:r>
              <a:rPr sz="1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made.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8452" y="6584391"/>
            <a:ext cx="95135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20" dirty="0">
                <a:latin typeface="Tahoma"/>
                <a:cs typeface="Tahoma"/>
              </a:rPr>
              <a:t>MUTUAL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FUND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140" dirty="0">
                <a:latin typeface="Tahoma"/>
                <a:cs typeface="Tahoma"/>
              </a:rPr>
              <a:t>INVESTMENTS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ARE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SUBJECT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TO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MARKET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70" dirty="0">
                <a:latin typeface="Tahoma"/>
                <a:cs typeface="Tahoma"/>
              </a:rPr>
              <a:t>RISKS,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READ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ALL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SCHEME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40" dirty="0">
                <a:latin typeface="Tahoma"/>
                <a:cs typeface="Tahoma"/>
              </a:rPr>
              <a:t>RELATED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DOCUMENTS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CAREFULLY.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900427"/>
            <a:ext cx="2475230" cy="452755"/>
            <a:chOff x="0" y="1900427"/>
            <a:chExt cx="2475230" cy="452755"/>
          </a:xfrm>
        </p:grpSpPr>
        <p:sp>
          <p:nvSpPr>
            <p:cNvPr id="17" name="object 17"/>
            <p:cNvSpPr/>
            <p:nvPr/>
          </p:nvSpPr>
          <p:spPr>
            <a:xfrm>
              <a:off x="1239011" y="1900427"/>
              <a:ext cx="1236345" cy="451484"/>
            </a:xfrm>
            <a:custGeom>
              <a:avLst/>
              <a:gdLst/>
              <a:ahLst/>
              <a:cxnLst/>
              <a:rect l="l" t="t" r="r" b="b"/>
              <a:pathLst>
                <a:path w="1236345" h="451485">
                  <a:moveTo>
                    <a:pt x="1235964" y="0"/>
                  </a:moveTo>
                  <a:lnTo>
                    <a:pt x="247141" y="0"/>
                  </a:lnTo>
                  <a:lnTo>
                    <a:pt x="0" y="451104"/>
                  </a:lnTo>
                  <a:lnTo>
                    <a:pt x="988821" y="45110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0683" y="1900427"/>
              <a:ext cx="1236345" cy="451484"/>
            </a:xfrm>
            <a:custGeom>
              <a:avLst/>
              <a:gdLst/>
              <a:ahLst/>
              <a:cxnLst/>
              <a:rect l="l" t="t" r="r" b="b"/>
              <a:pathLst>
                <a:path w="1236345" h="451485">
                  <a:moveTo>
                    <a:pt x="1235964" y="0"/>
                  </a:moveTo>
                  <a:lnTo>
                    <a:pt x="247192" y="0"/>
                  </a:lnTo>
                  <a:lnTo>
                    <a:pt x="0" y="451104"/>
                  </a:lnTo>
                  <a:lnTo>
                    <a:pt x="988822" y="45110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1900427"/>
              <a:ext cx="2037714" cy="452755"/>
            </a:xfrm>
            <a:custGeom>
              <a:avLst/>
              <a:gdLst/>
              <a:ahLst/>
              <a:cxnLst/>
              <a:rect l="l" t="t" r="r" b="b"/>
              <a:pathLst>
                <a:path w="2037714" h="452755">
                  <a:moveTo>
                    <a:pt x="2037588" y="0"/>
                  </a:moveTo>
                  <a:lnTo>
                    <a:pt x="1141476" y="0"/>
                  </a:lnTo>
                  <a:lnTo>
                    <a:pt x="1050036" y="0"/>
                  </a:lnTo>
                  <a:lnTo>
                    <a:pt x="0" y="0"/>
                  </a:lnTo>
                  <a:lnTo>
                    <a:pt x="0" y="452628"/>
                  </a:lnTo>
                  <a:lnTo>
                    <a:pt x="1141476" y="452628"/>
                  </a:lnTo>
                  <a:lnTo>
                    <a:pt x="1141476" y="451104"/>
                  </a:lnTo>
                  <a:lnTo>
                    <a:pt x="1790700" y="451104"/>
                  </a:lnTo>
                  <a:lnTo>
                    <a:pt x="20375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590788" y="4239785"/>
            <a:ext cx="1252855" cy="814069"/>
            <a:chOff x="8590788" y="4239785"/>
            <a:chExt cx="1252855" cy="814069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0788" y="4250435"/>
              <a:ext cx="1252727" cy="6842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0920" y="4239785"/>
              <a:ext cx="1246805" cy="813634"/>
            </a:xfrm>
            <a:prstGeom prst="rect">
              <a:avLst/>
            </a:prstGeom>
          </p:spPr>
        </p:pic>
      </p:grpSp>
      <p:pic>
        <p:nvPicPr>
          <p:cNvPr id="23" name="Picture 22" descr="A red and gold sign with white text&#10;&#10;Description automatically generated">
            <a:extLst>
              <a:ext uri="{FF2B5EF4-FFF2-40B4-BE49-F238E27FC236}">
                <a16:creationId xmlns:a16="http://schemas.microsoft.com/office/drawing/2014/main" id="{A71CFCA8-FC9E-A9F3-5B2B-D5079BAFE9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064" y="913636"/>
            <a:ext cx="1697923" cy="98679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331" y="1325880"/>
            <a:ext cx="10689336" cy="135636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Experienced</a:t>
            </a:r>
            <a:r>
              <a:rPr spc="-114" dirty="0"/>
              <a:t> </a:t>
            </a:r>
            <a:r>
              <a:rPr spc="-35" dirty="0"/>
              <a:t>Research</a:t>
            </a:r>
            <a:r>
              <a:rPr spc="-125" dirty="0"/>
              <a:t> </a:t>
            </a:r>
            <a:r>
              <a:rPr spc="-20" dirty="0"/>
              <a:t>Team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2295" y="6163462"/>
            <a:ext cx="113474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Data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as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August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31,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70" dirty="0">
                <a:latin typeface="Verdana"/>
                <a:cs typeface="Verdana"/>
              </a:rPr>
              <a:t>2023.</a:t>
            </a:r>
            <a:r>
              <a:rPr sz="900" dirty="0">
                <a:latin typeface="Verdana"/>
                <a:cs typeface="Verdana"/>
              </a:rPr>
              <a:t> Collective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MF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work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experience of the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team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100" dirty="0">
                <a:latin typeface="Verdana"/>
                <a:cs typeface="Verdana"/>
              </a:rPr>
              <a:t>is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b="1" dirty="0">
                <a:latin typeface="Tahoma"/>
                <a:cs typeface="Tahoma"/>
              </a:rPr>
              <a:t>over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b="1" spc="-60" dirty="0">
                <a:latin typeface="Tahoma"/>
                <a:cs typeface="Tahoma"/>
              </a:rPr>
              <a:t>217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Years</a:t>
            </a:r>
            <a:r>
              <a:rPr sz="900" spc="-25" dirty="0">
                <a:latin typeface="Verdana"/>
                <a:cs typeface="Verdana"/>
              </a:rPr>
              <a:t>.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Average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work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experience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fund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managers </a:t>
            </a:r>
            <a:r>
              <a:rPr sz="900" spc="-100" dirty="0">
                <a:latin typeface="Verdana"/>
                <a:cs typeface="Verdana"/>
              </a:rPr>
              <a:t>is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b="1" dirty="0">
                <a:latin typeface="Tahoma"/>
                <a:cs typeface="Tahoma"/>
              </a:rPr>
              <a:t>over</a:t>
            </a:r>
            <a:r>
              <a:rPr sz="900" b="1" spc="45" dirty="0">
                <a:latin typeface="Tahoma"/>
                <a:cs typeface="Tahoma"/>
              </a:rPr>
              <a:t> </a:t>
            </a:r>
            <a:r>
              <a:rPr sz="900" b="1" spc="-45" dirty="0">
                <a:latin typeface="Tahoma"/>
                <a:cs typeface="Tahoma"/>
              </a:rPr>
              <a:t>14</a:t>
            </a:r>
            <a:r>
              <a:rPr sz="900" b="1" spc="50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Years</a:t>
            </a:r>
            <a:r>
              <a:rPr sz="900" spc="-25" dirty="0">
                <a:latin typeface="Verdana"/>
                <a:cs typeface="Verdana"/>
              </a:rPr>
              <a:t>.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Average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work</a:t>
            </a:r>
            <a:r>
              <a:rPr sz="900" dirty="0">
                <a:latin typeface="Verdana"/>
                <a:cs typeface="Verdana"/>
              </a:rPr>
              <a:t> experience of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research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analysts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about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b="1" spc="-80" dirty="0">
                <a:latin typeface="Tahoma"/>
                <a:cs typeface="Tahoma"/>
              </a:rPr>
              <a:t>6</a:t>
            </a:r>
            <a:r>
              <a:rPr sz="900" b="1" spc="-5" dirty="0">
                <a:latin typeface="Tahoma"/>
                <a:cs typeface="Tahoma"/>
              </a:rPr>
              <a:t> </a:t>
            </a:r>
            <a:r>
              <a:rPr sz="900" b="1" spc="-20" dirty="0">
                <a:latin typeface="Tahoma"/>
                <a:cs typeface="Tahoma"/>
              </a:rPr>
              <a:t>Years</a:t>
            </a:r>
            <a:r>
              <a:rPr sz="900" b="1" spc="15" dirty="0">
                <a:latin typeface="Tahoma"/>
                <a:cs typeface="Tahoma"/>
              </a:rPr>
              <a:t> </a:t>
            </a:r>
            <a:r>
              <a:rPr sz="900" dirty="0">
                <a:latin typeface="Verdana"/>
                <a:cs typeface="Verdana"/>
              </a:rPr>
              <a:t>(based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total</a:t>
            </a:r>
            <a:r>
              <a:rPr sz="900" spc="-45" dirty="0">
                <a:latin typeface="Verdana"/>
                <a:cs typeface="Verdana"/>
              </a:rPr>
              <a:t> work </a:t>
            </a:r>
            <a:r>
              <a:rPr sz="900" dirty="0">
                <a:latin typeface="Verdana"/>
                <a:cs typeface="Verdana"/>
              </a:rPr>
              <a:t>experience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in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Mutual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Fund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Industry).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Collective</a:t>
            </a:r>
            <a:r>
              <a:rPr sz="900" spc="-6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overall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experience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the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team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00" dirty="0">
                <a:latin typeface="Verdana"/>
                <a:cs typeface="Verdana"/>
              </a:rPr>
              <a:t>is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b="1" spc="-20" dirty="0">
                <a:latin typeface="Tahoma"/>
                <a:cs typeface="Tahoma"/>
              </a:rPr>
              <a:t>over</a:t>
            </a:r>
            <a:r>
              <a:rPr sz="900" b="1" spc="-5" dirty="0">
                <a:latin typeface="Tahoma"/>
                <a:cs typeface="Tahoma"/>
              </a:rPr>
              <a:t> </a:t>
            </a:r>
            <a:r>
              <a:rPr sz="900" b="1" spc="-85" dirty="0">
                <a:latin typeface="Tahoma"/>
                <a:cs typeface="Tahoma"/>
              </a:rPr>
              <a:t>356</a:t>
            </a:r>
            <a:r>
              <a:rPr sz="900" b="1" spc="-5" dirty="0">
                <a:latin typeface="Tahoma"/>
                <a:cs typeface="Tahoma"/>
              </a:rPr>
              <a:t> </a:t>
            </a:r>
            <a:r>
              <a:rPr sz="900" b="1" spc="-10" dirty="0">
                <a:latin typeface="Tahoma"/>
                <a:cs typeface="Tahoma"/>
              </a:rPr>
              <a:t>years</a:t>
            </a:r>
            <a:r>
              <a:rPr sz="900" spc="-10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Verdana"/>
                <a:cs typeface="Verdana"/>
              </a:rPr>
              <a:t>MF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–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Mutual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Fund;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FMCG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135" dirty="0">
                <a:latin typeface="Verdana"/>
                <a:cs typeface="Verdana"/>
              </a:rPr>
              <a:t>–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70" dirty="0">
                <a:latin typeface="Verdana"/>
                <a:cs typeface="Verdana"/>
              </a:rPr>
              <a:t>Fast-</a:t>
            </a:r>
            <a:r>
              <a:rPr sz="900" dirty="0">
                <a:latin typeface="Verdana"/>
                <a:cs typeface="Verdana"/>
              </a:rPr>
              <a:t>Moving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Consumer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Goods;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70" dirty="0">
                <a:latin typeface="Verdana"/>
                <a:cs typeface="Verdana"/>
              </a:rPr>
              <a:t>QSR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–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Quick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Service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Restaurants;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75" dirty="0">
                <a:latin typeface="Verdana"/>
                <a:cs typeface="Verdana"/>
              </a:rPr>
              <a:t>IT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–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Information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Technology;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HFC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35" dirty="0">
                <a:latin typeface="Verdana"/>
                <a:cs typeface="Verdana"/>
              </a:rPr>
              <a:t>–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Housing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Finance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Company;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NBFC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135" dirty="0">
                <a:latin typeface="Verdana"/>
                <a:cs typeface="Verdana"/>
              </a:rPr>
              <a:t>–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Non-</a:t>
            </a:r>
            <a:r>
              <a:rPr sz="900" spc="-10" dirty="0">
                <a:latin typeface="Verdana"/>
                <a:cs typeface="Verdana"/>
              </a:rPr>
              <a:t>banking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Finance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Company.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163" y="3307079"/>
            <a:ext cx="11853672" cy="20909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84679" y="1759076"/>
            <a:ext cx="1816100" cy="421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5"/>
              </a:spcBef>
            </a:pPr>
            <a:r>
              <a:rPr sz="1400" b="1" spc="-65" dirty="0">
                <a:solidFill>
                  <a:srgbClr val="2956A4"/>
                </a:solidFill>
                <a:latin typeface="Tahoma"/>
                <a:cs typeface="Tahoma"/>
              </a:rPr>
              <a:t>Vetri</a:t>
            </a:r>
            <a:r>
              <a:rPr sz="1400" b="1" spc="-2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956A4"/>
                </a:solidFill>
                <a:latin typeface="Tahoma"/>
                <a:cs typeface="Tahoma"/>
              </a:rPr>
              <a:t>Subramaniam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440"/>
              </a:lnSpc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Chief</a:t>
            </a:r>
            <a:r>
              <a:rPr sz="1200" spc="-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7E7E7E"/>
                </a:solidFill>
                <a:latin typeface="Verdana"/>
                <a:cs typeface="Verdana"/>
              </a:rPr>
              <a:t>Investment</a:t>
            </a:r>
            <a:r>
              <a:rPr sz="1200" spc="-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Verdana"/>
                <a:cs typeface="Verdana"/>
              </a:rPr>
              <a:t>Officer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6890" y="1675892"/>
            <a:ext cx="1383030" cy="604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956A4"/>
                </a:solidFill>
                <a:latin typeface="Tahoma"/>
                <a:cs typeface="Tahoma"/>
              </a:rPr>
              <a:t>Ajay</a:t>
            </a:r>
            <a:r>
              <a:rPr sz="1400" b="1" spc="-4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2956A4"/>
                </a:solidFill>
                <a:latin typeface="Tahoma"/>
                <a:cs typeface="Tahoma"/>
              </a:rPr>
              <a:t>Tyagi,</a:t>
            </a:r>
            <a:r>
              <a:rPr sz="1400" b="1" spc="-5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2956A4"/>
                </a:solidFill>
                <a:latin typeface="Tahoma"/>
                <a:cs typeface="Tahoma"/>
              </a:rPr>
              <a:t>CFA </a:t>
            </a: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Head</a:t>
            </a:r>
            <a:r>
              <a:rPr sz="1200" spc="-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sz="1200" spc="-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7E7E7E"/>
                </a:solidFill>
                <a:latin typeface="Verdana"/>
                <a:cs typeface="Verdana"/>
              </a:rPr>
              <a:t>Equity</a:t>
            </a:r>
            <a:r>
              <a:rPr sz="1200" spc="-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7E7E7E"/>
                </a:solidFill>
                <a:latin typeface="Verdana"/>
                <a:cs typeface="Verdana"/>
              </a:rPr>
              <a:t>&amp; </a:t>
            </a:r>
            <a:r>
              <a:rPr sz="1200" spc="-30" dirty="0">
                <a:solidFill>
                  <a:srgbClr val="7E7E7E"/>
                </a:solidFill>
                <a:latin typeface="Verdana"/>
                <a:cs typeface="Verdana"/>
              </a:rPr>
              <a:t>Fund</a:t>
            </a:r>
            <a:r>
              <a:rPr sz="1200" spc="-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Verdana"/>
                <a:cs typeface="Verdana"/>
              </a:rPr>
              <a:t>Manager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39402" y="1739264"/>
            <a:ext cx="1240155" cy="421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5"/>
              </a:spcBef>
            </a:pPr>
            <a:r>
              <a:rPr sz="1400" b="1" spc="-60" dirty="0">
                <a:solidFill>
                  <a:srgbClr val="2956A4"/>
                </a:solidFill>
                <a:latin typeface="Tahoma"/>
                <a:cs typeface="Tahoma"/>
              </a:rPr>
              <a:t>Ankit</a:t>
            </a:r>
            <a:r>
              <a:rPr sz="1400" b="1" spc="-3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956A4"/>
                </a:solidFill>
                <a:latin typeface="Tahoma"/>
                <a:cs typeface="Tahoma"/>
              </a:rPr>
              <a:t>Agarwal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440"/>
              </a:lnSpc>
            </a:pPr>
            <a:r>
              <a:rPr sz="1200" spc="-30" dirty="0">
                <a:solidFill>
                  <a:srgbClr val="7E7E7E"/>
                </a:solidFill>
                <a:latin typeface="Verdana"/>
                <a:cs typeface="Verdana"/>
              </a:rPr>
              <a:t>Fund</a:t>
            </a:r>
            <a:r>
              <a:rPr sz="1200" spc="-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7E7E7E"/>
                </a:solidFill>
                <a:latin typeface="Verdana"/>
                <a:cs typeface="Verdana"/>
              </a:rPr>
              <a:t>Manager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7250" y="2861309"/>
            <a:ext cx="283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solidFill>
                  <a:srgbClr val="EE7C1A"/>
                </a:solidFill>
                <a:latin typeface="Tahoma"/>
                <a:cs typeface="Tahoma"/>
              </a:rPr>
              <a:t>Securities</a:t>
            </a:r>
            <a:r>
              <a:rPr sz="1800" b="1" spc="-6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EE7C1A"/>
                </a:solidFill>
                <a:latin typeface="Tahoma"/>
                <a:cs typeface="Tahoma"/>
              </a:rPr>
              <a:t>Research</a:t>
            </a:r>
            <a:r>
              <a:rPr sz="1800" b="1" spc="-7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EE7C1A"/>
                </a:solidFill>
                <a:latin typeface="Tahoma"/>
                <a:cs typeface="Tahoma"/>
              </a:rPr>
              <a:t>Team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1507" y="3539693"/>
            <a:ext cx="9963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2956A4"/>
                </a:solidFill>
                <a:latin typeface="Tahoma"/>
                <a:cs typeface="Tahoma"/>
              </a:rPr>
              <a:t>Kamal</a:t>
            </a:r>
            <a:r>
              <a:rPr sz="1000" b="1" spc="-4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35" dirty="0">
                <a:solidFill>
                  <a:srgbClr val="2956A4"/>
                </a:solidFill>
                <a:latin typeface="Tahoma"/>
                <a:cs typeface="Tahoma"/>
              </a:rPr>
              <a:t>Gada 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Fund</a:t>
            </a:r>
            <a:r>
              <a:rPr sz="800" spc="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Manager 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&amp;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Research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Analyst </a:t>
            </a: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Pharma,</a:t>
            </a:r>
            <a:r>
              <a:rPr sz="800" spc="-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Chemicals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08950" y="3456559"/>
            <a:ext cx="144272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2956A4"/>
                </a:solidFill>
                <a:latin typeface="Tahoma"/>
                <a:cs typeface="Tahoma"/>
              </a:rPr>
              <a:t>Parag</a:t>
            </a:r>
            <a:r>
              <a:rPr sz="1000" b="1" spc="-5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2956A4"/>
                </a:solidFill>
                <a:latin typeface="Tahoma"/>
                <a:cs typeface="Tahoma"/>
              </a:rPr>
              <a:t>Chavan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ts val="960"/>
              </a:lnSpc>
              <a:spcBef>
                <a:spcPts val="30"/>
              </a:spcBef>
            </a:pP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Deputy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Head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sz="8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Research Metals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&amp;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 Mining,</a:t>
            </a:r>
            <a:r>
              <a:rPr sz="800" spc="-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Real</a:t>
            </a: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7E7E7E"/>
                </a:solidFill>
                <a:latin typeface="Verdana"/>
                <a:cs typeface="Verdana"/>
              </a:rPr>
              <a:t>Estate, </a:t>
            </a: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Consumer</a:t>
            </a:r>
            <a:r>
              <a:rPr sz="800" spc="-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7E7E7E"/>
                </a:solidFill>
                <a:latin typeface="Verdana"/>
                <a:cs typeface="Verdana"/>
              </a:rPr>
              <a:t>Durables,</a:t>
            </a:r>
            <a:r>
              <a:rPr sz="800" spc="-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Paints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1614" y="3539109"/>
            <a:ext cx="87185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2956A4"/>
                </a:solidFill>
                <a:latin typeface="Tahoma"/>
                <a:cs typeface="Tahoma"/>
              </a:rPr>
              <a:t>Preethi</a:t>
            </a:r>
            <a:r>
              <a:rPr sz="1000" b="1" spc="2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-160" dirty="0">
                <a:solidFill>
                  <a:srgbClr val="2956A4"/>
                </a:solidFill>
                <a:latin typeface="Tahoma"/>
                <a:cs typeface="Tahoma"/>
              </a:rPr>
              <a:t>R</a:t>
            </a:r>
            <a:r>
              <a:rPr sz="1000" b="1" spc="1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-50" dirty="0">
                <a:solidFill>
                  <a:srgbClr val="2956A4"/>
                </a:solidFill>
                <a:latin typeface="Tahoma"/>
                <a:cs typeface="Tahoma"/>
              </a:rPr>
              <a:t>S 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Fund</a:t>
            </a:r>
            <a:r>
              <a:rPr sz="800" spc="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Manager 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&amp;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Research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7E7E7E"/>
                </a:solidFill>
                <a:latin typeface="Verdana"/>
                <a:cs typeface="Verdana"/>
              </a:rPr>
              <a:t>Analyst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Financials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07726" y="3545840"/>
            <a:ext cx="141732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2956A4"/>
                </a:solidFill>
                <a:latin typeface="Tahoma"/>
                <a:cs typeface="Tahoma"/>
              </a:rPr>
              <a:t>Nitin</a:t>
            </a:r>
            <a:r>
              <a:rPr sz="1000" b="1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2956A4"/>
                </a:solidFill>
                <a:latin typeface="Tahoma"/>
                <a:cs typeface="Tahoma"/>
              </a:rPr>
              <a:t>Jain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Research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Analyst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800" spc="-125" dirty="0">
                <a:solidFill>
                  <a:srgbClr val="7E7E7E"/>
                </a:solidFill>
                <a:latin typeface="Verdana"/>
                <a:cs typeface="Verdana"/>
              </a:rPr>
              <a:t>IT,</a:t>
            </a:r>
            <a:r>
              <a:rPr sz="800" spc="-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45" dirty="0">
                <a:solidFill>
                  <a:srgbClr val="7E7E7E"/>
                </a:solidFill>
                <a:latin typeface="Verdana"/>
                <a:cs typeface="Verdana"/>
              </a:rPr>
              <a:t>Internet</a:t>
            </a:r>
            <a:r>
              <a:rPr sz="800" spc="-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35" dirty="0">
                <a:solidFill>
                  <a:srgbClr val="7E7E7E"/>
                </a:solidFill>
                <a:latin typeface="Verdana"/>
                <a:cs typeface="Verdana"/>
              </a:rPr>
              <a:t>Sector,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Oil</a:t>
            </a:r>
            <a:r>
              <a:rPr sz="800" spc="-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&amp;</a:t>
            </a:r>
            <a:r>
              <a:rPr sz="800" spc="-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Gas,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Telecom,</a:t>
            </a:r>
            <a:r>
              <a:rPr sz="800" spc="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Media</a:t>
            </a:r>
            <a:r>
              <a:rPr sz="8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&amp;</a:t>
            </a:r>
            <a:r>
              <a:rPr sz="800" spc="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EMS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9515" y="3605022"/>
            <a:ext cx="10248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2956A4"/>
                </a:solidFill>
                <a:latin typeface="Tahoma"/>
                <a:cs typeface="Tahoma"/>
              </a:rPr>
              <a:t>Sachin</a:t>
            </a:r>
            <a:r>
              <a:rPr sz="1000" b="1" spc="-5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2956A4"/>
                </a:solidFill>
                <a:latin typeface="Tahoma"/>
                <a:cs typeface="Tahoma"/>
              </a:rPr>
              <a:t>Trivedi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Head</a:t>
            </a: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Research</a:t>
            </a:r>
            <a:r>
              <a:rPr sz="800" spc="-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0" dirty="0">
                <a:solidFill>
                  <a:srgbClr val="7E7E7E"/>
                </a:solidFill>
                <a:latin typeface="Verdana"/>
                <a:cs typeface="Verdana"/>
              </a:rPr>
              <a:t>&amp; 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Fund</a:t>
            </a:r>
            <a:r>
              <a:rPr sz="800" spc="-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Manager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45307" y="4652517"/>
            <a:ext cx="1326515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2956A4"/>
                </a:solidFill>
                <a:latin typeface="Tahoma"/>
                <a:cs typeface="Tahoma"/>
              </a:rPr>
              <a:t>Deepesh Agarwal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Research</a:t>
            </a:r>
            <a:r>
              <a:rPr sz="800" spc="-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35" dirty="0">
                <a:solidFill>
                  <a:srgbClr val="7E7E7E"/>
                </a:solidFill>
                <a:latin typeface="Verdana"/>
                <a:cs typeface="Verdana"/>
              </a:rPr>
              <a:t>Analyst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0" dirty="0">
                <a:solidFill>
                  <a:srgbClr val="7E7E7E"/>
                </a:solidFill>
                <a:latin typeface="Verdana"/>
                <a:cs typeface="Verdana"/>
              </a:rPr>
              <a:t>&amp; 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Overseas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 Investments </a:t>
            </a:r>
            <a:r>
              <a:rPr sz="800" spc="-55" dirty="0">
                <a:solidFill>
                  <a:srgbClr val="7E7E7E"/>
                </a:solidFill>
                <a:latin typeface="Verdana"/>
                <a:cs typeface="Verdana"/>
              </a:rPr>
              <a:t>Industrial,</a:t>
            </a:r>
            <a:r>
              <a:rPr sz="800" spc="-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55" dirty="0">
                <a:solidFill>
                  <a:srgbClr val="7E7E7E"/>
                </a:solidFill>
                <a:latin typeface="Verdana"/>
                <a:cs typeface="Verdana"/>
              </a:rPr>
              <a:t>Infra,</a:t>
            </a:r>
            <a:r>
              <a:rPr sz="800" spc="-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Power</a:t>
            </a:r>
            <a:r>
              <a:rPr sz="800" spc="-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and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Textiles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0766" y="4650104"/>
            <a:ext cx="128397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solidFill>
                  <a:srgbClr val="2956A4"/>
                </a:solidFill>
                <a:latin typeface="Tahoma"/>
                <a:cs typeface="Tahoma"/>
              </a:rPr>
              <a:t>Pradnya</a:t>
            </a:r>
            <a:r>
              <a:rPr sz="1000" b="1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-85" dirty="0">
                <a:solidFill>
                  <a:srgbClr val="2956A4"/>
                </a:solidFill>
                <a:latin typeface="Tahoma"/>
                <a:cs typeface="Tahoma"/>
              </a:rPr>
              <a:t>S.</a:t>
            </a:r>
            <a:r>
              <a:rPr sz="1000" b="1" spc="-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2956A4"/>
                </a:solidFill>
                <a:latin typeface="Tahoma"/>
                <a:cs typeface="Tahoma"/>
              </a:rPr>
              <a:t>Ganar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Research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Analyst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Cement,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 Aviation,</a:t>
            </a:r>
            <a:r>
              <a:rPr sz="800" spc="-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7E7E7E"/>
                </a:solidFill>
                <a:latin typeface="Verdana"/>
                <a:cs typeface="Verdana"/>
              </a:rPr>
              <a:t>Hotels, </a:t>
            </a:r>
            <a:r>
              <a:rPr sz="800" spc="-35" dirty="0">
                <a:solidFill>
                  <a:srgbClr val="7E7E7E"/>
                </a:solidFill>
                <a:latin typeface="Verdana"/>
                <a:cs typeface="Verdana"/>
              </a:rPr>
              <a:t>Hospitals</a:t>
            </a:r>
            <a:r>
              <a:rPr sz="800" spc="-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and</a:t>
            </a:r>
            <a:r>
              <a:rPr sz="800" spc="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Diagnostics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07726" y="4787010"/>
            <a:ext cx="77470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2956A4"/>
                </a:solidFill>
                <a:latin typeface="Tahoma"/>
                <a:cs typeface="Tahoma"/>
              </a:rPr>
              <a:t>Suraj</a:t>
            </a:r>
            <a:r>
              <a:rPr sz="1000" b="1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2956A4"/>
                </a:solidFill>
                <a:latin typeface="Tahoma"/>
                <a:cs typeface="Tahoma"/>
              </a:rPr>
              <a:t>Purohit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960"/>
              </a:lnSpc>
            </a:pP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ESG</a:t>
            </a:r>
            <a:r>
              <a:rPr sz="800" spc="-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Analyst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4638" y="4718430"/>
            <a:ext cx="93281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2956A4"/>
                </a:solidFill>
                <a:latin typeface="Tahoma"/>
                <a:cs typeface="Tahoma"/>
              </a:rPr>
              <a:t>Vicky </a:t>
            </a:r>
            <a:r>
              <a:rPr sz="1000" b="1" spc="-10" dirty="0">
                <a:solidFill>
                  <a:srgbClr val="2956A4"/>
                </a:solidFill>
                <a:latin typeface="Tahoma"/>
                <a:cs typeface="Tahoma"/>
              </a:rPr>
              <a:t>Punjabi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Research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Analyst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FMCG,</a:t>
            </a:r>
            <a:r>
              <a:rPr sz="800" spc="-1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QSR,</a:t>
            </a:r>
            <a:r>
              <a:rPr sz="8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Retail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50814" y="4646803"/>
            <a:ext cx="105537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2956A4"/>
                </a:solidFill>
                <a:latin typeface="Tahoma"/>
                <a:cs typeface="Tahoma"/>
              </a:rPr>
              <a:t>Nitinn</a:t>
            </a:r>
            <a:r>
              <a:rPr sz="1000" b="1" spc="2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2956A4"/>
                </a:solidFill>
                <a:latin typeface="Tahoma"/>
                <a:cs typeface="Tahoma"/>
              </a:rPr>
              <a:t>Aggarwal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Research</a:t>
            </a:r>
            <a:r>
              <a:rPr sz="800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Verdana"/>
                <a:cs typeface="Verdana"/>
              </a:rPr>
              <a:t>Analyst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Auto</a:t>
            </a: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35" dirty="0">
                <a:solidFill>
                  <a:srgbClr val="7E7E7E"/>
                </a:solidFill>
                <a:latin typeface="Verdana"/>
                <a:cs typeface="Verdana"/>
              </a:rPr>
              <a:t>OEMs,</a:t>
            </a:r>
            <a:r>
              <a:rPr sz="800" spc="-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7E7E7E"/>
                </a:solidFill>
                <a:latin typeface="Verdana"/>
                <a:cs typeface="Verdana"/>
              </a:rPr>
              <a:t>Auto </a:t>
            </a:r>
            <a:r>
              <a:rPr sz="800" spc="-25" dirty="0">
                <a:solidFill>
                  <a:srgbClr val="7E7E7E"/>
                </a:solidFill>
                <a:latin typeface="Verdana"/>
                <a:cs typeface="Verdana"/>
              </a:rPr>
              <a:t>Ancillaries</a:t>
            </a:r>
            <a:r>
              <a:rPr sz="800" spc="-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7E7E7E"/>
                </a:solidFill>
                <a:latin typeface="Verdana"/>
                <a:cs typeface="Verdana"/>
              </a:rPr>
              <a:t>&amp;</a:t>
            </a:r>
            <a:r>
              <a:rPr sz="800" spc="-30" dirty="0">
                <a:solidFill>
                  <a:srgbClr val="7E7E7E"/>
                </a:solidFill>
                <a:latin typeface="Verdana"/>
                <a:cs typeface="Verdana"/>
              </a:rPr>
              <a:t> Logistics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8347" y="1011936"/>
            <a:ext cx="2689859" cy="231495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804659" y="3429000"/>
            <a:ext cx="5046345" cy="2092960"/>
            <a:chOff x="6804659" y="3429000"/>
            <a:chExt cx="5046345" cy="209296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4659" y="3429000"/>
              <a:ext cx="5045963" cy="20924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7823" y="3971544"/>
              <a:ext cx="2834512" cy="133946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47472" y="2304288"/>
            <a:ext cx="5937885" cy="3248025"/>
            <a:chOff x="347472" y="2304288"/>
            <a:chExt cx="5937885" cy="3248025"/>
          </a:xfrm>
        </p:grpSpPr>
        <p:sp>
          <p:nvSpPr>
            <p:cNvPr id="16" name="object 16"/>
            <p:cNvSpPr/>
            <p:nvPr/>
          </p:nvSpPr>
          <p:spPr>
            <a:xfrm>
              <a:off x="347472" y="2304288"/>
              <a:ext cx="5937885" cy="3248025"/>
            </a:xfrm>
            <a:custGeom>
              <a:avLst/>
              <a:gdLst/>
              <a:ahLst/>
              <a:cxnLst/>
              <a:rect l="l" t="t" r="r" b="b"/>
              <a:pathLst>
                <a:path w="5937885" h="3248025">
                  <a:moveTo>
                    <a:pt x="5937504" y="0"/>
                  </a:moveTo>
                  <a:lnTo>
                    <a:pt x="0" y="0"/>
                  </a:lnTo>
                  <a:lnTo>
                    <a:pt x="0" y="3247644"/>
                  </a:lnTo>
                  <a:lnTo>
                    <a:pt x="5937504" y="3247644"/>
                  </a:lnTo>
                  <a:lnTo>
                    <a:pt x="593750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472" y="3054096"/>
              <a:ext cx="5937885" cy="462280"/>
            </a:xfrm>
            <a:custGeom>
              <a:avLst/>
              <a:gdLst/>
              <a:ahLst/>
              <a:cxnLst/>
              <a:rect l="l" t="t" r="r" b="b"/>
              <a:pathLst>
                <a:path w="5937885" h="462279">
                  <a:moveTo>
                    <a:pt x="593750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5937504" y="461772"/>
                  </a:lnTo>
                  <a:lnTo>
                    <a:pt x="5937504" y="0"/>
                  </a:lnTo>
                  <a:close/>
                </a:path>
              </a:pathLst>
            </a:custGeom>
            <a:solidFill>
              <a:srgbClr val="F8B33A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8900" y="5100827"/>
              <a:ext cx="3348354" cy="297180"/>
            </a:xfrm>
            <a:custGeom>
              <a:avLst/>
              <a:gdLst/>
              <a:ahLst/>
              <a:cxnLst/>
              <a:rect l="l" t="t" r="r" b="b"/>
              <a:pathLst>
                <a:path w="3348354" h="297179">
                  <a:moveTo>
                    <a:pt x="3199638" y="0"/>
                  </a:moveTo>
                  <a:lnTo>
                    <a:pt x="3199638" y="52578"/>
                  </a:lnTo>
                  <a:lnTo>
                    <a:pt x="148589" y="52578"/>
                  </a:lnTo>
                  <a:lnTo>
                    <a:pt x="148589" y="0"/>
                  </a:lnTo>
                  <a:lnTo>
                    <a:pt x="0" y="148590"/>
                  </a:lnTo>
                  <a:lnTo>
                    <a:pt x="148589" y="297180"/>
                  </a:lnTo>
                  <a:lnTo>
                    <a:pt x="148589" y="244602"/>
                  </a:lnTo>
                  <a:lnTo>
                    <a:pt x="3199638" y="244602"/>
                  </a:lnTo>
                  <a:lnTo>
                    <a:pt x="3199638" y="297180"/>
                  </a:lnTo>
                  <a:lnTo>
                    <a:pt x="3348228" y="148590"/>
                  </a:lnTo>
                  <a:lnTo>
                    <a:pt x="3199638" y="0"/>
                  </a:lnTo>
                  <a:close/>
                </a:path>
              </a:pathLst>
            </a:custGeom>
            <a:solidFill>
              <a:srgbClr val="1B79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7311" y="2423210"/>
              <a:ext cx="551167" cy="5574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36748" y="2462784"/>
              <a:ext cx="441959" cy="449580"/>
            </a:xfrm>
            <a:custGeom>
              <a:avLst/>
              <a:gdLst/>
              <a:ahLst/>
              <a:cxnLst/>
              <a:rect l="l" t="t" r="r" b="b"/>
              <a:pathLst>
                <a:path w="441960" h="449580">
                  <a:moveTo>
                    <a:pt x="220979" y="0"/>
                  </a:moveTo>
                  <a:lnTo>
                    <a:pt x="176443" y="4564"/>
                  </a:lnTo>
                  <a:lnTo>
                    <a:pt x="134963" y="17656"/>
                  </a:lnTo>
                  <a:lnTo>
                    <a:pt x="97426" y="38375"/>
                  </a:lnTo>
                  <a:lnTo>
                    <a:pt x="64722" y="65817"/>
                  </a:lnTo>
                  <a:lnTo>
                    <a:pt x="37739" y="99082"/>
                  </a:lnTo>
                  <a:lnTo>
                    <a:pt x="17365" y="137267"/>
                  </a:lnTo>
                  <a:lnTo>
                    <a:pt x="4489" y="179470"/>
                  </a:lnTo>
                  <a:lnTo>
                    <a:pt x="0" y="224789"/>
                  </a:lnTo>
                  <a:lnTo>
                    <a:pt x="4489" y="270109"/>
                  </a:lnTo>
                  <a:lnTo>
                    <a:pt x="17365" y="312312"/>
                  </a:lnTo>
                  <a:lnTo>
                    <a:pt x="37739" y="350497"/>
                  </a:lnTo>
                  <a:lnTo>
                    <a:pt x="64722" y="383762"/>
                  </a:lnTo>
                  <a:lnTo>
                    <a:pt x="97426" y="411204"/>
                  </a:lnTo>
                  <a:lnTo>
                    <a:pt x="134963" y="431923"/>
                  </a:lnTo>
                  <a:lnTo>
                    <a:pt x="176443" y="445015"/>
                  </a:lnTo>
                  <a:lnTo>
                    <a:pt x="220979" y="449579"/>
                  </a:lnTo>
                  <a:lnTo>
                    <a:pt x="265516" y="445015"/>
                  </a:lnTo>
                  <a:lnTo>
                    <a:pt x="306996" y="431923"/>
                  </a:lnTo>
                  <a:lnTo>
                    <a:pt x="344533" y="411204"/>
                  </a:lnTo>
                  <a:lnTo>
                    <a:pt x="377237" y="383762"/>
                  </a:lnTo>
                  <a:lnTo>
                    <a:pt x="404220" y="350497"/>
                  </a:lnTo>
                  <a:lnTo>
                    <a:pt x="424594" y="312312"/>
                  </a:lnTo>
                  <a:lnTo>
                    <a:pt x="437470" y="270109"/>
                  </a:lnTo>
                  <a:lnTo>
                    <a:pt x="441960" y="224789"/>
                  </a:lnTo>
                  <a:lnTo>
                    <a:pt x="437470" y="179470"/>
                  </a:lnTo>
                  <a:lnTo>
                    <a:pt x="424594" y="137267"/>
                  </a:lnTo>
                  <a:lnTo>
                    <a:pt x="404220" y="99082"/>
                  </a:lnTo>
                  <a:lnTo>
                    <a:pt x="377237" y="65817"/>
                  </a:lnTo>
                  <a:lnTo>
                    <a:pt x="344533" y="38375"/>
                  </a:lnTo>
                  <a:lnTo>
                    <a:pt x="306996" y="17656"/>
                  </a:lnTo>
                  <a:lnTo>
                    <a:pt x="265516" y="4564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1356" y="2423210"/>
              <a:ext cx="551167" cy="5574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50792" y="2462784"/>
              <a:ext cx="441959" cy="449580"/>
            </a:xfrm>
            <a:custGeom>
              <a:avLst/>
              <a:gdLst/>
              <a:ahLst/>
              <a:cxnLst/>
              <a:rect l="l" t="t" r="r" b="b"/>
              <a:pathLst>
                <a:path w="441960" h="449580">
                  <a:moveTo>
                    <a:pt x="220980" y="0"/>
                  </a:moveTo>
                  <a:lnTo>
                    <a:pt x="176443" y="4564"/>
                  </a:lnTo>
                  <a:lnTo>
                    <a:pt x="134963" y="17656"/>
                  </a:lnTo>
                  <a:lnTo>
                    <a:pt x="97426" y="38375"/>
                  </a:lnTo>
                  <a:lnTo>
                    <a:pt x="64722" y="65817"/>
                  </a:lnTo>
                  <a:lnTo>
                    <a:pt x="37739" y="99082"/>
                  </a:lnTo>
                  <a:lnTo>
                    <a:pt x="17365" y="137267"/>
                  </a:lnTo>
                  <a:lnTo>
                    <a:pt x="4489" y="179470"/>
                  </a:lnTo>
                  <a:lnTo>
                    <a:pt x="0" y="224789"/>
                  </a:lnTo>
                  <a:lnTo>
                    <a:pt x="4489" y="270109"/>
                  </a:lnTo>
                  <a:lnTo>
                    <a:pt x="17365" y="312312"/>
                  </a:lnTo>
                  <a:lnTo>
                    <a:pt x="37739" y="350497"/>
                  </a:lnTo>
                  <a:lnTo>
                    <a:pt x="64722" y="383762"/>
                  </a:lnTo>
                  <a:lnTo>
                    <a:pt x="97426" y="411204"/>
                  </a:lnTo>
                  <a:lnTo>
                    <a:pt x="134963" y="431923"/>
                  </a:lnTo>
                  <a:lnTo>
                    <a:pt x="176443" y="445015"/>
                  </a:lnTo>
                  <a:lnTo>
                    <a:pt x="220980" y="449579"/>
                  </a:lnTo>
                  <a:lnTo>
                    <a:pt x="265516" y="445015"/>
                  </a:lnTo>
                  <a:lnTo>
                    <a:pt x="306996" y="431923"/>
                  </a:lnTo>
                  <a:lnTo>
                    <a:pt x="344533" y="411204"/>
                  </a:lnTo>
                  <a:lnTo>
                    <a:pt x="377237" y="383762"/>
                  </a:lnTo>
                  <a:lnTo>
                    <a:pt x="404220" y="350497"/>
                  </a:lnTo>
                  <a:lnTo>
                    <a:pt x="424594" y="312312"/>
                  </a:lnTo>
                  <a:lnTo>
                    <a:pt x="437470" y="270109"/>
                  </a:lnTo>
                  <a:lnTo>
                    <a:pt x="441960" y="224789"/>
                  </a:lnTo>
                  <a:lnTo>
                    <a:pt x="437470" y="179470"/>
                  </a:lnTo>
                  <a:lnTo>
                    <a:pt x="424594" y="137267"/>
                  </a:lnTo>
                  <a:lnTo>
                    <a:pt x="404220" y="99082"/>
                  </a:lnTo>
                  <a:lnTo>
                    <a:pt x="377237" y="65817"/>
                  </a:lnTo>
                  <a:lnTo>
                    <a:pt x="344533" y="38375"/>
                  </a:lnTo>
                  <a:lnTo>
                    <a:pt x="306996" y="17656"/>
                  </a:lnTo>
                  <a:lnTo>
                    <a:pt x="265516" y="4564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1975" y="2427782"/>
              <a:ext cx="551167" cy="5574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201412" y="2467356"/>
              <a:ext cx="441959" cy="449580"/>
            </a:xfrm>
            <a:custGeom>
              <a:avLst/>
              <a:gdLst/>
              <a:ahLst/>
              <a:cxnLst/>
              <a:rect l="l" t="t" r="r" b="b"/>
              <a:pathLst>
                <a:path w="441960" h="449580">
                  <a:moveTo>
                    <a:pt x="220979" y="0"/>
                  </a:moveTo>
                  <a:lnTo>
                    <a:pt x="176443" y="4564"/>
                  </a:lnTo>
                  <a:lnTo>
                    <a:pt x="134963" y="17656"/>
                  </a:lnTo>
                  <a:lnTo>
                    <a:pt x="97426" y="38375"/>
                  </a:lnTo>
                  <a:lnTo>
                    <a:pt x="64722" y="65817"/>
                  </a:lnTo>
                  <a:lnTo>
                    <a:pt x="37739" y="99082"/>
                  </a:lnTo>
                  <a:lnTo>
                    <a:pt x="17365" y="137267"/>
                  </a:lnTo>
                  <a:lnTo>
                    <a:pt x="4489" y="179470"/>
                  </a:lnTo>
                  <a:lnTo>
                    <a:pt x="0" y="224790"/>
                  </a:lnTo>
                  <a:lnTo>
                    <a:pt x="4489" y="270109"/>
                  </a:lnTo>
                  <a:lnTo>
                    <a:pt x="17365" y="312312"/>
                  </a:lnTo>
                  <a:lnTo>
                    <a:pt x="37739" y="350497"/>
                  </a:lnTo>
                  <a:lnTo>
                    <a:pt x="64722" y="383762"/>
                  </a:lnTo>
                  <a:lnTo>
                    <a:pt x="97426" y="411204"/>
                  </a:lnTo>
                  <a:lnTo>
                    <a:pt x="134963" y="431923"/>
                  </a:lnTo>
                  <a:lnTo>
                    <a:pt x="176443" y="445015"/>
                  </a:lnTo>
                  <a:lnTo>
                    <a:pt x="220979" y="449580"/>
                  </a:lnTo>
                  <a:lnTo>
                    <a:pt x="265516" y="445015"/>
                  </a:lnTo>
                  <a:lnTo>
                    <a:pt x="306996" y="431923"/>
                  </a:lnTo>
                  <a:lnTo>
                    <a:pt x="344533" y="411204"/>
                  </a:lnTo>
                  <a:lnTo>
                    <a:pt x="377237" y="383762"/>
                  </a:lnTo>
                  <a:lnTo>
                    <a:pt x="404220" y="350497"/>
                  </a:lnTo>
                  <a:lnTo>
                    <a:pt x="424594" y="312312"/>
                  </a:lnTo>
                  <a:lnTo>
                    <a:pt x="437470" y="270109"/>
                  </a:lnTo>
                  <a:lnTo>
                    <a:pt x="441960" y="224790"/>
                  </a:lnTo>
                  <a:lnTo>
                    <a:pt x="437470" y="179470"/>
                  </a:lnTo>
                  <a:lnTo>
                    <a:pt x="424594" y="137267"/>
                  </a:lnTo>
                  <a:lnTo>
                    <a:pt x="404220" y="99082"/>
                  </a:lnTo>
                  <a:lnTo>
                    <a:pt x="377237" y="65817"/>
                  </a:lnTo>
                  <a:lnTo>
                    <a:pt x="344533" y="38375"/>
                  </a:lnTo>
                  <a:lnTo>
                    <a:pt x="306996" y="17656"/>
                  </a:lnTo>
                  <a:lnTo>
                    <a:pt x="265516" y="4564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7311" y="3971594"/>
              <a:ext cx="551167" cy="5574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936748" y="4011167"/>
              <a:ext cx="441959" cy="449580"/>
            </a:xfrm>
            <a:custGeom>
              <a:avLst/>
              <a:gdLst/>
              <a:ahLst/>
              <a:cxnLst/>
              <a:rect l="l" t="t" r="r" b="b"/>
              <a:pathLst>
                <a:path w="441960" h="449579">
                  <a:moveTo>
                    <a:pt x="220979" y="0"/>
                  </a:moveTo>
                  <a:lnTo>
                    <a:pt x="176443" y="4564"/>
                  </a:lnTo>
                  <a:lnTo>
                    <a:pt x="134963" y="17656"/>
                  </a:lnTo>
                  <a:lnTo>
                    <a:pt x="97426" y="38375"/>
                  </a:lnTo>
                  <a:lnTo>
                    <a:pt x="64722" y="65817"/>
                  </a:lnTo>
                  <a:lnTo>
                    <a:pt x="37739" y="99082"/>
                  </a:lnTo>
                  <a:lnTo>
                    <a:pt x="17365" y="137267"/>
                  </a:lnTo>
                  <a:lnTo>
                    <a:pt x="4489" y="179470"/>
                  </a:lnTo>
                  <a:lnTo>
                    <a:pt x="0" y="224789"/>
                  </a:lnTo>
                  <a:lnTo>
                    <a:pt x="4489" y="270109"/>
                  </a:lnTo>
                  <a:lnTo>
                    <a:pt x="17365" y="312312"/>
                  </a:lnTo>
                  <a:lnTo>
                    <a:pt x="37739" y="350497"/>
                  </a:lnTo>
                  <a:lnTo>
                    <a:pt x="64722" y="383762"/>
                  </a:lnTo>
                  <a:lnTo>
                    <a:pt x="97426" y="411204"/>
                  </a:lnTo>
                  <a:lnTo>
                    <a:pt x="134963" y="431923"/>
                  </a:lnTo>
                  <a:lnTo>
                    <a:pt x="176443" y="445015"/>
                  </a:lnTo>
                  <a:lnTo>
                    <a:pt x="220979" y="449579"/>
                  </a:lnTo>
                  <a:lnTo>
                    <a:pt x="265516" y="445015"/>
                  </a:lnTo>
                  <a:lnTo>
                    <a:pt x="306996" y="431923"/>
                  </a:lnTo>
                  <a:lnTo>
                    <a:pt x="344533" y="411204"/>
                  </a:lnTo>
                  <a:lnTo>
                    <a:pt x="377237" y="383762"/>
                  </a:lnTo>
                  <a:lnTo>
                    <a:pt x="404220" y="350497"/>
                  </a:lnTo>
                  <a:lnTo>
                    <a:pt x="424594" y="312312"/>
                  </a:lnTo>
                  <a:lnTo>
                    <a:pt x="437470" y="270109"/>
                  </a:lnTo>
                  <a:lnTo>
                    <a:pt x="441960" y="224789"/>
                  </a:lnTo>
                  <a:lnTo>
                    <a:pt x="437470" y="179470"/>
                  </a:lnTo>
                  <a:lnTo>
                    <a:pt x="424594" y="137267"/>
                  </a:lnTo>
                  <a:lnTo>
                    <a:pt x="404220" y="99082"/>
                  </a:lnTo>
                  <a:lnTo>
                    <a:pt x="377237" y="65817"/>
                  </a:lnTo>
                  <a:lnTo>
                    <a:pt x="344533" y="38375"/>
                  </a:lnTo>
                  <a:lnTo>
                    <a:pt x="306996" y="17656"/>
                  </a:lnTo>
                  <a:lnTo>
                    <a:pt x="265516" y="4564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1356" y="3971594"/>
              <a:ext cx="551167" cy="5574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50792" y="4011167"/>
              <a:ext cx="441959" cy="449580"/>
            </a:xfrm>
            <a:custGeom>
              <a:avLst/>
              <a:gdLst/>
              <a:ahLst/>
              <a:cxnLst/>
              <a:rect l="l" t="t" r="r" b="b"/>
              <a:pathLst>
                <a:path w="441960" h="449579">
                  <a:moveTo>
                    <a:pt x="220980" y="0"/>
                  </a:moveTo>
                  <a:lnTo>
                    <a:pt x="176443" y="4564"/>
                  </a:lnTo>
                  <a:lnTo>
                    <a:pt x="134963" y="17656"/>
                  </a:lnTo>
                  <a:lnTo>
                    <a:pt x="97426" y="38375"/>
                  </a:lnTo>
                  <a:lnTo>
                    <a:pt x="64722" y="65817"/>
                  </a:lnTo>
                  <a:lnTo>
                    <a:pt x="37739" y="99082"/>
                  </a:lnTo>
                  <a:lnTo>
                    <a:pt x="17365" y="137267"/>
                  </a:lnTo>
                  <a:lnTo>
                    <a:pt x="4489" y="179470"/>
                  </a:lnTo>
                  <a:lnTo>
                    <a:pt x="0" y="224789"/>
                  </a:lnTo>
                  <a:lnTo>
                    <a:pt x="4489" y="270109"/>
                  </a:lnTo>
                  <a:lnTo>
                    <a:pt x="17365" y="312312"/>
                  </a:lnTo>
                  <a:lnTo>
                    <a:pt x="37739" y="350497"/>
                  </a:lnTo>
                  <a:lnTo>
                    <a:pt x="64722" y="383762"/>
                  </a:lnTo>
                  <a:lnTo>
                    <a:pt x="97426" y="411204"/>
                  </a:lnTo>
                  <a:lnTo>
                    <a:pt x="134963" y="431923"/>
                  </a:lnTo>
                  <a:lnTo>
                    <a:pt x="176443" y="445015"/>
                  </a:lnTo>
                  <a:lnTo>
                    <a:pt x="220980" y="449579"/>
                  </a:lnTo>
                  <a:lnTo>
                    <a:pt x="265516" y="445015"/>
                  </a:lnTo>
                  <a:lnTo>
                    <a:pt x="306996" y="431923"/>
                  </a:lnTo>
                  <a:lnTo>
                    <a:pt x="344533" y="411204"/>
                  </a:lnTo>
                  <a:lnTo>
                    <a:pt x="377237" y="383762"/>
                  </a:lnTo>
                  <a:lnTo>
                    <a:pt x="404220" y="350497"/>
                  </a:lnTo>
                  <a:lnTo>
                    <a:pt x="424594" y="312312"/>
                  </a:lnTo>
                  <a:lnTo>
                    <a:pt x="437470" y="270109"/>
                  </a:lnTo>
                  <a:lnTo>
                    <a:pt x="441960" y="224789"/>
                  </a:lnTo>
                  <a:lnTo>
                    <a:pt x="437470" y="179470"/>
                  </a:lnTo>
                  <a:lnTo>
                    <a:pt x="424594" y="137267"/>
                  </a:lnTo>
                  <a:lnTo>
                    <a:pt x="404220" y="99082"/>
                  </a:lnTo>
                  <a:lnTo>
                    <a:pt x="377237" y="65817"/>
                  </a:lnTo>
                  <a:lnTo>
                    <a:pt x="344533" y="38375"/>
                  </a:lnTo>
                  <a:lnTo>
                    <a:pt x="306996" y="17656"/>
                  </a:lnTo>
                  <a:lnTo>
                    <a:pt x="265516" y="4564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0451" y="3977690"/>
              <a:ext cx="551167" cy="5574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199887" y="4017264"/>
              <a:ext cx="441959" cy="449580"/>
            </a:xfrm>
            <a:custGeom>
              <a:avLst/>
              <a:gdLst/>
              <a:ahLst/>
              <a:cxnLst/>
              <a:rect l="l" t="t" r="r" b="b"/>
              <a:pathLst>
                <a:path w="441960" h="449579">
                  <a:moveTo>
                    <a:pt x="220979" y="0"/>
                  </a:moveTo>
                  <a:lnTo>
                    <a:pt x="176443" y="4564"/>
                  </a:lnTo>
                  <a:lnTo>
                    <a:pt x="134963" y="17656"/>
                  </a:lnTo>
                  <a:lnTo>
                    <a:pt x="97426" y="38375"/>
                  </a:lnTo>
                  <a:lnTo>
                    <a:pt x="64722" y="65817"/>
                  </a:lnTo>
                  <a:lnTo>
                    <a:pt x="37739" y="99082"/>
                  </a:lnTo>
                  <a:lnTo>
                    <a:pt x="17365" y="137267"/>
                  </a:lnTo>
                  <a:lnTo>
                    <a:pt x="4489" y="179470"/>
                  </a:lnTo>
                  <a:lnTo>
                    <a:pt x="0" y="224790"/>
                  </a:lnTo>
                  <a:lnTo>
                    <a:pt x="4489" y="270109"/>
                  </a:lnTo>
                  <a:lnTo>
                    <a:pt x="17365" y="312312"/>
                  </a:lnTo>
                  <a:lnTo>
                    <a:pt x="37739" y="350497"/>
                  </a:lnTo>
                  <a:lnTo>
                    <a:pt x="64722" y="383762"/>
                  </a:lnTo>
                  <a:lnTo>
                    <a:pt x="97426" y="411204"/>
                  </a:lnTo>
                  <a:lnTo>
                    <a:pt x="134963" y="431923"/>
                  </a:lnTo>
                  <a:lnTo>
                    <a:pt x="176443" y="445015"/>
                  </a:lnTo>
                  <a:lnTo>
                    <a:pt x="220979" y="449580"/>
                  </a:lnTo>
                  <a:lnTo>
                    <a:pt x="265516" y="445015"/>
                  </a:lnTo>
                  <a:lnTo>
                    <a:pt x="306996" y="431923"/>
                  </a:lnTo>
                  <a:lnTo>
                    <a:pt x="344533" y="411204"/>
                  </a:lnTo>
                  <a:lnTo>
                    <a:pt x="377237" y="383762"/>
                  </a:lnTo>
                  <a:lnTo>
                    <a:pt x="404220" y="350497"/>
                  </a:lnTo>
                  <a:lnTo>
                    <a:pt x="424594" y="312312"/>
                  </a:lnTo>
                  <a:lnTo>
                    <a:pt x="437470" y="270109"/>
                  </a:lnTo>
                  <a:lnTo>
                    <a:pt x="441960" y="224790"/>
                  </a:lnTo>
                  <a:lnTo>
                    <a:pt x="437470" y="179470"/>
                  </a:lnTo>
                  <a:lnTo>
                    <a:pt x="424594" y="137267"/>
                  </a:lnTo>
                  <a:lnTo>
                    <a:pt x="404220" y="99082"/>
                  </a:lnTo>
                  <a:lnTo>
                    <a:pt x="377237" y="65817"/>
                  </a:lnTo>
                  <a:lnTo>
                    <a:pt x="344533" y="38375"/>
                  </a:lnTo>
                  <a:lnTo>
                    <a:pt x="306996" y="17656"/>
                  </a:lnTo>
                  <a:lnTo>
                    <a:pt x="265516" y="4564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9800" y="2557272"/>
              <a:ext cx="362712" cy="3688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1992" y="4056888"/>
              <a:ext cx="362712" cy="3688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618232" y="3514344"/>
              <a:ext cx="3348354" cy="297180"/>
            </a:xfrm>
            <a:custGeom>
              <a:avLst/>
              <a:gdLst/>
              <a:ahLst/>
              <a:cxnLst/>
              <a:rect l="l" t="t" r="r" b="b"/>
              <a:pathLst>
                <a:path w="3348354" h="297179">
                  <a:moveTo>
                    <a:pt x="3199638" y="0"/>
                  </a:moveTo>
                  <a:lnTo>
                    <a:pt x="3199638" y="52577"/>
                  </a:lnTo>
                  <a:lnTo>
                    <a:pt x="148590" y="52577"/>
                  </a:lnTo>
                  <a:lnTo>
                    <a:pt x="148590" y="0"/>
                  </a:lnTo>
                  <a:lnTo>
                    <a:pt x="0" y="148589"/>
                  </a:lnTo>
                  <a:lnTo>
                    <a:pt x="148590" y="297179"/>
                  </a:lnTo>
                  <a:lnTo>
                    <a:pt x="148590" y="244601"/>
                  </a:lnTo>
                  <a:lnTo>
                    <a:pt x="3199638" y="244601"/>
                  </a:lnTo>
                  <a:lnTo>
                    <a:pt x="3199638" y="297179"/>
                  </a:lnTo>
                  <a:lnTo>
                    <a:pt x="3348228" y="148589"/>
                  </a:lnTo>
                  <a:lnTo>
                    <a:pt x="3199638" y="0"/>
                  </a:lnTo>
                  <a:close/>
                </a:path>
              </a:pathLst>
            </a:custGeom>
            <a:solidFill>
              <a:srgbClr val="1B79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1992" y="3130296"/>
              <a:ext cx="281939" cy="286512"/>
            </a:xfrm>
            <a:prstGeom prst="rect">
              <a:avLst/>
            </a:prstGeom>
          </p:spPr>
        </p:pic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41122" y="2304288"/>
          <a:ext cx="5950585" cy="324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304165" algn="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1F4E79"/>
                          </a:solidFill>
                          <a:latin typeface="Tahoma"/>
                          <a:cs typeface="Tahoma"/>
                        </a:rPr>
                        <a:t>OCF</a:t>
                      </a:r>
                      <a:r>
                        <a:rPr sz="2000" b="1" spc="100" dirty="0">
                          <a:solidFill>
                            <a:srgbClr val="1F4E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1F4E79"/>
                          </a:solidFill>
                          <a:latin typeface="Verdana"/>
                          <a:cs typeface="Verdana"/>
                        </a:rPr>
                        <a:t>Rating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32410" marB="0"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0190" marB="0"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41300" marB="0"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556260" marR="523875" indent="222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0" dirty="0">
                          <a:latin typeface="Tahoma"/>
                          <a:cs typeface="Tahoma"/>
                        </a:rPr>
                        <a:t>Positive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cash</a:t>
                      </a:r>
                      <a:r>
                        <a:rPr sz="14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95" dirty="0">
                          <a:latin typeface="Tahoma"/>
                          <a:cs typeface="Tahoma"/>
                        </a:rPr>
                        <a:t>flows</a:t>
                      </a:r>
                      <a:r>
                        <a:rPr sz="14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65" dirty="0">
                          <a:latin typeface="Tahoma"/>
                          <a:cs typeface="Tahoma"/>
                        </a:rPr>
                        <a:t>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All</a:t>
                      </a:r>
                      <a:r>
                        <a:rPr sz="12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0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years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00" b="1" spc="-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years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5095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200" b="1" spc="-270" dirty="0"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years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6365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b="1" i="1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CONSISTENCY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R="52197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T w="12700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R="304165" algn="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000" b="1" spc="-45" dirty="0">
                          <a:solidFill>
                            <a:srgbClr val="1F4E79"/>
                          </a:solidFill>
                          <a:latin typeface="Tahoma"/>
                          <a:cs typeface="Tahoma"/>
                        </a:rPr>
                        <a:t>RoCE</a:t>
                      </a:r>
                      <a:r>
                        <a:rPr sz="2000" b="1" spc="-85" dirty="0">
                          <a:solidFill>
                            <a:srgbClr val="1F4E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1F4E79"/>
                          </a:solidFill>
                          <a:latin typeface="Verdana"/>
                          <a:cs typeface="Verdana"/>
                        </a:rPr>
                        <a:t>Rating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19710" marB="0">
                    <a:lnT w="9525">
                      <a:solidFill>
                        <a:srgbClr val="40404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4945" marB="0">
                    <a:lnT w="9525">
                      <a:solidFill>
                        <a:srgbClr val="40404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8755" marB="0">
                    <a:lnT w="9525">
                      <a:solidFill>
                        <a:srgbClr val="40404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0500" marB="0">
                    <a:lnT w="9525">
                      <a:solidFill>
                        <a:srgbClr val="404040"/>
                      </a:solidFill>
                      <a:prstDash val="sysDash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marL="574675" marR="353060" indent="-2825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Average</a:t>
                      </a:r>
                      <a:r>
                        <a:rPr sz="1400" b="1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65" dirty="0">
                          <a:latin typeface="Tahoma"/>
                          <a:cs typeface="Tahoma"/>
                        </a:rPr>
                        <a:t>RoCEs</a:t>
                      </a:r>
                      <a:r>
                        <a:rPr sz="1400" b="1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40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1400" b="1" spc="-70" dirty="0">
                          <a:latin typeface="Tahoma"/>
                          <a:cs typeface="Tahoma"/>
                        </a:rPr>
                        <a:t>last</a:t>
                      </a:r>
                      <a:r>
                        <a:rPr sz="14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110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400" b="1" spc="-20" dirty="0">
                          <a:latin typeface="Tahoma"/>
                          <a:cs typeface="Tahoma"/>
                        </a:rPr>
                        <a:t> years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solidFill>
                      <a:srgbClr val="F8B33A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200" b="1" spc="-270" dirty="0">
                          <a:latin typeface="Tahoma"/>
                          <a:cs typeface="Tahoma"/>
                        </a:rPr>
                        <a:t>&gt;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18%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47955" marB="0">
                    <a:solidFill>
                      <a:srgbClr val="F8B33A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200" b="1" spc="-210" dirty="0">
                          <a:latin typeface="Tahoma"/>
                          <a:cs typeface="Tahoma"/>
                        </a:rPr>
                        <a:t>10%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 -</a:t>
                      </a:r>
                      <a:r>
                        <a:rPr sz="12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18%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46050" marB="0">
                    <a:solidFill>
                      <a:srgbClr val="F8B33A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200" b="1" spc="-270" dirty="0">
                          <a:latin typeface="Tahoma"/>
                          <a:cs typeface="Tahoma"/>
                        </a:rPr>
                        <a:t>&lt;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10%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5255" marB="0">
                    <a:solidFill>
                      <a:srgbClr val="F8B33A">
                        <a:alpha val="4784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HIGH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000" b="1" i="1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CONSISTENCY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35890" marB="0"/>
                </a:tc>
                <a:tc>
                  <a:txBody>
                    <a:bodyPr/>
                    <a:lstStyle/>
                    <a:p>
                      <a:pPr marR="511809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LOW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358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53995" y="4657344"/>
            <a:ext cx="281939" cy="286512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ScoreAlpha:</a:t>
            </a:r>
            <a:r>
              <a:rPr spc="-15" dirty="0"/>
              <a:t> </a:t>
            </a:r>
            <a:r>
              <a:rPr spc="-35" dirty="0"/>
              <a:t>Pragmatic</a:t>
            </a:r>
            <a:r>
              <a:rPr spc="-10" dirty="0"/>
              <a:t> </a:t>
            </a:r>
            <a:r>
              <a:rPr dirty="0"/>
              <a:t>approach</a:t>
            </a:r>
            <a:r>
              <a:rPr spc="-15" dirty="0"/>
              <a:t> </a:t>
            </a:r>
            <a:r>
              <a:rPr spc="-80" dirty="0"/>
              <a:t>to</a:t>
            </a:r>
            <a:r>
              <a:rPr spc="-10" dirty="0"/>
              <a:t> </a:t>
            </a:r>
            <a:r>
              <a:rPr spc="-85" dirty="0"/>
              <a:t>security</a:t>
            </a:r>
            <a:r>
              <a:rPr spc="-35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82295" y="5715101"/>
            <a:ext cx="113442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Operating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Cash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Flow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90" dirty="0">
                <a:latin typeface="Verdana"/>
                <a:cs typeface="Verdana"/>
              </a:rPr>
              <a:t>Tiers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(C)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-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3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90" dirty="0">
                <a:latin typeface="Verdana"/>
                <a:cs typeface="Verdana"/>
              </a:rPr>
              <a:t>Tiers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based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on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the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number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years in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which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they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have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generated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positive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operating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cash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flows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in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the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previous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5</a:t>
            </a:r>
            <a:r>
              <a:rPr sz="900" spc="-40" dirty="0">
                <a:latin typeface="Verdana"/>
                <a:cs typeface="Verdana"/>
              </a:rPr>
              <a:t> years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(for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manufacturing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companies).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RoCE/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Implied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RoE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90" dirty="0">
                <a:latin typeface="Verdana"/>
                <a:cs typeface="Verdana"/>
              </a:rPr>
              <a:t>Tiers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85" dirty="0">
                <a:latin typeface="Verdana"/>
                <a:cs typeface="Verdana"/>
              </a:rPr>
              <a:t>(R)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-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3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90" dirty="0">
                <a:latin typeface="Verdana"/>
                <a:cs typeface="Verdana"/>
              </a:rPr>
              <a:t>Tiers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based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on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the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previous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90" dirty="0">
                <a:latin typeface="Verdana"/>
                <a:cs typeface="Verdana"/>
              </a:rPr>
              <a:t>5-</a:t>
            </a:r>
            <a:r>
              <a:rPr sz="900" spc="-20" dirty="0">
                <a:latin typeface="Verdana"/>
                <a:cs typeface="Verdana"/>
              </a:rPr>
              <a:t>year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average </a:t>
            </a:r>
            <a:r>
              <a:rPr sz="900" spc="-50" dirty="0">
                <a:latin typeface="Verdana"/>
                <a:cs typeface="Verdana"/>
              </a:rPr>
              <a:t>return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on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capital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(for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manufacturing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companies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25" dirty="0">
                <a:latin typeface="Verdana"/>
                <a:cs typeface="Verdana"/>
              </a:rPr>
              <a:t>&amp;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non-</a:t>
            </a:r>
            <a:r>
              <a:rPr sz="900" spc="-10" dirty="0">
                <a:latin typeface="Verdana"/>
                <a:cs typeface="Verdana"/>
              </a:rPr>
              <a:t>lending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nonbanking </a:t>
            </a:r>
            <a:r>
              <a:rPr sz="900" spc="5" dirty="0">
                <a:latin typeface="Verdana"/>
                <a:cs typeface="Verdana"/>
              </a:rPr>
              <a:t>finance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companies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(NBFCs))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25" dirty="0">
                <a:latin typeface="Verdana"/>
                <a:cs typeface="Verdana"/>
              </a:rPr>
              <a:t>&amp;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based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on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the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previous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90" dirty="0">
                <a:latin typeface="Verdana"/>
                <a:cs typeface="Verdana"/>
              </a:rPr>
              <a:t>5-</a:t>
            </a:r>
            <a:r>
              <a:rPr sz="900" spc="-25" dirty="0">
                <a:latin typeface="Verdana"/>
                <a:cs typeface="Verdana"/>
              </a:rPr>
              <a:t>year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average</a:t>
            </a:r>
            <a:r>
              <a:rPr sz="900" spc="2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return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on</a:t>
            </a:r>
            <a:r>
              <a:rPr sz="900" spc="-65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asset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for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banks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25" dirty="0">
                <a:latin typeface="Verdana"/>
                <a:cs typeface="Verdana"/>
              </a:rPr>
              <a:t>&amp;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NBFCs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(including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housing</a:t>
            </a:r>
            <a:r>
              <a:rPr sz="900" spc="-9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finance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companies).</a:t>
            </a:r>
            <a:endParaRPr sz="9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900" b="1" spc="-25" dirty="0">
                <a:latin typeface="Tahoma"/>
                <a:cs typeface="Tahoma"/>
              </a:rPr>
              <a:t>Market</a:t>
            </a:r>
            <a:r>
              <a:rPr sz="900" b="1" spc="5" dirty="0">
                <a:latin typeface="Tahoma"/>
                <a:cs typeface="Tahoma"/>
              </a:rPr>
              <a:t> </a:t>
            </a:r>
            <a:r>
              <a:rPr sz="900" b="1" spc="-25" dirty="0">
                <a:latin typeface="Tahoma"/>
                <a:cs typeface="Tahoma"/>
              </a:rPr>
              <a:t>Capitalisation:</a:t>
            </a:r>
            <a:r>
              <a:rPr sz="900" b="1" spc="10" dirty="0">
                <a:latin typeface="Tahoma"/>
                <a:cs typeface="Tahoma"/>
              </a:rPr>
              <a:t> </a:t>
            </a:r>
            <a:r>
              <a:rPr sz="900" spc="-35" dirty="0">
                <a:latin typeface="Verdana"/>
                <a:cs typeface="Verdana"/>
              </a:rPr>
              <a:t>Definition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Large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35" dirty="0">
                <a:latin typeface="Verdana"/>
                <a:cs typeface="Verdana"/>
              </a:rPr>
              <a:t>Cap,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Mid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75" dirty="0">
                <a:latin typeface="Verdana"/>
                <a:cs typeface="Verdana"/>
              </a:rPr>
              <a:t>Cap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30" dirty="0">
                <a:latin typeface="Verdana"/>
                <a:cs typeface="Verdana"/>
              </a:rPr>
              <a:t>and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Small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Cap: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As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per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the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145" dirty="0">
                <a:latin typeface="Verdana"/>
                <a:cs typeface="Verdana"/>
              </a:rPr>
              <a:t>SEBI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circular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SEBI/HO/IMD/DF3/CIR/P/2017/114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35" dirty="0">
                <a:latin typeface="Verdana"/>
                <a:cs typeface="Verdana"/>
              </a:rPr>
              <a:t>Oct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06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2017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70" dirty="0">
                <a:latin typeface="Verdana"/>
                <a:cs typeface="Verdana"/>
              </a:rPr>
              <a:t>a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definition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has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25" dirty="0">
                <a:latin typeface="Verdana"/>
                <a:cs typeface="Verdana"/>
              </a:rPr>
              <a:t>been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provided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large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35" dirty="0">
                <a:latin typeface="Verdana"/>
                <a:cs typeface="Verdana"/>
              </a:rPr>
              <a:t>cap,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mid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75" dirty="0">
                <a:latin typeface="Verdana"/>
                <a:cs typeface="Verdana"/>
              </a:rPr>
              <a:t>cap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30" dirty="0">
                <a:latin typeface="Verdana"/>
                <a:cs typeface="Verdana"/>
              </a:rPr>
              <a:t>and</a:t>
            </a:r>
            <a:r>
              <a:rPr sz="900" spc="2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small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75" dirty="0">
                <a:latin typeface="Verdana"/>
                <a:cs typeface="Verdana"/>
              </a:rPr>
              <a:t>cap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as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follows.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a)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Large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Cap: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85" dirty="0">
                <a:latin typeface="Verdana"/>
                <a:cs typeface="Verdana"/>
              </a:rPr>
              <a:t>1st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-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100th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company</a:t>
            </a:r>
            <a:r>
              <a:rPr sz="900" spc="-40" dirty="0">
                <a:latin typeface="Verdana"/>
                <a:cs typeface="Verdana"/>
              </a:rPr>
              <a:t> in </a:t>
            </a:r>
            <a:r>
              <a:rPr sz="900" spc="-65" dirty="0">
                <a:latin typeface="Verdana"/>
                <a:cs typeface="Verdana"/>
              </a:rPr>
              <a:t>terms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full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market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capitalization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b)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Mid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Cap: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85" dirty="0">
                <a:latin typeface="Verdana"/>
                <a:cs typeface="Verdana"/>
              </a:rPr>
              <a:t>101st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-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250th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company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in </a:t>
            </a:r>
            <a:r>
              <a:rPr sz="900" spc="-60" dirty="0">
                <a:latin typeface="Verdana"/>
                <a:cs typeface="Verdana"/>
              </a:rPr>
              <a:t>terms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full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market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capitalization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c)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Small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Cap: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251st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company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onwards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in</a:t>
            </a:r>
            <a:r>
              <a:rPr sz="900" spc="-90" dirty="0">
                <a:latin typeface="Verdana"/>
                <a:cs typeface="Verdana"/>
              </a:rPr>
              <a:t> </a:t>
            </a:r>
            <a:r>
              <a:rPr sz="900" spc="-65" dirty="0">
                <a:latin typeface="Verdana"/>
                <a:cs typeface="Verdana"/>
              </a:rPr>
              <a:t>terms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full</a:t>
            </a:r>
            <a:r>
              <a:rPr sz="900" spc="-9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market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capitalization.</a:t>
            </a:r>
            <a:endParaRPr sz="9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900" spc="-50" dirty="0">
                <a:latin typeface="Verdana"/>
                <a:cs typeface="Verdana"/>
              </a:rPr>
              <a:t>All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data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as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August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31,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2023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48846" y="929639"/>
            <a:ext cx="2286370" cy="425659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1460119" y="959612"/>
            <a:ext cx="3702685" cy="1305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 algn="ctr">
              <a:lnSpc>
                <a:spcPct val="100000"/>
              </a:lnSpc>
              <a:spcBef>
                <a:spcPts val="105"/>
              </a:spcBef>
            </a:pP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Rating</a:t>
            </a:r>
            <a:r>
              <a:rPr sz="14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z="1400" spc="-80" dirty="0">
                <a:latin typeface="Verdana"/>
                <a:cs typeface="Verdana"/>
              </a:rPr>
              <a:t>Every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company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gets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b="1" dirty="0">
                <a:latin typeface="Tahoma"/>
                <a:cs typeface="Tahoma"/>
              </a:rPr>
              <a:t>OCF</a:t>
            </a:r>
            <a:r>
              <a:rPr sz="1400" b="1" spc="35" dirty="0">
                <a:latin typeface="Tahoma"/>
                <a:cs typeface="Tahoma"/>
              </a:rPr>
              <a:t> </a:t>
            </a:r>
            <a:r>
              <a:rPr sz="1400" b="1" spc="-150" dirty="0">
                <a:latin typeface="Tahoma"/>
                <a:cs typeface="Tahoma"/>
              </a:rPr>
              <a:t>&amp;</a:t>
            </a:r>
            <a:r>
              <a:rPr sz="1400" b="1" spc="30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RoCE</a:t>
            </a:r>
            <a:r>
              <a:rPr sz="1400" b="1" spc="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rating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Verdana"/>
                <a:cs typeface="Verdana"/>
              </a:rPr>
              <a:t>based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its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previous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5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years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Verdana"/>
              <a:cs typeface="Verdana"/>
            </a:endParaRPr>
          </a:p>
          <a:p>
            <a:pPr marL="13335" algn="ctr">
              <a:lnSpc>
                <a:spcPct val="100000"/>
              </a:lnSpc>
            </a:pPr>
            <a:r>
              <a:rPr sz="1400" b="1" spc="-110" dirty="0">
                <a:solidFill>
                  <a:srgbClr val="1F4E79"/>
                </a:solidFill>
                <a:latin typeface="Tahoma"/>
                <a:cs typeface="Tahoma"/>
              </a:rPr>
              <a:t>3</a:t>
            </a:r>
            <a:r>
              <a:rPr sz="1400" b="1" spc="5" dirty="0">
                <a:solidFill>
                  <a:srgbClr val="1F4E79"/>
                </a:solidFill>
                <a:latin typeface="Tahoma"/>
                <a:cs typeface="Tahoma"/>
              </a:rPr>
              <a:t> </a:t>
            </a:r>
            <a:r>
              <a:rPr sz="1400" b="1" spc="-229" dirty="0">
                <a:solidFill>
                  <a:srgbClr val="1F4E79"/>
                </a:solidFill>
                <a:latin typeface="Tahoma"/>
                <a:cs typeface="Tahoma"/>
              </a:rPr>
              <a:t>TIER</a:t>
            </a:r>
            <a:r>
              <a:rPr sz="1400" b="1" spc="-10" dirty="0">
                <a:solidFill>
                  <a:srgbClr val="1F4E79"/>
                </a:solidFill>
                <a:latin typeface="Tahoma"/>
                <a:cs typeface="Tahoma"/>
              </a:rPr>
              <a:t> </a:t>
            </a:r>
            <a:r>
              <a:rPr sz="1400" b="1" spc="-110" dirty="0">
                <a:solidFill>
                  <a:srgbClr val="1F4E79"/>
                </a:solidFill>
                <a:latin typeface="Tahoma"/>
                <a:cs typeface="Tahoma"/>
              </a:rPr>
              <a:t>RATING</a:t>
            </a:r>
            <a:r>
              <a:rPr sz="1400" b="1" spc="-25" dirty="0">
                <a:solidFill>
                  <a:srgbClr val="1F4E79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1F4E79"/>
                </a:solidFill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395709" y="3975353"/>
            <a:ext cx="263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latin typeface="Tahoma"/>
                <a:cs typeface="Tahoma"/>
              </a:rPr>
              <a:t>323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098792" y="3881628"/>
          <a:ext cx="2720340" cy="152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5" dirty="0">
                          <a:latin typeface="Verdana"/>
                          <a:cs typeface="Verdana"/>
                        </a:rPr>
                        <a:t>Nifty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500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100" spc="-70" dirty="0">
                          <a:latin typeface="Verdana"/>
                          <a:cs typeface="Verdana"/>
                        </a:rPr>
                        <a:t>S&amp;P </a:t>
                      </a:r>
                      <a:r>
                        <a:rPr sz="1100" spc="-160" dirty="0">
                          <a:latin typeface="Verdana"/>
                          <a:cs typeface="Verdana"/>
                        </a:rPr>
                        <a:t>BSE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100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6045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149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100" spc="-60" dirty="0">
                          <a:latin typeface="Verdana"/>
                          <a:cs typeface="Verdana"/>
                        </a:rPr>
                        <a:t>Nifty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5" dirty="0">
                          <a:latin typeface="Verdana"/>
                          <a:cs typeface="Verdana"/>
                        </a:rPr>
                        <a:t>Midcap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150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160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144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1048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100" spc="-55" dirty="0">
                          <a:latin typeface="Verdana"/>
                          <a:cs typeface="Verdana"/>
                        </a:rPr>
                        <a:t>Nifty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Smallcap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250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160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80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8133715" y="3573017"/>
            <a:ext cx="2434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Coverage</a:t>
            </a:r>
            <a:r>
              <a:rPr sz="1400" b="1" spc="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based</a:t>
            </a:r>
            <a:r>
              <a:rPr sz="1400" b="1" spc="6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on</a:t>
            </a:r>
            <a:r>
              <a:rPr sz="1400" b="1" spc="5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EE7C1A"/>
                </a:solidFill>
                <a:latin typeface="Tahoma"/>
                <a:cs typeface="Tahoma"/>
              </a:rPr>
              <a:t>Indices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94369" y="1258569"/>
            <a:ext cx="2403475" cy="1642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ts val="1910"/>
              </a:lnSpc>
              <a:spcBef>
                <a:spcPts val="95"/>
              </a:spcBef>
            </a:pPr>
            <a:r>
              <a:rPr sz="1600" b="1" spc="-165" dirty="0">
                <a:solidFill>
                  <a:srgbClr val="2D75B6"/>
                </a:solidFill>
                <a:latin typeface="Tahoma"/>
                <a:cs typeface="Tahoma"/>
              </a:rPr>
              <a:t>INVESTMENT</a:t>
            </a:r>
            <a:r>
              <a:rPr sz="1600" b="1" spc="120" dirty="0">
                <a:solidFill>
                  <a:srgbClr val="2D75B6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2D75B6"/>
                </a:solidFill>
                <a:latin typeface="Tahoma"/>
                <a:cs typeface="Tahoma"/>
              </a:rPr>
              <a:t>UNIVERSE</a:t>
            </a:r>
            <a:endParaRPr sz="1600">
              <a:latin typeface="Tahoma"/>
              <a:cs typeface="Tahoma"/>
            </a:endParaRPr>
          </a:p>
          <a:p>
            <a:pPr marL="2540" algn="ctr">
              <a:lnSpc>
                <a:spcPts val="3829"/>
              </a:lnSpc>
            </a:pPr>
            <a:r>
              <a:rPr sz="3200" b="1" spc="-25" dirty="0">
                <a:solidFill>
                  <a:srgbClr val="EE7C1A"/>
                </a:solidFill>
                <a:latin typeface="Tahoma"/>
                <a:cs typeface="Tahoma"/>
              </a:rPr>
              <a:t>370</a:t>
            </a:r>
            <a:endParaRPr sz="3200">
              <a:latin typeface="Tahoma"/>
              <a:cs typeface="Tahoma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solidFill>
                  <a:srgbClr val="2D75B6"/>
                </a:solidFill>
                <a:latin typeface="Tahoma"/>
                <a:cs typeface="Tahoma"/>
              </a:rPr>
              <a:t>COMPANIES</a:t>
            </a:r>
            <a:endParaRPr sz="1600"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  <a:spcBef>
                <a:spcPts val="1215"/>
              </a:spcBef>
            </a:pPr>
            <a:r>
              <a:rPr sz="1600" b="1" dirty="0">
                <a:solidFill>
                  <a:srgbClr val="2D75B6"/>
                </a:solidFill>
                <a:latin typeface="Tahoma"/>
                <a:cs typeface="Tahoma"/>
              </a:rPr>
              <a:t>Covers</a:t>
            </a:r>
            <a:r>
              <a:rPr sz="1600" b="1" spc="-80" dirty="0">
                <a:solidFill>
                  <a:srgbClr val="2D75B6"/>
                </a:solidFill>
                <a:latin typeface="Tahoma"/>
                <a:cs typeface="Tahoma"/>
              </a:rPr>
              <a:t> </a:t>
            </a:r>
            <a:r>
              <a:rPr sz="1600" b="1" spc="-285" dirty="0">
                <a:solidFill>
                  <a:srgbClr val="2D75B6"/>
                </a:solidFill>
                <a:latin typeface="Tahoma"/>
                <a:cs typeface="Tahoma"/>
              </a:rPr>
              <a:t>93%</a:t>
            </a:r>
            <a:r>
              <a:rPr sz="1600" b="1" spc="5" dirty="0">
                <a:solidFill>
                  <a:srgbClr val="2D75B6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2D75B6"/>
                </a:solidFill>
                <a:latin typeface="Tahoma"/>
                <a:cs typeface="Tahoma"/>
              </a:rPr>
              <a:t>Market</a:t>
            </a:r>
            <a:r>
              <a:rPr sz="1600" b="1" spc="-65" dirty="0">
                <a:solidFill>
                  <a:srgbClr val="2D75B6"/>
                </a:solidFill>
                <a:latin typeface="Tahoma"/>
                <a:cs typeface="Tahoma"/>
              </a:rPr>
              <a:t> </a:t>
            </a:r>
            <a:r>
              <a:rPr sz="1600" b="1" spc="75" dirty="0">
                <a:solidFill>
                  <a:srgbClr val="2D75B6"/>
                </a:solidFill>
                <a:latin typeface="Tahoma"/>
                <a:cs typeface="Tahoma"/>
              </a:rPr>
              <a:t>Cap </a:t>
            </a:r>
            <a:r>
              <a:rPr sz="1600" b="1" spc="-55" dirty="0">
                <a:solidFill>
                  <a:srgbClr val="2D75B6"/>
                </a:solidFill>
                <a:latin typeface="Tahoma"/>
                <a:cs typeface="Tahoma"/>
              </a:rPr>
              <a:t>of</a:t>
            </a:r>
            <a:r>
              <a:rPr sz="1600" b="1" spc="-50" dirty="0">
                <a:solidFill>
                  <a:srgbClr val="2D75B6"/>
                </a:solidFill>
                <a:latin typeface="Tahoma"/>
                <a:cs typeface="Tahoma"/>
              </a:rPr>
              <a:t> </a:t>
            </a:r>
            <a:r>
              <a:rPr sz="1600" b="1" spc="-105" dirty="0">
                <a:solidFill>
                  <a:srgbClr val="2D75B6"/>
                </a:solidFill>
                <a:latin typeface="Tahoma"/>
                <a:cs typeface="Tahoma"/>
              </a:rPr>
              <a:t>Nifty</a:t>
            </a:r>
            <a:r>
              <a:rPr sz="1600" b="1" spc="-15" dirty="0">
                <a:solidFill>
                  <a:srgbClr val="2D75B6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2D75B6"/>
                </a:solidFill>
                <a:latin typeface="Tahoma"/>
                <a:cs typeface="Tahoma"/>
              </a:rPr>
              <a:t>500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131" y="5795771"/>
            <a:ext cx="10826496" cy="54517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Investment</a:t>
            </a:r>
            <a:r>
              <a:rPr spc="25" dirty="0"/>
              <a:t> </a:t>
            </a:r>
            <a:r>
              <a:rPr spc="-80" dirty="0"/>
              <a:t>Strategy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87753" y="4054221"/>
            <a:ext cx="290004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EE7C1A"/>
              </a:buClr>
              <a:buSzPct val="107692"/>
              <a:buFont typeface="Microsoft Sans Serif"/>
              <a:buChar char="•"/>
              <a:tabLst>
                <a:tab pos="185420" algn="l"/>
              </a:tabLst>
            </a:pP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Companies</a:t>
            </a:r>
            <a:r>
              <a:rPr sz="1300" spc="-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that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are</a:t>
            </a: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Verdana"/>
                <a:cs typeface="Verdana"/>
              </a:rPr>
              <a:t>involved</a:t>
            </a:r>
            <a:r>
              <a:rPr sz="13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emerging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technologies</a:t>
            </a:r>
            <a:r>
              <a:rPr sz="13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52525"/>
                </a:solidFill>
                <a:latin typeface="Verdana"/>
                <a:cs typeface="Verdana"/>
              </a:rPr>
              <a:t>E.g: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clean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tech,</a:t>
            </a:r>
            <a:r>
              <a:rPr sz="13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which</a:t>
            </a:r>
            <a:r>
              <a:rPr sz="13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have</a:t>
            </a:r>
            <a:r>
              <a:rPr sz="13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positive 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environmental</a:t>
            </a:r>
            <a:r>
              <a:rPr sz="1300" spc="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and</a:t>
            </a:r>
            <a:r>
              <a:rPr sz="13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social</a:t>
            </a: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impact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753" y="5045202"/>
            <a:ext cx="2806065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EE7C1A"/>
              </a:buClr>
              <a:buSzPct val="107692"/>
              <a:buFont typeface="Microsoft Sans Serif"/>
              <a:buChar char="•"/>
              <a:tabLst>
                <a:tab pos="185420" algn="l"/>
              </a:tabLst>
            </a:pP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Early</a:t>
            </a:r>
            <a:r>
              <a:rPr sz="13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adopters</a:t>
            </a:r>
            <a:r>
              <a:rPr sz="13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3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technology</a:t>
            </a:r>
            <a:r>
              <a:rPr sz="13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Verdana"/>
                <a:cs typeface="Verdana"/>
              </a:rPr>
              <a:t>or 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innovative</a:t>
            </a:r>
            <a:r>
              <a:rPr sz="13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processes</a:t>
            </a:r>
            <a:r>
              <a:rPr sz="13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that</a:t>
            </a:r>
            <a:r>
              <a:rPr sz="1300" spc="-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52525"/>
                </a:solidFill>
                <a:latin typeface="Verdana"/>
                <a:cs typeface="Verdana"/>
              </a:rPr>
              <a:t>disrupt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incumbents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344" y="836675"/>
            <a:ext cx="11259312" cy="263956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87753" y="3049904"/>
            <a:ext cx="2703830" cy="83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INNOVATION</a:t>
            </a:r>
            <a:endParaRPr sz="1600">
              <a:latin typeface="Tahoma"/>
              <a:cs typeface="Tahoma"/>
            </a:endParaRPr>
          </a:p>
          <a:p>
            <a:pPr marL="184785" marR="5080" indent="-172720">
              <a:lnSpc>
                <a:spcPct val="100000"/>
              </a:lnSpc>
              <a:spcBef>
                <a:spcPts val="1310"/>
              </a:spcBef>
              <a:buClr>
                <a:srgbClr val="EE7C1A"/>
              </a:buClr>
              <a:buSzPct val="107692"/>
              <a:buFont typeface="Microsoft Sans Serif"/>
              <a:buChar char="•"/>
              <a:tabLst>
                <a:tab pos="185420" algn="l"/>
              </a:tabLst>
            </a:pP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Companies</a:t>
            </a:r>
            <a:r>
              <a:rPr sz="1300" spc="-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that</a:t>
            </a:r>
            <a:r>
              <a:rPr sz="13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Verdana"/>
                <a:cs typeface="Verdana"/>
              </a:rPr>
              <a:t>use</a:t>
            </a:r>
            <a:r>
              <a:rPr sz="1300" spc="-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innovation to</a:t>
            </a:r>
            <a:r>
              <a:rPr sz="1300" spc="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enhance</a:t>
            </a:r>
            <a:r>
              <a:rPr sz="1300" spc="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productivity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8171" y="3049904"/>
            <a:ext cx="2635250" cy="17900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26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GROWTH</a:t>
            </a:r>
            <a:endParaRPr sz="1600">
              <a:latin typeface="Tahoma"/>
              <a:cs typeface="Tahoma"/>
            </a:endParaRPr>
          </a:p>
          <a:p>
            <a:pPr marL="184785" marR="67310" indent="-172720">
              <a:lnSpc>
                <a:spcPct val="100000"/>
              </a:lnSpc>
              <a:spcBef>
                <a:spcPts val="1415"/>
              </a:spcBef>
              <a:buClr>
                <a:srgbClr val="EE7C1A"/>
              </a:buClr>
              <a:buSzPct val="107692"/>
              <a:buFont typeface="Microsoft Sans Serif"/>
              <a:buChar char="•"/>
              <a:tabLst>
                <a:tab pos="185420" algn="l"/>
              </a:tabLst>
            </a:pP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Companies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having</a:t>
            </a: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significant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potential</a:t>
            </a: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52525"/>
                </a:solidFill>
                <a:latin typeface="Verdana"/>
                <a:cs typeface="Verdana"/>
              </a:rPr>
              <a:t>for</a:t>
            </a:r>
            <a:r>
              <a:rPr sz="1300" spc="-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growth</a:t>
            </a:r>
            <a:endParaRPr sz="1300">
              <a:latin typeface="Verdana"/>
              <a:cs typeface="Verdana"/>
            </a:endParaRPr>
          </a:p>
          <a:p>
            <a:pPr marL="184785" marR="5080" indent="-172720">
              <a:lnSpc>
                <a:spcPct val="100000"/>
              </a:lnSpc>
              <a:spcBef>
                <a:spcPts val="1200"/>
              </a:spcBef>
              <a:buClr>
                <a:srgbClr val="EE7C1A"/>
              </a:buClr>
              <a:buSzPct val="107692"/>
              <a:buFont typeface="Microsoft Sans Serif"/>
              <a:buChar char="•"/>
              <a:tabLst>
                <a:tab pos="185420" algn="l"/>
              </a:tabLst>
            </a:pP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Companies</a:t>
            </a: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that</a:t>
            </a:r>
            <a:r>
              <a:rPr sz="1300" spc="-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have demonstrated</a:t>
            </a:r>
            <a:r>
              <a:rPr sz="13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track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record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Verdana"/>
                <a:cs typeface="Verdana"/>
              </a:rPr>
              <a:t>of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developing</a:t>
            </a:r>
            <a:r>
              <a:rPr sz="13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3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52525"/>
                </a:solidFill>
                <a:latin typeface="Verdana"/>
                <a:cs typeface="Verdana"/>
              </a:rPr>
              <a:t>market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and/or gaining</a:t>
            </a:r>
            <a:r>
              <a:rPr sz="13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52525"/>
                </a:solidFill>
                <a:latin typeface="Verdana"/>
                <a:cs typeface="Verdana"/>
              </a:rPr>
              <a:t>market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share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38618" y="3049904"/>
            <a:ext cx="2716530" cy="249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886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QUALITY</a:t>
            </a:r>
            <a:endParaRPr sz="1600">
              <a:latin typeface="Tahoma"/>
              <a:cs typeface="Tahoma"/>
            </a:endParaRPr>
          </a:p>
          <a:p>
            <a:pPr marL="184785" marR="52705" indent="-172720">
              <a:lnSpc>
                <a:spcPct val="100000"/>
              </a:lnSpc>
              <a:spcBef>
                <a:spcPts val="1100"/>
              </a:spcBef>
              <a:buClr>
                <a:srgbClr val="EE7C1A"/>
              </a:buClr>
              <a:buSzPct val="107692"/>
              <a:buFont typeface="Microsoft Sans Serif"/>
              <a:buChar char="•"/>
              <a:tabLst>
                <a:tab pos="185420" algn="l"/>
              </a:tabLst>
            </a:pP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Focus</a:t>
            </a:r>
            <a:r>
              <a:rPr sz="13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on</a:t>
            </a:r>
            <a:r>
              <a:rPr sz="13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companies</a:t>
            </a:r>
            <a:r>
              <a:rPr sz="1300" spc="-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that</a:t>
            </a:r>
            <a:r>
              <a:rPr sz="13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Verdana"/>
                <a:cs typeface="Verdana"/>
              </a:rPr>
              <a:t>are </a:t>
            </a:r>
            <a:r>
              <a:rPr sz="1300" spc="-50" dirty="0">
                <a:solidFill>
                  <a:srgbClr val="252525"/>
                </a:solidFill>
                <a:latin typeface="Verdana"/>
                <a:cs typeface="Verdana"/>
              </a:rPr>
              <a:t>market</a:t>
            </a: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leaders,</a:t>
            </a:r>
            <a:r>
              <a:rPr sz="13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52525"/>
                </a:solidFill>
                <a:latin typeface="Verdana"/>
                <a:cs typeface="Verdana"/>
              </a:rPr>
              <a:t>robust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52525"/>
                </a:solidFill>
                <a:latin typeface="Verdana"/>
                <a:cs typeface="Verdana"/>
              </a:rPr>
              <a:t>business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model,</a:t>
            </a:r>
            <a:r>
              <a:rPr sz="1300" spc="-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52525"/>
                </a:solidFill>
                <a:latin typeface="Verdana"/>
                <a:cs typeface="Verdana"/>
              </a:rPr>
              <a:t>quality</a:t>
            </a:r>
            <a:r>
              <a:rPr sz="13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management,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and</a:t>
            </a:r>
            <a:r>
              <a:rPr sz="1300" spc="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corporate</a:t>
            </a:r>
            <a:r>
              <a:rPr sz="1300" spc="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governance</a:t>
            </a:r>
            <a:endParaRPr sz="1300">
              <a:latin typeface="Verdana"/>
              <a:cs typeface="Verdana"/>
            </a:endParaRPr>
          </a:p>
          <a:p>
            <a:pPr marL="184785" marR="5080" indent="-172720">
              <a:lnSpc>
                <a:spcPct val="100000"/>
              </a:lnSpc>
              <a:spcBef>
                <a:spcPts val="1200"/>
              </a:spcBef>
              <a:buClr>
                <a:srgbClr val="EE7C1A"/>
              </a:buClr>
              <a:buSzPct val="107692"/>
              <a:buFont typeface="Microsoft Sans Serif"/>
              <a:buChar char="•"/>
              <a:tabLst>
                <a:tab pos="185420" algn="l"/>
              </a:tabLst>
            </a:pP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Financial</a:t>
            </a:r>
            <a:r>
              <a:rPr sz="1300" spc="-1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52525"/>
                </a:solidFill>
                <a:latin typeface="Verdana"/>
                <a:cs typeface="Verdana"/>
              </a:rPr>
              <a:t>strength</a:t>
            </a:r>
            <a:r>
              <a:rPr sz="13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3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Verdana"/>
                <a:cs typeface="Verdana"/>
              </a:rPr>
              <a:t>the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company,</a:t>
            </a:r>
            <a:r>
              <a:rPr sz="1300" spc="-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52525"/>
                </a:solidFill>
                <a:latin typeface="Verdana"/>
                <a:cs typeface="Verdana"/>
              </a:rPr>
              <a:t>unit</a:t>
            </a:r>
            <a:r>
              <a:rPr sz="1300" spc="-6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economics</a:t>
            </a:r>
            <a:r>
              <a:rPr sz="1300" spc="3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Verdana"/>
                <a:cs typeface="Verdana"/>
              </a:rPr>
              <a:t>and </a:t>
            </a: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ability</a:t>
            </a:r>
            <a:r>
              <a:rPr sz="13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3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sustain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growth</a:t>
            </a:r>
            <a:endParaRPr sz="1300">
              <a:latin typeface="Verdana"/>
              <a:cs typeface="Verdana"/>
            </a:endParaRPr>
          </a:p>
          <a:p>
            <a:pPr marL="184785" marR="260985" indent="-172720">
              <a:lnSpc>
                <a:spcPct val="100000"/>
              </a:lnSpc>
              <a:spcBef>
                <a:spcPts val="1205"/>
              </a:spcBef>
              <a:buClr>
                <a:srgbClr val="EE7C1A"/>
              </a:buClr>
              <a:buSzPct val="107692"/>
              <a:buFont typeface="Microsoft Sans Serif"/>
              <a:buChar char="•"/>
              <a:tabLst>
                <a:tab pos="185420" algn="l"/>
              </a:tabLst>
            </a:pP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Significant</a:t>
            </a:r>
            <a:r>
              <a:rPr sz="13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52525"/>
                </a:solidFill>
                <a:latin typeface="Verdana"/>
                <a:cs typeface="Verdana"/>
              </a:rPr>
              <a:t>entry</a:t>
            </a:r>
            <a:r>
              <a:rPr sz="1300" spc="-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52525"/>
                </a:solidFill>
                <a:latin typeface="Verdana"/>
                <a:cs typeface="Verdana"/>
              </a:rPr>
              <a:t>barriers</a:t>
            </a: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Verdana"/>
                <a:cs typeface="Verdana"/>
              </a:rPr>
              <a:t>and </a:t>
            </a:r>
            <a:r>
              <a:rPr sz="1300" spc="-45" dirty="0">
                <a:solidFill>
                  <a:srgbClr val="252525"/>
                </a:solidFill>
                <a:latin typeface="Verdana"/>
                <a:cs typeface="Verdana"/>
              </a:rPr>
              <a:t>network</a:t>
            </a:r>
            <a:r>
              <a:rPr sz="13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Verdana"/>
                <a:cs typeface="Verdana"/>
              </a:rPr>
              <a:t>effects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484" y="5932728"/>
            <a:ext cx="10340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solidFill>
                  <a:srgbClr val="FFFFFF"/>
                </a:solidFill>
                <a:latin typeface="Tahoma"/>
                <a:cs typeface="Tahoma"/>
              </a:rPr>
              <a:t>Innovation</a:t>
            </a:r>
            <a:r>
              <a:rPr sz="16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virtuous</a:t>
            </a: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60" dirty="0">
                <a:solidFill>
                  <a:srgbClr val="FFFFFF"/>
                </a:solidFill>
                <a:latin typeface="Tahoma"/>
                <a:cs typeface="Tahoma"/>
              </a:rPr>
              <a:t>cycle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leading</a:t>
            </a:r>
            <a:r>
              <a:rPr sz="1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greater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social/environmental</a:t>
            </a:r>
            <a:r>
              <a:rPr sz="16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good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shareholder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985" y="641614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880616" y="4933188"/>
            <a:ext cx="8430895" cy="1535430"/>
            <a:chOff x="1880616" y="4933188"/>
            <a:chExt cx="8430895" cy="153543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0616" y="4933188"/>
              <a:ext cx="8430768" cy="15350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8092" y="5388864"/>
              <a:ext cx="312420" cy="2194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2388" y="5116068"/>
              <a:ext cx="338327" cy="21945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2372" y="687323"/>
            <a:ext cx="9243060" cy="4039358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What</a:t>
            </a:r>
            <a:r>
              <a:rPr spc="-15" dirty="0"/>
              <a:t> </a:t>
            </a:r>
            <a:r>
              <a:rPr spc="-170" dirty="0"/>
              <a:t>is</a:t>
            </a:r>
            <a:r>
              <a:rPr spc="-15" dirty="0"/>
              <a:t> </a:t>
            </a:r>
            <a:r>
              <a:rPr spc="-90" dirty="0"/>
              <a:t>Innovation?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75257" y="4221226"/>
            <a:ext cx="744855" cy="3486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127635">
              <a:lnSpc>
                <a:spcPct val="76700"/>
              </a:lnSpc>
              <a:spcBef>
                <a:spcPts val="434"/>
              </a:spcBef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Digital </a:t>
            </a:r>
            <a:r>
              <a:rPr sz="1200" b="1" spc="-45" dirty="0">
                <a:solidFill>
                  <a:srgbClr val="FFFFFF"/>
                </a:solidFill>
                <a:latin typeface="Tahoma"/>
                <a:cs typeface="Tahoma"/>
              </a:rPr>
              <a:t>Payments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2957" y="4295089"/>
            <a:ext cx="5594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FFFFFF"/>
                </a:solidFill>
                <a:latin typeface="Tahoma"/>
                <a:cs typeface="Tahoma"/>
              </a:rPr>
              <a:t>Fintech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3196" y="4217670"/>
            <a:ext cx="852169" cy="3492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190500">
              <a:lnSpc>
                <a:spcPct val="76800"/>
              </a:lnSpc>
              <a:spcBef>
                <a:spcPts val="434"/>
              </a:spcBef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Cloud 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2070" y="4282567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Space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4869" y="4288028"/>
            <a:ext cx="580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Biotech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31120" y="4214621"/>
            <a:ext cx="702945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61290">
              <a:lnSpc>
                <a:spcPts val="1200"/>
              </a:lnSpc>
              <a:spcBef>
                <a:spcPts val="340"/>
              </a:spcBef>
            </a:pP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Analytics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88000" y="4287773"/>
            <a:ext cx="888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Technology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9933" y="5078729"/>
            <a:ext cx="7631430" cy="104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58545" indent="202565">
              <a:lnSpc>
                <a:spcPct val="100000"/>
              </a:lnSpc>
              <a:spcBef>
                <a:spcPts val="95"/>
              </a:spcBef>
            </a:pPr>
            <a:r>
              <a:rPr sz="2200" b="1" spc="-95" dirty="0">
                <a:solidFill>
                  <a:srgbClr val="EE7C1A"/>
                </a:solidFill>
                <a:latin typeface="Tahoma"/>
                <a:cs typeface="Tahoma"/>
              </a:rPr>
              <a:t>Innovation</a:t>
            </a:r>
            <a:r>
              <a:rPr sz="2200" b="1" spc="-7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160" dirty="0">
                <a:solidFill>
                  <a:srgbClr val="EE7C1A"/>
                </a:solidFill>
                <a:latin typeface="Tahoma"/>
                <a:cs typeface="Tahoma"/>
              </a:rPr>
              <a:t>is</a:t>
            </a:r>
            <a:r>
              <a:rPr sz="2200" b="1" spc="-4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65" dirty="0">
                <a:solidFill>
                  <a:srgbClr val="EE7C1A"/>
                </a:solidFill>
                <a:latin typeface="Tahoma"/>
                <a:cs typeface="Tahoma"/>
              </a:rPr>
              <a:t>the</a:t>
            </a:r>
            <a:r>
              <a:rPr sz="2200" b="1" spc="-7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20" dirty="0">
                <a:solidFill>
                  <a:srgbClr val="EE7C1A"/>
                </a:solidFill>
                <a:latin typeface="Tahoma"/>
                <a:cs typeface="Tahoma"/>
              </a:rPr>
              <a:t>process</a:t>
            </a:r>
            <a:r>
              <a:rPr sz="2200" b="1" spc="-7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80" dirty="0">
                <a:solidFill>
                  <a:srgbClr val="EE7C1A"/>
                </a:solidFill>
                <a:latin typeface="Tahoma"/>
                <a:cs typeface="Tahoma"/>
              </a:rPr>
              <a:t>of</a:t>
            </a:r>
            <a:r>
              <a:rPr sz="2200" b="1" spc="-7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25" dirty="0">
                <a:solidFill>
                  <a:srgbClr val="EE7C1A"/>
                </a:solidFill>
                <a:latin typeface="Tahoma"/>
                <a:cs typeface="Tahoma"/>
              </a:rPr>
              <a:t>creating</a:t>
            </a:r>
            <a:r>
              <a:rPr sz="2200" b="1" spc="-8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EE7C1A"/>
                </a:solidFill>
                <a:latin typeface="Tahoma"/>
                <a:cs typeface="Tahoma"/>
              </a:rPr>
              <a:t>value</a:t>
            </a:r>
            <a:r>
              <a:rPr sz="2200" b="1" spc="-6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25" dirty="0">
                <a:solidFill>
                  <a:srgbClr val="EE7C1A"/>
                </a:solidFill>
                <a:latin typeface="Tahoma"/>
                <a:cs typeface="Tahoma"/>
              </a:rPr>
              <a:t>by </a:t>
            </a:r>
            <a:r>
              <a:rPr sz="2200" b="1" dirty="0">
                <a:solidFill>
                  <a:srgbClr val="EE7C1A"/>
                </a:solidFill>
                <a:latin typeface="Tahoma"/>
                <a:cs typeface="Tahoma"/>
              </a:rPr>
              <a:t>applying</a:t>
            </a:r>
            <a:r>
              <a:rPr sz="2200" b="1" spc="-114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20" dirty="0">
                <a:solidFill>
                  <a:srgbClr val="EE7C1A"/>
                </a:solidFill>
                <a:latin typeface="Tahoma"/>
                <a:cs typeface="Tahoma"/>
              </a:rPr>
              <a:t>novel</a:t>
            </a:r>
            <a:r>
              <a:rPr sz="2200" b="1" spc="-6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110" dirty="0">
                <a:solidFill>
                  <a:srgbClr val="EE7C1A"/>
                </a:solidFill>
                <a:latin typeface="Tahoma"/>
                <a:cs typeface="Tahoma"/>
              </a:rPr>
              <a:t>solutions</a:t>
            </a:r>
            <a:r>
              <a:rPr sz="2200" b="1" spc="-5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95" dirty="0">
                <a:solidFill>
                  <a:srgbClr val="EE7C1A"/>
                </a:solidFill>
                <a:latin typeface="Tahoma"/>
                <a:cs typeface="Tahoma"/>
              </a:rPr>
              <a:t>to</a:t>
            </a:r>
            <a:r>
              <a:rPr sz="2200" b="1" spc="-7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55" dirty="0">
                <a:solidFill>
                  <a:srgbClr val="EE7C1A"/>
                </a:solidFill>
                <a:latin typeface="Tahoma"/>
                <a:cs typeface="Tahoma"/>
              </a:rPr>
              <a:t>meaningful</a:t>
            </a:r>
            <a:r>
              <a:rPr sz="2200" b="1" spc="-7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EE7C1A"/>
                </a:solidFill>
                <a:latin typeface="Tahoma"/>
                <a:cs typeface="Tahoma"/>
              </a:rPr>
              <a:t>problems</a:t>
            </a:r>
            <a:endParaRPr sz="2200">
              <a:latin typeface="Tahoma"/>
              <a:cs typeface="Tahoma"/>
            </a:endParaRPr>
          </a:p>
          <a:p>
            <a:pPr marL="2861945">
              <a:lnSpc>
                <a:spcPct val="100000"/>
              </a:lnSpc>
              <a:spcBef>
                <a:spcPts val="1155"/>
              </a:spcBef>
            </a:pPr>
            <a:r>
              <a:rPr sz="1300" b="1" i="1" spc="-280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300" b="1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75" dirty="0">
                <a:solidFill>
                  <a:srgbClr val="FFFFFF"/>
                </a:solidFill>
                <a:latin typeface="Verdana"/>
                <a:cs typeface="Verdana"/>
              </a:rPr>
              <a:t>Joe</a:t>
            </a:r>
            <a:r>
              <a:rPr sz="13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55" dirty="0">
                <a:solidFill>
                  <a:srgbClr val="FFFFFF"/>
                </a:solidFill>
                <a:latin typeface="Verdana"/>
                <a:cs typeface="Verdana"/>
              </a:rPr>
              <a:t>Dwyer,</a:t>
            </a:r>
            <a:r>
              <a:rPr sz="13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65" dirty="0">
                <a:solidFill>
                  <a:srgbClr val="FFFFFF"/>
                </a:solidFill>
                <a:latin typeface="Verdana"/>
                <a:cs typeface="Verdana"/>
              </a:rPr>
              <a:t>Professor,</a:t>
            </a:r>
            <a:r>
              <a:rPr sz="1300" b="1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60" dirty="0">
                <a:solidFill>
                  <a:srgbClr val="FFFFFF"/>
                </a:solidFill>
                <a:latin typeface="Verdana"/>
                <a:cs typeface="Verdana"/>
              </a:rPr>
              <a:t>University</a:t>
            </a:r>
            <a:r>
              <a:rPr sz="1300" b="1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3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14" dirty="0">
                <a:solidFill>
                  <a:srgbClr val="FFFFFF"/>
                </a:solidFill>
                <a:latin typeface="Verdana"/>
                <a:cs typeface="Verdana"/>
              </a:rPr>
              <a:t>Kellogg</a:t>
            </a:r>
            <a:r>
              <a:rPr sz="1300" b="1" i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170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1300" b="1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i="1" spc="-45" dirty="0">
                <a:solidFill>
                  <a:srgbClr val="FFFFFF"/>
                </a:solidFill>
                <a:latin typeface="Verdana"/>
                <a:cs typeface="Verdana"/>
              </a:rPr>
              <a:t>School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061" y="6466941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3343" y="153923"/>
              <a:ext cx="1342644" cy="5669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60395" y="3169665"/>
            <a:ext cx="3601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>
                <a:solidFill>
                  <a:srgbClr val="EC7C30"/>
                </a:solidFill>
              </a:rPr>
              <a:t>Fund</a:t>
            </a:r>
            <a:r>
              <a:rPr sz="4000" spc="-120" dirty="0">
                <a:solidFill>
                  <a:srgbClr val="EC7C30"/>
                </a:solidFill>
              </a:rPr>
              <a:t> </a:t>
            </a:r>
            <a:r>
              <a:rPr sz="4000" spc="-125" dirty="0">
                <a:solidFill>
                  <a:srgbClr val="EC7C30"/>
                </a:solidFill>
              </a:rPr>
              <a:t>Snapshot</a:t>
            </a:r>
            <a:endParaRPr sz="4000"/>
          </a:p>
        </p:txBody>
      </p:sp>
      <p:grpSp>
        <p:nvGrpSpPr>
          <p:cNvPr id="10" name="object 10"/>
          <p:cNvGrpSpPr/>
          <p:nvPr/>
        </p:nvGrpSpPr>
        <p:grpSpPr>
          <a:xfrm>
            <a:off x="0" y="3308603"/>
            <a:ext cx="2475230" cy="451484"/>
            <a:chOff x="0" y="3308603"/>
            <a:chExt cx="2475230" cy="451484"/>
          </a:xfrm>
        </p:grpSpPr>
        <p:sp>
          <p:nvSpPr>
            <p:cNvPr id="11" name="object 11"/>
            <p:cNvSpPr/>
            <p:nvPr/>
          </p:nvSpPr>
          <p:spPr>
            <a:xfrm>
              <a:off x="1239011" y="3308603"/>
              <a:ext cx="1236345" cy="451484"/>
            </a:xfrm>
            <a:custGeom>
              <a:avLst/>
              <a:gdLst/>
              <a:ahLst/>
              <a:cxnLst/>
              <a:rect l="l" t="t" r="r" b="b"/>
              <a:pathLst>
                <a:path w="1236345" h="451485">
                  <a:moveTo>
                    <a:pt x="1235964" y="0"/>
                  </a:moveTo>
                  <a:lnTo>
                    <a:pt x="247141" y="0"/>
                  </a:lnTo>
                  <a:lnTo>
                    <a:pt x="0" y="451104"/>
                  </a:lnTo>
                  <a:lnTo>
                    <a:pt x="988821" y="45110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0683" y="3308603"/>
              <a:ext cx="1236345" cy="451484"/>
            </a:xfrm>
            <a:custGeom>
              <a:avLst/>
              <a:gdLst/>
              <a:ahLst/>
              <a:cxnLst/>
              <a:rect l="l" t="t" r="r" b="b"/>
              <a:pathLst>
                <a:path w="1236345" h="451485">
                  <a:moveTo>
                    <a:pt x="1235964" y="0"/>
                  </a:moveTo>
                  <a:lnTo>
                    <a:pt x="247192" y="0"/>
                  </a:lnTo>
                  <a:lnTo>
                    <a:pt x="0" y="451104"/>
                  </a:lnTo>
                  <a:lnTo>
                    <a:pt x="988822" y="45110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308603"/>
              <a:ext cx="2037714" cy="451484"/>
            </a:xfrm>
            <a:custGeom>
              <a:avLst/>
              <a:gdLst/>
              <a:ahLst/>
              <a:cxnLst/>
              <a:rect l="l" t="t" r="r" b="b"/>
              <a:pathLst>
                <a:path w="2037714" h="451485">
                  <a:moveTo>
                    <a:pt x="2037588" y="0"/>
                  </a:moveTo>
                  <a:lnTo>
                    <a:pt x="1141476" y="0"/>
                  </a:lnTo>
                  <a:lnTo>
                    <a:pt x="1050036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803148" y="451104"/>
                  </a:lnTo>
                  <a:lnTo>
                    <a:pt x="1141476" y="451104"/>
                  </a:lnTo>
                  <a:lnTo>
                    <a:pt x="1790700" y="451104"/>
                  </a:lnTo>
                  <a:lnTo>
                    <a:pt x="20375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red and gold sign with white text&#10;&#10;Description automatically generated">
            <a:extLst>
              <a:ext uri="{FF2B5EF4-FFF2-40B4-BE49-F238E27FC236}">
                <a16:creationId xmlns:a16="http://schemas.microsoft.com/office/drawing/2014/main" id="{9A8E7C5E-E1A5-43CD-C5EB-13BD048E16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93" y="990600"/>
            <a:ext cx="1507494" cy="8761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19" y="842772"/>
            <a:ext cx="9998964" cy="569214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82420" y="1034288"/>
            <a:ext cx="10388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Scheme</a:t>
            </a:r>
            <a:r>
              <a:rPr sz="11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6994" y="1034288"/>
            <a:ext cx="13341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95" dirty="0">
                <a:latin typeface="Tahoma"/>
                <a:cs typeface="Tahoma"/>
              </a:rPr>
              <a:t>UTI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b="1" spc="-50" dirty="0">
                <a:latin typeface="Tahoma"/>
                <a:cs typeface="Tahoma"/>
              </a:rPr>
              <a:t>Innovation</a:t>
            </a:r>
            <a:r>
              <a:rPr sz="1100" b="1" spc="-20" dirty="0">
                <a:latin typeface="Tahoma"/>
                <a:cs typeface="Tahoma"/>
              </a:rPr>
              <a:t> Fund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2420" y="1646301"/>
            <a:ext cx="11112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3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11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ahoma"/>
                <a:cs typeface="Tahoma"/>
              </a:rPr>
              <a:t>Scheme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6994" y="1646301"/>
            <a:ext cx="40487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An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open-ended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equity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scheme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following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innovation</a:t>
            </a:r>
            <a:r>
              <a:rPr sz="1100" spc="-10" dirty="0">
                <a:latin typeface="Verdana"/>
                <a:cs typeface="Verdana"/>
              </a:rPr>
              <a:t> theme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2420" y="2406142"/>
            <a:ext cx="14751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70" dirty="0">
                <a:solidFill>
                  <a:srgbClr val="FFFFFF"/>
                </a:solidFill>
                <a:latin typeface="Tahoma"/>
                <a:cs typeface="Tahoma"/>
              </a:rPr>
              <a:t>Investment</a:t>
            </a:r>
            <a:r>
              <a:rPr sz="11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6994" y="2162937"/>
            <a:ext cx="7026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7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scheme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intends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provide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medium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long-</a:t>
            </a:r>
            <a:r>
              <a:rPr sz="1100" spc="-50" dirty="0">
                <a:latin typeface="Verdana"/>
                <a:cs typeface="Verdana"/>
              </a:rPr>
              <a:t>term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capital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appreciation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through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investment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primarily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spc="-55" dirty="0">
                <a:latin typeface="Verdana"/>
                <a:cs typeface="Verdana"/>
              </a:rPr>
              <a:t>in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growth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innovation-</a:t>
            </a:r>
            <a:r>
              <a:rPr sz="1100" spc="-10" dirty="0">
                <a:latin typeface="Verdana"/>
                <a:cs typeface="Verdana"/>
              </a:rPr>
              <a:t>oriented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equity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equity-</a:t>
            </a:r>
            <a:r>
              <a:rPr sz="1100" spc="-10" dirty="0">
                <a:latin typeface="Verdana"/>
                <a:cs typeface="Verdana"/>
              </a:rPr>
              <a:t>related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instruments.</a:t>
            </a:r>
            <a:endParaRPr sz="1100">
              <a:latin typeface="Verdana"/>
              <a:cs typeface="Verdana"/>
            </a:endParaRPr>
          </a:p>
          <a:p>
            <a:pPr marL="12700" marR="762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However,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there</a:t>
            </a:r>
            <a:r>
              <a:rPr sz="1100" spc="8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is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assurance</a:t>
            </a:r>
            <a:r>
              <a:rPr sz="1100" spc="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guarantee</a:t>
            </a:r>
            <a:r>
              <a:rPr sz="1100" spc="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8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investment</a:t>
            </a:r>
            <a:r>
              <a:rPr sz="1100" spc="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objective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scheme</a:t>
            </a:r>
            <a:r>
              <a:rPr sz="1100" spc="8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will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spc="25" dirty="0">
                <a:latin typeface="Verdana"/>
                <a:cs typeface="Verdana"/>
              </a:rPr>
              <a:t>be </a:t>
            </a:r>
            <a:r>
              <a:rPr sz="1100" spc="-10" dirty="0">
                <a:latin typeface="Verdana"/>
                <a:cs typeface="Verdana"/>
              </a:rPr>
              <a:t>achieved.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2420" y="6051296"/>
            <a:ext cx="1476375" cy="3448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250"/>
              </a:spcBef>
            </a:pPr>
            <a:r>
              <a:rPr sz="1100" b="1" spc="-40" dirty="0">
                <a:solidFill>
                  <a:srgbClr val="FFFFFF"/>
                </a:solidFill>
                <a:latin typeface="Tahoma"/>
                <a:cs typeface="Tahoma"/>
              </a:rPr>
              <a:t>Minimum</a:t>
            </a:r>
            <a:r>
              <a:rPr sz="11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ahoma"/>
                <a:cs typeface="Tahoma"/>
              </a:rPr>
              <a:t>Application Amount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Fund</a:t>
            </a:r>
            <a:r>
              <a:rPr spc="-75" dirty="0"/>
              <a:t> </a:t>
            </a:r>
            <a:r>
              <a:rPr spc="-80" dirty="0"/>
              <a:t>Features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82420" y="4303267"/>
            <a:ext cx="1078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ahoma"/>
                <a:cs typeface="Tahoma"/>
              </a:rPr>
              <a:t>Load</a:t>
            </a:r>
            <a:r>
              <a:rPr sz="12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FFFFFF"/>
                </a:solidFill>
                <a:latin typeface="Tahoma"/>
                <a:cs typeface="Tahoma"/>
              </a:rPr>
              <a:t>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0650" y="4897628"/>
            <a:ext cx="1101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solidFill>
                  <a:srgbClr val="FFFFFF"/>
                </a:solidFill>
                <a:latin typeface="Tahoma"/>
                <a:cs typeface="Tahoma"/>
              </a:rPr>
              <a:t>Fund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 Manager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8387" y="5513323"/>
            <a:ext cx="873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Benchmark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136392" y="3024123"/>
          <a:ext cx="7094220" cy="102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Tahoma"/>
                          <a:cs typeface="Tahoma"/>
                        </a:rPr>
                        <a:t>Instruments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5459" marR="370840" indent="-100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30" dirty="0">
                          <a:latin typeface="Tahoma"/>
                          <a:cs typeface="Tahoma"/>
                        </a:rPr>
                        <a:t>Indicative</a:t>
                      </a:r>
                      <a:r>
                        <a:rPr sz="10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10" dirty="0">
                          <a:latin typeface="Tahoma"/>
                          <a:cs typeface="Tahoma"/>
                        </a:rPr>
                        <a:t>Allocation </a:t>
                      </a:r>
                      <a:r>
                        <a:rPr sz="1000" b="1" spc="-215" dirty="0">
                          <a:latin typeface="Tahoma"/>
                          <a:cs typeface="Tahoma"/>
                        </a:rPr>
                        <a:t>(%</a:t>
                      </a:r>
                      <a:r>
                        <a:rPr sz="10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0" dirty="0">
                          <a:latin typeface="Tahoma"/>
                          <a:cs typeface="Tahoma"/>
                        </a:rPr>
                        <a:t>total</a:t>
                      </a:r>
                      <a:r>
                        <a:rPr sz="10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10" dirty="0">
                          <a:latin typeface="Tahoma"/>
                          <a:cs typeface="Tahoma"/>
                        </a:rPr>
                        <a:t>assets)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92455">
                        <a:lnSpc>
                          <a:spcPct val="100000"/>
                        </a:lnSpc>
                      </a:pPr>
                      <a:r>
                        <a:rPr sz="1000" b="1" spc="-90" dirty="0">
                          <a:latin typeface="Tahoma"/>
                          <a:cs typeface="Tahoma"/>
                        </a:rPr>
                        <a:t>Risk</a:t>
                      </a:r>
                      <a:r>
                        <a:rPr sz="1000" b="1" spc="-10" dirty="0">
                          <a:latin typeface="Tahoma"/>
                          <a:cs typeface="Tahoma"/>
                        </a:rPr>
                        <a:t> Profile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100"/>
                        </a:lnSpc>
                      </a:pPr>
                      <a:r>
                        <a:rPr sz="1000" b="1" spc="-10" dirty="0">
                          <a:latin typeface="Tahoma"/>
                          <a:cs typeface="Tahoma"/>
                        </a:rPr>
                        <a:t>Minimum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100"/>
                        </a:lnSpc>
                      </a:pPr>
                      <a:r>
                        <a:rPr sz="1000" b="1" spc="-10" dirty="0">
                          <a:latin typeface="Tahoma"/>
                          <a:cs typeface="Tahoma"/>
                        </a:rPr>
                        <a:t>Maximum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1755" marR="462915">
                        <a:lnSpc>
                          <a:spcPts val="1200"/>
                        </a:lnSpc>
                      </a:pPr>
                      <a:r>
                        <a:rPr sz="1000" spc="-50" dirty="0">
                          <a:latin typeface="Verdana"/>
                          <a:cs typeface="Verdana"/>
                        </a:rPr>
                        <a:t>Equity</a:t>
                      </a:r>
                      <a:r>
                        <a:rPr sz="1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equity</a:t>
                      </a:r>
                      <a:r>
                        <a:rPr sz="10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related</a:t>
                      </a:r>
                      <a:r>
                        <a:rPr sz="10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65" dirty="0">
                          <a:latin typeface="Verdana"/>
                          <a:cs typeface="Verdana"/>
                        </a:rPr>
                        <a:t>instruments</a:t>
                      </a:r>
                      <a:r>
                        <a:rPr sz="10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following </a:t>
                      </a:r>
                      <a:r>
                        <a:rPr sz="1000" spc="-30" dirty="0">
                          <a:latin typeface="Verdana"/>
                          <a:cs typeface="Verdana"/>
                        </a:rPr>
                        <a:t>growth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0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innovation-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oriented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theme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25" dirty="0">
                          <a:latin typeface="Verdana"/>
                          <a:cs typeface="Verdana"/>
                        </a:rPr>
                        <a:t>80%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20" dirty="0">
                          <a:latin typeface="Verdana"/>
                          <a:cs typeface="Verdana"/>
                        </a:rPr>
                        <a:t>100%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40" dirty="0">
                          <a:latin typeface="Verdana"/>
                          <a:cs typeface="Verdana"/>
                        </a:rPr>
                        <a:t>Very</a:t>
                      </a:r>
                      <a:r>
                        <a:rPr sz="10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High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Debt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Money</a:t>
                      </a: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Market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Instruments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25" dirty="0">
                          <a:latin typeface="Verdana"/>
                          <a:cs typeface="Verdana"/>
                        </a:rPr>
                        <a:t>0%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25" dirty="0">
                          <a:latin typeface="Verdana"/>
                          <a:cs typeface="Verdana"/>
                        </a:rPr>
                        <a:t>20%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25" dirty="0">
                          <a:latin typeface="Verdana"/>
                          <a:cs typeface="Verdana"/>
                        </a:rPr>
                        <a:t>Low</a:t>
                      </a:r>
                      <a:r>
                        <a:rPr sz="10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0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Medium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3132201" y="4236465"/>
            <a:ext cx="66833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90" dirty="0">
                <a:latin typeface="Verdana"/>
                <a:cs typeface="Verdana"/>
              </a:rPr>
              <a:t>Entry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Load: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Nil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0" dirty="0">
                <a:latin typeface="Verdana"/>
                <a:cs typeface="Verdana"/>
              </a:rPr>
              <a:t>Exit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Load: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225" dirty="0">
                <a:latin typeface="Verdana"/>
                <a:cs typeface="Verdana"/>
              </a:rPr>
              <a:t>1%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if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redeemed/switched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out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within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12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months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from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allotment,</a:t>
            </a:r>
            <a:r>
              <a:rPr sz="1100" spc="-60" dirty="0">
                <a:latin typeface="Verdana"/>
                <a:cs typeface="Verdana"/>
              </a:rPr>
              <a:t> Nil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thereafter.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32201" y="4936997"/>
            <a:ext cx="12172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0" dirty="0">
                <a:latin typeface="Verdana"/>
                <a:cs typeface="Verdana"/>
              </a:rPr>
              <a:t>Mr.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Ankit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Agarwal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32201" y="5537708"/>
            <a:ext cx="810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Verdana"/>
                <a:cs typeface="Verdana"/>
              </a:rPr>
              <a:t>Nifty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500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TRI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32201" y="6037275"/>
            <a:ext cx="34607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latin typeface="Verdana"/>
                <a:cs typeface="Verdana"/>
              </a:rPr>
              <a:t>Initial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Purchase: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₹</a:t>
            </a:r>
            <a:r>
              <a:rPr sz="1100" spc="-85" dirty="0">
                <a:latin typeface="Verdana"/>
                <a:cs typeface="Verdana"/>
              </a:rPr>
              <a:t>5,000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multiples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₹</a:t>
            </a:r>
            <a:r>
              <a:rPr sz="1100" spc="-25" dirty="0">
                <a:latin typeface="Verdana"/>
                <a:cs typeface="Verdana"/>
              </a:rPr>
              <a:t>1 </a:t>
            </a:r>
            <a:r>
              <a:rPr sz="1100" spc="-10" dirty="0">
                <a:latin typeface="Verdana"/>
                <a:cs typeface="Verdana"/>
              </a:rPr>
              <a:t>Additional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Purchase: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₹</a:t>
            </a:r>
            <a:r>
              <a:rPr sz="1100" spc="-90" dirty="0">
                <a:latin typeface="Verdana"/>
                <a:cs typeface="Verdana"/>
              </a:rPr>
              <a:t>1,000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multiples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₹</a:t>
            </a:r>
            <a:r>
              <a:rPr sz="1100" spc="-20" dirty="0">
                <a:latin typeface="Verdana"/>
                <a:cs typeface="Verdana"/>
              </a:rPr>
              <a:t>1/-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82420" y="3433064"/>
            <a:ext cx="1210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Tahoma"/>
                <a:cs typeface="Tahoma"/>
              </a:rPr>
              <a:t>Asset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 Allocation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0650" y="6499961"/>
            <a:ext cx="7632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For</a:t>
            </a:r>
            <a:r>
              <a:rPr sz="1200" spc="45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further</a:t>
            </a:r>
            <a:r>
              <a:rPr sz="1200" spc="40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details, please</a:t>
            </a:r>
            <a:r>
              <a:rPr sz="1200" spc="60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refer</a:t>
            </a:r>
            <a:r>
              <a:rPr sz="1200" spc="60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to</a:t>
            </a:r>
            <a:r>
              <a:rPr sz="1200" spc="35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the</a:t>
            </a:r>
            <a:r>
              <a:rPr sz="1200" spc="5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Scheme</a:t>
            </a:r>
            <a:r>
              <a:rPr sz="1200" spc="65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Information</a:t>
            </a:r>
            <a:r>
              <a:rPr sz="1200" spc="60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Document</a:t>
            </a:r>
            <a:r>
              <a:rPr sz="1200" spc="65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available</a:t>
            </a:r>
            <a:r>
              <a:rPr sz="1200" spc="30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7B7B7B"/>
                </a:solidFill>
                <a:latin typeface="Tahoma"/>
                <a:cs typeface="Tahoma"/>
              </a:rPr>
              <a:t>on</a:t>
            </a:r>
            <a:r>
              <a:rPr sz="1200" spc="40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the</a:t>
            </a:r>
            <a:r>
              <a:rPr sz="1200" spc="10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B7B7B"/>
                </a:solidFill>
                <a:latin typeface="Tahoma"/>
                <a:cs typeface="Tahoma"/>
              </a:rPr>
              <a:t>website</a:t>
            </a:r>
            <a:r>
              <a:rPr sz="1200" spc="75" dirty="0">
                <a:solidFill>
                  <a:srgbClr val="7B7B7B"/>
                </a:solidFill>
                <a:latin typeface="Tahoma"/>
                <a:cs typeface="Tahoma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3"/>
              </a:rPr>
              <a:t>www.utimf.com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844" y="1412747"/>
            <a:ext cx="5544311" cy="403250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3072" y="208279"/>
            <a:ext cx="5049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Why</a:t>
            </a:r>
            <a:r>
              <a:rPr spc="-35" dirty="0"/>
              <a:t> </a:t>
            </a:r>
            <a:r>
              <a:rPr spc="-105" dirty="0"/>
              <a:t>invest</a:t>
            </a:r>
            <a:r>
              <a:rPr spc="-75" dirty="0"/>
              <a:t> </a:t>
            </a:r>
            <a:r>
              <a:rPr spc="-105" dirty="0"/>
              <a:t>in</a:t>
            </a:r>
            <a:r>
              <a:rPr spc="-45" dirty="0"/>
              <a:t> </a:t>
            </a:r>
            <a:r>
              <a:rPr spc="-400" dirty="0"/>
              <a:t>UTI</a:t>
            </a:r>
            <a:r>
              <a:rPr spc="-25" dirty="0"/>
              <a:t> </a:t>
            </a:r>
            <a:r>
              <a:rPr spc="-105" dirty="0"/>
              <a:t>Innovation</a:t>
            </a:r>
            <a:r>
              <a:rPr spc="-25" dirty="0"/>
              <a:t> </a:t>
            </a:r>
            <a:r>
              <a:rPr spc="-35" dirty="0"/>
              <a:t>Fund?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2517" y="4107941"/>
            <a:ext cx="2541270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solidFill>
                  <a:srgbClr val="EE7C1A"/>
                </a:solidFill>
                <a:latin typeface="Tahoma"/>
                <a:cs typeface="Tahoma"/>
              </a:rPr>
              <a:t>Risk</a:t>
            </a:r>
            <a:r>
              <a:rPr sz="2000" b="1" spc="-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EE7C1A"/>
                </a:solidFill>
                <a:latin typeface="Tahoma"/>
                <a:cs typeface="Tahoma"/>
              </a:rPr>
              <a:t>Management</a:t>
            </a:r>
            <a:endParaRPr sz="2000">
              <a:latin typeface="Tahoma"/>
              <a:cs typeface="Tahoma"/>
            </a:endParaRPr>
          </a:p>
          <a:p>
            <a:pPr marL="12700" marR="5080" indent="614045" algn="r">
              <a:lnSpc>
                <a:spcPct val="100000"/>
              </a:lnSpc>
              <a:spcBef>
                <a:spcPts val="1015"/>
              </a:spcBef>
            </a:pPr>
            <a:r>
              <a:rPr sz="1400" spc="-55" dirty="0">
                <a:solidFill>
                  <a:srgbClr val="585858"/>
                </a:solidFill>
                <a:latin typeface="Verdana"/>
                <a:cs typeface="Verdana"/>
              </a:rPr>
              <a:t>Robust</a:t>
            </a:r>
            <a:r>
              <a:rPr sz="1400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585858"/>
                </a:solidFill>
                <a:latin typeface="Verdana"/>
                <a:cs typeface="Verdana"/>
              </a:rPr>
              <a:t>risk-</a:t>
            </a:r>
            <a:r>
              <a:rPr sz="1400" spc="-70" dirty="0">
                <a:solidFill>
                  <a:srgbClr val="585858"/>
                </a:solidFill>
                <a:latin typeface="Verdana"/>
                <a:cs typeface="Verdana"/>
              </a:rPr>
              <a:t>assessment </a:t>
            </a:r>
            <a:r>
              <a:rPr sz="1400" spc="-40" dirty="0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sz="14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sz="1400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Verdana"/>
                <a:cs typeface="Verdana"/>
              </a:rPr>
              <a:t>aims</a:t>
            </a:r>
            <a:r>
              <a:rPr sz="1400" spc="-1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manage</a:t>
            </a:r>
            <a:r>
              <a:rPr sz="1400" spc="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585858"/>
                </a:solidFill>
                <a:latin typeface="Verdana"/>
                <a:cs typeface="Verdana"/>
              </a:rPr>
              <a:t>portfolio</a:t>
            </a:r>
            <a:r>
              <a:rPr sz="1400" spc="-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585858"/>
                </a:solidFill>
                <a:latin typeface="Verdana"/>
                <a:cs typeface="Verdana"/>
              </a:rPr>
              <a:t>risks</a:t>
            </a:r>
            <a:r>
              <a:rPr sz="1400" spc="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Verdana"/>
                <a:cs typeface="Verdana"/>
              </a:rPr>
              <a:t>– </a:t>
            </a: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concentration</a:t>
            </a:r>
            <a:r>
              <a:rPr sz="1400" spc="-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sz="1400" spc="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Verdana"/>
                <a:cs typeface="Verdana"/>
              </a:rPr>
              <a:t>disruption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7206" y="2986689"/>
            <a:ext cx="2592070" cy="124968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90"/>
              </a:spcBef>
            </a:pPr>
            <a:r>
              <a:rPr sz="2000" b="1" spc="-30" dirty="0">
                <a:solidFill>
                  <a:srgbClr val="EE7C1A"/>
                </a:solidFill>
                <a:latin typeface="Tahoma"/>
                <a:cs typeface="Tahoma"/>
              </a:rPr>
              <a:t>Benchmark</a:t>
            </a:r>
            <a:r>
              <a:rPr sz="2000" b="1" spc="-8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EE7C1A"/>
                </a:solidFill>
                <a:latin typeface="Tahoma"/>
                <a:cs typeface="Tahoma"/>
              </a:rPr>
              <a:t>Agnostic</a:t>
            </a:r>
            <a:endParaRPr sz="2000">
              <a:latin typeface="Tahoma"/>
              <a:cs typeface="Tahoma"/>
            </a:endParaRPr>
          </a:p>
          <a:p>
            <a:pPr marL="12700" marR="101600" algn="just">
              <a:lnSpc>
                <a:spcPct val="100000"/>
              </a:lnSpc>
              <a:spcBef>
                <a:spcPts val="905"/>
              </a:spcBef>
            </a:pPr>
            <a:r>
              <a:rPr sz="1400" spc="-114" dirty="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sz="1400" spc="-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585858"/>
                </a:solidFill>
                <a:latin typeface="Verdana"/>
                <a:cs typeface="Verdana"/>
              </a:rPr>
              <a:t>Fund</a:t>
            </a:r>
            <a:r>
              <a:rPr sz="1400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would</a:t>
            </a:r>
            <a:r>
              <a:rPr sz="1400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sz="1400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Verdana"/>
                <a:cs typeface="Verdana"/>
              </a:rPr>
              <a:t>higher </a:t>
            </a: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active</a:t>
            </a:r>
            <a:r>
              <a:rPr sz="1400" spc="-65" dirty="0">
                <a:solidFill>
                  <a:srgbClr val="585858"/>
                </a:solidFill>
                <a:latin typeface="Verdana"/>
                <a:cs typeface="Verdana"/>
              </a:rPr>
              <a:t> share</a:t>
            </a:r>
            <a:r>
              <a:rPr sz="1400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due</a:t>
            </a:r>
            <a:r>
              <a:rPr sz="1400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sz="1400" spc="-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Verdana"/>
                <a:cs typeface="Verdana"/>
              </a:rPr>
              <a:t>focus</a:t>
            </a:r>
            <a:r>
              <a:rPr sz="1400" spc="-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Verdana"/>
                <a:cs typeface="Verdana"/>
              </a:rPr>
              <a:t>on </a:t>
            </a:r>
            <a:r>
              <a:rPr sz="1400" spc="-10" dirty="0">
                <a:solidFill>
                  <a:srgbClr val="585858"/>
                </a:solidFill>
                <a:latin typeface="Verdana"/>
                <a:cs typeface="Verdana"/>
              </a:rPr>
              <a:t>innovation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2291" y="2105025"/>
            <a:ext cx="1853564" cy="1130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EE7C1A"/>
                </a:solidFill>
                <a:latin typeface="Tahoma"/>
                <a:cs typeface="Tahoma"/>
              </a:rPr>
              <a:t>True</a:t>
            </a:r>
            <a:r>
              <a:rPr sz="2000" b="1" spc="-3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EE7C1A"/>
                </a:solidFill>
                <a:latin typeface="Tahoma"/>
                <a:cs typeface="Tahoma"/>
              </a:rPr>
              <a:t>to</a:t>
            </a:r>
            <a:r>
              <a:rPr sz="20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EE7C1A"/>
                </a:solidFill>
                <a:latin typeface="Tahoma"/>
                <a:cs typeface="Tahoma"/>
              </a:rPr>
              <a:t>label</a:t>
            </a:r>
            <a:endParaRPr sz="2000">
              <a:latin typeface="Tahoma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250"/>
              </a:spcBef>
            </a:pPr>
            <a:r>
              <a:rPr sz="1400" spc="75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Verdana"/>
                <a:cs typeface="Verdana"/>
              </a:rPr>
              <a:t>fund</a:t>
            </a:r>
            <a:r>
              <a:rPr sz="140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sz="1400" spc="-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585858"/>
                </a:solidFill>
                <a:latin typeface="Verdana"/>
                <a:cs typeface="Verdana"/>
              </a:rPr>
              <a:t>invests</a:t>
            </a:r>
            <a:r>
              <a:rPr sz="14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endParaRPr sz="1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400" spc="-30" dirty="0">
                <a:solidFill>
                  <a:srgbClr val="585858"/>
                </a:solidFill>
                <a:latin typeface="Verdana"/>
                <a:cs typeface="Verdana"/>
              </a:rPr>
              <a:t>innovative</a:t>
            </a:r>
            <a:r>
              <a:rPr sz="14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585858"/>
                </a:solidFill>
                <a:latin typeface="Verdana"/>
                <a:cs typeface="Verdana"/>
              </a:rPr>
              <a:t>businesses</a:t>
            </a:r>
            <a:endParaRPr sz="1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sz="1400" spc="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Verdana"/>
                <a:cs typeface="Verdana"/>
              </a:rPr>
              <a:t>disruptors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8109" y="1003951"/>
            <a:ext cx="2674620" cy="123634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b="1" spc="-80" dirty="0">
                <a:solidFill>
                  <a:srgbClr val="EE7C1A"/>
                </a:solidFill>
                <a:latin typeface="Tahoma"/>
                <a:cs typeface="Tahoma"/>
              </a:rPr>
              <a:t>High</a:t>
            </a:r>
            <a:r>
              <a:rPr sz="2000" b="1" spc="-5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EE7C1A"/>
                </a:solidFill>
                <a:latin typeface="Tahoma"/>
                <a:cs typeface="Tahoma"/>
              </a:rPr>
              <a:t>Growth</a:t>
            </a:r>
            <a:r>
              <a:rPr sz="2000" b="1" spc="-4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EE7C1A"/>
                </a:solidFill>
                <a:latin typeface="Tahoma"/>
                <a:cs typeface="Tahoma"/>
              </a:rPr>
              <a:t>Potential</a:t>
            </a:r>
            <a:endParaRPr sz="2000">
              <a:latin typeface="Tahoma"/>
              <a:cs typeface="Tahoma"/>
            </a:endParaRPr>
          </a:p>
          <a:p>
            <a:pPr marL="31750" marR="553720">
              <a:lnSpc>
                <a:spcPct val="100000"/>
              </a:lnSpc>
              <a:spcBef>
                <a:spcPts val="860"/>
              </a:spcBef>
            </a:pPr>
            <a:r>
              <a:rPr sz="1400" spc="-120" dirty="0">
                <a:solidFill>
                  <a:srgbClr val="585858"/>
                </a:solidFill>
                <a:latin typeface="Verdana"/>
                <a:cs typeface="Verdana"/>
              </a:rPr>
              <a:t>Invests</a:t>
            </a:r>
            <a:r>
              <a:rPr sz="1400" spc="-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sz="1400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585858"/>
                </a:solidFill>
                <a:latin typeface="Verdana"/>
                <a:cs typeface="Verdana"/>
              </a:rPr>
              <a:t>businesses</a:t>
            </a:r>
            <a:r>
              <a:rPr sz="1400" spc="-1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sz="1400" spc="-10" dirty="0">
                <a:solidFill>
                  <a:srgbClr val="585858"/>
                </a:solidFill>
                <a:latin typeface="Verdana"/>
                <a:cs typeface="Verdana"/>
              </a:rPr>
              <a:t>potential</a:t>
            </a:r>
            <a:r>
              <a:rPr sz="14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sz="14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585858"/>
                </a:solidFill>
                <a:latin typeface="Verdana"/>
                <a:cs typeface="Verdana"/>
              </a:rPr>
              <a:t>non-</a:t>
            </a:r>
            <a:r>
              <a:rPr sz="1400" spc="-10" dirty="0">
                <a:solidFill>
                  <a:srgbClr val="585858"/>
                </a:solidFill>
                <a:latin typeface="Verdana"/>
                <a:cs typeface="Verdana"/>
              </a:rPr>
              <a:t>linear </a:t>
            </a:r>
            <a:r>
              <a:rPr sz="1400" spc="-35" dirty="0">
                <a:solidFill>
                  <a:srgbClr val="585858"/>
                </a:solidFill>
                <a:latin typeface="Verdana"/>
                <a:cs typeface="Verdana"/>
              </a:rPr>
              <a:t>growth</a:t>
            </a:r>
            <a:r>
              <a:rPr sz="14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Verdana"/>
                <a:cs typeface="Verdana"/>
              </a:rPr>
              <a:t>outcomes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769619"/>
            <a:ext cx="7476744" cy="329184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81100" y="4102608"/>
            <a:ext cx="7252970" cy="1990725"/>
          </a:xfrm>
          <a:custGeom>
            <a:avLst/>
            <a:gdLst/>
            <a:ahLst/>
            <a:cxnLst/>
            <a:rect l="l" t="t" r="r" b="b"/>
            <a:pathLst>
              <a:path w="7252970" h="1990725">
                <a:moveTo>
                  <a:pt x="7252716" y="0"/>
                </a:moveTo>
                <a:lnTo>
                  <a:pt x="0" y="0"/>
                </a:lnTo>
                <a:lnTo>
                  <a:pt x="0" y="1990344"/>
                </a:lnTo>
                <a:lnTo>
                  <a:pt x="7252716" y="1990344"/>
                </a:lnTo>
                <a:lnTo>
                  <a:pt x="7252716" y="0"/>
                </a:lnTo>
                <a:close/>
              </a:path>
            </a:pathLst>
          </a:custGeom>
          <a:solidFill>
            <a:srgbClr val="FFFFFF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54049" y="4093845"/>
          <a:ext cx="7242808" cy="199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240" dirty="0">
                          <a:latin typeface="Tahoma"/>
                          <a:cs typeface="Tahoma"/>
                        </a:rPr>
                        <a:t>UTI</a:t>
                      </a:r>
                      <a:r>
                        <a:rPr sz="1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65" dirty="0">
                          <a:latin typeface="Tahoma"/>
                          <a:cs typeface="Tahoma"/>
                        </a:rPr>
                        <a:t>Innovation</a:t>
                      </a:r>
                      <a:r>
                        <a:rPr sz="14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20" dirty="0">
                          <a:latin typeface="Tahoma"/>
                          <a:cs typeface="Tahoma"/>
                        </a:rPr>
                        <a:t>Fund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69215" marR="45465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1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open-ended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equity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scheme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following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innovation theme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022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Scheme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60680">
                        <a:lnSpc>
                          <a:spcPct val="100000"/>
                        </a:lnSpc>
                      </a:pPr>
                      <a:r>
                        <a:rPr sz="1200" b="1" spc="-80" dirty="0">
                          <a:latin typeface="Tahoma"/>
                          <a:cs typeface="Tahoma"/>
                        </a:rPr>
                        <a:t>Nifty</a:t>
                      </a:r>
                      <a:r>
                        <a:rPr sz="12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10" dirty="0">
                          <a:latin typeface="Tahoma"/>
                          <a:cs typeface="Tahoma"/>
                        </a:rPr>
                        <a:t>500</a:t>
                      </a:r>
                      <a:r>
                        <a:rPr sz="12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TRI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25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suitable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investors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who</a:t>
                      </a:r>
                      <a:r>
                        <a:rPr sz="11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seeking*: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241300" indent="-172720">
                        <a:lnSpc>
                          <a:spcPct val="100000"/>
                        </a:lnSpc>
                        <a:spcBef>
                          <a:spcPts val="395"/>
                        </a:spcBef>
                        <a:buFont typeface="Microsoft Sans Serif"/>
                        <a:buChar char="•"/>
                        <a:tabLst>
                          <a:tab pos="241935" algn="l"/>
                        </a:tabLst>
                      </a:pPr>
                      <a:r>
                        <a:rPr sz="1100" spc="-40" dirty="0">
                          <a:latin typeface="Verdana"/>
                          <a:cs typeface="Verdana"/>
                        </a:rPr>
                        <a:t>Long-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term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capital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appreciation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241300" marR="366395" indent="-172720">
                        <a:lnSpc>
                          <a:spcPct val="100000"/>
                        </a:lnSpc>
                        <a:spcBef>
                          <a:spcPts val="100"/>
                        </a:spcBef>
                        <a:buFont typeface="Microsoft Sans Serif"/>
                        <a:buChar char="•"/>
                        <a:tabLst>
                          <a:tab pos="241935" algn="l"/>
                        </a:tabLst>
                      </a:pPr>
                      <a:r>
                        <a:rPr sz="1100" spc="-60" dirty="0">
                          <a:latin typeface="Verdana"/>
                          <a:cs typeface="Verdana"/>
                        </a:rPr>
                        <a:t>Investment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equity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equity-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related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instruments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following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 innovation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theme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69215" marR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0" dirty="0">
                          <a:latin typeface="Verdana"/>
                          <a:cs typeface="Verdana"/>
                        </a:rPr>
                        <a:t>*Investors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should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consult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their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financial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advisers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65" dirty="0">
                          <a:latin typeface="Verdana"/>
                          <a:cs typeface="Verdana"/>
                        </a:rPr>
                        <a:t>if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doubt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about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whether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suitable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1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them.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3039" y="4986371"/>
            <a:ext cx="1246811" cy="874942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Product</a:t>
            </a:r>
            <a:r>
              <a:rPr spc="-60" dirty="0"/>
              <a:t> </a:t>
            </a:r>
            <a:r>
              <a:rPr spc="-110" dirty="0"/>
              <a:t>Suitability</a:t>
            </a: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2912" y="4978509"/>
            <a:ext cx="1245258" cy="80948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52855" y="6135115"/>
            <a:ext cx="7200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1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labelling</a:t>
            </a:r>
            <a:r>
              <a:rPr sz="1000" spc="1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assigned</a:t>
            </a:r>
            <a:r>
              <a:rPr sz="1000" spc="1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during</a:t>
            </a:r>
            <a:r>
              <a:rPr sz="1000" spc="1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1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New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Fund</a:t>
            </a:r>
            <a:r>
              <a:rPr sz="1000" spc="1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Offer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(NFO)</a:t>
            </a:r>
            <a:r>
              <a:rPr sz="1000" spc="1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is</a:t>
            </a:r>
            <a:r>
              <a:rPr sz="1000" spc="1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based</a:t>
            </a:r>
            <a:r>
              <a:rPr sz="1000" spc="1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1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internal</a:t>
            </a:r>
            <a:r>
              <a:rPr sz="1000" spc="15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assessment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1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scheme </a:t>
            </a:r>
            <a:r>
              <a:rPr sz="1000" spc="-25" dirty="0">
                <a:latin typeface="Verdana"/>
                <a:cs typeface="Verdana"/>
              </a:rPr>
              <a:t>characteristics</a:t>
            </a:r>
            <a:r>
              <a:rPr sz="1000" spc="-45" dirty="0">
                <a:latin typeface="Verdana"/>
                <a:cs typeface="Verdana"/>
              </a:rPr>
              <a:t> or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model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portfolio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the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same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may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vary</a:t>
            </a:r>
            <a:r>
              <a:rPr sz="1000" spc="-30" dirty="0">
                <a:latin typeface="Verdana"/>
                <a:cs typeface="Verdana"/>
              </a:rPr>
              <a:t> post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NFO </a:t>
            </a:r>
            <a:r>
              <a:rPr sz="1000" dirty="0">
                <a:latin typeface="Verdana"/>
                <a:cs typeface="Verdana"/>
              </a:rPr>
              <a:t>when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the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actual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5" dirty="0">
                <a:latin typeface="Verdana"/>
                <a:cs typeface="Verdana"/>
              </a:rPr>
              <a:t>investments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made.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0352" y="2098675"/>
            <a:ext cx="192214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400" b="1" spc="-95" dirty="0">
                <a:solidFill>
                  <a:srgbClr val="252525"/>
                </a:solidFill>
                <a:latin typeface="Tahoma"/>
                <a:cs typeface="Tahoma"/>
              </a:rPr>
              <a:t>Investors</a:t>
            </a:r>
            <a:r>
              <a:rPr sz="14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252525"/>
                </a:solidFill>
                <a:latin typeface="Tahoma"/>
                <a:cs typeface="Tahoma"/>
              </a:rPr>
              <a:t>looking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b="1" spc="-85" dirty="0">
                <a:solidFill>
                  <a:srgbClr val="252525"/>
                </a:solidFill>
                <a:latin typeface="Tahoma"/>
                <a:cs typeface="Tahoma"/>
              </a:rPr>
              <a:t>true</a:t>
            </a:r>
            <a:r>
              <a:rPr sz="14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b="1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label </a:t>
            </a:r>
            <a:r>
              <a:rPr sz="1400" b="1" spc="-45" dirty="0">
                <a:solidFill>
                  <a:srgbClr val="252525"/>
                </a:solidFill>
                <a:latin typeface="Tahoma"/>
                <a:cs typeface="Tahoma"/>
              </a:rPr>
              <a:t>innovation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rgbClr val="252525"/>
                </a:solidFill>
                <a:latin typeface="Tahoma"/>
                <a:cs typeface="Tahoma"/>
              </a:rPr>
              <a:t>fund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 which </a:t>
            </a:r>
            <a:r>
              <a:rPr sz="1400" b="1" spc="-1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benchmark agnostic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45" dirty="0">
                <a:solidFill>
                  <a:srgbClr val="252525"/>
                </a:solidFill>
                <a:latin typeface="Tahoma"/>
                <a:cs typeface="Tahoma"/>
              </a:rPr>
              <a:t>backed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b="1" spc="-20" dirty="0">
                <a:solidFill>
                  <a:srgbClr val="252525"/>
                </a:solidFill>
                <a:latin typeface="Tahoma"/>
                <a:cs typeface="Tahoma"/>
              </a:rPr>
              <a:t> research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expertise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7779" y="2208657"/>
            <a:ext cx="18776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b="1" spc="-95" dirty="0">
                <a:solidFill>
                  <a:srgbClr val="252525"/>
                </a:solidFill>
                <a:latin typeface="Tahoma"/>
                <a:cs typeface="Tahoma"/>
              </a:rPr>
              <a:t>Investors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seeking </a:t>
            </a:r>
            <a:r>
              <a:rPr sz="1400" b="1" spc="-45" dirty="0">
                <a:solidFill>
                  <a:srgbClr val="252525"/>
                </a:solidFill>
                <a:latin typeface="Tahoma"/>
                <a:cs typeface="Tahoma"/>
              </a:rPr>
              <a:t>relatively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252525"/>
                </a:solidFill>
                <a:latin typeface="Tahoma"/>
                <a:cs typeface="Tahoma"/>
              </a:rPr>
              <a:t>high</a:t>
            </a:r>
            <a:r>
              <a:rPr sz="14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252525"/>
                </a:solidFill>
                <a:latin typeface="Tahoma"/>
                <a:cs typeface="Tahoma"/>
              </a:rPr>
              <a:t>growth </a:t>
            </a:r>
            <a:r>
              <a:rPr sz="1400" b="1" spc="-35" dirty="0">
                <a:solidFill>
                  <a:srgbClr val="252525"/>
                </a:solidFill>
                <a:latin typeface="Tahoma"/>
                <a:cs typeface="Tahoma"/>
              </a:rPr>
              <a:t>potential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willing </a:t>
            </a:r>
            <a:r>
              <a:rPr sz="1400" b="1" spc="-5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b="1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ride</a:t>
            </a:r>
            <a:r>
              <a:rPr sz="1400" b="1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1400" b="1" spc="-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252525"/>
                </a:solidFill>
                <a:latin typeface="Tahoma"/>
                <a:cs typeface="Tahoma"/>
              </a:rPr>
              <a:t>underlying </a:t>
            </a:r>
            <a:r>
              <a:rPr sz="1400" b="1" spc="-20" dirty="0">
                <a:solidFill>
                  <a:srgbClr val="252525"/>
                </a:solidFill>
                <a:latin typeface="Tahoma"/>
                <a:cs typeface="Tahoma"/>
              </a:rPr>
              <a:t>waves</a:t>
            </a:r>
            <a:r>
              <a:rPr sz="1400" b="1" spc="-55" dirty="0">
                <a:solidFill>
                  <a:srgbClr val="252525"/>
                </a:solidFill>
                <a:latin typeface="Tahoma"/>
                <a:cs typeface="Tahoma"/>
              </a:rPr>
              <a:t> of</a:t>
            </a:r>
            <a:r>
              <a:rPr sz="1400" b="1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innovation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6350" y="2217801"/>
            <a:ext cx="1844675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1400" b="1" spc="-95" dirty="0">
                <a:solidFill>
                  <a:srgbClr val="252525"/>
                </a:solidFill>
                <a:latin typeface="Tahoma"/>
                <a:cs typeface="Tahoma"/>
              </a:rPr>
              <a:t>Investors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 may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invest </a:t>
            </a:r>
            <a:r>
              <a:rPr sz="1400" b="1" spc="-60" dirty="0">
                <a:solidFill>
                  <a:srgbClr val="252525"/>
                </a:solidFill>
                <a:latin typeface="Tahoma"/>
                <a:cs typeface="Tahoma"/>
              </a:rPr>
              <a:t>through</a:t>
            </a:r>
            <a:r>
              <a:rPr sz="1400" b="1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252525"/>
                </a:solidFill>
                <a:latin typeface="Tahoma"/>
                <a:cs typeface="Tahoma"/>
              </a:rPr>
              <a:t>lump</a:t>
            </a:r>
            <a:r>
              <a:rPr sz="1400" b="1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252525"/>
                </a:solidFill>
                <a:latin typeface="Tahoma"/>
                <a:cs typeface="Tahoma"/>
              </a:rPr>
              <a:t>sum</a:t>
            </a:r>
            <a:r>
              <a:rPr sz="14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or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staggered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85" dirty="0">
                <a:solidFill>
                  <a:srgbClr val="252525"/>
                </a:solidFill>
                <a:latin typeface="Tahoma"/>
                <a:cs typeface="Tahoma"/>
              </a:rPr>
              <a:t>(SIP/</a:t>
            </a:r>
            <a:r>
              <a:rPr sz="1400" b="1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252525"/>
                </a:solidFill>
                <a:latin typeface="Tahoma"/>
                <a:cs typeface="Tahoma"/>
              </a:rPr>
              <a:t>STP)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allocation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 and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252525"/>
                </a:solidFill>
                <a:latin typeface="Tahoma"/>
                <a:cs typeface="Tahoma"/>
              </a:rPr>
              <a:t>a 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long-</a:t>
            </a:r>
            <a:r>
              <a:rPr sz="1400" b="1" spc="-75" dirty="0">
                <a:solidFill>
                  <a:srgbClr val="252525"/>
                </a:solidFill>
                <a:latin typeface="Tahoma"/>
                <a:cs typeface="Tahoma"/>
              </a:rPr>
              <a:t>term</a:t>
            </a:r>
            <a:r>
              <a:rPr sz="14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horizon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98635" y="1155271"/>
            <a:ext cx="2270760" cy="4779645"/>
            <a:chOff x="8898635" y="1155271"/>
            <a:chExt cx="2270760" cy="4779645"/>
          </a:xfrm>
        </p:grpSpPr>
        <p:sp>
          <p:nvSpPr>
            <p:cNvPr id="22" name="object 22"/>
            <p:cNvSpPr/>
            <p:nvPr/>
          </p:nvSpPr>
          <p:spPr>
            <a:xfrm>
              <a:off x="8898635" y="1726692"/>
              <a:ext cx="2270760" cy="4208145"/>
            </a:xfrm>
            <a:custGeom>
              <a:avLst/>
              <a:gdLst/>
              <a:ahLst/>
              <a:cxnLst/>
              <a:rect l="l" t="t" r="r" b="b"/>
              <a:pathLst>
                <a:path w="2270759" h="4208145">
                  <a:moveTo>
                    <a:pt x="2051939" y="0"/>
                  </a:moveTo>
                  <a:lnTo>
                    <a:pt x="218821" y="0"/>
                  </a:lnTo>
                  <a:lnTo>
                    <a:pt x="174632" y="5165"/>
                  </a:lnTo>
                  <a:lnTo>
                    <a:pt x="133516" y="19986"/>
                  </a:lnTo>
                  <a:lnTo>
                    <a:pt x="96341" y="43451"/>
                  </a:lnTo>
                  <a:lnTo>
                    <a:pt x="63976" y="74549"/>
                  </a:lnTo>
                  <a:lnTo>
                    <a:pt x="37290" y="112266"/>
                  </a:lnTo>
                  <a:lnTo>
                    <a:pt x="17152" y="155590"/>
                  </a:lnTo>
                  <a:lnTo>
                    <a:pt x="4433" y="203511"/>
                  </a:lnTo>
                  <a:lnTo>
                    <a:pt x="0" y="255016"/>
                  </a:lnTo>
                  <a:lnTo>
                    <a:pt x="0" y="3952760"/>
                  </a:lnTo>
                  <a:lnTo>
                    <a:pt x="4433" y="4004268"/>
                  </a:lnTo>
                  <a:lnTo>
                    <a:pt x="17152" y="4052189"/>
                  </a:lnTo>
                  <a:lnTo>
                    <a:pt x="37290" y="4095512"/>
                  </a:lnTo>
                  <a:lnTo>
                    <a:pt x="63976" y="4133226"/>
                  </a:lnTo>
                  <a:lnTo>
                    <a:pt x="96341" y="4164319"/>
                  </a:lnTo>
                  <a:lnTo>
                    <a:pt x="133516" y="4187781"/>
                  </a:lnTo>
                  <a:lnTo>
                    <a:pt x="174632" y="4202599"/>
                  </a:lnTo>
                  <a:lnTo>
                    <a:pt x="218821" y="4207764"/>
                  </a:lnTo>
                  <a:lnTo>
                    <a:pt x="2051939" y="4207764"/>
                  </a:lnTo>
                  <a:lnTo>
                    <a:pt x="2096127" y="4202599"/>
                  </a:lnTo>
                  <a:lnTo>
                    <a:pt x="2137243" y="4187781"/>
                  </a:lnTo>
                  <a:lnTo>
                    <a:pt x="2174418" y="4164319"/>
                  </a:lnTo>
                  <a:lnTo>
                    <a:pt x="2206783" y="4133226"/>
                  </a:lnTo>
                  <a:lnTo>
                    <a:pt x="2233469" y="4095512"/>
                  </a:lnTo>
                  <a:lnTo>
                    <a:pt x="2253607" y="4052189"/>
                  </a:lnTo>
                  <a:lnTo>
                    <a:pt x="2266326" y="4004268"/>
                  </a:lnTo>
                  <a:lnTo>
                    <a:pt x="2270760" y="3952760"/>
                  </a:lnTo>
                  <a:lnTo>
                    <a:pt x="2270760" y="255016"/>
                  </a:lnTo>
                  <a:lnTo>
                    <a:pt x="2266326" y="203511"/>
                  </a:lnTo>
                  <a:lnTo>
                    <a:pt x="2253607" y="155590"/>
                  </a:lnTo>
                  <a:lnTo>
                    <a:pt x="2233469" y="112266"/>
                  </a:lnTo>
                  <a:lnTo>
                    <a:pt x="2206783" y="74548"/>
                  </a:lnTo>
                  <a:lnTo>
                    <a:pt x="2174418" y="43451"/>
                  </a:lnTo>
                  <a:lnTo>
                    <a:pt x="2137243" y="19986"/>
                  </a:lnTo>
                  <a:lnTo>
                    <a:pt x="2096127" y="5165"/>
                  </a:lnTo>
                  <a:lnTo>
                    <a:pt x="2051939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33331" y="1155271"/>
              <a:ext cx="1797050" cy="2070100"/>
            </a:xfrm>
            <a:custGeom>
              <a:avLst/>
              <a:gdLst/>
              <a:ahLst/>
              <a:cxnLst/>
              <a:rect l="l" t="t" r="r" b="b"/>
              <a:pathLst>
                <a:path w="1797050" h="2070100">
                  <a:moveTo>
                    <a:pt x="190117" y="0"/>
                  </a:moveTo>
                  <a:lnTo>
                    <a:pt x="147339" y="5284"/>
                  </a:lnTo>
                  <a:lnTo>
                    <a:pt x="107639" y="19472"/>
                  </a:lnTo>
                  <a:lnTo>
                    <a:pt x="72294" y="41560"/>
                  </a:lnTo>
                  <a:lnTo>
                    <a:pt x="42581" y="70549"/>
                  </a:lnTo>
                  <a:lnTo>
                    <a:pt x="19776" y="105436"/>
                  </a:lnTo>
                  <a:lnTo>
                    <a:pt x="5156" y="145219"/>
                  </a:lnTo>
                  <a:lnTo>
                    <a:pt x="0" y="188896"/>
                  </a:lnTo>
                  <a:lnTo>
                    <a:pt x="0" y="1873424"/>
                  </a:lnTo>
                  <a:lnTo>
                    <a:pt x="4963" y="1916313"/>
                  </a:lnTo>
                  <a:lnTo>
                    <a:pt x="19063" y="1955474"/>
                  </a:lnTo>
                  <a:lnTo>
                    <a:pt x="41114" y="1989957"/>
                  </a:lnTo>
                  <a:lnTo>
                    <a:pt x="69929" y="2018808"/>
                  </a:lnTo>
                  <a:lnTo>
                    <a:pt x="104322" y="2041074"/>
                  </a:lnTo>
                  <a:lnTo>
                    <a:pt x="143107" y="2055804"/>
                  </a:lnTo>
                  <a:lnTo>
                    <a:pt x="185097" y="2062045"/>
                  </a:lnTo>
                  <a:lnTo>
                    <a:pt x="229108" y="2058844"/>
                  </a:lnTo>
                  <a:lnTo>
                    <a:pt x="1129792" y="1893109"/>
                  </a:lnTo>
                  <a:lnTo>
                    <a:pt x="1180010" y="1890442"/>
                  </a:lnTo>
                  <a:lnTo>
                    <a:pt x="1228266" y="1900211"/>
                  </a:lnTo>
                  <a:lnTo>
                    <a:pt x="1272292" y="1921410"/>
                  </a:lnTo>
                  <a:lnTo>
                    <a:pt x="1309819" y="1953033"/>
                  </a:lnTo>
                  <a:lnTo>
                    <a:pt x="1338579" y="1994074"/>
                  </a:lnTo>
                  <a:lnTo>
                    <a:pt x="1370076" y="2055542"/>
                  </a:lnTo>
                  <a:lnTo>
                    <a:pt x="1379652" y="2066044"/>
                  </a:lnTo>
                  <a:lnTo>
                    <a:pt x="1392682" y="2069544"/>
                  </a:lnTo>
                  <a:lnTo>
                    <a:pt x="1405901" y="2066044"/>
                  </a:lnTo>
                  <a:lnTo>
                    <a:pt x="1416050" y="2055542"/>
                  </a:lnTo>
                  <a:lnTo>
                    <a:pt x="1490218" y="1909619"/>
                  </a:lnTo>
                  <a:lnTo>
                    <a:pt x="1516876" y="1869454"/>
                  </a:lnTo>
                  <a:lnTo>
                    <a:pt x="1551844" y="1836896"/>
                  </a:lnTo>
                  <a:lnTo>
                    <a:pt x="1593338" y="1812982"/>
                  </a:lnTo>
                  <a:lnTo>
                    <a:pt x="1682789" y="1785649"/>
                  </a:lnTo>
                  <a:lnTo>
                    <a:pt x="1720746" y="1763631"/>
                  </a:lnTo>
                  <a:lnTo>
                    <a:pt x="1752282" y="1734042"/>
                  </a:lnTo>
                  <a:lnTo>
                    <a:pt x="1776240" y="1698230"/>
                  </a:lnTo>
                  <a:lnTo>
                    <a:pt x="1791464" y="1657543"/>
                  </a:lnTo>
                  <a:lnTo>
                    <a:pt x="1796796" y="1613328"/>
                  </a:lnTo>
                  <a:lnTo>
                    <a:pt x="1796796" y="495093"/>
                  </a:lnTo>
                  <a:lnTo>
                    <a:pt x="1789109" y="444615"/>
                  </a:lnTo>
                  <a:lnTo>
                    <a:pt x="1768500" y="398783"/>
                  </a:lnTo>
                  <a:lnTo>
                    <a:pt x="1736582" y="359863"/>
                  </a:lnTo>
                  <a:lnTo>
                    <a:pt x="1694972" y="330123"/>
                  </a:lnTo>
                  <a:lnTo>
                    <a:pt x="1645285" y="311832"/>
                  </a:lnTo>
                  <a:lnTo>
                    <a:pt x="234696" y="4619"/>
                  </a:lnTo>
                  <a:lnTo>
                    <a:pt x="19011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01911" y="1243775"/>
              <a:ext cx="1652270" cy="1899920"/>
            </a:xfrm>
            <a:custGeom>
              <a:avLst/>
              <a:gdLst/>
              <a:ahLst/>
              <a:cxnLst/>
              <a:rect l="l" t="t" r="r" b="b"/>
              <a:pathLst>
                <a:path w="1652270" h="1899920">
                  <a:moveTo>
                    <a:pt x="162672" y="0"/>
                  </a:moveTo>
                  <a:lnTo>
                    <a:pt x="119927" y="7324"/>
                  </a:lnTo>
                  <a:lnTo>
                    <a:pt x="81208" y="24539"/>
                  </a:lnTo>
                  <a:lnTo>
                    <a:pt x="48185" y="50338"/>
                  </a:lnTo>
                  <a:lnTo>
                    <a:pt x="22529" y="83415"/>
                  </a:lnTo>
                  <a:lnTo>
                    <a:pt x="5910" y="122464"/>
                  </a:lnTo>
                  <a:lnTo>
                    <a:pt x="0" y="166178"/>
                  </a:lnTo>
                  <a:lnTo>
                    <a:pt x="0" y="1733358"/>
                  </a:lnTo>
                  <a:lnTo>
                    <a:pt x="5717" y="1776702"/>
                  </a:lnTo>
                  <a:lnTo>
                    <a:pt x="21826" y="1815525"/>
                  </a:lnTo>
                  <a:lnTo>
                    <a:pt x="46756" y="1848541"/>
                  </a:lnTo>
                  <a:lnTo>
                    <a:pt x="78939" y="1874463"/>
                  </a:lnTo>
                  <a:lnTo>
                    <a:pt x="116808" y="1892006"/>
                  </a:lnTo>
                  <a:lnTo>
                    <a:pt x="158793" y="1899882"/>
                  </a:lnTo>
                  <a:lnTo>
                    <a:pt x="203327" y="1896807"/>
                  </a:lnTo>
                  <a:lnTo>
                    <a:pt x="1513840" y="1645601"/>
                  </a:lnTo>
                  <a:lnTo>
                    <a:pt x="1558836" y="1630285"/>
                  </a:lnTo>
                  <a:lnTo>
                    <a:pt x="1596932" y="1604178"/>
                  </a:lnTo>
                  <a:lnTo>
                    <a:pt x="1626347" y="1569385"/>
                  </a:lnTo>
                  <a:lnTo>
                    <a:pt x="1645302" y="1528009"/>
                  </a:lnTo>
                  <a:lnTo>
                    <a:pt x="1652016" y="1482152"/>
                  </a:lnTo>
                  <a:lnTo>
                    <a:pt x="1652016" y="451547"/>
                  </a:lnTo>
                  <a:lnTo>
                    <a:pt x="1645655" y="406845"/>
                  </a:lnTo>
                  <a:lnTo>
                    <a:pt x="1627591" y="366270"/>
                  </a:lnTo>
                  <a:lnTo>
                    <a:pt x="1599346" y="331815"/>
                  </a:lnTo>
                  <a:lnTo>
                    <a:pt x="1562445" y="305474"/>
                  </a:lnTo>
                  <a:lnTo>
                    <a:pt x="1518412" y="289241"/>
                  </a:lnTo>
                  <a:lnTo>
                    <a:pt x="207772" y="3872"/>
                  </a:lnTo>
                  <a:lnTo>
                    <a:pt x="162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42450" y="1557692"/>
              <a:ext cx="311150" cy="300990"/>
            </a:xfrm>
            <a:custGeom>
              <a:avLst/>
              <a:gdLst/>
              <a:ahLst/>
              <a:cxnLst/>
              <a:rect l="l" t="t" r="r" b="b"/>
              <a:pathLst>
                <a:path w="311150" h="300989">
                  <a:moveTo>
                    <a:pt x="28270" y="135890"/>
                  </a:moveTo>
                  <a:lnTo>
                    <a:pt x="21932" y="129768"/>
                  </a:lnTo>
                  <a:lnTo>
                    <a:pt x="6324" y="129768"/>
                  </a:lnTo>
                  <a:lnTo>
                    <a:pt x="0" y="135890"/>
                  </a:lnTo>
                  <a:lnTo>
                    <a:pt x="0" y="150977"/>
                  </a:lnTo>
                  <a:lnTo>
                    <a:pt x="6324" y="157086"/>
                  </a:lnTo>
                  <a:lnTo>
                    <a:pt x="21932" y="157086"/>
                  </a:lnTo>
                  <a:lnTo>
                    <a:pt x="28270" y="150977"/>
                  </a:lnTo>
                  <a:lnTo>
                    <a:pt x="28270" y="143433"/>
                  </a:lnTo>
                  <a:lnTo>
                    <a:pt x="28270" y="135890"/>
                  </a:lnTo>
                  <a:close/>
                </a:path>
                <a:path w="311150" h="300989">
                  <a:moveTo>
                    <a:pt x="169595" y="279311"/>
                  </a:moveTo>
                  <a:lnTo>
                    <a:pt x="163271" y="273202"/>
                  </a:lnTo>
                  <a:lnTo>
                    <a:pt x="147650" y="273202"/>
                  </a:lnTo>
                  <a:lnTo>
                    <a:pt x="141325" y="279311"/>
                  </a:lnTo>
                  <a:lnTo>
                    <a:pt x="141325" y="294398"/>
                  </a:lnTo>
                  <a:lnTo>
                    <a:pt x="147650" y="300520"/>
                  </a:lnTo>
                  <a:lnTo>
                    <a:pt x="163271" y="300520"/>
                  </a:lnTo>
                  <a:lnTo>
                    <a:pt x="169595" y="294398"/>
                  </a:lnTo>
                  <a:lnTo>
                    <a:pt x="169595" y="286854"/>
                  </a:lnTo>
                  <a:lnTo>
                    <a:pt x="169595" y="279311"/>
                  </a:lnTo>
                  <a:close/>
                </a:path>
                <a:path w="311150" h="300989">
                  <a:moveTo>
                    <a:pt x="169595" y="6121"/>
                  </a:moveTo>
                  <a:lnTo>
                    <a:pt x="163271" y="0"/>
                  </a:lnTo>
                  <a:lnTo>
                    <a:pt x="147650" y="0"/>
                  </a:lnTo>
                  <a:lnTo>
                    <a:pt x="141325" y="6121"/>
                  </a:lnTo>
                  <a:lnTo>
                    <a:pt x="141325" y="21209"/>
                  </a:lnTo>
                  <a:lnTo>
                    <a:pt x="147650" y="27317"/>
                  </a:lnTo>
                  <a:lnTo>
                    <a:pt x="163271" y="27317"/>
                  </a:lnTo>
                  <a:lnTo>
                    <a:pt x="169595" y="21209"/>
                  </a:lnTo>
                  <a:lnTo>
                    <a:pt x="169595" y="13665"/>
                  </a:lnTo>
                  <a:lnTo>
                    <a:pt x="169595" y="6121"/>
                  </a:lnTo>
                  <a:close/>
                </a:path>
                <a:path w="311150" h="300989">
                  <a:moveTo>
                    <a:pt x="310921" y="135890"/>
                  </a:moveTo>
                  <a:lnTo>
                    <a:pt x="304596" y="129768"/>
                  </a:lnTo>
                  <a:lnTo>
                    <a:pt x="288975" y="129768"/>
                  </a:lnTo>
                  <a:lnTo>
                    <a:pt x="282651" y="135890"/>
                  </a:lnTo>
                  <a:lnTo>
                    <a:pt x="282651" y="150977"/>
                  </a:lnTo>
                  <a:lnTo>
                    <a:pt x="288975" y="157086"/>
                  </a:lnTo>
                  <a:lnTo>
                    <a:pt x="304596" y="157086"/>
                  </a:lnTo>
                  <a:lnTo>
                    <a:pt x="310921" y="150977"/>
                  </a:lnTo>
                  <a:lnTo>
                    <a:pt x="310921" y="143433"/>
                  </a:lnTo>
                  <a:lnTo>
                    <a:pt x="310921" y="13589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3786" y="1605498"/>
              <a:ext cx="93982" cy="17279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358500" y="1407407"/>
              <a:ext cx="480695" cy="532130"/>
            </a:xfrm>
            <a:custGeom>
              <a:avLst/>
              <a:gdLst/>
              <a:ahLst/>
              <a:cxnLst/>
              <a:rect l="l" t="t" r="r" b="b"/>
              <a:pathLst>
                <a:path w="480695" h="532130">
                  <a:moveTo>
                    <a:pt x="260617" y="41002"/>
                  </a:moveTo>
                  <a:lnTo>
                    <a:pt x="218218" y="41002"/>
                  </a:lnTo>
                  <a:lnTo>
                    <a:pt x="218218" y="69005"/>
                  </a:lnTo>
                  <a:lnTo>
                    <a:pt x="171566" y="77515"/>
                  </a:lnTo>
                  <a:lnTo>
                    <a:pt x="128548" y="94269"/>
                  </a:lnTo>
                  <a:lnTo>
                    <a:pt x="90115" y="118395"/>
                  </a:lnTo>
                  <a:lnTo>
                    <a:pt x="57221" y="149020"/>
                  </a:lnTo>
                  <a:lnTo>
                    <a:pt x="30815" y="185273"/>
                  </a:lnTo>
                  <a:lnTo>
                    <a:pt x="11852" y="226280"/>
                  </a:lnTo>
                  <a:lnTo>
                    <a:pt x="1281" y="271171"/>
                  </a:lnTo>
                  <a:lnTo>
                    <a:pt x="0" y="317198"/>
                  </a:lnTo>
                  <a:lnTo>
                    <a:pt x="7816" y="361481"/>
                  </a:lnTo>
                  <a:lnTo>
                    <a:pt x="24050" y="402945"/>
                  </a:lnTo>
                  <a:lnTo>
                    <a:pt x="48022" y="440514"/>
                  </a:lnTo>
                  <a:lnTo>
                    <a:pt x="79052" y="473112"/>
                  </a:lnTo>
                  <a:lnTo>
                    <a:pt x="116461" y="499665"/>
                  </a:lnTo>
                  <a:lnTo>
                    <a:pt x="159568" y="519098"/>
                  </a:lnTo>
                  <a:lnTo>
                    <a:pt x="205787" y="530035"/>
                  </a:lnTo>
                  <a:lnTo>
                    <a:pt x="252180" y="532084"/>
                  </a:lnTo>
                  <a:lnTo>
                    <a:pt x="297535" y="525638"/>
                  </a:lnTo>
                  <a:lnTo>
                    <a:pt x="340640" y="511092"/>
                  </a:lnTo>
                  <a:lnTo>
                    <a:pt x="375050" y="491778"/>
                  </a:lnTo>
                  <a:lnTo>
                    <a:pt x="239418" y="491778"/>
                  </a:lnTo>
                  <a:lnTo>
                    <a:pt x="193970" y="486740"/>
                  </a:lnTo>
                  <a:lnTo>
                    <a:pt x="152293" y="472383"/>
                  </a:lnTo>
                  <a:lnTo>
                    <a:pt x="115560" y="449842"/>
                  </a:lnTo>
                  <a:lnTo>
                    <a:pt x="84946" y="420253"/>
                  </a:lnTo>
                  <a:lnTo>
                    <a:pt x="61625" y="384749"/>
                  </a:lnTo>
                  <a:lnTo>
                    <a:pt x="46771" y="344466"/>
                  </a:lnTo>
                  <a:lnTo>
                    <a:pt x="41559" y="300540"/>
                  </a:lnTo>
                  <a:lnTo>
                    <a:pt x="46771" y="256613"/>
                  </a:lnTo>
                  <a:lnTo>
                    <a:pt x="61625" y="216330"/>
                  </a:lnTo>
                  <a:lnTo>
                    <a:pt x="84946" y="180826"/>
                  </a:lnTo>
                  <a:lnTo>
                    <a:pt x="115560" y="151237"/>
                  </a:lnTo>
                  <a:lnTo>
                    <a:pt x="152293" y="128696"/>
                  </a:lnTo>
                  <a:lnTo>
                    <a:pt x="193970" y="114339"/>
                  </a:lnTo>
                  <a:lnTo>
                    <a:pt x="239418" y="109301"/>
                  </a:lnTo>
                  <a:lnTo>
                    <a:pt x="430723" y="109301"/>
                  </a:lnTo>
                  <a:lnTo>
                    <a:pt x="431601" y="107935"/>
                  </a:lnTo>
                  <a:lnTo>
                    <a:pt x="373679" y="107935"/>
                  </a:lnTo>
                  <a:lnTo>
                    <a:pt x="347367" y="93123"/>
                  </a:lnTo>
                  <a:lnTo>
                    <a:pt x="319533" y="81640"/>
                  </a:lnTo>
                  <a:lnTo>
                    <a:pt x="290505" y="73743"/>
                  </a:lnTo>
                  <a:lnTo>
                    <a:pt x="260617" y="69688"/>
                  </a:lnTo>
                  <a:lnTo>
                    <a:pt x="260617" y="41002"/>
                  </a:lnTo>
                  <a:close/>
                </a:path>
                <a:path w="480695" h="532130">
                  <a:moveTo>
                    <a:pt x="430723" y="109301"/>
                  </a:moveTo>
                  <a:lnTo>
                    <a:pt x="239418" y="109301"/>
                  </a:lnTo>
                  <a:lnTo>
                    <a:pt x="284865" y="114339"/>
                  </a:lnTo>
                  <a:lnTo>
                    <a:pt x="326542" y="128696"/>
                  </a:lnTo>
                  <a:lnTo>
                    <a:pt x="363275" y="151237"/>
                  </a:lnTo>
                  <a:lnTo>
                    <a:pt x="393889" y="180826"/>
                  </a:lnTo>
                  <a:lnTo>
                    <a:pt x="417210" y="216330"/>
                  </a:lnTo>
                  <a:lnTo>
                    <a:pt x="432064" y="256613"/>
                  </a:lnTo>
                  <a:lnTo>
                    <a:pt x="437276" y="300540"/>
                  </a:lnTo>
                  <a:lnTo>
                    <a:pt x="432064" y="344466"/>
                  </a:lnTo>
                  <a:lnTo>
                    <a:pt x="417210" y="384749"/>
                  </a:lnTo>
                  <a:lnTo>
                    <a:pt x="393889" y="420253"/>
                  </a:lnTo>
                  <a:lnTo>
                    <a:pt x="363275" y="449842"/>
                  </a:lnTo>
                  <a:lnTo>
                    <a:pt x="326542" y="472383"/>
                  </a:lnTo>
                  <a:lnTo>
                    <a:pt x="284865" y="486740"/>
                  </a:lnTo>
                  <a:lnTo>
                    <a:pt x="239418" y="491778"/>
                  </a:lnTo>
                  <a:lnTo>
                    <a:pt x="375050" y="491778"/>
                  </a:lnTo>
                  <a:lnTo>
                    <a:pt x="415255" y="459277"/>
                  </a:lnTo>
                  <a:lnTo>
                    <a:pt x="444342" y="422795"/>
                  </a:lnTo>
                  <a:lnTo>
                    <a:pt x="465407" y="381523"/>
                  </a:lnTo>
                  <a:lnTo>
                    <a:pt x="477276" y="338160"/>
                  </a:lnTo>
                  <a:lnTo>
                    <a:pt x="480183" y="293961"/>
                  </a:lnTo>
                  <a:lnTo>
                    <a:pt x="474363" y="250179"/>
                  </a:lnTo>
                  <a:lnTo>
                    <a:pt x="460051" y="208071"/>
                  </a:lnTo>
                  <a:lnTo>
                    <a:pt x="437482" y="168889"/>
                  </a:lnTo>
                  <a:lnTo>
                    <a:pt x="406890" y="133889"/>
                  </a:lnTo>
                  <a:lnTo>
                    <a:pt x="428090" y="113399"/>
                  </a:lnTo>
                  <a:lnTo>
                    <a:pt x="430723" y="109301"/>
                  </a:lnTo>
                  <a:close/>
                </a:path>
                <a:path w="480695" h="532130">
                  <a:moveTo>
                    <a:pt x="412809" y="78737"/>
                  </a:moveTo>
                  <a:lnTo>
                    <a:pt x="404826" y="79911"/>
                  </a:lnTo>
                  <a:lnTo>
                    <a:pt x="397704" y="84031"/>
                  </a:lnTo>
                  <a:lnTo>
                    <a:pt x="373679" y="107935"/>
                  </a:lnTo>
                  <a:lnTo>
                    <a:pt x="431601" y="107935"/>
                  </a:lnTo>
                  <a:lnTo>
                    <a:pt x="432451" y="106612"/>
                  </a:lnTo>
                  <a:lnTo>
                    <a:pt x="433831" y="99056"/>
                  </a:lnTo>
                  <a:lnTo>
                    <a:pt x="432164" y="91501"/>
                  </a:lnTo>
                  <a:lnTo>
                    <a:pt x="427383" y="84714"/>
                  </a:lnTo>
                  <a:lnTo>
                    <a:pt x="420659" y="80381"/>
                  </a:lnTo>
                  <a:lnTo>
                    <a:pt x="412809" y="78737"/>
                  </a:lnTo>
                  <a:close/>
                </a:path>
                <a:path w="480695" h="532130">
                  <a:moveTo>
                    <a:pt x="324214" y="0"/>
                  </a:moveTo>
                  <a:lnTo>
                    <a:pt x="154621" y="0"/>
                  </a:lnTo>
                  <a:lnTo>
                    <a:pt x="154621" y="41002"/>
                  </a:lnTo>
                  <a:lnTo>
                    <a:pt x="324214" y="41002"/>
                  </a:lnTo>
                  <a:lnTo>
                    <a:pt x="3242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632950" y="2064766"/>
            <a:ext cx="8051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Tahoma"/>
                <a:cs typeface="Tahoma"/>
              </a:rPr>
              <a:t>NFO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55" dirty="0">
                <a:latin typeface="Tahoma"/>
                <a:cs typeface="Tahoma"/>
              </a:rPr>
              <a:t>Period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98636" y="1726691"/>
            <a:ext cx="1610995" cy="1490980"/>
          </a:xfrm>
          <a:custGeom>
            <a:avLst/>
            <a:gdLst/>
            <a:ahLst/>
            <a:cxnLst/>
            <a:rect l="l" t="t" r="r" b="b"/>
            <a:pathLst>
              <a:path w="1610995" h="1490980">
                <a:moveTo>
                  <a:pt x="304800" y="1447800"/>
                </a:moveTo>
                <a:lnTo>
                  <a:pt x="276733" y="1419733"/>
                </a:lnTo>
                <a:lnTo>
                  <a:pt x="246646" y="1366164"/>
                </a:lnTo>
                <a:lnTo>
                  <a:pt x="235712" y="1303147"/>
                </a:lnTo>
                <a:lnTo>
                  <a:pt x="235712" y="0"/>
                </a:lnTo>
                <a:lnTo>
                  <a:pt x="218821" y="0"/>
                </a:lnTo>
                <a:lnTo>
                  <a:pt x="168541" y="5638"/>
                </a:lnTo>
                <a:lnTo>
                  <a:pt x="122453" y="21704"/>
                </a:lnTo>
                <a:lnTo>
                  <a:pt x="81826" y="46926"/>
                </a:lnTo>
                <a:lnTo>
                  <a:pt x="47967" y="80035"/>
                </a:lnTo>
                <a:lnTo>
                  <a:pt x="22186" y="119761"/>
                </a:lnTo>
                <a:lnTo>
                  <a:pt x="5753" y="164833"/>
                </a:lnTo>
                <a:lnTo>
                  <a:pt x="0" y="213995"/>
                </a:lnTo>
                <a:lnTo>
                  <a:pt x="0" y="1263904"/>
                </a:lnTo>
                <a:lnTo>
                  <a:pt x="304800" y="1447800"/>
                </a:lnTo>
                <a:close/>
              </a:path>
              <a:path w="1610995" h="1490980">
                <a:moveTo>
                  <a:pt x="1610868" y="1490472"/>
                </a:moveTo>
                <a:lnTo>
                  <a:pt x="1605788" y="1484884"/>
                </a:lnTo>
                <a:lnTo>
                  <a:pt x="1574292" y="1423543"/>
                </a:lnTo>
                <a:lnTo>
                  <a:pt x="1547545" y="1384973"/>
                </a:lnTo>
                <a:lnTo>
                  <a:pt x="1512976" y="1354569"/>
                </a:lnTo>
                <a:lnTo>
                  <a:pt x="1472450" y="1333195"/>
                </a:lnTo>
                <a:lnTo>
                  <a:pt x="1427861" y="1321689"/>
                </a:lnTo>
                <a:lnTo>
                  <a:pt x="1396682" y="1319809"/>
                </a:lnTo>
                <a:lnTo>
                  <a:pt x="1380921" y="1320749"/>
                </a:lnTo>
                <a:lnTo>
                  <a:pt x="1365123" y="1322959"/>
                </a:lnTo>
                <a:lnTo>
                  <a:pt x="1339596" y="1327658"/>
                </a:lnTo>
                <a:lnTo>
                  <a:pt x="1610868" y="1490472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65717" y="3412693"/>
            <a:ext cx="1736089" cy="2284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Verdana"/>
                <a:cs typeface="Verdana"/>
              </a:rPr>
              <a:t>NFO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Open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Date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b="1" spc="-25" dirty="0">
                <a:latin typeface="Tahoma"/>
                <a:cs typeface="Tahoma"/>
              </a:rPr>
              <a:t>September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25,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2023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Verdana"/>
                <a:cs typeface="Verdana"/>
              </a:rPr>
              <a:t>NFO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Close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Date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latin typeface="Tahoma"/>
                <a:cs typeface="Tahoma"/>
              </a:rPr>
              <a:t>October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09,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2023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1400" spc="-35" dirty="0">
                <a:latin typeface="Verdana"/>
                <a:cs typeface="Verdana"/>
              </a:rPr>
              <a:t>Allotment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Date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latin typeface="Tahoma"/>
                <a:cs typeface="Tahoma"/>
              </a:rPr>
              <a:t>October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13,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2023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1400" spc="-10" dirty="0">
                <a:latin typeface="Verdana"/>
                <a:cs typeface="Verdana"/>
              </a:rPr>
              <a:t>Scheme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Reopening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Tahoma"/>
                <a:cs typeface="Tahoma"/>
              </a:rPr>
              <a:t>October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18,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2023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361" y="641614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5467" y="1860041"/>
            <a:ext cx="10701655" cy="33883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40"/>
              </a:spcBef>
            </a:pPr>
            <a:r>
              <a:rPr sz="1200" spc="-60" dirty="0">
                <a:latin typeface="Verdana"/>
                <a:cs typeface="Verdana"/>
              </a:rPr>
              <a:t>The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information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this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document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is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provided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for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information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purposes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only.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200" dirty="0">
                <a:latin typeface="Verdana"/>
                <a:cs typeface="Verdana"/>
              </a:rPr>
              <a:t>It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does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not</a:t>
            </a:r>
            <a:r>
              <a:rPr sz="1200" spc="-25" dirty="0">
                <a:latin typeface="Verdana"/>
                <a:cs typeface="Verdana"/>
              </a:rPr>
              <a:t> constitute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offer,</a:t>
            </a:r>
            <a:r>
              <a:rPr sz="1200" spc="3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recommendation </a:t>
            </a:r>
            <a:r>
              <a:rPr sz="1200" spc="-20" dirty="0">
                <a:latin typeface="Verdana"/>
                <a:cs typeface="Verdana"/>
              </a:rPr>
              <a:t>or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solicitation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to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person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enter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into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transaction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adopt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hedging,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trading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investment</a:t>
            </a:r>
            <a:r>
              <a:rPr sz="1200" spc="33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strategy,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nor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does</a:t>
            </a:r>
            <a:r>
              <a:rPr sz="1200" spc="-35" dirty="0">
                <a:latin typeface="Verdana"/>
                <a:cs typeface="Verdana"/>
              </a:rPr>
              <a:t> it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constitute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prediction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likely </a:t>
            </a:r>
            <a:r>
              <a:rPr sz="1200" spc="-45" dirty="0">
                <a:latin typeface="Verdana"/>
                <a:cs typeface="Verdana"/>
              </a:rPr>
              <a:t>future </a:t>
            </a:r>
            <a:r>
              <a:rPr sz="1200" spc="-30" dirty="0">
                <a:latin typeface="Verdana"/>
                <a:cs typeface="Verdana"/>
              </a:rPr>
              <a:t>movements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in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rates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prices</a:t>
            </a:r>
            <a:r>
              <a:rPr sz="1200" spc="-35" dirty="0">
                <a:latin typeface="Verdana"/>
                <a:cs typeface="Verdana"/>
              </a:rPr>
              <a:t> 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representation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that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3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such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future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movements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will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exceed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those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shown </a:t>
            </a:r>
            <a:r>
              <a:rPr sz="1200" spc="-50" dirty="0">
                <a:latin typeface="Verdana"/>
                <a:cs typeface="Verdana"/>
              </a:rPr>
              <a:t>in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illustration.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Users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this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document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should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seek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advice</a:t>
            </a:r>
            <a:r>
              <a:rPr sz="1200" spc="-10" dirty="0">
                <a:latin typeface="Verdana"/>
                <a:cs typeface="Verdana"/>
              </a:rPr>
              <a:t> regarding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the </a:t>
            </a:r>
            <a:r>
              <a:rPr sz="1200" spc="-20" dirty="0">
                <a:latin typeface="Verdana"/>
                <a:cs typeface="Verdana"/>
              </a:rPr>
              <a:t>appropriateness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investing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in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securities,</a:t>
            </a:r>
            <a:r>
              <a:rPr sz="1200" dirty="0">
                <a:latin typeface="Verdana"/>
                <a:cs typeface="Verdana"/>
              </a:rPr>
              <a:t> financial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instruments</a:t>
            </a:r>
            <a:r>
              <a:rPr sz="1200" dirty="0">
                <a:latin typeface="Verdana"/>
                <a:cs typeface="Verdana"/>
              </a:rPr>
              <a:t> or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investment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strategies referred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this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document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should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understand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that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statements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regarding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future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prospects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may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be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realized.</a:t>
            </a:r>
            <a:r>
              <a:rPr sz="1200" spc="4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The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recipient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this </a:t>
            </a:r>
            <a:r>
              <a:rPr sz="1200" spc="-10" dirty="0">
                <a:latin typeface="Verdana"/>
                <a:cs typeface="Verdana"/>
              </a:rPr>
              <a:t>material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is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solely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responsible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action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taken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based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this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material.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Opinions,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projections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estimates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are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subject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50" dirty="0">
                <a:latin typeface="Verdana"/>
                <a:cs typeface="Verdana"/>
              </a:rPr>
              <a:t>change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without notice.</a:t>
            </a: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ts val="1300"/>
              </a:lnSpc>
              <a:spcBef>
                <a:spcPts val="1015"/>
              </a:spcBef>
            </a:pPr>
            <a:r>
              <a:rPr sz="1200" spc="-229" dirty="0">
                <a:latin typeface="Verdana"/>
                <a:cs typeface="Verdana"/>
              </a:rPr>
              <a:t>UTI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95" dirty="0">
                <a:latin typeface="Verdana"/>
                <a:cs typeface="Verdana"/>
              </a:rPr>
              <a:t>AMC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Ltd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45" dirty="0">
                <a:latin typeface="Verdana"/>
                <a:cs typeface="Verdana"/>
              </a:rPr>
              <a:t>is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not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investment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adviser,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is</a:t>
            </a:r>
            <a:r>
              <a:rPr sz="1200" spc="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purporting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provide you </a:t>
            </a:r>
            <a:r>
              <a:rPr sz="1200" spc="-25" dirty="0">
                <a:latin typeface="Verdana"/>
                <a:cs typeface="Verdana"/>
              </a:rPr>
              <a:t>with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investment,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legal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tax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advice.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229" dirty="0">
                <a:latin typeface="Verdana"/>
                <a:cs typeface="Verdana"/>
              </a:rPr>
              <a:t>UTI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95" dirty="0">
                <a:latin typeface="Verdana"/>
                <a:cs typeface="Verdana"/>
              </a:rPr>
              <a:t>AMC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Ltd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235" dirty="0">
                <a:latin typeface="Verdana"/>
                <a:cs typeface="Verdana"/>
              </a:rPr>
              <a:t>UTI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Mutual </a:t>
            </a:r>
            <a:r>
              <a:rPr sz="1200" spc="-20" dirty="0">
                <a:latin typeface="Verdana"/>
                <a:cs typeface="Verdana"/>
              </a:rPr>
              <a:t>Fund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(acting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through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50" dirty="0">
                <a:latin typeface="Verdana"/>
                <a:cs typeface="Verdana"/>
              </a:rPr>
              <a:t>UTI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Trustee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Company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Pvt.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Ltd)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accepts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liability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 </a:t>
            </a:r>
            <a:r>
              <a:rPr sz="1200" spc="-70" dirty="0">
                <a:latin typeface="Verdana"/>
                <a:cs typeface="Verdana"/>
              </a:rPr>
              <a:t>will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be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liable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for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loss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or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50" dirty="0">
                <a:latin typeface="Verdana"/>
                <a:cs typeface="Verdana"/>
              </a:rPr>
              <a:t>damage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arising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directly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or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indirectly (including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special,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incidental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consequential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loss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damage)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from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your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use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this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document,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howsoever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arising,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including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loss, </a:t>
            </a:r>
            <a:r>
              <a:rPr sz="1200" spc="50" dirty="0">
                <a:latin typeface="Verdana"/>
                <a:cs typeface="Verdana"/>
              </a:rPr>
              <a:t>damage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or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expense </a:t>
            </a:r>
            <a:r>
              <a:rPr sz="1200" spc="-65" dirty="0">
                <a:latin typeface="Verdana"/>
                <a:cs typeface="Verdana"/>
              </a:rPr>
              <a:t>arising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from,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but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not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limited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to,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defect,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error,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imperfection,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fault,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mistake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or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inaccuracy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with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this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document,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its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contents </a:t>
            </a:r>
            <a:r>
              <a:rPr sz="1200" spc="-60" dirty="0">
                <a:latin typeface="Verdana"/>
                <a:cs typeface="Verdana"/>
              </a:rPr>
              <a:t>or </a:t>
            </a:r>
            <a:r>
              <a:rPr sz="1200" dirty="0">
                <a:latin typeface="Verdana"/>
                <a:cs typeface="Verdana"/>
              </a:rPr>
              <a:t>associated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services,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or </a:t>
            </a:r>
            <a:r>
              <a:rPr sz="1200" dirty="0">
                <a:latin typeface="Verdana"/>
                <a:cs typeface="Verdana"/>
              </a:rPr>
              <a:t>due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unavailability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document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or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part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thereof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or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contents </a:t>
            </a:r>
            <a:r>
              <a:rPr sz="1200" spc="-60" dirty="0">
                <a:latin typeface="Verdana"/>
                <a:cs typeface="Verdana"/>
              </a:rPr>
              <a:t>or </a:t>
            </a:r>
            <a:r>
              <a:rPr sz="1200" dirty="0">
                <a:latin typeface="Verdana"/>
                <a:cs typeface="Verdana"/>
              </a:rPr>
              <a:t>associated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services.</a:t>
            </a:r>
            <a:endParaRPr sz="1200">
              <a:latin typeface="Verdana"/>
              <a:cs typeface="Verdana"/>
            </a:endParaRPr>
          </a:p>
          <a:p>
            <a:pPr marL="12700" marR="6985" algn="just">
              <a:lnSpc>
                <a:spcPts val="1300"/>
              </a:lnSpc>
              <a:spcBef>
                <a:spcPts val="980"/>
              </a:spcBef>
            </a:pPr>
            <a:r>
              <a:rPr sz="1200" dirty="0">
                <a:latin typeface="Verdana"/>
                <a:cs typeface="Verdana"/>
              </a:rPr>
              <a:t>All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complaints,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regarding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UTI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Mutual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Fund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spc="65" dirty="0">
                <a:latin typeface="Verdana"/>
                <a:cs typeface="Verdana"/>
              </a:rPr>
              <a:t>can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be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directed</a:t>
            </a:r>
            <a:r>
              <a:rPr sz="1200" spc="1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towards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service@uti.co.in</a:t>
            </a:r>
            <a:r>
              <a:rPr sz="1200" spc="145" dirty="0">
                <a:solidFill>
                  <a:srgbClr val="0462C1"/>
                </a:solidFill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1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1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any</a:t>
            </a:r>
            <a:r>
              <a:rPr sz="1200" spc="1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unsatisfactory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lack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1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response</a:t>
            </a:r>
            <a:r>
              <a:rPr sz="1200" spc="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visit </a:t>
            </a:r>
            <a:r>
              <a:rPr sz="12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3"/>
              </a:rPr>
              <a:t>www.scores.gov.in</a:t>
            </a:r>
            <a:r>
              <a:rPr sz="1200" spc="-20" dirty="0">
                <a:solidFill>
                  <a:srgbClr val="0462C1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(SEBI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SCORES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portal)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/or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visit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u="sng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4"/>
              </a:rPr>
              <a:t>https://smartodr.in/</a:t>
            </a:r>
            <a:r>
              <a:rPr sz="1200" spc="30" dirty="0">
                <a:solidFill>
                  <a:srgbClr val="0462C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(Online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Dispute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Resolution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Portal).</a:t>
            </a:r>
            <a:endParaRPr sz="1200">
              <a:latin typeface="Verdana"/>
              <a:cs typeface="Verdana"/>
            </a:endParaRPr>
          </a:p>
          <a:p>
            <a:pPr marL="12700" marR="6985" algn="just">
              <a:lnSpc>
                <a:spcPts val="1300"/>
              </a:lnSpc>
              <a:spcBef>
                <a:spcPts val="1000"/>
              </a:spcBef>
            </a:pPr>
            <a:r>
              <a:rPr sz="1200" b="1" spc="-140" dirty="0">
                <a:latin typeface="Tahoma"/>
                <a:cs typeface="Tahoma"/>
              </a:rPr>
              <a:t>REGISTERED</a:t>
            </a:r>
            <a:r>
              <a:rPr sz="1200" b="1" spc="6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OFFICE:</a:t>
            </a:r>
            <a:r>
              <a:rPr sz="1200" b="1" spc="65" dirty="0">
                <a:latin typeface="Tahoma"/>
                <a:cs typeface="Tahoma"/>
              </a:rPr>
              <a:t> </a:t>
            </a:r>
            <a:r>
              <a:rPr sz="1200" spc="-195" dirty="0">
                <a:latin typeface="Verdana"/>
                <a:cs typeface="Verdana"/>
              </a:rPr>
              <a:t>UTI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Tower,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65" dirty="0">
                <a:latin typeface="Verdana"/>
                <a:cs typeface="Verdana"/>
              </a:rPr>
              <a:t>‘Gn’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Block,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Bandra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Kurla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Complex,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Bandra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(E),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Mumbai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-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400051.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Phone: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0" dirty="0">
                <a:latin typeface="Verdana"/>
                <a:cs typeface="Verdana"/>
              </a:rPr>
              <a:t>022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70" dirty="0">
                <a:latin typeface="Verdana"/>
                <a:cs typeface="Verdana"/>
              </a:rPr>
              <a:t>–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5" dirty="0">
                <a:latin typeface="Verdana"/>
                <a:cs typeface="Verdana"/>
              </a:rPr>
              <a:t>66786666.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UTI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Asset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Management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Company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Ltd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(Investment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Manager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for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UTI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Mutual</a:t>
            </a:r>
            <a:r>
              <a:rPr sz="1200" spc="9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Fund)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Email: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  <a:hlinkClick r:id="rId5"/>
              </a:rPr>
              <a:t>invest@uti.co.in.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(CIN-</a:t>
            </a:r>
            <a:r>
              <a:rPr sz="1200" spc="-85" dirty="0">
                <a:latin typeface="Verdana"/>
                <a:cs typeface="Verdana"/>
              </a:rPr>
              <a:t>L65991MH2002PLC137867).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For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more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information,</a:t>
            </a:r>
            <a:r>
              <a:rPr sz="1200" spc="7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please </a:t>
            </a:r>
            <a:r>
              <a:rPr sz="1200" spc="35" dirty="0">
                <a:latin typeface="Verdana"/>
                <a:cs typeface="Verdana"/>
              </a:rPr>
              <a:t>contact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nearest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95" dirty="0">
                <a:latin typeface="Verdana"/>
                <a:cs typeface="Verdana"/>
              </a:rPr>
              <a:t>UTI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Financial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Centre</a:t>
            </a:r>
            <a:r>
              <a:rPr sz="1200" spc="-55" dirty="0">
                <a:latin typeface="Verdana"/>
                <a:cs typeface="Verdana"/>
              </a:rPr>
              <a:t> or </a:t>
            </a:r>
            <a:r>
              <a:rPr sz="1200" spc="-60" dirty="0">
                <a:latin typeface="Verdana"/>
                <a:cs typeface="Verdana"/>
              </a:rPr>
              <a:t>your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AMFI/NISM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certified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90" dirty="0">
                <a:latin typeface="Verdana"/>
                <a:cs typeface="Verdana"/>
              </a:rPr>
              <a:t>UTI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Mutual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Fund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Distributor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(MFD) </a:t>
            </a:r>
            <a:r>
              <a:rPr sz="1200" spc="-55" dirty="0">
                <a:latin typeface="Verdana"/>
                <a:cs typeface="Verdana"/>
              </a:rPr>
              <a:t>for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copy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Statement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Additional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Information,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Scheme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Information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Document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40" dirty="0">
                <a:latin typeface="Verdana"/>
                <a:cs typeface="Verdana"/>
              </a:rPr>
              <a:t>and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Key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Information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Memorandum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cum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Application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Form.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9015" y="5683097"/>
            <a:ext cx="103117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5" dirty="0">
                <a:latin typeface="Tahoma"/>
                <a:cs typeface="Tahoma"/>
              </a:rPr>
              <a:t>Mutual</a:t>
            </a:r>
            <a:r>
              <a:rPr sz="1700" b="1" spc="-45" dirty="0">
                <a:latin typeface="Tahoma"/>
                <a:cs typeface="Tahoma"/>
              </a:rPr>
              <a:t> </a:t>
            </a:r>
            <a:r>
              <a:rPr sz="1700" b="1" spc="-60" dirty="0">
                <a:latin typeface="Tahoma"/>
                <a:cs typeface="Tahoma"/>
              </a:rPr>
              <a:t>Fund</a:t>
            </a:r>
            <a:r>
              <a:rPr sz="1700" b="1" spc="-25" dirty="0">
                <a:latin typeface="Tahoma"/>
                <a:cs typeface="Tahoma"/>
              </a:rPr>
              <a:t> </a:t>
            </a:r>
            <a:r>
              <a:rPr sz="1700" b="1" spc="-110" dirty="0">
                <a:latin typeface="Tahoma"/>
                <a:cs typeface="Tahoma"/>
              </a:rPr>
              <a:t>Investments</a:t>
            </a:r>
            <a:r>
              <a:rPr sz="1700" b="1" spc="-3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are</a:t>
            </a:r>
            <a:r>
              <a:rPr sz="1700" b="1" spc="-40" dirty="0">
                <a:latin typeface="Tahoma"/>
                <a:cs typeface="Tahoma"/>
              </a:rPr>
              <a:t> subject</a:t>
            </a:r>
            <a:r>
              <a:rPr sz="1700" b="1" spc="-30" dirty="0">
                <a:latin typeface="Tahoma"/>
                <a:cs typeface="Tahoma"/>
              </a:rPr>
              <a:t> </a:t>
            </a:r>
            <a:r>
              <a:rPr sz="1700" b="1" spc="-60" dirty="0">
                <a:latin typeface="Tahoma"/>
                <a:cs typeface="Tahoma"/>
              </a:rPr>
              <a:t>to</a:t>
            </a:r>
            <a:r>
              <a:rPr sz="1700" b="1" spc="-30" dirty="0">
                <a:latin typeface="Tahoma"/>
                <a:cs typeface="Tahoma"/>
              </a:rPr>
              <a:t> </a:t>
            </a:r>
            <a:r>
              <a:rPr sz="1700" b="1" spc="-45" dirty="0">
                <a:latin typeface="Tahoma"/>
                <a:cs typeface="Tahoma"/>
              </a:rPr>
              <a:t>market</a:t>
            </a:r>
            <a:r>
              <a:rPr sz="1700" b="1" spc="-30" dirty="0">
                <a:latin typeface="Tahoma"/>
                <a:cs typeface="Tahoma"/>
              </a:rPr>
              <a:t> </a:t>
            </a:r>
            <a:r>
              <a:rPr sz="1700" b="1" spc="-125" dirty="0">
                <a:latin typeface="Tahoma"/>
                <a:cs typeface="Tahoma"/>
              </a:rPr>
              <a:t>risks,</a:t>
            </a:r>
            <a:r>
              <a:rPr sz="1700" b="1" spc="-20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read</a:t>
            </a:r>
            <a:r>
              <a:rPr sz="1700" b="1" spc="-30" dirty="0">
                <a:latin typeface="Tahoma"/>
                <a:cs typeface="Tahoma"/>
              </a:rPr>
              <a:t> </a:t>
            </a:r>
            <a:r>
              <a:rPr sz="1700" b="1" spc="-10" dirty="0">
                <a:latin typeface="Tahoma"/>
                <a:cs typeface="Tahoma"/>
              </a:rPr>
              <a:t>all</a:t>
            </a:r>
            <a:r>
              <a:rPr sz="1700" b="1" spc="-30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scheme</a:t>
            </a:r>
            <a:r>
              <a:rPr sz="1700" b="1" spc="-30" dirty="0">
                <a:latin typeface="Tahoma"/>
                <a:cs typeface="Tahoma"/>
              </a:rPr>
              <a:t> </a:t>
            </a:r>
            <a:r>
              <a:rPr sz="1700" b="1" spc="-25" dirty="0">
                <a:latin typeface="Tahoma"/>
                <a:cs typeface="Tahoma"/>
              </a:rPr>
              <a:t>related</a:t>
            </a:r>
            <a:r>
              <a:rPr sz="1700" b="1" spc="-45" dirty="0">
                <a:latin typeface="Tahoma"/>
                <a:cs typeface="Tahoma"/>
              </a:rPr>
              <a:t> </a:t>
            </a:r>
            <a:r>
              <a:rPr sz="1700" b="1" spc="-20" dirty="0">
                <a:latin typeface="Tahoma"/>
                <a:cs typeface="Tahoma"/>
              </a:rPr>
              <a:t>documents</a:t>
            </a:r>
            <a:r>
              <a:rPr sz="1700" b="1" spc="-30" dirty="0">
                <a:latin typeface="Tahoma"/>
                <a:cs typeface="Tahoma"/>
              </a:rPr>
              <a:t> </a:t>
            </a:r>
            <a:r>
              <a:rPr sz="1700" b="1" spc="-10" dirty="0">
                <a:latin typeface="Tahoma"/>
                <a:cs typeface="Tahoma"/>
              </a:rPr>
              <a:t>carefully.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061" y="6466941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5" dirty="0"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6864350"/>
            <a:chOff x="-6350" y="0"/>
            <a:chExt cx="12204700" cy="6864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39011" y="3557015"/>
              <a:ext cx="1236345" cy="451484"/>
            </a:xfrm>
            <a:custGeom>
              <a:avLst/>
              <a:gdLst/>
              <a:ahLst/>
              <a:cxnLst/>
              <a:rect l="l" t="t" r="r" b="b"/>
              <a:pathLst>
                <a:path w="1236345" h="451485">
                  <a:moveTo>
                    <a:pt x="1235964" y="0"/>
                  </a:moveTo>
                  <a:lnTo>
                    <a:pt x="247141" y="0"/>
                  </a:lnTo>
                  <a:lnTo>
                    <a:pt x="0" y="451104"/>
                  </a:lnTo>
                  <a:lnTo>
                    <a:pt x="988821" y="45110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683" y="3557015"/>
              <a:ext cx="1236345" cy="451484"/>
            </a:xfrm>
            <a:custGeom>
              <a:avLst/>
              <a:gdLst/>
              <a:ahLst/>
              <a:cxnLst/>
              <a:rect l="l" t="t" r="r" b="b"/>
              <a:pathLst>
                <a:path w="1236345" h="451485">
                  <a:moveTo>
                    <a:pt x="1235964" y="0"/>
                  </a:moveTo>
                  <a:lnTo>
                    <a:pt x="247192" y="0"/>
                  </a:lnTo>
                  <a:lnTo>
                    <a:pt x="0" y="451104"/>
                  </a:lnTo>
                  <a:lnTo>
                    <a:pt x="988822" y="45110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57015"/>
              <a:ext cx="2037714" cy="452755"/>
            </a:xfrm>
            <a:custGeom>
              <a:avLst/>
              <a:gdLst/>
              <a:ahLst/>
              <a:cxnLst/>
              <a:rect l="l" t="t" r="r" b="b"/>
              <a:pathLst>
                <a:path w="2037714" h="452754">
                  <a:moveTo>
                    <a:pt x="2037588" y="0"/>
                  </a:moveTo>
                  <a:lnTo>
                    <a:pt x="1141476" y="0"/>
                  </a:lnTo>
                  <a:lnTo>
                    <a:pt x="1050036" y="0"/>
                  </a:lnTo>
                  <a:lnTo>
                    <a:pt x="0" y="0"/>
                  </a:lnTo>
                  <a:lnTo>
                    <a:pt x="0" y="452628"/>
                  </a:lnTo>
                  <a:lnTo>
                    <a:pt x="1141476" y="452628"/>
                  </a:lnTo>
                  <a:lnTo>
                    <a:pt x="1141476" y="451104"/>
                  </a:lnTo>
                  <a:lnTo>
                    <a:pt x="1790700" y="451104"/>
                  </a:lnTo>
                  <a:lnTo>
                    <a:pt x="20375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3343" y="153923"/>
              <a:ext cx="1342644" cy="5669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583679"/>
              <a:ext cx="12192000" cy="274320"/>
            </a:xfrm>
            <a:custGeom>
              <a:avLst/>
              <a:gdLst/>
              <a:ahLst/>
              <a:cxnLst/>
              <a:rect l="l" t="t" r="r" b="b"/>
              <a:pathLst>
                <a:path w="12192000" h="274320">
                  <a:moveTo>
                    <a:pt x="12192000" y="0"/>
                  </a:moveTo>
                  <a:lnTo>
                    <a:pt x="0" y="0"/>
                  </a:lnTo>
                  <a:lnTo>
                    <a:pt x="0" y="274318"/>
                  </a:lnTo>
                  <a:lnTo>
                    <a:pt x="12192000" y="27431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583679"/>
              <a:ext cx="12192000" cy="274320"/>
            </a:xfrm>
            <a:custGeom>
              <a:avLst/>
              <a:gdLst/>
              <a:ahLst/>
              <a:cxnLst/>
              <a:rect l="l" t="t" r="r" b="b"/>
              <a:pathLst>
                <a:path w="12192000" h="274320">
                  <a:moveTo>
                    <a:pt x="12192000" y="274318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274318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71852" y="6604203"/>
            <a:ext cx="8446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Mutual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Fund</a:t>
            </a:r>
            <a:r>
              <a:rPr sz="1400" spc="-85" dirty="0">
                <a:latin typeface="Verdana"/>
                <a:cs typeface="Verdana"/>
              </a:rPr>
              <a:t> Investments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subject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market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risks,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read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all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scheme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related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documents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carefully.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5994" y="3472637"/>
            <a:ext cx="2546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>
                <a:solidFill>
                  <a:srgbClr val="EC7C30"/>
                </a:solidFill>
                <a:latin typeface="Verdana"/>
                <a:cs typeface="Verdana"/>
              </a:rPr>
              <a:t>Thank</a:t>
            </a:r>
            <a:r>
              <a:rPr sz="4000" spc="-254" dirty="0">
                <a:solidFill>
                  <a:srgbClr val="EC7C30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EC7C30"/>
                </a:solidFill>
                <a:latin typeface="Verdana"/>
                <a:cs typeface="Verdana"/>
              </a:rPr>
              <a:t>You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13" name="Picture 12" descr="A red and gold sign with white text&#10;&#10;Description automatically generated">
            <a:extLst>
              <a:ext uri="{FF2B5EF4-FFF2-40B4-BE49-F238E27FC236}">
                <a16:creationId xmlns:a16="http://schemas.microsoft.com/office/drawing/2014/main" id="{929D42C3-39C7-BF48-6C07-F24A0A1172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715" y="874773"/>
            <a:ext cx="1628272" cy="946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985" y="641614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99388" y="684276"/>
            <a:ext cx="10535920" cy="5539740"/>
            <a:chOff x="1199388" y="684276"/>
            <a:chExt cx="10535920" cy="55397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687324"/>
              <a:ext cx="548639" cy="5425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9947" y="684276"/>
              <a:ext cx="548640" cy="5425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2152" y="5294376"/>
              <a:ext cx="8232648" cy="9296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388" y="1254252"/>
              <a:ext cx="10137647" cy="467105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Innovation:</a:t>
            </a:r>
            <a:r>
              <a:rPr spc="-5" dirty="0"/>
              <a:t> </a:t>
            </a:r>
            <a:r>
              <a:rPr spc="130" dirty="0"/>
              <a:t>A</a:t>
            </a:r>
            <a:r>
              <a:rPr spc="-20" dirty="0"/>
              <a:t> </a:t>
            </a:r>
            <a:r>
              <a:rPr spc="-95" dirty="0"/>
              <a:t>driver</a:t>
            </a:r>
            <a:r>
              <a:rPr spc="-30" dirty="0"/>
              <a:t> </a:t>
            </a:r>
            <a:r>
              <a:rPr spc="-170" dirty="0"/>
              <a:t>for</a:t>
            </a:r>
            <a:r>
              <a:rPr spc="-25" dirty="0"/>
              <a:t> </a:t>
            </a:r>
            <a:r>
              <a:rPr spc="-135" dirty="0"/>
              <a:t>growth</a:t>
            </a:r>
            <a:r>
              <a:rPr spc="-1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70" dirty="0"/>
              <a:t>wealth</a:t>
            </a:r>
            <a:r>
              <a:rPr dirty="0"/>
              <a:t> </a:t>
            </a:r>
            <a:r>
              <a:rPr spc="-10" dirty="0"/>
              <a:t>creation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1088" y="6350304"/>
            <a:ext cx="11463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Tahoma"/>
                <a:cs typeface="Tahoma"/>
              </a:rPr>
              <a:t>Sources:</a:t>
            </a:r>
            <a:r>
              <a:rPr sz="900" b="1" spc="55" dirty="0">
                <a:latin typeface="Tahoma"/>
                <a:cs typeface="Tahoma"/>
              </a:rPr>
              <a:t> </a:t>
            </a:r>
            <a:r>
              <a:rPr sz="900" spc="-155" dirty="0">
                <a:latin typeface="Verdana"/>
                <a:cs typeface="Verdana"/>
              </a:rPr>
              <a:t>UTI</a:t>
            </a:r>
            <a:r>
              <a:rPr sz="900" spc="1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Research,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70" dirty="0">
                <a:latin typeface="Verdana"/>
                <a:cs typeface="Verdana"/>
              </a:rPr>
              <a:t>IMF,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CEIC,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Bloomberg,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RBI,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MOFSL,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Kotak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Securities,</a:t>
            </a:r>
            <a:r>
              <a:rPr sz="900" dirty="0">
                <a:latin typeface="Verdana"/>
                <a:cs typeface="Verdana"/>
              </a:rPr>
              <a:t> Nuvama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90" dirty="0">
                <a:latin typeface="Verdana"/>
                <a:cs typeface="Verdana"/>
              </a:rPr>
              <a:t>#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Car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Volume: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125" dirty="0">
                <a:latin typeface="Verdana"/>
                <a:cs typeface="Verdana"/>
              </a:rPr>
              <a:t>US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-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CY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data of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Cars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&amp;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Light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Trucks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for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130" dirty="0">
                <a:latin typeface="Verdana"/>
                <a:cs typeface="Verdana"/>
              </a:rPr>
              <a:t>US</a:t>
            </a:r>
            <a:r>
              <a:rPr sz="900" dirty="0">
                <a:latin typeface="Verdana"/>
                <a:cs typeface="Verdana"/>
              </a:rPr>
              <a:t> and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India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-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FY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data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Passenger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Vehicles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(PV);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Bank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Credit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for </a:t>
            </a:r>
            <a:r>
              <a:rPr sz="900" spc="-35" dirty="0">
                <a:latin typeface="Verdana"/>
                <a:cs typeface="Verdana"/>
              </a:rPr>
              <a:t>India</a:t>
            </a:r>
            <a:r>
              <a:rPr sz="900" spc="-90" dirty="0">
                <a:latin typeface="Verdana"/>
                <a:cs typeface="Verdana"/>
              </a:rPr>
              <a:t> </a:t>
            </a:r>
            <a:r>
              <a:rPr sz="900" spc="-100" dirty="0">
                <a:latin typeface="Verdana"/>
                <a:cs typeface="Verdana"/>
              </a:rPr>
              <a:t>is</a:t>
            </a:r>
            <a:r>
              <a:rPr sz="900" spc="-6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based</a:t>
            </a:r>
            <a:r>
              <a:rPr sz="900" spc="-5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on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105" dirty="0">
                <a:latin typeface="Verdana"/>
                <a:cs typeface="Verdana"/>
              </a:rPr>
              <a:t>FY;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^New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Home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sales </a:t>
            </a:r>
            <a:r>
              <a:rPr sz="900" spc="-40" dirty="0">
                <a:latin typeface="Verdana"/>
                <a:cs typeface="Verdana"/>
              </a:rPr>
              <a:t>for </a:t>
            </a:r>
            <a:r>
              <a:rPr sz="900" spc="-35" dirty="0">
                <a:latin typeface="Verdana"/>
                <a:cs typeface="Verdana"/>
              </a:rPr>
              <a:t>India</a:t>
            </a:r>
            <a:r>
              <a:rPr sz="900" spc="-90" dirty="0">
                <a:latin typeface="Verdana"/>
                <a:cs typeface="Verdana"/>
              </a:rPr>
              <a:t> </a:t>
            </a:r>
            <a:r>
              <a:rPr sz="900" spc="-100" dirty="0">
                <a:latin typeface="Verdana"/>
                <a:cs typeface="Verdana"/>
              </a:rPr>
              <a:t>is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of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Top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80" dirty="0">
                <a:latin typeface="Verdana"/>
                <a:cs typeface="Verdana"/>
              </a:rPr>
              <a:t>7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cities.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6227" y="1780158"/>
            <a:ext cx="749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Nominal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Tahoma"/>
                <a:cs typeface="Tahoma"/>
              </a:rPr>
              <a:t>GDP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083" y="2631694"/>
            <a:ext cx="1118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(million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units)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083" y="2419857"/>
            <a:ext cx="1202690" cy="38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Car</a:t>
            </a:r>
            <a:r>
              <a:rPr sz="1400" b="1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Volume</a:t>
            </a:r>
            <a:endParaRPr sz="1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8861" y="3904615"/>
            <a:ext cx="1009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(‘000)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8861" y="3692778"/>
            <a:ext cx="10871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endParaRPr sz="1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</a:pPr>
            <a:r>
              <a:rPr sz="900" spc="-110" dirty="0">
                <a:solidFill>
                  <a:srgbClr val="FFFFFF"/>
                </a:solidFill>
                <a:latin typeface="Verdana"/>
                <a:cs typeface="Verdana"/>
              </a:rPr>
              <a:t>^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7972" y="3069793"/>
            <a:ext cx="548640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Bank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75"/>
              </a:lnSpc>
            </a:pPr>
            <a:r>
              <a:rPr sz="1400" b="1" spc="-20" dirty="0">
                <a:solidFill>
                  <a:srgbClr val="FFFFFF"/>
                </a:solidFill>
                <a:latin typeface="Tahoma"/>
                <a:cs typeface="Tahoma"/>
              </a:rPr>
              <a:t>Credit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47413" y="5464861"/>
            <a:ext cx="218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ahoma"/>
                <a:cs typeface="Tahoma"/>
              </a:rPr>
              <a:t>Innovation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has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been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the </a:t>
            </a:r>
            <a:r>
              <a:rPr sz="1200" b="1" spc="-30" dirty="0">
                <a:latin typeface="Tahoma"/>
                <a:cs typeface="Tahoma"/>
              </a:rPr>
              <a:t>catalyst</a:t>
            </a:r>
            <a:r>
              <a:rPr sz="1200" b="1" spc="45" dirty="0">
                <a:latin typeface="Tahoma"/>
                <a:cs typeface="Tahoma"/>
              </a:rPr>
              <a:t> </a:t>
            </a:r>
            <a:r>
              <a:rPr sz="1200" b="1" spc="-90" dirty="0">
                <a:latin typeface="Tahoma"/>
                <a:cs typeface="Tahoma"/>
              </a:rPr>
              <a:t>for</a:t>
            </a:r>
            <a:r>
              <a:rPr sz="1200" b="1" spc="7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economic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growth </a:t>
            </a:r>
            <a:r>
              <a:rPr sz="1200" b="1" spc="-130" dirty="0">
                <a:latin typeface="Tahoma"/>
                <a:cs typeface="Tahoma"/>
              </a:rPr>
              <a:t>&amp;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wealth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creation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55354" y="5366384"/>
            <a:ext cx="2421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Tahoma"/>
                <a:cs typeface="Tahoma"/>
              </a:rPr>
              <a:t>India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could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be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at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inflection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point </a:t>
            </a:r>
            <a:r>
              <a:rPr sz="1200" b="1" spc="-40" dirty="0">
                <a:latin typeface="Tahoma"/>
                <a:cs typeface="Tahoma"/>
              </a:rPr>
              <a:t>where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innovation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could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20" dirty="0">
                <a:latin typeface="Tahoma"/>
                <a:cs typeface="Tahoma"/>
              </a:rPr>
              <a:t>a </a:t>
            </a:r>
            <a:r>
              <a:rPr sz="1200" b="1" spc="-40" dirty="0">
                <a:latin typeface="Tahoma"/>
                <a:cs typeface="Tahoma"/>
              </a:rPr>
              <a:t>significant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contributor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to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growth </a:t>
            </a:r>
            <a:r>
              <a:rPr sz="1200" b="1" dirty="0">
                <a:latin typeface="Tahoma"/>
                <a:cs typeface="Tahoma"/>
              </a:rPr>
              <a:t>and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wealth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creation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in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the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future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0766" y="4370323"/>
            <a:ext cx="6325870" cy="9258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5875" marR="5272405">
              <a:lnSpc>
                <a:spcPts val="1670"/>
              </a:lnSpc>
              <a:spcBef>
                <a:spcPts val="165"/>
              </a:spcBef>
            </a:pP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Nasdaq</a:t>
            </a:r>
            <a:r>
              <a:rPr sz="1400" b="1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100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Index*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280"/>
              </a:spcBef>
            </a:pPr>
            <a:r>
              <a:rPr sz="1000" spc="-105" dirty="0">
                <a:latin typeface="Verdana"/>
                <a:cs typeface="Verdana"/>
              </a:rPr>
              <a:t>*The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90" dirty="0">
                <a:latin typeface="Verdana"/>
                <a:cs typeface="Verdana"/>
              </a:rPr>
              <a:t>5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biggest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weights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60" dirty="0">
                <a:latin typeface="Verdana"/>
                <a:cs typeface="Verdana"/>
              </a:rPr>
              <a:t>in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the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Nasdaq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100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index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Apple,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Microsoft,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Amazon,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Nvidia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&amp;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Meta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Platforms </a:t>
            </a:r>
            <a:r>
              <a:rPr sz="1000" spc="-30" dirty="0">
                <a:latin typeface="Verdana"/>
                <a:cs typeface="Verdana"/>
              </a:rPr>
              <a:t>as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August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31,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2023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363467" y="1349854"/>
          <a:ext cx="7821294" cy="3370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1992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2002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2022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0256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2002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768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2022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$6.52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56845" marB="0"/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400" spc="-130" dirty="0">
                          <a:latin typeface="Verdana"/>
                          <a:cs typeface="Verdana"/>
                        </a:rPr>
                        <a:t>$10.93</a:t>
                      </a:r>
                      <a:r>
                        <a:rPr sz="14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54305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400" spc="-130" dirty="0">
                          <a:latin typeface="Verdana"/>
                          <a:cs typeface="Verdana"/>
                        </a:rPr>
                        <a:t>$25.46</a:t>
                      </a:r>
                      <a:r>
                        <a:rPr sz="14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54305" marB="0"/>
                </a:tc>
                <a:tc>
                  <a:txBody>
                    <a:bodyPr/>
                    <a:lstStyle/>
                    <a:p>
                      <a:pPr marL="211454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$0.52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51765" marB="0"/>
                </a:tc>
                <a:tc>
                  <a:txBody>
                    <a:bodyPr/>
                    <a:lstStyle/>
                    <a:p>
                      <a:pPr marL="283210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$3.39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517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12.85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16.81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1048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13.75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0340"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0.69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990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3.89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$2.03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70230">
                        <a:lnSpc>
                          <a:spcPct val="100000"/>
                        </a:lnSpc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$3.97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9370" algn="ctr">
                        <a:lnSpc>
                          <a:spcPct val="100000"/>
                        </a:lnSpc>
                      </a:pPr>
                      <a:r>
                        <a:rPr sz="1400" spc="-130" dirty="0">
                          <a:latin typeface="Verdana"/>
                          <a:cs typeface="Verdana"/>
                        </a:rPr>
                        <a:t>$11.98</a:t>
                      </a:r>
                      <a:r>
                        <a:rPr sz="14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63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$0.12</a:t>
                      </a:r>
                      <a:r>
                        <a:rPr sz="14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952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25" dirty="0">
                          <a:latin typeface="Verdana"/>
                          <a:cs typeface="Verdana"/>
                        </a:rPr>
                        <a:t>$1.57</a:t>
                      </a:r>
                      <a:r>
                        <a:rPr sz="14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20" dirty="0">
                          <a:latin typeface="Verdana"/>
                          <a:cs typeface="Verdana"/>
                        </a:rPr>
                        <a:t>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Verdana"/>
                          <a:cs typeface="Verdana"/>
                        </a:rPr>
                        <a:t>610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6200"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Verdana"/>
                          <a:cs typeface="Verdana"/>
                        </a:rPr>
                        <a:t>973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19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5" dirty="0">
                          <a:latin typeface="Verdana"/>
                          <a:cs typeface="Verdana"/>
                        </a:rPr>
                        <a:t>641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0979" algn="ctr">
                        <a:lnSpc>
                          <a:spcPts val="1480"/>
                        </a:lnSpc>
                      </a:pPr>
                      <a:r>
                        <a:rPr sz="1400" spc="-25" dirty="0">
                          <a:latin typeface="Verdana"/>
                          <a:cs typeface="Verdana"/>
                        </a:rPr>
                        <a:t>30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224154" algn="ctr">
                        <a:lnSpc>
                          <a:spcPts val="805"/>
                        </a:lnSpc>
                      </a:pPr>
                      <a:r>
                        <a:rPr sz="900" spc="-10" dirty="0">
                          <a:latin typeface="Verdana"/>
                          <a:cs typeface="Verdana"/>
                        </a:rPr>
                        <a:t>(2006)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90830"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Verdana"/>
                          <a:cs typeface="Verdana"/>
                        </a:rPr>
                        <a:t>468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360.18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58737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984.36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Verdana"/>
                          <a:cs typeface="Verdana"/>
                        </a:rPr>
                        <a:t>10,939.76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100" i="1" spc="-60" dirty="0">
                          <a:latin typeface="Verdana"/>
                          <a:cs typeface="Verdana"/>
                        </a:rPr>
                        <a:t>There</a:t>
                      </a:r>
                      <a:r>
                        <a:rPr sz="1100" i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i="1" spc="-114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i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i="1" dirty="0">
                          <a:latin typeface="Verdana"/>
                          <a:cs typeface="Verdana"/>
                        </a:rPr>
                        <a:t>no</a:t>
                      </a:r>
                      <a:r>
                        <a:rPr sz="1100" i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i="1" spc="-75" dirty="0">
                          <a:latin typeface="Verdana"/>
                          <a:cs typeface="Verdana"/>
                        </a:rPr>
                        <a:t>similar</a:t>
                      </a:r>
                      <a:r>
                        <a:rPr sz="1100" i="1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index</a:t>
                      </a:r>
                      <a:r>
                        <a:rPr sz="1100" i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i="1" dirty="0">
                          <a:latin typeface="Verdana"/>
                          <a:cs typeface="Verdana"/>
                        </a:rPr>
                        <a:t>available</a:t>
                      </a:r>
                      <a:r>
                        <a:rPr sz="1100" i="1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i="1" spc="-55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100" i="1" spc="-20" dirty="0">
                          <a:latin typeface="Verdana"/>
                          <a:cs typeface="Verdana"/>
                        </a:rPr>
                        <a:t>India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95" y="1749551"/>
            <a:ext cx="487680" cy="31135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985" y="641614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4" name="object 4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95871" y="946403"/>
            <a:ext cx="8225155" cy="4437380"/>
            <a:chOff x="495871" y="946403"/>
            <a:chExt cx="8225155" cy="443738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3340" y="2816352"/>
              <a:ext cx="122579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468" y="3282696"/>
              <a:ext cx="1225790" cy="3657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5871" y="1122425"/>
              <a:ext cx="8225155" cy="4261485"/>
            </a:xfrm>
            <a:custGeom>
              <a:avLst/>
              <a:gdLst/>
              <a:ahLst/>
              <a:cxnLst/>
              <a:rect l="l" t="t" r="r" b="b"/>
              <a:pathLst>
                <a:path w="8225155" h="4261485">
                  <a:moveTo>
                    <a:pt x="8224964" y="4218432"/>
                  </a:moveTo>
                  <a:lnTo>
                    <a:pt x="8196466" y="4204208"/>
                  </a:lnTo>
                  <a:lnTo>
                    <a:pt x="8139239" y="4175633"/>
                  </a:lnTo>
                  <a:lnTo>
                    <a:pt x="8139239" y="4204220"/>
                  </a:lnTo>
                  <a:lnTo>
                    <a:pt x="57150" y="4207256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49" y="71374"/>
                  </a:lnTo>
                  <a:lnTo>
                    <a:pt x="42862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4221619"/>
                  </a:lnTo>
                  <a:lnTo>
                    <a:pt x="42862" y="4221619"/>
                  </a:lnTo>
                  <a:lnTo>
                    <a:pt x="42862" y="4235831"/>
                  </a:lnTo>
                  <a:lnTo>
                    <a:pt x="8139239" y="4232795"/>
                  </a:lnTo>
                  <a:lnTo>
                    <a:pt x="8139239" y="4261358"/>
                  </a:lnTo>
                  <a:lnTo>
                    <a:pt x="8224964" y="421843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3973" y="3177108"/>
              <a:ext cx="2871470" cy="2061845"/>
            </a:xfrm>
            <a:custGeom>
              <a:avLst/>
              <a:gdLst/>
              <a:ahLst/>
              <a:cxnLst/>
              <a:rect l="l" t="t" r="r" b="b"/>
              <a:pathLst>
                <a:path w="2871470" h="2061845">
                  <a:moveTo>
                    <a:pt x="0" y="2061641"/>
                  </a:moveTo>
                  <a:lnTo>
                    <a:pt x="20551" y="1999795"/>
                  </a:lnTo>
                  <a:lnTo>
                    <a:pt x="41104" y="1938033"/>
                  </a:lnTo>
                  <a:lnTo>
                    <a:pt x="61663" y="1876438"/>
                  </a:lnTo>
                  <a:lnTo>
                    <a:pt x="82230" y="1815095"/>
                  </a:lnTo>
                  <a:lnTo>
                    <a:pt x="102807" y="1754089"/>
                  </a:lnTo>
                  <a:lnTo>
                    <a:pt x="123396" y="1693502"/>
                  </a:lnTo>
                  <a:lnTo>
                    <a:pt x="144002" y="1633420"/>
                  </a:lnTo>
                  <a:lnTo>
                    <a:pt x="164625" y="1573926"/>
                  </a:lnTo>
                  <a:lnTo>
                    <a:pt x="185269" y="1515104"/>
                  </a:lnTo>
                  <a:lnTo>
                    <a:pt x="205936" y="1457040"/>
                  </a:lnTo>
                  <a:lnTo>
                    <a:pt x="226628" y="1399816"/>
                  </a:lnTo>
                  <a:lnTo>
                    <a:pt x="247349" y="1343517"/>
                  </a:lnTo>
                  <a:lnTo>
                    <a:pt x="268101" y="1288227"/>
                  </a:lnTo>
                  <a:lnTo>
                    <a:pt x="288887" y="1234031"/>
                  </a:lnTo>
                  <a:lnTo>
                    <a:pt x="309708" y="1181012"/>
                  </a:lnTo>
                  <a:lnTo>
                    <a:pt x="330568" y="1129255"/>
                  </a:lnTo>
                  <a:lnTo>
                    <a:pt x="351469" y="1078843"/>
                  </a:lnTo>
                  <a:lnTo>
                    <a:pt x="372414" y="1029861"/>
                  </a:lnTo>
                  <a:lnTo>
                    <a:pt x="393406" y="982393"/>
                  </a:lnTo>
                  <a:lnTo>
                    <a:pt x="414446" y="936524"/>
                  </a:lnTo>
                  <a:lnTo>
                    <a:pt x="435537" y="892336"/>
                  </a:lnTo>
                  <a:lnTo>
                    <a:pt x="456683" y="849915"/>
                  </a:lnTo>
                  <a:lnTo>
                    <a:pt x="477886" y="809345"/>
                  </a:lnTo>
                  <a:lnTo>
                    <a:pt x="499147" y="770709"/>
                  </a:lnTo>
                  <a:lnTo>
                    <a:pt x="520470" y="734093"/>
                  </a:lnTo>
                  <a:lnTo>
                    <a:pt x="541858" y="699579"/>
                  </a:lnTo>
                  <a:lnTo>
                    <a:pt x="563313" y="667252"/>
                  </a:lnTo>
                  <a:lnTo>
                    <a:pt x="606433" y="609497"/>
                  </a:lnTo>
                  <a:lnTo>
                    <a:pt x="649852" y="561500"/>
                  </a:lnTo>
                  <a:lnTo>
                    <a:pt x="693590" y="523935"/>
                  </a:lnTo>
                  <a:lnTo>
                    <a:pt x="737668" y="497474"/>
                  </a:lnTo>
                  <a:lnTo>
                    <a:pt x="786123" y="483234"/>
                  </a:lnTo>
                  <a:lnTo>
                    <a:pt x="813315" y="483947"/>
                  </a:lnTo>
                  <a:lnTo>
                    <a:pt x="870078" y="502218"/>
                  </a:lnTo>
                  <a:lnTo>
                    <a:pt x="929419" y="540541"/>
                  </a:lnTo>
                  <a:lnTo>
                    <a:pt x="959835" y="566317"/>
                  </a:lnTo>
                  <a:lnTo>
                    <a:pt x="990630" y="596021"/>
                  </a:lnTo>
                  <a:lnTo>
                    <a:pt x="1021715" y="629291"/>
                  </a:lnTo>
                  <a:lnTo>
                    <a:pt x="1053001" y="665765"/>
                  </a:lnTo>
                  <a:lnTo>
                    <a:pt x="1084401" y="705083"/>
                  </a:lnTo>
                  <a:lnTo>
                    <a:pt x="1115826" y="746882"/>
                  </a:lnTo>
                  <a:lnTo>
                    <a:pt x="1147186" y="790800"/>
                  </a:lnTo>
                  <a:lnTo>
                    <a:pt x="1178393" y="836477"/>
                  </a:lnTo>
                  <a:lnTo>
                    <a:pt x="1209359" y="883549"/>
                  </a:lnTo>
                  <a:lnTo>
                    <a:pt x="1239995" y="931657"/>
                  </a:lnTo>
                  <a:lnTo>
                    <a:pt x="1270213" y="980438"/>
                  </a:lnTo>
                  <a:lnTo>
                    <a:pt x="1299923" y="1029530"/>
                  </a:lnTo>
                  <a:lnTo>
                    <a:pt x="1329038" y="1078573"/>
                  </a:lnTo>
                  <a:lnTo>
                    <a:pt x="1357468" y="1127203"/>
                  </a:lnTo>
                  <a:lnTo>
                    <a:pt x="1385125" y="1175061"/>
                  </a:lnTo>
                  <a:lnTo>
                    <a:pt x="1411921" y="1221783"/>
                  </a:lnTo>
                  <a:lnTo>
                    <a:pt x="1437766" y="1267009"/>
                  </a:lnTo>
                  <a:lnTo>
                    <a:pt x="1462573" y="1310376"/>
                  </a:lnTo>
                  <a:lnTo>
                    <a:pt x="1486252" y="1351524"/>
                  </a:lnTo>
                  <a:lnTo>
                    <a:pt x="1508716" y="1390090"/>
                  </a:lnTo>
                  <a:lnTo>
                    <a:pt x="1529874" y="1425713"/>
                  </a:lnTo>
                  <a:lnTo>
                    <a:pt x="1567924" y="1486684"/>
                  </a:lnTo>
                  <a:lnTo>
                    <a:pt x="1599692" y="1531543"/>
                  </a:lnTo>
                  <a:lnTo>
                    <a:pt x="1645671" y="1590080"/>
                  </a:lnTo>
                  <a:lnTo>
                    <a:pt x="1675253" y="1628624"/>
                  </a:lnTo>
                  <a:lnTo>
                    <a:pt x="1690779" y="1650033"/>
                  </a:lnTo>
                  <a:lnTo>
                    <a:pt x="1694592" y="1657162"/>
                  </a:lnTo>
                  <a:lnTo>
                    <a:pt x="1689036" y="1652866"/>
                  </a:lnTo>
                  <a:lnTo>
                    <a:pt x="1676451" y="1640003"/>
                  </a:lnTo>
                  <a:lnTo>
                    <a:pt x="1659182" y="1621427"/>
                  </a:lnTo>
                  <a:lnTo>
                    <a:pt x="1639570" y="1599996"/>
                  </a:lnTo>
                </a:path>
                <a:path w="2871470" h="2061845">
                  <a:moveTo>
                    <a:pt x="966216" y="940739"/>
                  </a:moveTo>
                  <a:lnTo>
                    <a:pt x="993890" y="889313"/>
                  </a:lnTo>
                  <a:lnTo>
                    <a:pt x="1021573" y="838024"/>
                  </a:lnTo>
                  <a:lnTo>
                    <a:pt x="1049273" y="787007"/>
                  </a:lnTo>
                  <a:lnTo>
                    <a:pt x="1076999" y="736400"/>
                  </a:lnTo>
                  <a:lnTo>
                    <a:pt x="1104761" y="686339"/>
                  </a:lnTo>
                  <a:lnTo>
                    <a:pt x="1132568" y="636961"/>
                  </a:lnTo>
                  <a:lnTo>
                    <a:pt x="1160429" y="588403"/>
                  </a:lnTo>
                  <a:lnTo>
                    <a:pt x="1188353" y="540801"/>
                  </a:lnTo>
                  <a:lnTo>
                    <a:pt x="1216348" y="494292"/>
                  </a:lnTo>
                  <a:lnTo>
                    <a:pt x="1244425" y="449014"/>
                  </a:lnTo>
                  <a:lnTo>
                    <a:pt x="1272593" y="405102"/>
                  </a:lnTo>
                  <a:lnTo>
                    <a:pt x="1300859" y="362694"/>
                  </a:lnTo>
                  <a:lnTo>
                    <a:pt x="1329235" y="321926"/>
                  </a:lnTo>
                  <a:lnTo>
                    <a:pt x="1357728" y="282935"/>
                  </a:lnTo>
                  <a:lnTo>
                    <a:pt x="1386347" y="245858"/>
                  </a:lnTo>
                  <a:lnTo>
                    <a:pt x="1415103" y="210832"/>
                  </a:lnTo>
                  <a:lnTo>
                    <a:pt x="1444004" y="177993"/>
                  </a:lnTo>
                  <a:lnTo>
                    <a:pt x="1473058" y="147479"/>
                  </a:lnTo>
                  <a:lnTo>
                    <a:pt x="1502276" y="119425"/>
                  </a:lnTo>
                  <a:lnTo>
                    <a:pt x="1531667" y="93969"/>
                  </a:lnTo>
                  <a:lnTo>
                    <a:pt x="1591001" y="51397"/>
                  </a:lnTo>
                  <a:lnTo>
                    <a:pt x="1651134" y="20856"/>
                  </a:lnTo>
                  <a:lnTo>
                    <a:pt x="1712138" y="3442"/>
                  </a:lnTo>
                  <a:lnTo>
                    <a:pt x="1742990" y="0"/>
                  </a:lnTo>
                  <a:lnTo>
                    <a:pt x="1774088" y="248"/>
                  </a:lnTo>
                  <a:lnTo>
                    <a:pt x="1837055" y="12369"/>
                  </a:lnTo>
                  <a:lnTo>
                    <a:pt x="1887520" y="33294"/>
                  </a:lnTo>
                  <a:lnTo>
                    <a:pt x="1938629" y="63908"/>
                  </a:lnTo>
                  <a:lnTo>
                    <a:pt x="1990346" y="103672"/>
                  </a:lnTo>
                  <a:lnTo>
                    <a:pt x="2042635" y="152048"/>
                  </a:lnTo>
                  <a:lnTo>
                    <a:pt x="2095461" y="208497"/>
                  </a:lnTo>
                  <a:lnTo>
                    <a:pt x="2122063" y="239581"/>
                  </a:lnTo>
                  <a:lnTo>
                    <a:pt x="2148786" y="272481"/>
                  </a:lnTo>
                  <a:lnTo>
                    <a:pt x="2175626" y="307131"/>
                  </a:lnTo>
                  <a:lnTo>
                    <a:pt x="2202576" y="343462"/>
                  </a:lnTo>
                  <a:lnTo>
                    <a:pt x="2229634" y="381408"/>
                  </a:lnTo>
                  <a:lnTo>
                    <a:pt x="2256795" y="420901"/>
                  </a:lnTo>
                  <a:lnTo>
                    <a:pt x="2284053" y="461874"/>
                  </a:lnTo>
                  <a:lnTo>
                    <a:pt x="2311406" y="504260"/>
                  </a:lnTo>
                  <a:lnTo>
                    <a:pt x="2338847" y="547991"/>
                  </a:lnTo>
                  <a:lnTo>
                    <a:pt x="2366374" y="593001"/>
                  </a:lnTo>
                  <a:lnTo>
                    <a:pt x="2393980" y="639221"/>
                  </a:lnTo>
                  <a:lnTo>
                    <a:pt x="2421662" y="686584"/>
                  </a:lnTo>
                  <a:lnTo>
                    <a:pt x="2449416" y="735024"/>
                  </a:lnTo>
                  <a:lnTo>
                    <a:pt x="2477236" y="784473"/>
                  </a:lnTo>
                  <a:lnTo>
                    <a:pt x="2505118" y="834863"/>
                  </a:lnTo>
                  <a:lnTo>
                    <a:pt x="2533058" y="886128"/>
                  </a:lnTo>
                  <a:lnTo>
                    <a:pt x="2561052" y="938200"/>
                  </a:lnTo>
                  <a:lnTo>
                    <a:pt x="2589094" y="991011"/>
                  </a:lnTo>
                  <a:lnTo>
                    <a:pt x="2617181" y="1044495"/>
                  </a:lnTo>
                  <a:lnTo>
                    <a:pt x="2645307" y="1098584"/>
                  </a:lnTo>
                  <a:lnTo>
                    <a:pt x="2673469" y="1153211"/>
                  </a:lnTo>
                  <a:lnTo>
                    <a:pt x="2701662" y="1208308"/>
                  </a:lnTo>
                  <a:lnTo>
                    <a:pt x="2729881" y="1263808"/>
                  </a:lnTo>
                  <a:lnTo>
                    <a:pt x="2758122" y="1319645"/>
                  </a:lnTo>
                  <a:lnTo>
                    <a:pt x="2786381" y="1375750"/>
                  </a:lnTo>
                  <a:lnTo>
                    <a:pt x="2814652" y="1432057"/>
                  </a:lnTo>
                  <a:lnTo>
                    <a:pt x="2842932" y="1488497"/>
                  </a:lnTo>
                  <a:lnTo>
                    <a:pt x="2871216" y="1545005"/>
                  </a:lnTo>
                </a:path>
              </a:pathLst>
            </a:custGeom>
            <a:ln w="19050">
              <a:solidFill>
                <a:srgbClr val="2956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3772" y="2298191"/>
              <a:ext cx="1225790" cy="3657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05861" y="2701643"/>
              <a:ext cx="1705610" cy="1741805"/>
            </a:xfrm>
            <a:custGeom>
              <a:avLst/>
              <a:gdLst/>
              <a:ahLst/>
              <a:cxnLst/>
              <a:rect l="l" t="t" r="r" b="b"/>
              <a:pathLst>
                <a:path w="1705610" h="1741804">
                  <a:moveTo>
                    <a:pt x="0" y="1373278"/>
                  </a:moveTo>
                  <a:lnTo>
                    <a:pt x="23685" y="1313658"/>
                  </a:lnTo>
                  <a:lnTo>
                    <a:pt x="47371" y="1254137"/>
                  </a:lnTo>
                  <a:lnTo>
                    <a:pt x="71056" y="1194817"/>
                  </a:lnTo>
                  <a:lnTo>
                    <a:pt x="94742" y="1135796"/>
                  </a:lnTo>
                  <a:lnTo>
                    <a:pt x="118427" y="1077175"/>
                  </a:lnTo>
                  <a:lnTo>
                    <a:pt x="142113" y="1019053"/>
                  </a:lnTo>
                  <a:lnTo>
                    <a:pt x="165798" y="961531"/>
                  </a:lnTo>
                  <a:lnTo>
                    <a:pt x="189484" y="904708"/>
                  </a:lnTo>
                  <a:lnTo>
                    <a:pt x="213169" y="848685"/>
                  </a:lnTo>
                  <a:lnTo>
                    <a:pt x="236855" y="793561"/>
                  </a:lnTo>
                  <a:lnTo>
                    <a:pt x="260540" y="739436"/>
                  </a:lnTo>
                  <a:lnTo>
                    <a:pt x="284226" y="686411"/>
                  </a:lnTo>
                  <a:lnTo>
                    <a:pt x="307911" y="634584"/>
                  </a:lnTo>
                  <a:lnTo>
                    <a:pt x="331597" y="584056"/>
                  </a:lnTo>
                  <a:lnTo>
                    <a:pt x="355282" y="534928"/>
                  </a:lnTo>
                  <a:lnTo>
                    <a:pt x="378968" y="487298"/>
                  </a:lnTo>
                  <a:lnTo>
                    <a:pt x="402653" y="441267"/>
                  </a:lnTo>
                  <a:lnTo>
                    <a:pt x="426339" y="396934"/>
                  </a:lnTo>
                  <a:lnTo>
                    <a:pt x="450024" y="354400"/>
                  </a:lnTo>
                  <a:lnTo>
                    <a:pt x="473710" y="313765"/>
                  </a:lnTo>
                  <a:lnTo>
                    <a:pt x="497395" y="275128"/>
                  </a:lnTo>
                  <a:lnTo>
                    <a:pt x="521081" y="238589"/>
                  </a:lnTo>
                  <a:lnTo>
                    <a:pt x="544766" y="204249"/>
                  </a:lnTo>
                  <a:lnTo>
                    <a:pt x="568452" y="172206"/>
                  </a:lnTo>
                  <a:lnTo>
                    <a:pt x="615823" y="115416"/>
                  </a:lnTo>
                  <a:lnTo>
                    <a:pt x="663194" y="69018"/>
                  </a:lnTo>
                  <a:lnTo>
                    <a:pt x="710565" y="33811"/>
                  </a:lnTo>
                  <a:lnTo>
                    <a:pt x="757936" y="10594"/>
                  </a:lnTo>
                  <a:lnTo>
                    <a:pt x="805307" y="167"/>
                  </a:lnTo>
                  <a:lnTo>
                    <a:pt x="828992" y="0"/>
                  </a:lnTo>
                  <a:lnTo>
                    <a:pt x="852677" y="3329"/>
                  </a:lnTo>
                  <a:lnTo>
                    <a:pt x="1105816" y="300809"/>
                  </a:lnTo>
                  <a:lnTo>
                    <a:pt x="1385601" y="895457"/>
                  </a:lnTo>
                  <a:lnTo>
                    <a:pt x="1612094" y="1478603"/>
                  </a:lnTo>
                  <a:lnTo>
                    <a:pt x="1705355" y="1741578"/>
                  </a:lnTo>
                </a:path>
              </a:pathLst>
            </a:custGeom>
            <a:ln w="19049">
              <a:solidFill>
                <a:srgbClr val="2956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6312" y="1850136"/>
              <a:ext cx="1225790" cy="3657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03725" y="2215339"/>
              <a:ext cx="2110740" cy="1952625"/>
            </a:xfrm>
            <a:custGeom>
              <a:avLst/>
              <a:gdLst/>
              <a:ahLst/>
              <a:cxnLst/>
              <a:rect l="l" t="t" r="r" b="b"/>
              <a:pathLst>
                <a:path w="2110740" h="1952625">
                  <a:moveTo>
                    <a:pt x="0" y="1435148"/>
                  </a:moveTo>
                  <a:lnTo>
                    <a:pt x="21156" y="1376439"/>
                  </a:lnTo>
                  <a:lnTo>
                    <a:pt x="42321" y="1317817"/>
                  </a:lnTo>
                  <a:lnTo>
                    <a:pt x="63500" y="1259369"/>
                  </a:lnTo>
                  <a:lnTo>
                    <a:pt x="84700" y="1201184"/>
                  </a:lnTo>
                  <a:lnTo>
                    <a:pt x="105928" y="1143348"/>
                  </a:lnTo>
                  <a:lnTo>
                    <a:pt x="127192" y="1085949"/>
                  </a:lnTo>
                  <a:lnTo>
                    <a:pt x="148498" y="1029074"/>
                  </a:lnTo>
                  <a:lnTo>
                    <a:pt x="169853" y="972811"/>
                  </a:lnTo>
                  <a:lnTo>
                    <a:pt x="191264" y="917247"/>
                  </a:lnTo>
                  <a:lnTo>
                    <a:pt x="212738" y="862470"/>
                  </a:lnTo>
                  <a:lnTo>
                    <a:pt x="234283" y="808566"/>
                  </a:lnTo>
                  <a:lnTo>
                    <a:pt x="255904" y="755623"/>
                  </a:lnTo>
                  <a:lnTo>
                    <a:pt x="277608" y="703729"/>
                  </a:lnTo>
                  <a:lnTo>
                    <a:pt x="299404" y="652971"/>
                  </a:lnTo>
                  <a:lnTo>
                    <a:pt x="321297" y="603435"/>
                  </a:lnTo>
                  <a:lnTo>
                    <a:pt x="343296" y="555211"/>
                  </a:lnTo>
                  <a:lnTo>
                    <a:pt x="365405" y="508385"/>
                  </a:lnTo>
                  <a:lnTo>
                    <a:pt x="387633" y="463044"/>
                  </a:lnTo>
                  <a:lnTo>
                    <a:pt x="409987" y="419275"/>
                  </a:lnTo>
                  <a:lnTo>
                    <a:pt x="432473" y="377167"/>
                  </a:lnTo>
                  <a:lnTo>
                    <a:pt x="455099" y="336807"/>
                  </a:lnTo>
                  <a:lnTo>
                    <a:pt x="477871" y="298281"/>
                  </a:lnTo>
                  <a:lnTo>
                    <a:pt x="500796" y="261678"/>
                  </a:lnTo>
                  <a:lnTo>
                    <a:pt x="523882" y="227084"/>
                  </a:lnTo>
                  <a:lnTo>
                    <a:pt x="547134" y="194587"/>
                  </a:lnTo>
                  <a:lnTo>
                    <a:pt x="570561" y="164275"/>
                  </a:lnTo>
                  <a:lnTo>
                    <a:pt x="617965" y="110553"/>
                  </a:lnTo>
                  <a:lnTo>
                    <a:pt x="666148" y="66617"/>
                  </a:lnTo>
                  <a:lnTo>
                    <a:pt x="715167" y="33166"/>
                  </a:lnTo>
                  <a:lnTo>
                    <a:pt x="765077" y="10900"/>
                  </a:lnTo>
                  <a:lnTo>
                    <a:pt x="815933" y="517"/>
                  </a:lnTo>
                  <a:lnTo>
                    <a:pt x="841733" y="0"/>
                  </a:lnTo>
                  <a:lnTo>
                    <a:pt x="867790" y="2715"/>
                  </a:lnTo>
                  <a:lnTo>
                    <a:pt x="914632" y="18398"/>
                  </a:lnTo>
                  <a:lnTo>
                    <a:pt x="964400" y="49457"/>
                  </a:lnTo>
                  <a:lnTo>
                    <a:pt x="1016714" y="94507"/>
                  </a:lnTo>
                  <a:lnTo>
                    <a:pt x="1043709" y="121846"/>
                  </a:lnTo>
                  <a:lnTo>
                    <a:pt x="1071198" y="152164"/>
                  </a:lnTo>
                  <a:lnTo>
                    <a:pt x="1099134" y="185286"/>
                  </a:lnTo>
                  <a:lnTo>
                    <a:pt x="1127471" y="221041"/>
                  </a:lnTo>
                  <a:lnTo>
                    <a:pt x="1156160" y="259255"/>
                  </a:lnTo>
                  <a:lnTo>
                    <a:pt x="1185155" y="299755"/>
                  </a:lnTo>
                  <a:lnTo>
                    <a:pt x="1214407" y="342368"/>
                  </a:lnTo>
                  <a:lnTo>
                    <a:pt x="1243871" y="386921"/>
                  </a:lnTo>
                  <a:lnTo>
                    <a:pt x="1273498" y="433240"/>
                  </a:lnTo>
                  <a:lnTo>
                    <a:pt x="1303241" y="481153"/>
                  </a:lnTo>
                  <a:lnTo>
                    <a:pt x="1333053" y="530487"/>
                  </a:lnTo>
                  <a:lnTo>
                    <a:pt x="1362886" y="581067"/>
                  </a:lnTo>
                  <a:lnTo>
                    <a:pt x="1392693" y="632722"/>
                  </a:lnTo>
                  <a:lnTo>
                    <a:pt x="1422427" y="685278"/>
                  </a:lnTo>
                  <a:lnTo>
                    <a:pt x="1452041" y="738562"/>
                  </a:lnTo>
                  <a:lnTo>
                    <a:pt x="1481486" y="792401"/>
                  </a:lnTo>
                  <a:lnTo>
                    <a:pt x="1510716" y="846622"/>
                  </a:lnTo>
                  <a:lnTo>
                    <a:pt x="1539684" y="901052"/>
                  </a:lnTo>
                  <a:lnTo>
                    <a:pt x="1568341" y="955517"/>
                  </a:lnTo>
                  <a:lnTo>
                    <a:pt x="1596642" y="1009844"/>
                  </a:lnTo>
                  <a:lnTo>
                    <a:pt x="1624537" y="1063861"/>
                  </a:lnTo>
                  <a:lnTo>
                    <a:pt x="1651981" y="1117394"/>
                  </a:lnTo>
                  <a:lnTo>
                    <a:pt x="1678925" y="1170270"/>
                  </a:lnTo>
                  <a:lnTo>
                    <a:pt x="1705322" y="1222316"/>
                  </a:lnTo>
                  <a:lnTo>
                    <a:pt x="1731126" y="1273359"/>
                  </a:lnTo>
                  <a:lnTo>
                    <a:pt x="1756288" y="1323226"/>
                  </a:lnTo>
                  <a:lnTo>
                    <a:pt x="1780762" y="1371744"/>
                  </a:lnTo>
                  <a:lnTo>
                    <a:pt x="1804499" y="1418739"/>
                  </a:lnTo>
                  <a:lnTo>
                    <a:pt x="1827453" y="1464038"/>
                  </a:lnTo>
                  <a:lnTo>
                    <a:pt x="1849577" y="1507469"/>
                  </a:lnTo>
                  <a:lnTo>
                    <a:pt x="1870822" y="1548858"/>
                  </a:lnTo>
                  <a:lnTo>
                    <a:pt x="1891142" y="1588033"/>
                  </a:lnTo>
                  <a:lnTo>
                    <a:pt x="1910490" y="1624819"/>
                  </a:lnTo>
                  <a:lnTo>
                    <a:pt x="1928817" y="1659044"/>
                  </a:lnTo>
                  <a:lnTo>
                    <a:pt x="1962222" y="1719119"/>
                  </a:lnTo>
                  <a:lnTo>
                    <a:pt x="1990978" y="1766872"/>
                  </a:lnTo>
                  <a:lnTo>
                    <a:pt x="2030760" y="1829018"/>
                  </a:lnTo>
                  <a:lnTo>
                    <a:pt x="2061623" y="1877083"/>
                  </a:lnTo>
                  <a:lnTo>
                    <a:pt x="2084309" y="1912241"/>
                  </a:lnTo>
                  <a:lnTo>
                    <a:pt x="2108127" y="1948530"/>
                  </a:lnTo>
                  <a:lnTo>
                    <a:pt x="2110745" y="1952008"/>
                  </a:lnTo>
                  <a:lnTo>
                    <a:pt x="2108161" y="1947273"/>
                  </a:lnTo>
                  <a:lnTo>
                    <a:pt x="2076622" y="1895519"/>
                  </a:lnTo>
                  <a:lnTo>
                    <a:pt x="2043208" y="1841460"/>
                  </a:lnTo>
                  <a:lnTo>
                    <a:pt x="2025014" y="1812084"/>
                  </a:lnTo>
                </a:path>
              </a:pathLst>
            </a:custGeom>
            <a:ln w="19050">
              <a:solidFill>
                <a:srgbClr val="2956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3380" y="1403603"/>
              <a:ext cx="1225790" cy="3657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77789" y="1744277"/>
              <a:ext cx="2019300" cy="2051685"/>
            </a:xfrm>
            <a:custGeom>
              <a:avLst/>
              <a:gdLst/>
              <a:ahLst/>
              <a:cxnLst/>
              <a:rect l="l" t="t" r="r" b="b"/>
              <a:pathLst>
                <a:path w="2019300" h="2051685">
                  <a:moveTo>
                    <a:pt x="0" y="1197296"/>
                  </a:moveTo>
                  <a:lnTo>
                    <a:pt x="40094" y="1149013"/>
                  </a:lnTo>
                  <a:lnTo>
                    <a:pt x="80170" y="1100800"/>
                  </a:lnTo>
                  <a:lnTo>
                    <a:pt x="120209" y="1052726"/>
                  </a:lnTo>
                  <a:lnTo>
                    <a:pt x="160191" y="1004861"/>
                  </a:lnTo>
                  <a:lnTo>
                    <a:pt x="200100" y="957276"/>
                  </a:lnTo>
                  <a:lnTo>
                    <a:pt x="239917" y="910039"/>
                  </a:lnTo>
                  <a:lnTo>
                    <a:pt x="279623" y="863221"/>
                  </a:lnTo>
                  <a:lnTo>
                    <a:pt x="319199" y="816891"/>
                  </a:lnTo>
                  <a:lnTo>
                    <a:pt x="358629" y="771121"/>
                  </a:lnTo>
                  <a:lnTo>
                    <a:pt x="397892" y="725978"/>
                  </a:lnTo>
                  <a:lnTo>
                    <a:pt x="436971" y="681534"/>
                  </a:lnTo>
                  <a:lnTo>
                    <a:pt x="475847" y="637858"/>
                  </a:lnTo>
                  <a:lnTo>
                    <a:pt x="514502" y="595020"/>
                  </a:lnTo>
                  <a:lnTo>
                    <a:pt x="552917" y="553091"/>
                  </a:lnTo>
                  <a:lnTo>
                    <a:pt x="591075" y="512138"/>
                  </a:lnTo>
                  <a:lnTo>
                    <a:pt x="628957" y="472234"/>
                  </a:lnTo>
                  <a:lnTo>
                    <a:pt x="666543" y="433447"/>
                  </a:lnTo>
                  <a:lnTo>
                    <a:pt x="703817" y="395847"/>
                  </a:lnTo>
                  <a:lnTo>
                    <a:pt x="740760" y="359505"/>
                  </a:lnTo>
                  <a:lnTo>
                    <a:pt x="777352" y="324490"/>
                  </a:lnTo>
                  <a:lnTo>
                    <a:pt x="813577" y="290872"/>
                  </a:lnTo>
                  <a:lnTo>
                    <a:pt x="849415" y="258721"/>
                  </a:lnTo>
                  <a:lnTo>
                    <a:pt x="884847" y="228107"/>
                  </a:lnTo>
                  <a:lnTo>
                    <a:pt x="919857" y="199099"/>
                  </a:lnTo>
                  <a:lnTo>
                    <a:pt x="954425" y="171768"/>
                  </a:lnTo>
                  <a:lnTo>
                    <a:pt x="988533" y="146183"/>
                  </a:lnTo>
                  <a:lnTo>
                    <a:pt x="1022162" y="122415"/>
                  </a:lnTo>
                  <a:lnTo>
                    <a:pt x="1055294" y="100533"/>
                  </a:lnTo>
                  <a:lnTo>
                    <a:pt x="1087911" y="80607"/>
                  </a:lnTo>
                  <a:lnTo>
                    <a:pt x="1151526" y="46902"/>
                  </a:lnTo>
                  <a:lnTo>
                    <a:pt x="1212859" y="21860"/>
                  </a:lnTo>
                  <a:lnTo>
                    <a:pt x="1271763" y="6039"/>
                  </a:lnTo>
                  <a:lnTo>
                    <a:pt x="1328092" y="0"/>
                  </a:lnTo>
                  <a:lnTo>
                    <a:pt x="1355244" y="822"/>
                  </a:lnTo>
                  <a:lnTo>
                    <a:pt x="1407433" y="10501"/>
                  </a:lnTo>
                  <a:lnTo>
                    <a:pt x="1666113" y="396966"/>
                  </a:lnTo>
                  <a:lnTo>
                    <a:pt x="1852072" y="1088711"/>
                  </a:lnTo>
                  <a:lnTo>
                    <a:pt x="1974929" y="1753786"/>
                  </a:lnTo>
                  <a:lnTo>
                    <a:pt x="2019300" y="2051244"/>
                  </a:lnTo>
                </a:path>
              </a:pathLst>
            </a:custGeom>
            <a:ln w="19050">
              <a:solidFill>
                <a:srgbClr val="2956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400" y="946403"/>
              <a:ext cx="1225790" cy="3657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60642" y="1290113"/>
              <a:ext cx="1868805" cy="1533525"/>
            </a:xfrm>
            <a:custGeom>
              <a:avLst/>
              <a:gdLst/>
              <a:ahLst/>
              <a:cxnLst/>
              <a:rect l="l" t="t" r="r" b="b"/>
              <a:pathLst>
                <a:path w="1868804" h="1533525">
                  <a:moveTo>
                    <a:pt x="0" y="870283"/>
                  </a:moveTo>
                  <a:lnTo>
                    <a:pt x="37031" y="822058"/>
                  </a:lnTo>
                  <a:lnTo>
                    <a:pt x="74048" y="773966"/>
                  </a:lnTo>
                  <a:lnTo>
                    <a:pt x="111040" y="726138"/>
                  </a:lnTo>
                  <a:lnTo>
                    <a:pt x="147993" y="678706"/>
                  </a:lnTo>
                  <a:lnTo>
                    <a:pt x="184893" y="631801"/>
                  </a:lnTo>
                  <a:lnTo>
                    <a:pt x="221727" y="585556"/>
                  </a:lnTo>
                  <a:lnTo>
                    <a:pt x="258483" y="540102"/>
                  </a:lnTo>
                  <a:lnTo>
                    <a:pt x="295148" y="495571"/>
                  </a:lnTo>
                  <a:lnTo>
                    <a:pt x="331707" y="452095"/>
                  </a:lnTo>
                  <a:lnTo>
                    <a:pt x="368149" y="409805"/>
                  </a:lnTo>
                  <a:lnTo>
                    <a:pt x="404460" y="368832"/>
                  </a:lnTo>
                  <a:lnTo>
                    <a:pt x="440627" y="329310"/>
                  </a:lnTo>
                  <a:lnTo>
                    <a:pt x="476636" y="291369"/>
                  </a:lnTo>
                  <a:lnTo>
                    <a:pt x="512475" y="255141"/>
                  </a:lnTo>
                  <a:lnTo>
                    <a:pt x="548131" y="220758"/>
                  </a:lnTo>
                  <a:lnTo>
                    <a:pt x="583591" y="188351"/>
                  </a:lnTo>
                  <a:lnTo>
                    <a:pt x="618841" y="158052"/>
                  </a:lnTo>
                  <a:lnTo>
                    <a:pt x="653869" y="129994"/>
                  </a:lnTo>
                  <a:lnTo>
                    <a:pt x="688660" y="104307"/>
                  </a:lnTo>
                  <a:lnTo>
                    <a:pt x="723203" y="81124"/>
                  </a:lnTo>
                  <a:lnTo>
                    <a:pt x="757484" y="60576"/>
                  </a:lnTo>
                  <a:lnTo>
                    <a:pt x="791490" y="42794"/>
                  </a:lnTo>
                  <a:lnTo>
                    <a:pt x="858625" y="16059"/>
                  </a:lnTo>
                  <a:lnTo>
                    <a:pt x="924503" y="1971"/>
                  </a:lnTo>
                  <a:lnTo>
                    <a:pt x="956937" y="0"/>
                  </a:lnTo>
                  <a:lnTo>
                    <a:pt x="989018" y="1585"/>
                  </a:lnTo>
                  <a:lnTo>
                    <a:pt x="1052067" y="15954"/>
                  </a:lnTo>
                  <a:lnTo>
                    <a:pt x="1310997" y="299621"/>
                  </a:lnTo>
                  <a:lnTo>
                    <a:pt x="1577022" y="815959"/>
                  </a:lnTo>
                  <a:lnTo>
                    <a:pt x="1784659" y="1311580"/>
                  </a:lnTo>
                  <a:lnTo>
                    <a:pt x="1868424" y="1533096"/>
                  </a:lnTo>
                </a:path>
              </a:pathLst>
            </a:custGeom>
            <a:ln w="19050">
              <a:solidFill>
                <a:srgbClr val="2956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0519" y="2581655"/>
            <a:ext cx="2885400" cy="54582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9252204" y="3236976"/>
            <a:ext cx="2771140" cy="3324225"/>
            <a:chOff x="9252204" y="3236976"/>
            <a:chExt cx="2771140" cy="3324225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2204" y="3236976"/>
              <a:ext cx="2770631" cy="33237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0816" y="5097780"/>
              <a:ext cx="284988" cy="2011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07652" y="3607308"/>
              <a:ext cx="310896" cy="201168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Waves</a:t>
            </a:r>
            <a:r>
              <a:rPr spc="-100" dirty="0"/>
              <a:t> </a:t>
            </a:r>
            <a:r>
              <a:rPr spc="-60" dirty="0"/>
              <a:t>of</a:t>
            </a:r>
            <a:r>
              <a:rPr spc="-105" dirty="0"/>
              <a:t> </a:t>
            </a:r>
            <a:r>
              <a:rPr spc="-95" dirty="0"/>
              <a:t>Innovation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82295" y="6513068"/>
            <a:ext cx="4150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latin typeface="Verdana"/>
                <a:cs typeface="Verdana"/>
              </a:rPr>
              <a:t>Sources:</a:t>
            </a:r>
            <a:r>
              <a:rPr sz="900" spc="365" dirty="0">
                <a:latin typeface="Verdana"/>
                <a:cs typeface="Verdana"/>
              </a:rPr>
              <a:t> </a:t>
            </a:r>
            <a:r>
              <a:rPr sz="9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7"/>
              </a:rPr>
              <a:t>https://www.visualcapitalist.com/the-</a:t>
            </a:r>
            <a:r>
              <a:rPr sz="900" u="sng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7"/>
              </a:rPr>
              <a:t>history-</a:t>
            </a:r>
            <a:r>
              <a:rPr sz="9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7"/>
              </a:rPr>
              <a:t>of-</a:t>
            </a:r>
            <a:r>
              <a:rPr sz="9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7"/>
              </a:rPr>
              <a:t>innovation-</a:t>
            </a:r>
            <a:r>
              <a:rPr sz="9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7"/>
              </a:rPr>
              <a:t>cycles/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51221" y="6513068"/>
            <a:ext cx="2792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latin typeface="Verdana"/>
                <a:cs typeface="Verdana"/>
              </a:rPr>
              <a:t>IC</a:t>
            </a:r>
            <a:r>
              <a:rPr sz="900" spc="-65" dirty="0">
                <a:latin typeface="Verdana"/>
                <a:cs typeface="Verdana"/>
              </a:rPr>
              <a:t> </a:t>
            </a:r>
            <a:r>
              <a:rPr sz="900" spc="-135" dirty="0">
                <a:latin typeface="Verdana"/>
                <a:cs typeface="Verdana"/>
              </a:rPr>
              <a:t>–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Internal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Combustion;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spc="-100" dirty="0">
                <a:latin typeface="Verdana"/>
                <a:cs typeface="Verdana"/>
              </a:rPr>
              <a:t>AI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135" dirty="0">
                <a:latin typeface="Verdana"/>
                <a:cs typeface="Verdana"/>
              </a:rPr>
              <a:t>–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Artificial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Intelligence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66554" y="3598926"/>
            <a:ext cx="1637030" cy="273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solidFill>
                  <a:srgbClr val="EE7C1A"/>
                </a:solidFill>
                <a:latin typeface="Tahoma"/>
                <a:cs typeface="Tahoma"/>
              </a:rPr>
              <a:t>The</a:t>
            </a:r>
            <a:r>
              <a:rPr sz="2400" b="1" spc="-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EE7C1A"/>
                </a:solidFill>
                <a:latin typeface="Tahoma"/>
                <a:cs typeface="Tahoma"/>
              </a:rPr>
              <a:t>best </a:t>
            </a:r>
            <a:r>
              <a:rPr sz="2400" b="1" dirty="0">
                <a:solidFill>
                  <a:srgbClr val="EE7C1A"/>
                </a:solidFill>
                <a:latin typeface="Tahoma"/>
                <a:cs typeface="Tahoma"/>
              </a:rPr>
              <a:t>way</a:t>
            </a:r>
            <a:r>
              <a:rPr sz="2400" b="1" spc="-1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EE7C1A"/>
                </a:solidFill>
                <a:latin typeface="Tahoma"/>
                <a:cs typeface="Tahoma"/>
              </a:rPr>
              <a:t>to </a:t>
            </a:r>
            <a:r>
              <a:rPr sz="2400" b="1" spc="-20" dirty="0">
                <a:solidFill>
                  <a:srgbClr val="EE7C1A"/>
                </a:solidFill>
                <a:latin typeface="Tahoma"/>
                <a:cs typeface="Tahoma"/>
              </a:rPr>
              <a:t>predict</a:t>
            </a:r>
            <a:r>
              <a:rPr sz="2400" b="1" spc="-1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EE7C1A"/>
                </a:solidFill>
                <a:latin typeface="Tahoma"/>
                <a:cs typeface="Tahoma"/>
              </a:rPr>
              <a:t>the </a:t>
            </a:r>
            <a:r>
              <a:rPr sz="2400" b="1" spc="-155" dirty="0">
                <a:solidFill>
                  <a:srgbClr val="EE7C1A"/>
                </a:solidFill>
                <a:latin typeface="Tahoma"/>
                <a:cs typeface="Tahoma"/>
              </a:rPr>
              <a:t>future</a:t>
            </a:r>
            <a:r>
              <a:rPr sz="2400" b="1" spc="-1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400" b="1" spc="-170" dirty="0">
                <a:solidFill>
                  <a:srgbClr val="EE7C1A"/>
                </a:solidFill>
                <a:latin typeface="Tahoma"/>
                <a:cs typeface="Tahoma"/>
              </a:rPr>
              <a:t>is</a:t>
            </a:r>
            <a:r>
              <a:rPr sz="2400" b="1" spc="-1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EE7C1A"/>
                </a:solidFill>
                <a:latin typeface="Tahoma"/>
                <a:cs typeface="Tahoma"/>
              </a:rPr>
              <a:t>to </a:t>
            </a:r>
            <a:r>
              <a:rPr sz="2400" b="1" dirty="0">
                <a:solidFill>
                  <a:srgbClr val="EE7C1A"/>
                </a:solidFill>
                <a:latin typeface="Tahoma"/>
                <a:cs typeface="Tahoma"/>
              </a:rPr>
              <a:t>create</a:t>
            </a:r>
            <a:r>
              <a:rPr sz="2400" b="1" spc="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EE7C1A"/>
                </a:solidFill>
                <a:latin typeface="Tahoma"/>
                <a:cs typeface="Tahoma"/>
              </a:rPr>
              <a:t>it</a:t>
            </a:r>
            <a:endParaRPr sz="2400">
              <a:latin typeface="Tahoma"/>
              <a:cs typeface="Tahoma"/>
            </a:endParaRPr>
          </a:p>
          <a:p>
            <a:pPr marL="155575">
              <a:lnSpc>
                <a:spcPct val="100000"/>
              </a:lnSpc>
              <a:spcBef>
                <a:spcPts val="2050"/>
              </a:spcBef>
            </a:pPr>
            <a:r>
              <a:rPr sz="2100" b="1" i="1" spc="-150" dirty="0">
                <a:solidFill>
                  <a:srgbClr val="FFFFFF"/>
                </a:solidFill>
                <a:latin typeface="Verdana"/>
                <a:cs typeface="Verdana"/>
              </a:rPr>
              <a:t>Alan</a:t>
            </a:r>
            <a:r>
              <a:rPr sz="2100" b="1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b="1" i="1" spc="-25" dirty="0">
                <a:solidFill>
                  <a:srgbClr val="FFFFFF"/>
                </a:solidFill>
                <a:latin typeface="Verdana"/>
                <a:cs typeface="Verdana"/>
              </a:rPr>
              <a:t>Kay</a:t>
            </a:r>
            <a:endParaRPr sz="21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930"/>
              </a:spcBef>
            </a:pPr>
            <a:r>
              <a:rPr sz="1200" b="1" spc="-10" dirty="0">
                <a:latin typeface="Tahoma"/>
                <a:cs typeface="Tahoma"/>
              </a:rPr>
              <a:t>Computer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Scientist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86798" y="2639694"/>
            <a:ext cx="266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Present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wave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innovation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734043" y="2557272"/>
            <a:ext cx="266700" cy="513715"/>
          </a:xfrm>
          <a:custGeom>
            <a:avLst/>
            <a:gdLst/>
            <a:ahLst/>
            <a:cxnLst/>
            <a:rect l="l" t="t" r="r" b="b"/>
            <a:pathLst>
              <a:path w="266700" h="513714">
                <a:moveTo>
                  <a:pt x="133350" y="0"/>
                </a:moveTo>
                <a:lnTo>
                  <a:pt x="133350" y="128397"/>
                </a:lnTo>
                <a:lnTo>
                  <a:pt x="0" y="128397"/>
                </a:lnTo>
                <a:lnTo>
                  <a:pt x="0" y="385190"/>
                </a:lnTo>
                <a:lnTo>
                  <a:pt x="133350" y="385190"/>
                </a:lnTo>
                <a:lnTo>
                  <a:pt x="133350" y="513588"/>
                </a:lnTo>
                <a:lnTo>
                  <a:pt x="266700" y="256793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3072" y="5387466"/>
            <a:ext cx="360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Verdana"/>
                <a:cs typeface="Verdana"/>
              </a:rPr>
              <a:t>1785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50873" y="5387466"/>
            <a:ext cx="360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Verdana"/>
                <a:cs typeface="Verdana"/>
              </a:rPr>
              <a:t>1845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92165" y="5371338"/>
            <a:ext cx="360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Verdana"/>
                <a:cs typeface="Verdana"/>
              </a:rPr>
              <a:t>1990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30236" y="5372480"/>
            <a:ext cx="360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Verdana"/>
                <a:cs typeface="Verdana"/>
              </a:rPr>
              <a:t>2030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8580" y="2724874"/>
            <a:ext cx="212725" cy="985519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latin typeface="Verdana"/>
                <a:cs typeface="Verdana"/>
              </a:rPr>
              <a:t>INNOVATION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65047" y="4118609"/>
            <a:ext cx="335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Verdana"/>
                <a:cs typeface="Verdana"/>
              </a:rPr>
              <a:t>IRON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80413" y="3691254"/>
            <a:ext cx="9080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latin typeface="Verdana"/>
                <a:cs typeface="Verdana"/>
              </a:rPr>
              <a:t>STEAM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POWER </a:t>
            </a:r>
            <a:r>
              <a:rPr sz="1000" spc="-10" dirty="0">
                <a:latin typeface="Verdana"/>
                <a:cs typeface="Verdana"/>
              </a:rPr>
              <a:t>RAILROAD STEEL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61769" y="4148709"/>
            <a:ext cx="547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Verdana"/>
                <a:cs typeface="Verdana"/>
              </a:rPr>
              <a:t>COTTON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99307" y="3223386"/>
            <a:ext cx="74358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95" dirty="0">
                <a:latin typeface="Verdana"/>
                <a:cs typeface="Verdana"/>
              </a:rPr>
              <a:t>ELECTRICITY </a:t>
            </a:r>
            <a:r>
              <a:rPr sz="1000" spc="-45" dirty="0">
                <a:latin typeface="Verdana"/>
                <a:cs typeface="Verdana"/>
              </a:rPr>
              <a:t>CHEMICALS </a:t>
            </a:r>
            <a:r>
              <a:rPr sz="1000" spc="-50" dirty="0">
                <a:latin typeface="Verdana"/>
                <a:cs typeface="Verdana"/>
              </a:rPr>
              <a:t>IC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ENGINE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95902" y="2728341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Verdana"/>
                <a:cs typeface="Verdana"/>
              </a:rPr>
              <a:t>PETROCHEM. </a:t>
            </a:r>
            <a:r>
              <a:rPr sz="1000" spc="-70" dirty="0">
                <a:latin typeface="Verdana"/>
                <a:cs typeface="Verdana"/>
              </a:rPr>
              <a:t>ELECTRONICS </a:t>
            </a:r>
            <a:r>
              <a:rPr sz="1000" spc="-10" dirty="0">
                <a:latin typeface="Verdana"/>
                <a:cs typeface="Verdana"/>
              </a:rPr>
              <a:t>AVIATION SPACE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19369" y="2463799"/>
            <a:ext cx="11899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latin typeface="Verdana"/>
                <a:cs typeface="Verdana"/>
              </a:rPr>
              <a:t>DIGITAL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90" dirty="0">
                <a:latin typeface="Verdana"/>
                <a:cs typeface="Verdana"/>
              </a:rPr>
              <a:t>NETWORKS </a:t>
            </a:r>
            <a:r>
              <a:rPr sz="1000" spc="-10" dirty="0">
                <a:latin typeface="Verdana"/>
                <a:cs typeface="Verdana"/>
              </a:rPr>
              <a:t>BIOTECH. </a:t>
            </a:r>
            <a:r>
              <a:rPr sz="1000" spc="-90" dirty="0">
                <a:latin typeface="Verdana"/>
                <a:cs typeface="Verdana"/>
              </a:rPr>
              <a:t>SOFTWARE</a:t>
            </a:r>
            <a:r>
              <a:rPr sz="1000" spc="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5357" y="4271009"/>
            <a:ext cx="1054735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WATERPOWER </a:t>
            </a:r>
            <a:r>
              <a:rPr sz="1000" spc="-60" dirty="0">
                <a:latin typeface="Verdana"/>
                <a:cs typeface="Verdana"/>
              </a:rPr>
              <a:t>MECHANISATION </a:t>
            </a:r>
            <a:r>
              <a:rPr sz="1000" spc="-30" dirty="0">
                <a:latin typeface="Verdana"/>
                <a:cs typeface="Verdana"/>
              </a:rPr>
              <a:t>TEXTILES </a:t>
            </a:r>
            <a:r>
              <a:rPr sz="1000" spc="-10" dirty="0">
                <a:latin typeface="Verdana"/>
                <a:cs typeface="Verdana"/>
              </a:rPr>
              <a:t>COMMERCE</a:t>
            </a:r>
            <a:endParaRPr sz="1000">
              <a:latin typeface="Verdana"/>
              <a:cs typeface="Verdana"/>
            </a:endParaRPr>
          </a:p>
          <a:p>
            <a:pPr marL="20320" marR="330200">
              <a:lnSpc>
                <a:spcPct val="100000"/>
              </a:lnSpc>
              <a:spcBef>
                <a:spcPts val="635"/>
              </a:spcBef>
            </a:pPr>
            <a:r>
              <a:rPr sz="900" spc="-25" dirty="0">
                <a:latin typeface="Verdana"/>
                <a:cs typeface="Verdana"/>
              </a:rPr>
              <a:t>INDUSTRIAL </a:t>
            </a:r>
            <a:r>
              <a:rPr sz="900" spc="-60" dirty="0">
                <a:latin typeface="Verdana"/>
                <a:cs typeface="Verdana"/>
              </a:rPr>
              <a:t>REVOLUTION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79167" y="4961001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Verdana"/>
                <a:cs typeface="Verdana"/>
              </a:rPr>
              <a:t>HEAVY </a:t>
            </a:r>
            <a:r>
              <a:rPr sz="900" spc="-60" dirty="0">
                <a:latin typeface="Verdana"/>
                <a:cs typeface="Verdana"/>
              </a:rPr>
              <a:t>ENGINEERING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07257" y="4960746"/>
            <a:ext cx="1504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22225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Verdana"/>
                <a:cs typeface="Verdana"/>
              </a:rPr>
              <a:t>AUTOMOBILE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75" dirty="0">
                <a:latin typeface="Verdana"/>
                <a:cs typeface="Verdana"/>
              </a:rPr>
              <a:t>MASS </a:t>
            </a:r>
            <a:r>
              <a:rPr sz="900" spc="-10" dirty="0">
                <a:latin typeface="Verdana"/>
                <a:cs typeface="Verdana"/>
              </a:rPr>
              <a:t>PRODUCTION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155700" algn="l"/>
              </a:tabLst>
            </a:pPr>
            <a:r>
              <a:rPr sz="1200" spc="-20" dirty="0">
                <a:latin typeface="Verdana"/>
                <a:cs typeface="Verdana"/>
              </a:rPr>
              <a:t>1900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95" dirty="0">
                <a:latin typeface="Verdana"/>
                <a:cs typeface="Verdana"/>
              </a:rPr>
              <a:t>1950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89575" y="4960746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Verdana"/>
                <a:cs typeface="Verdana"/>
              </a:rPr>
              <a:t>INFO.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70" dirty="0">
                <a:latin typeface="Verdana"/>
                <a:cs typeface="Verdana"/>
              </a:rPr>
              <a:t>TECH. </a:t>
            </a:r>
            <a:r>
              <a:rPr sz="900" spc="-10" dirty="0">
                <a:latin typeface="Verdana"/>
                <a:cs typeface="Verdana"/>
              </a:rPr>
              <a:t>TELECOM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94550" y="4960746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110" dirty="0">
                <a:latin typeface="Verdana"/>
                <a:cs typeface="Verdana"/>
              </a:rPr>
              <a:t>SUSTAINABILITY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spc="-70" dirty="0">
                <a:latin typeface="Verdana"/>
                <a:cs typeface="Verdana"/>
              </a:rPr>
              <a:t>DIGITAL </a:t>
            </a:r>
            <a:r>
              <a:rPr sz="900" spc="-10" dirty="0">
                <a:latin typeface="Verdana"/>
                <a:cs typeface="Verdana"/>
              </a:rPr>
              <a:t>REVOLUTION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36015" y="3362325"/>
            <a:ext cx="736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b="1" spc="-150" baseline="2430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200" b="1" spc="67" baseline="24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WAVE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93061" y="2888360"/>
            <a:ext cx="786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b="1" spc="-37" baseline="24305" dirty="0">
                <a:solidFill>
                  <a:srgbClr val="FFFFFF"/>
                </a:solidFill>
                <a:latin typeface="Tahoma"/>
                <a:cs typeface="Tahoma"/>
              </a:rPr>
              <a:t>ND</a:t>
            </a:r>
            <a:r>
              <a:rPr sz="1200" b="1" spc="-15" baseline="24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WAVE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91942" y="2378202"/>
            <a:ext cx="771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200" b="1" spc="-89" baseline="24305" dirty="0">
                <a:solidFill>
                  <a:srgbClr val="FFFFFF"/>
                </a:solidFill>
                <a:latin typeface="Tahoma"/>
                <a:cs typeface="Tahoma"/>
              </a:rPr>
              <a:t>RD</a:t>
            </a:r>
            <a:r>
              <a:rPr sz="1200" b="1" spc="7" baseline="24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WAVE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95470" y="1921890"/>
            <a:ext cx="753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200" b="1" spc="-135" baseline="2430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b="1" spc="67" baseline="24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WAVE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45708" y="1480184"/>
            <a:ext cx="753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200" b="1" spc="-135" baseline="2430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b="1" spc="67" baseline="24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WAVE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66381" y="942594"/>
            <a:ext cx="1676400" cy="2051685"/>
          </a:xfrm>
          <a:prstGeom prst="rect">
            <a:avLst/>
          </a:prstGeom>
          <a:ln w="28575">
            <a:solidFill>
              <a:srgbClr val="EC7C3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825"/>
              </a:spcBef>
            </a:pPr>
            <a:r>
              <a:rPr sz="1200" b="1" spc="-9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200" b="1" spc="-135" baseline="2430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b="1" spc="67" baseline="24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WAVE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ahoma"/>
              <a:cs typeface="Tahoma"/>
            </a:endParaRPr>
          </a:p>
          <a:p>
            <a:pPr marL="360045" marR="422909" algn="ctr">
              <a:lnSpc>
                <a:spcPct val="100000"/>
              </a:lnSpc>
            </a:pPr>
            <a:r>
              <a:rPr sz="1000" spc="-125" dirty="0">
                <a:latin typeface="Verdana"/>
                <a:cs typeface="Verdana"/>
              </a:rPr>
              <a:t>SUSTAINABILITY </a:t>
            </a:r>
            <a:r>
              <a:rPr sz="1000" spc="-25" dirty="0">
                <a:latin typeface="Verdana"/>
                <a:cs typeface="Verdana"/>
              </a:rPr>
              <a:t>AI</a:t>
            </a:r>
            <a:endParaRPr sz="1000">
              <a:latin typeface="Verdana"/>
              <a:cs typeface="Verdana"/>
            </a:endParaRPr>
          </a:p>
          <a:p>
            <a:pPr marR="64769" algn="ctr">
              <a:lnSpc>
                <a:spcPct val="100000"/>
              </a:lnSpc>
            </a:pPr>
            <a:r>
              <a:rPr sz="1000" spc="-75" dirty="0">
                <a:latin typeface="Verdana"/>
                <a:cs typeface="Verdana"/>
              </a:rPr>
              <a:t>RENEWABLE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ENERGY</a:t>
            </a:r>
            <a:endParaRPr sz="1000">
              <a:latin typeface="Verdana"/>
              <a:cs typeface="Verdana"/>
            </a:endParaRPr>
          </a:p>
          <a:p>
            <a:pPr marL="165100" marR="227965" indent="238760">
              <a:lnSpc>
                <a:spcPct val="100000"/>
              </a:lnSpc>
            </a:pPr>
            <a:r>
              <a:rPr sz="1000" spc="-50" dirty="0">
                <a:latin typeface="Verdana"/>
                <a:cs typeface="Verdana"/>
              </a:rPr>
              <a:t>GREEN </a:t>
            </a:r>
            <a:r>
              <a:rPr sz="1000" spc="-20" dirty="0">
                <a:latin typeface="Verdana"/>
                <a:cs typeface="Verdana"/>
              </a:rPr>
              <a:t>TECH. </a:t>
            </a:r>
            <a:r>
              <a:rPr sz="1000" spc="-80" dirty="0">
                <a:latin typeface="Verdana"/>
                <a:cs typeface="Verdana"/>
              </a:rPr>
              <a:t>BIG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DATA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65" dirty="0">
                <a:latin typeface="Verdana"/>
                <a:cs typeface="Verdana"/>
              </a:rPr>
              <a:t>ANALYTICS</a:t>
            </a:r>
            <a:endParaRPr sz="1000">
              <a:latin typeface="Verdana"/>
              <a:cs typeface="Verdana"/>
            </a:endParaRPr>
          </a:p>
          <a:p>
            <a:pPr marL="341630" marR="401955" indent="8890">
              <a:lnSpc>
                <a:spcPct val="100000"/>
              </a:lnSpc>
            </a:pPr>
            <a:r>
              <a:rPr sz="1000" spc="-114" dirty="0">
                <a:latin typeface="Verdana"/>
                <a:cs typeface="Verdana"/>
              </a:rPr>
              <a:t>INDUSTRIAL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70" dirty="0">
                <a:latin typeface="Verdana"/>
                <a:cs typeface="Verdana"/>
              </a:rPr>
              <a:t>IOT </a:t>
            </a:r>
            <a:r>
              <a:rPr sz="1000" spc="-10" dirty="0">
                <a:latin typeface="Verdana"/>
                <a:cs typeface="Verdana"/>
              </a:rPr>
              <a:t>CLOUD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COMP.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63425" cy="6858000"/>
            <a:chOff x="0" y="0"/>
            <a:chExt cx="121634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72490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1883" y="7620"/>
              <a:ext cx="1661160" cy="82600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4985" y="641614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87452"/>
            <a:ext cx="12192000" cy="6670675"/>
            <a:chOff x="0" y="187452"/>
            <a:chExt cx="12192000" cy="6670675"/>
          </a:xfrm>
        </p:grpSpPr>
        <p:sp>
          <p:nvSpPr>
            <p:cNvPr id="7" name="object 7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028" y="187451"/>
              <a:ext cx="9808845" cy="445134"/>
            </a:xfrm>
            <a:custGeom>
              <a:avLst/>
              <a:gdLst/>
              <a:ahLst/>
              <a:cxnLst/>
              <a:rect l="l" t="t" r="r" b="b"/>
              <a:pathLst>
                <a:path w="9808844" h="445134">
                  <a:moveTo>
                    <a:pt x="9808464" y="0"/>
                  </a:moveTo>
                  <a:lnTo>
                    <a:pt x="9808464" y="0"/>
                  </a:lnTo>
                  <a:lnTo>
                    <a:pt x="0" y="0"/>
                  </a:lnTo>
                  <a:lnTo>
                    <a:pt x="0" y="445008"/>
                  </a:lnTo>
                  <a:lnTo>
                    <a:pt x="9428988" y="445008"/>
                  </a:lnTo>
                  <a:lnTo>
                    <a:pt x="9808464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India</a:t>
            </a:r>
            <a:r>
              <a:rPr spc="-70" dirty="0"/>
              <a:t> </a:t>
            </a:r>
            <a:r>
              <a:rPr spc="-175" dirty="0"/>
              <a:t>is</a:t>
            </a:r>
            <a:r>
              <a:rPr spc="-45" dirty="0"/>
              <a:t> </a:t>
            </a:r>
            <a:r>
              <a:rPr spc="-85" dirty="0"/>
              <a:t>getting</a:t>
            </a:r>
            <a:r>
              <a:rPr spc="-90" dirty="0"/>
              <a:t> </a:t>
            </a:r>
            <a:r>
              <a:rPr spc="-100" dirty="0"/>
              <a:t>better</a:t>
            </a:r>
            <a:r>
              <a:rPr spc="-65" dirty="0"/>
              <a:t> </a:t>
            </a:r>
            <a:r>
              <a:rPr spc="-10" dirty="0"/>
              <a:t>at</a:t>
            </a:r>
            <a:r>
              <a:rPr spc="-65" dirty="0"/>
              <a:t> </a:t>
            </a:r>
            <a:r>
              <a:rPr spc="-40" dirty="0"/>
              <a:t>innovation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7009" y="6513068"/>
            <a:ext cx="5633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Tahoma"/>
                <a:cs typeface="Tahoma"/>
              </a:rPr>
              <a:t>Sources: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spc="-50" dirty="0">
                <a:latin typeface="Verdana"/>
                <a:cs typeface="Verdana"/>
              </a:rPr>
              <a:t>WIPO</a:t>
            </a:r>
            <a:r>
              <a:rPr sz="900" spc="2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(World</a:t>
            </a:r>
            <a:r>
              <a:rPr sz="900" spc="40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Intellectual</a:t>
            </a:r>
            <a:r>
              <a:rPr sz="900" spc="-5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Property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Organisation); </a:t>
            </a:r>
            <a:r>
              <a:rPr sz="9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4"/>
              </a:rPr>
              <a:t>https://www.isro.gov.in/Chandrayaan3.htm</a:t>
            </a:r>
            <a:r>
              <a:rPr sz="900" spc="-25" dirty="0">
                <a:solidFill>
                  <a:srgbClr val="0462C1"/>
                </a:solidFill>
                <a:latin typeface="Verdana"/>
                <a:cs typeface="Verdana"/>
                <a:hlinkClick r:id="rId4"/>
              </a:rPr>
              <a:t>l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4657" y="4653153"/>
            <a:ext cx="1329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Among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emerging </a:t>
            </a:r>
            <a:r>
              <a:rPr sz="1200" b="1" spc="-10" dirty="0">
                <a:latin typeface="Tahoma"/>
                <a:cs typeface="Tahoma"/>
              </a:rPr>
              <a:t>markets,</a:t>
            </a:r>
            <a:endParaRPr sz="1200">
              <a:latin typeface="Tahoma"/>
              <a:cs typeface="Tahoma"/>
            </a:endParaRPr>
          </a:p>
          <a:p>
            <a:pPr marL="12700" marR="221615">
              <a:lnSpc>
                <a:spcPct val="100000"/>
              </a:lnSpc>
            </a:pPr>
            <a:r>
              <a:rPr sz="1200" b="1" spc="-20" dirty="0">
                <a:latin typeface="Tahoma"/>
                <a:cs typeface="Tahoma"/>
              </a:rPr>
              <a:t>only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China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is </a:t>
            </a:r>
            <a:r>
              <a:rPr sz="1200" b="1" spc="-10" dirty="0">
                <a:latin typeface="Tahoma"/>
                <a:cs typeface="Tahoma"/>
              </a:rPr>
              <a:t>materially </a:t>
            </a:r>
            <a:r>
              <a:rPr sz="1200" b="1" dirty="0">
                <a:latin typeface="Tahoma"/>
                <a:cs typeface="Tahoma"/>
              </a:rPr>
              <a:t>ahead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of</a:t>
            </a:r>
            <a:r>
              <a:rPr sz="1200" b="1" spc="4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India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4657" y="1869440"/>
            <a:ext cx="12687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Tahoma"/>
                <a:cs typeface="Tahoma"/>
              </a:rPr>
              <a:t>India's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Global </a:t>
            </a:r>
            <a:r>
              <a:rPr sz="1200" b="1" spc="-50" dirty="0">
                <a:latin typeface="Tahoma"/>
                <a:cs typeface="Tahoma"/>
              </a:rPr>
              <a:t>Innovation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Index </a:t>
            </a:r>
            <a:r>
              <a:rPr sz="1200" b="1" spc="-30" dirty="0">
                <a:latin typeface="Tahoma"/>
                <a:cs typeface="Tahoma"/>
              </a:rPr>
              <a:t>ranking </a:t>
            </a:r>
            <a:r>
              <a:rPr sz="1200" b="1" spc="-25" dirty="0">
                <a:latin typeface="Tahoma"/>
                <a:cs typeface="Tahoma"/>
              </a:rPr>
              <a:t>has </a:t>
            </a:r>
            <a:r>
              <a:rPr sz="1200" b="1" spc="-10" dirty="0">
                <a:latin typeface="Tahoma"/>
                <a:cs typeface="Tahoma"/>
              </a:rPr>
              <a:t>improved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over </a:t>
            </a:r>
            <a:r>
              <a:rPr sz="1200" b="1" spc="-40" dirty="0">
                <a:latin typeface="Tahoma"/>
                <a:cs typeface="Tahoma"/>
              </a:rPr>
              <a:t>the </a:t>
            </a:r>
            <a:r>
              <a:rPr sz="1200" b="1" spc="-10" dirty="0">
                <a:latin typeface="Tahoma"/>
                <a:cs typeface="Tahoma"/>
              </a:rPr>
              <a:t>years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91109" y="1756981"/>
            <a:ext cx="4758690" cy="1638935"/>
            <a:chOff x="6591109" y="1756981"/>
            <a:chExt cx="4758690" cy="1638935"/>
          </a:xfrm>
        </p:grpSpPr>
        <p:sp>
          <p:nvSpPr>
            <p:cNvPr id="19" name="object 19"/>
            <p:cNvSpPr/>
            <p:nvPr/>
          </p:nvSpPr>
          <p:spPr>
            <a:xfrm>
              <a:off x="6595871" y="1943100"/>
              <a:ext cx="4749165" cy="542925"/>
            </a:xfrm>
            <a:custGeom>
              <a:avLst/>
              <a:gdLst/>
              <a:ahLst/>
              <a:cxnLst/>
              <a:rect l="l" t="t" r="r" b="b"/>
              <a:pathLst>
                <a:path w="4749165" h="542925">
                  <a:moveTo>
                    <a:pt x="0" y="0"/>
                  </a:moveTo>
                  <a:lnTo>
                    <a:pt x="204216" y="0"/>
                  </a:lnTo>
                </a:path>
                <a:path w="4749165" h="542925">
                  <a:moveTo>
                    <a:pt x="475487" y="0"/>
                  </a:moveTo>
                  <a:lnTo>
                    <a:pt x="882396" y="0"/>
                  </a:lnTo>
                </a:path>
                <a:path w="4749165" h="542925">
                  <a:moveTo>
                    <a:pt x="1153668" y="0"/>
                  </a:moveTo>
                  <a:lnTo>
                    <a:pt x="1560576" y="0"/>
                  </a:lnTo>
                </a:path>
                <a:path w="4749165" h="542925">
                  <a:moveTo>
                    <a:pt x="1831848" y="0"/>
                  </a:moveTo>
                  <a:lnTo>
                    <a:pt x="2238755" y="0"/>
                  </a:lnTo>
                </a:path>
                <a:path w="4749165" h="542925">
                  <a:moveTo>
                    <a:pt x="2510028" y="0"/>
                  </a:moveTo>
                  <a:lnTo>
                    <a:pt x="2916935" y="0"/>
                  </a:lnTo>
                </a:path>
                <a:path w="4749165" h="542925">
                  <a:moveTo>
                    <a:pt x="3189731" y="0"/>
                  </a:moveTo>
                  <a:lnTo>
                    <a:pt x="3596639" y="0"/>
                  </a:lnTo>
                </a:path>
                <a:path w="4749165" h="542925">
                  <a:moveTo>
                    <a:pt x="3867911" y="0"/>
                  </a:moveTo>
                  <a:lnTo>
                    <a:pt x="4274820" y="0"/>
                  </a:lnTo>
                </a:path>
                <a:path w="4749165" h="542925">
                  <a:moveTo>
                    <a:pt x="4546092" y="0"/>
                  </a:moveTo>
                  <a:lnTo>
                    <a:pt x="4748783" y="0"/>
                  </a:lnTo>
                </a:path>
                <a:path w="4749165" h="542925">
                  <a:moveTo>
                    <a:pt x="0" y="181355"/>
                  </a:moveTo>
                  <a:lnTo>
                    <a:pt x="204216" y="181355"/>
                  </a:lnTo>
                </a:path>
                <a:path w="4749165" h="542925">
                  <a:moveTo>
                    <a:pt x="475487" y="181355"/>
                  </a:moveTo>
                  <a:lnTo>
                    <a:pt x="882396" y="181355"/>
                  </a:lnTo>
                </a:path>
                <a:path w="4749165" h="542925">
                  <a:moveTo>
                    <a:pt x="1153668" y="181355"/>
                  </a:moveTo>
                  <a:lnTo>
                    <a:pt x="1560576" y="181355"/>
                  </a:lnTo>
                </a:path>
                <a:path w="4749165" h="542925">
                  <a:moveTo>
                    <a:pt x="1831848" y="181355"/>
                  </a:moveTo>
                  <a:lnTo>
                    <a:pt x="2238755" y="181355"/>
                  </a:lnTo>
                </a:path>
                <a:path w="4749165" h="542925">
                  <a:moveTo>
                    <a:pt x="2510028" y="181355"/>
                  </a:moveTo>
                  <a:lnTo>
                    <a:pt x="2916935" y="181355"/>
                  </a:lnTo>
                </a:path>
                <a:path w="4749165" h="542925">
                  <a:moveTo>
                    <a:pt x="3189731" y="181355"/>
                  </a:moveTo>
                  <a:lnTo>
                    <a:pt x="3596639" y="181355"/>
                  </a:lnTo>
                </a:path>
                <a:path w="4749165" h="542925">
                  <a:moveTo>
                    <a:pt x="3867911" y="181355"/>
                  </a:moveTo>
                  <a:lnTo>
                    <a:pt x="4274820" y="181355"/>
                  </a:lnTo>
                </a:path>
                <a:path w="4749165" h="542925">
                  <a:moveTo>
                    <a:pt x="4546092" y="181355"/>
                  </a:moveTo>
                  <a:lnTo>
                    <a:pt x="4748783" y="181355"/>
                  </a:lnTo>
                </a:path>
                <a:path w="4749165" h="542925">
                  <a:moveTo>
                    <a:pt x="0" y="361188"/>
                  </a:moveTo>
                  <a:lnTo>
                    <a:pt x="204216" y="361188"/>
                  </a:lnTo>
                </a:path>
                <a:path w="4749165" h="542925">
                  <a:moveTo>
                    <a:pt x="475487" y="361188"/>
                  </a:moveTo>
                  <a:lnTo>
                    <a:pt x="882396" y="361188"/>
                  </a:lnTo>
                </a:path>
                <a:path w="4749165" h="542925">
                  <a:moveTo>
                    <a:pt x="1153668" y="361188"/>
                  </a:moveTo>
                  <a:lnTo>
                    <a:pt x="1560576" y="361188"/>
                  </a:lnTo>
                </a:path>
                <a:path w="4749165" h="542925">
                  <a:moveTo>
                    <a:pt x="1831848" y="361188"/>
                  </a:moveTo>
                  <a:lnTo>
                    <a:pt x="2238755" y="361188"/>
                  </a:lnTo>
                </a:path>
                <a:path w="4749165" h="542925">
                  <a:moveTo>
                    <a:pt x="2510028" y="361188"/>
                  </a:moveTo>
                  <a:lnTo>
                    <a:pt x="2916935" y="361188"/>
                  </a:lnTo>
                </a:path>
                <a:path w="4749165" h="542925">
                  <a:moveTo>
                    <a:pt x="3189731" y="361188"/>
                  </a:moveTo>
                  <a:lnTo>
                    <a:pt x="3596639" y="361188"/>
                  </a:lnTo>
                </a:path>
                <a:path w="4749165" h="542925">
                  <a:moveTo>
                    <a:pt x="3867911" y="361188"/>
                  </a:moveTo>
                  <a:lnTo>
                    <a:pt x="4274820" y="361188"/>
                  </a:lnTo>
                </a:path>
                <a:path w="4749165" h="542925">
                  <a:moveTo>
                    <a:pt x="4546092" y="361188"/>
                  </a:moveTo>
                  <a:lnTo>
                    <a:pt x="4748783" y="361188"/>
                  </a:lnTo>
                </a:path>
                <a:path w="4749165" h="542925">
                  <a:moveTo>
                    <a:pt x="0" y="542544"/>
                  </a:moveTo>
                  <a:lnTo>
                    <a:pt x="204216" y="542544"/>
                  </a:lnTo>
                </a:path>
                <a:path w="4749165" h="542925">
                  <a:moveTo>
                    <a:pt x="475487" y="542544"/>
                  </a:moveTo>
                  <a:lnTo>
                    <a:pt x="882396" y="542544"/>
                  </a:lnTo>
                </a:path>
                <a:path w="4749165" h="542925">
                  <a:moveTo>
                    <a:pt x="1153668" y="542544"/>
                  </a:moveTo>
                  <a:lnTo>
                    <a:pt x="1560576" y="542544"/>
                  </a:lnTo>
                </a:path>
                <a:path w="4749165" h="542925">
                  <a:moveTo>
                    <a:pt x="1831848" y="542544"/>
                  </a:moveTo>
                  <a:lnTo>
                    <a:pt x="2238755" y="542544"/>
                  </a:lnTo>
                </a:path>
                <a:path w="4749165" h="542925">
                  <a:moveTo>
                    <a:pt x="2510028" y="542544"/>
                  </a:moveTo>
                  <a:lnTo>
                    <a:pt x="2916935" y="542544"/>
                  </a:lnTo>
                </a:path>
                <a:path w="4749165" h="542925">
                  <a:moveTo>
                    <a:pt x="3189731" y="542544"/>
                  </a:moveTo>
                  <a:lnTo>
                    <a:pt x="3596639" y="54254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63783" y="2483262"/>
              <a:ext cx="881380" cy="5080"/>
            </a:xfrm>
            <a:custGeom>
              <a:avLst/>
              <a:gdLst/>
              <a:ahLst/>
              <a:cxnLst/>
              <a:rect l="l" t="t" r="r" b="b"/>
              <a:pathLst>
                <a:path w="881379" h="5080">
                  <a:moveTo>
                    <a:pt x="0" y="0"/>
                  </a:moveTo>
                  <a:lnTo>
                    <a:pt x="880872" y="0"/>
                  </a:lnTo>
                </a:path>
                <a:path w="881379" h="5080">
                  <a:moveTo>
                    <a:pt x="0" y="4762"/>
                  </a:moveTo>
                  <a:lnTo>
                    <a:pt x="880872" y="4762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95871" y="2667000"/>
              <a:ext cx="4749165" cy="180340"/>
            </a:xfrm>
            <a:custGeom>
              <a:avLst/>
              <a:gdLst/>
              <a:ahLst/>
              <a:cxnLst/>
              <a:rect l="l" t="t" r="r" b="b"/>
              <a:pathLst>
                <a:path w="4749165" h="180339">
                  <a:moveTo>
                    <a:pt x="0" y="0"/>
                  </a:moveTo>
                  <a:lnTo>
                    <a:pt x="204216" y="0"/>
                  </a:lnTo>
                </a:path>
                <a:path w="4749165" h="180339">
                  <a:moveTo>
                    <a:pt x="475487" y="0"/>
                  </a:moveTo>
                  <a:lnTo>
                    <a:pt x="882396" y="0"/>
                  </a:lnTo>
                </a:path>
                <a:path w="4749165" h="180339">
                  <a:moveTo>
                    <a:pt x="1153668" y="0"/>
                  </a:moveTo>
                  <a:lnTo>
                    <a:pt x="1560576" y="0"/>
                  </a:lnTo>
                </a:path>
                <a:path w="4749165" h="180339">
                  <a:moveTo>
                    <a:pt x="1831848" y="0"/>
                  </a:moveTo>
                  <a:lnTo>
                    <a:pt x="2238755" y="0"/>
                  </a:lnTo>
                </a:path>
                <a:path w="4749165" h="180339">
                  <a:moveTo>
                    <a:pt x="2510028" y="0"/>
                  </a:moveTo>
                  <a:lnTo>
                    <a:pt x="4748783" y="0"/>
                  </a:lnTo>
                </a:path>
                <a:path w="4749165" h="180339">
                  <a:moveTo>
                    <a:pt x="0" y="179832"/>
                  </a:moveTo>
                  <a:lnTo>
                    <a:pt x="204216" y="17983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71359" y="2844450"/>
              <a:ext cx="4273550" cy="5080"/>
            </a:xfrm>
            <a:custGeom>
              <a:avLst/>
              <a:gdLst/>
              <a:ahLst/>
              <a:cxnLst/>
              <a:rect l="l" t="t" r="r" b="b"/>
              <a:pathLst>
                <a:path w="4273550" h="5080">
                  <a:moveTo>
                    <a:pt x="0" y="0"/>
                  </a:moveTo>
                  <a:lnTo>
                    <a:pt x="4273296" y="0"/>
                  </a:lnTo>
                </a:path>
                <a:path w="4273550" h="5080">
                  <a:moveTo>
                    <a:pt x="0" y="4762"/>
                  </a:moveTo>
                  <a:lnTo>
                    <a:pt x="4273296" y="4762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95871" y="3028188"/>
              <a:ext cx="4749165" cy="363220"/>
            </a:xfrm>
            <a:custGeom>
              <a:avLst/>
              <a:gdLst/>
              <a:ahLst/>
              <a:cxnLst/>
              <a:rect l="l" t="t" r="r" b="b"/>
              <a:pathLst>
                <a:path w="4749165" h="363220">
                  <a:moveTo>
                    <a:pt x="0" y="0"/>
                  </a:moveTo>
                  <a:lnTo>
                    <a:pt x="4748783" y="0"/>
                  </a:lnTo>
                </a:path>
                <a:path w="4749165" h="363220">
                  <a:moveTo>
                    <a:pt x="0" y="181356"/>
                  </a:moveTo>
                  <a:lnTo>
                    <a:pt x="4748783" y="181356"/>
                  </a:lnTo>
                </a:path>
                <a:path w="4749165" h="363220">
                  <a:moveTo>
                    <a:pt x="0" y="362712"/>
                  </a:moveTo>
                  <a:lnTo>
                    <a:pt x="4748783" y="36271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00088" y="1761743"/>
              <a:ext cx="4342130" cy="1195070"/>
            </a:xfrm>
            <a:custGeom>
              <a:avLst/>
              <a:gdLst/>
              <a:ahLst/>
              <a:cxnLst/>
              <a:rect l="l" t="t" r="r" b="b"/>
              <a:pathLst>
                <a:path w="4342130" h="1195070">
                  <a:moveTo>
                    <a:pt x="271272" y="0"/>
                  </a:moveTo>
                  <a:lnTo>
                    <a:pt x="0" y="0"/>
                  </a:lnTo>
                  <a:lnTo>
                    <a:pt x="0" y="1194816"/>
                  </a:lnTo>
                  <a:lnTo>
                    <a:pt x="271272" y="1194816"/>
                  </a:lnTo>
                  <a:lnTo>
                    <a:pt x="271272" y="0"/>
                  </a:lnTo>
                  <a:close/>
                </a:path>
                <a:path w="4342130" h="1195070">
                  <a:moveTo>
                    <a:pt x="949452" y="0"/>
                  </a:moveTo>
                  <a:lnTo>
                    <a:pt x="678180" y="0"/>
                  </a:lnTo>
                  <a:lnTo>
                    <a:pt x="678180" y="1085088"/>
                  </a:lnTo>
                  <a:lnTo>
                    <a:pt x="949452" y="1085088"/>
                  </a:lnTo>
                  <a:lnTo>
                    <a:pt x="949452" y="0"/>
                  </a:lnTo>
                  <a:close/>
                </a:path>
                <a:path w="4342130" h="1195070">
                  <a:moveTo>
                    <a:pt x="1627632" y="0"/>
                  </a:moveTo>
                  <a:lnTo>
                    <a:pt x="1356360" y="0"/>
                  </a:lnTo>
                  <a:lnTo>
                    <a:pt x="1356360" y="1031748"/>
                  </a:lnTo>
                  <a:lnTo>
                    <a:pt x="1627632" y="1031748"/>
                  </a:lnTo>
                  <a:lnTo>
                    <a:pt x="1627632" y="0"/>
                  </a:lnTo>
                  <a:close/>
                </a:path>
                <a:path w="4342130" h="1195070">
                  <a:moveTo>
                    <a:pt x="2305812" y="0"/>
                  </a:moveTo>
                  <a:lnTo>
                    <a:pt x="2034540" y="0"/>
                  </a:lnTo>
                  <a:lnTo>
                    <a:pt x="2034540" y="940308"/>
                  </a:lnTo>
                  <a:lnTo>
                    <a:pt x="2305812" y="940308"/>
                  </a:lnTo>
                  <a:lnTo>
                    <a:pt x="2305812" y="0"/>
                  </a:lnTo>
                  <a:close/>
                </a:path>
                <a:path w="4342130" h="1195070">
                  <a:moveTo>
                    <a:pt x="2985516" y="0"/>
                  </a:moveTo>
                  <a:lnTo>
                    <a:pt x="2712720" y="0"/>
                  </a:lnTo>
                  <a:lnTo>
                    <a:pt x="2712720" y="868680"/>
                  </a:lnTo>
                  <a:lnTo>
                    <a:pt x="2985516" y="868680"/>
                  </a:lnTo>
                  <a:lnTo>
                    <a:pt x="2985516" y="0"/>
                  </a:lnTo>
                  <a:close/>
                </a:path>
                <a:path w="4342130" h="1195070">
                  <a:moveTo>
                    <a:pt x="3663696" y="0"/>
                  </a:moveTo>
                  <a:lnTo>
                    <a:pt x="3392424" y="0"/>
                  </a:lnTo>
                  <a:lnTo>
                    <a:pt x="3392424" y="832104"/>
                  </a:lnTo>
                  <a:lnTo>
                    <a:pt x="3663696" y="832104"/>
                  </a:lnTo>
                  <a:lnTo>
                    <a:pt x="3663696" y="0"/>
                  </a:lnTo>
                  <a:close/>
                </a:path>
                <a:path w="4342130" h="1195070">
                  <a:moveTo>
                    <a:pt x="4341876" y="0"/>
                  </a:moveTo>
                  <a:lnTo>
                    <a:pt x="4070604" y="0"/>
                  </a:lnTo>
                  <a:lnTo>
                    <a:pt x="4070604" y="723900"/>
                  </a:lnTo>
                  <a:lnTo>
                    <a:pt x="4341876" y="723900"/>
                  </a:lnTo>
                  <a:lnTo>
                    <a:pt x="4341876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5871" y="1761744"/>
              <a:ext cx="4749165" cy="0"/>
            </a:xfrm>
            <a:custGeom>
              <a:avLst/>
              <a:gdLst/>
              <a:ahLst/>
              <a:cxnLst/>
              <a:rect l="l" t="t" r="r" b="b"/>
              <a:pathLst>
                <a:path w="4749165">
                  <a:moveTo>
                    <a:pt x="0" y="0"/>
                  </a:moveTo>
                  <a:lnTo>
                    <a:pt x="474878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53555" y="300266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66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32369" y="289420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60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10804" y="2839973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57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89238" y="2749423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52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68053" y="26771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48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46614" y="264083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46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925047" y="2532379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40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6504" y="1635785"/>
            <a:ext cx="166370" cy="18351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325"/>
              </a:spcBef>
            </a:pPr>
            <a:r>
              <a:rPr sz="1000" spc="-85" dirty="0">
                <a:latin typeface="Verdana"/>
                <a:cs typeface="Verdana"/>
              </a:rPr>
              <a:t>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65" dirty="0">
                <a:latin typeface="Verdana"/>
                <a:cs typeface="Verdana"/>
              </a:rPr>
              <a:t>10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65" dirty="0">
                <a:latin typeface="Verdana"/>
                <a:cs typeface="Verdana"/>
              </a:rPr>
              <a:t>20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65" dirty="0">
                <a:latin typeface="Verdana"/>
                <a:cs typeface="Verdana"/>
              </a:rPr>
              <a:t>30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65" dirty="0">
                <a:latin typeface="Verdana"/>
                <a:cs typeface="Verdana"/>
              </a:rPr>
              <a:t>40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65" dirty="0">
                <a:latin typeface="Verdana"/>
                <a:cs typeface="Verdana"/>
              </a:rPr>
              <a:t>50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000" spc="-65" dirty="0">
                <a:latin typeface="Verdana"/>
                <a:cs typeface="Verdana"/>
              </a:rPr>
              <a:t>60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00" spc="-65" dirty="0">
                <a:latin typeface="Verdana"/>
                <a:cs typeface="Verdana"/>
              </a:rPr>
              <a:t>70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65" dirty="0">
                <a:latin typeface="Verdana"/>
                <a:cs typeface="Verdana"/>
              </a:rPr>
              <a:t>80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spc="-65" dirty="0">
                <a:latin typeface="Verdana"/>
                <a:cs typeface="Verdana"/>
              </a:rPr>
              <a:t>90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82561" y="1500886"/>
            <a:ext cx="307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Verdana"/>
                <a:cs typeface="Verdana"/>
              </a:rPr>
              <a:t>2016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61250" y="1500886"/>
            <a:ext cx="2343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0880" algn="l"/>
                <a:tab pos="1369060" algn="l"/>
                <a:tab pos="2047875" algn="l"/>
              </a:tabLst>
            </a:pPr>
            <a:r>
              <a:rPr sz="1000" spc="-20" dirty="0">
                <a:latin typeface="Verdana"/>
                <a:cs typeface="Verdana"/>
              </a:rPr>
              <a:t>2017</a:t>
            </a:r>
            <a:r>
              <a:rPr sz="1000" dirty="0">
                <a:latin typeface="Verdana"/>
                <a:cs typeface="Verdana"/>
              </a:rPr>
              <a:t>	</a:t>
            </a:r>
            <a:r>
              <a:rPr sz="1000" spc="-20" dirty="0">
                <a:latin typeface="Verdana"/>
                <a:cs typeface="Verdana"/>
              </a:rPr>
              <a:t>2018</a:t>
            </a:r>
            <a:r>
              <a:rPr sz="1000" dirty="0">
                <a:latin typeface="Verdana"/>
                <a:cs typeface="Verdana"/>
              </a:rPr>
              <a:t>	</a:t>
            </a:r>
            <a:r>
              <a:rPr sz="1000" spc="-20" dirty="0">
                <a:latin typeface="Verdana"/>
                <a:cs typeface="Verdana"/>
              </a:rPr>
              <a:t>2019</a:t>
            </a:r>
            <a:r>
              <a:rPr sz="1000" dirty="0">
                <a:latin typeface="Verdana"/>
                <a:cs typeface="Verdana"/>
              </a:rPr>
              <a:t>	</a:t>
            </a:r>
            <a:r>
              <a:rPr sz="1000" spc="-75" dirty="0">
                <a:latin typeface="Verdana"/>
                <a:cs typeface="Verdana"/>
              </a:rPr>
              <a:t>2020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75493" y="1500886"/>
            <a:ext cx="307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Verdana"/>
                <a:cs typeface="Verdana"/>
              </a:rPr>
              <a:t>2021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854055" y="1500886"/>
            <a:ext cx="307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Verdana"/>
                <a:cs typeface="Verdana"/>
              </a:rPr>
              <a:t>2022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35418" y="1212341"/>
            <a:ext cx="2697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EE7C1A"/>
                </a:solidFill>
                <a:latin typeface="Tahoma"/>
                <a:cs typeface="Tahoma"/>
              </a:rPr>
              <a:t>India's</a:t>
            </a:r>
            <a:r>
              <a:rPr sz="1200" b="1" spc="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EE7C1A"/>
                </a:solidFill>
                <a:latin typeface="Tahoma"/>
                <a:cs typeface="Tahoma"/>
              </a:rPr>
              <a:t>Global</a:t>
            </a:r>
            <a:r>
              <a:rPr sz="1200" b="1" spc="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200" b="1" spc="-55" dirty="0">
                <a:solidFill>
                  <a:srgbClr val="EE7C1A"/>
                </a:solidFill>
                <a:latin typeface="Tahoma"/>
                <a:cs typeface="Tahoma"/>
              </a:rPr>
              <a:t>Innovation</a:t>
            </a:r>
            <a:r>
              <a:rPr sz="1200" b="1" spc="2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EE7C1A"/>
                </a:solidFill>
                <a:latin typeface="Tahoma"/>
                <a:cs typeface="Tahoma"/>
              </a:rPr>
              <a:t>Index</a:t>
            </a:r>
            <a:r>
              <a:rPr sz="1200" b="1" spc="2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EE7C1A"/>
                </a:solidFill>
                <a:latin typeface="Tahoma"/>
                <a:cs typeface="Tahoma"/>
              </a:rPr>
              <a:t>rank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292" y="4489703"/>
            <a:ext cx="4933315" cy="1619250"/>
            <a:chOff x="6527292" y="4489703"/>
            <a:chExt cx="4933315" cy="1619250"/>
          </a:xfrm>
        </p:grpSpPr>
        <p:sp>
          <p:nvSpPr>
            <p:cNvPr id="40" name="object 40"/>
            <p:cNvSpPr/>
            <p:nvPr/>
          </p:nvSpPr>
          <p:spPr>
            <a:xfrm>
              <a:off x="6527292" y="4636007"/>
              <a:ext cx="4933315" cy="1173480"/>
            </a:xfrm>
            <a:custGeom>
              <a:avLst/>
              <a:gdLst/>
              <a:ahLst/>
              <a:cxnLst/>
              <a:rect l="l" t="t" r="r" b="b"/>
              <a:pathLst>
                <a:path w="4933315" h="1173479">
                  <a:moveTo>
                    <a:pt x="0" y="1173480"/>
                  </a:moveTo>
                  <a:lnTo>
                    <a:pt x="211835" y="1173480"/>
                  </a:lnTo>
                </a:path>
                <a:path w="4933315" h="1173479">
                  <a:moveTo>
                    <a:pt x="493775" y="1173480"/>
                  </a:moveTo>
                  <a:lnTo>
                    <a:pt x="915924" y="1173480"/>
                  </a:lnTo>
                </a:path>
                <a:path w="4933315" h="1173479">
                  <a:moveTo>
                    <a:pt x="1197863" y="1173480"/>
                  </a:moveTo>
                  <a:lnTo>
                    <a:pt x="1621535" y="1173480"/>
                  </a:lnTo>
                </a:path>
                <a:path w="4933315" h="1173479">
                  <a:moveTo>
                    <a:pt x="1901952" y="1173480"/>
                  </a:moveTo>
                  <a:lnTo>
                    <a:pt x="2325624" y="1173480"/>
                  </a:lnTo>
                </a:path>
                <a:path w="4933315" h="1173479">
                  <a:moveTo>
                    <a:pt x="2607563" y="1173480"/>
                  </a:moveTo>
                  <a:lnTo>
                    <a:pt x="3029711" y="1173480"/>
                  </a:lnTo>
                </a:path>
                <a:path w="4933315" h="1173479">
                  <a:moveTo>
                    <a:pt x="3311652" y="1173480"/>
                  </a:moveTo>
                  <a:lnTo>
                    <a:pt x="3735324" y="1173480"/>
                  </a:lnTo>
                </a:path>
                <a:path w="4933315" h="1173479">
                  <a:moveTo>
                    <a:pt x="4017263" y="1173480"/>
                  </a:moveTo>
                  <a:lnTo>
                    <a:pt x="4439411" y="1173480"/>
                  </a:lnTo>
                </a:path>
                <a:path w="4933315" h="1173479">
                  <a:moveTo>
                    <a:pt x="4721352" y="1173480"/>
                  </a:moveTo>
                  <a:lnTo>
                    <a:pt x="4933187" y="1173480"/>
                  </a:lnTo>
                </a:path>
                <a:path w="4933315" h="1173479">
                  <a:moveTo>
                    <a:pt x="0" y="880872"/>
                  </a:moveTo>
                  <a:lnTo>
                    <a:pt x="211835" y="880872"/>
                  </a:lnTo>
                </a:path>
                <a:path w="4933315" h="1173479">
                  <a:moveTo>
                    <a:pt x="493775" y="880872"/>
                  </a:moveTo>
                  <a:lnTo>
                    <a:pt x="915924" y="880872"/>
                  </a:lnTo>
                </a:path>
                <a:path w="4933315" h="1173479">
                  <a:moveTo>
                    <a:pt x="1197863" y="880872"/>
                  </a:moveTo>
                  <a:lnTo>
                    <a:pt x="1621535" y="880872"/>
                  </a:lnTo>
                </a:path>
                <a:path w="4933315" h="1173479">
                  <a:moveTo>
                    <a:pt x="1901952" y="880872"/>
                  </a:moveTo>
                  <a:lnTo>
                    <a:pt x="2325624" y="880872"/>
                  </a:lnTo>
                </a:path>
                <a:path w="4933315" h="1173479">
                  <a:moveTo>
                    <a:pt x="2607563" y="880872"/>
                  </a:moveTo>
                  <a:lnTo>
                    <a:pt x="3029711" y="880872"/>
                  </a:lnTo>
                </a:path>
                <a:path w="4933315" h="1173479">
                  <a:moveTo>
                    <a:pt x="3311652" y="880872"/>
                  </a:moveTo>
                  <a:lnTo>
                    <a:pt x="3735324" y="880872"/>
                  </a:lnTo>
                </a:path>
                <a:path w="4933315" h="1173479">
                  <a:moveTo>
                    <a:pt x="4017263" y="880872"/>
                  </a:moveTo>
                  <a:lnTo>
                    <a:pt x="4439411" y="880872"/>
                  </a:lnTo>
                </a:path>
                <a:path w="4933315" h="1173479">
                  <a:moveTo>
                    <a:pt x="4721352" y="880872"/>
                  </a:moveTo>
                  <a:lnTo>
                    <a:pt x="4933187" y="880872"/>
                  </a:lnTo>
                </a:path>
                <a:path w="4933315" h="1173479">
                  <a:moveTo>
                    <a:pt x="0" y="586740"/>
                  </a:moveTo>
                  <a:lnTo>
                    <a:pt x="211835" y="586740"/>
                  </a:lnTo>
                </a:path>
                <a:path w="4933315" h="1173479">
                  <a:moveTo>
                    <a:pt x="493775" y="586740"/>
                  </a:moveTo>
                  <a:lnTo>
                    <a:pt x="915924" y="586740"/>
                  </a:lnTo>
                </a:path>
                <a:path w="4933315" h="1173479">
                  <a:moveTo>
                    <a:pt x="1197863" y="586740"/>
                  </a:moveTo>
                  <a:lnTo>
                    <a:pt x="1621535" y="586740"/>
                  </a:lnTo>
                </a:path>
                <a:path w="4933315" h="1173479">
                  <a:moveTo>
                    <a:pt x="1901952" y="586740"/>
                  </a:moveTo>
                  <a:lnTo>
                    <a:pt x="2325624" y="586740"/>
                  </a:lnTo>
                </a:path>
                <a:path w="4933315" h="1173479">
                  <a:moveTo>
                    <a:pt x="2607563" y="586740"/>
                  </a:moveTo>
                  <a:lnTo>
                    <a:pt x="3029711" y="586740"/>
                  </a:lnTo>
                </a:path>
                <a:path w="4933315" h="1173479">
                  <a:moveTo>
                    <a:pt x="3311652" y="586740"/>
                  </a:moveTo>
                  <a:lnTo>
                    <a:pt x="3735324" y="586740"/>
                  </a:lnTo>
                </a:path>
                <a:path w="4933315" h="1173479">
                  <a:moveTo>
                    <a:pt x="4017263" y="586740"/>
                  </a:moveTo>
                  <a:lnTo>
                    <a:pt x="4439411" y="586740"/>
                  </a:lnTo>
                </a:path>
                <a:path w="4933315" h="1173479">
                  <a:moveTo>
                    <a:pt x="4721352" y="586740"/>
                  </a:moveTo>
                  <a:lnTo>
                    <a:pt x="4933187" y="586740"/>
                  </a:lnTo>
                </a:path>
                <a:path w="4933315" h="1173479">
                  <a:moveTo>
                    <a:pt x="0" y="292608"/>
                  </a:moveTo>
                  <a:lnTo>
                    <a:pt x="211835" y="292608"/>
                  </a:lnTo>
                </a:path>
                <a:path w="4933315" h="1173479">
                  <a:moveTo>
                    <a:pt x="493775" y="292608"/>
                  </a:moveTo>
                  <a:lnTo>
                    <a:pt x="4933187" y="292608"/>
                  </a:lnTo>
                </a:path>
                <a:path w="4933315" h="1173479">
                  <a:moveTo>
                    <a:pt x="0" y="0"/>
                  </a:moveTo>
                  <a:lnTo>
                    <a:pt x="211835" y="0"/>
                  </a:lnTo>
                </a:path>
                <a:path w="4933315" h="1173479">
                  <a:moveTo>
                    <a:pt x="493775" y="0"/>
                  </a:moveTo>
                  <a:lnTo>
                    <a:pt x="493318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39128" y="4489703"/>
              <a:ext cx="4509770" cy="1614170"/>
            </a:xfrm>
            <a:custGeom>
              <a:avLst/>
              <a:gdLst/>
              <a:ahLst/>
              <a:cxnLst/>
              <a:rect l="l" t="t" r="r" b="b"/>
              <a:pathLst>
                <a:path w="4509770" h="1614170">
                  <a:moveTo>
                    <a:pt x="281940" y="0"/>
                  </a:moveTo>
                  <a:lnTo>
                    <a:pt x="0" y="0"/>
                  </a:lnTo>
                  <a:lnTo>
                    <a:pt x="0" y="1613916"/>
                  </a:lnTo>
                  <a:lnTo>
                    <a:pt x="281940" y="1613916"/>
                  </a:lnTo>
                  <a:lnTo>
                    <a:pt x="281940" y="0"/>
                  </a:lnTo>
                  <a:close/>
                </a:path>
                <a:path w="4509770" h="1614170">
                  <a:moveTo>
                    <a:pt x="986028" y="469392"/>
                  </a:moveTo>
                  <a:lnTo>
                    <a:pt x="704088" y="469392"/>
                  </a:lnTo>
                  <a:lnTo>
                    <a:pt x="704088" y="1613916"/>
                  </a:lnTo>
                  <a:lnTo>
                    <a:pt x="986028" y="1613916"/>
                  </a:lnTo>
                  <a:lnTo>
                    <a:pt x="986028" y="469392"/>
                  </a:lnTo>
                  <a:close/>
                </a:path>
                <a:path w="4509770" h="1614170">
                  <a:moveTo>
                    <a:pt x="1690116" y="539496"/>
                  </a:moveTo>
                  <a:lnTo>
                    <a:pt x="1409700" y="539496"/>
                  </a:lnTo>
                  <a:lnTo>
                    <a:pt x="1409700" y="1613916"/>
                  </a:lnTo>
                  <a:lnTo>
                    <a:pt x="1690116" y="1613916"/>
                  </a:lnTo>
                  <a:lnTo>
                    <a:pt x="1690116" y="539496"/>
                  </a:lnTo>
                  <a:close/>
                </a:path>
                <a:path w="4509770" h="1614170">
                  <a:moveTo>
                    <a:pt x="2395728" y="586740"/>
                  </a:moveTo>
                  <a:lnTo>
                    <a:pt x="2113788" y="586740"/>
                  </a:lnTo>
                  <a:lnTo>
                    <a:pt x="2113788" y="1613916"/>
                  </a:lnTo>
                  <a:lnTo>
                    <a:pt x="2395728" y="1613916"/>
                  </a:lnTo>
                  <a:lnTo>
                    <a:pt x="2395728" y="586740"/>
                  </a:lnTo>
                  <a:close/>
                </a:path>
                <a:path w="4509770" h="1614170">
                  <a:moveTo>
                    <a:pt x="3099816" y="606552"/>
                  </a:moveTo>
                  <a:lnTo>
                    <a:pt x="2817876" y="606552"/>
                  </a:lnTo>
                  <a:lnTo>
                    <a:pt x="2817876" y="1613916"/>
                  </a:lnTo>
                  <a:lnTo>
                    <a:pt x="3099816" y="1613916"/>
                  </a:lnTo>
                  <a:lnTo>
                    <a:pt x="3099816" y="606552"/>
                  </a:lnTo>
                  <a:close/>
                </a:path>
                <a:path w="4509770" h="1614170">
                  <a:moveTo>
                    <a:pt x="3805428" y="615696"/>
                  </a:moveTo>
                  <a:lnTo>
                    <a:pt x="3523488" y="615696"/>
                  </a:lnTo>
                  <a:lnTo>
                    <a:pt x="3523488" y="1613916"/>
                  </a:lnTo>
                  <a:lnTo>
                    <a:pt x="3805428" y="1613916"/>
                  </a:lnTo>
                  <a:lnTo>
                    <a:pt x="3805428" y="615696"/>
                  </a:lnTo>
                  <a:close/>
                </a:path>
                <a:path w="4509770" h="1614170">
                  <a:moveTo>
                    <a:pt x="4509516" y="704100"/>
                  </a:moveTo>
                  <a:lnTo>
                    <a:pt x="4227576" y="704100"/>
                  </a:lnTo>
                  <a:lnTo>
                    <a:pt x="4227576" y="1613916"/>
                  </a:lnTo>
                  <a:lnTo>
                    <a:pt x="4509516" y="1613916"/>
                  </a:lnTo>
                  <a:lnTo>
                    <a:pt x="4509516" y="70410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27292" y="6103619"/>
              <a:ext cx="4933315" cy="0"/>
            </a:xfrm>
            <a:custGeom>
              <a:avLst/>
              <a:gdLst/>
              <a:ahLst/>
              <a:cxnLst/>
              <a:rect l="l" t="t" r="r" b="b"/>
              <a:pathLst>
                <a:path w="4933315">
                  <a:moveTo>
                    <a:pt x="0" y="0"/>
                  </a:moveTo>
                  <a:lnTo>
                    <a:pt x="493318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502397" y="4735829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39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4161" y="4806441"/>
            <a:ext cx="272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36.6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912479" y="485343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35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63861" y="4873878"/>
            <a:ext cx="272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34.3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322179" y="488264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34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026902" y="4970779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latin typeface="Tahoma"/>
                <a:cs typeface="Tahoma"/>
              </a:rPr>
              <a:t>31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57671" y="5713577"/>
            <a:ext cx="166370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10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Verdana"/>
              <a:cs typeface="Verdana"/>
            </a:endParaRPr>
          </a:p>
          <a:p>
            <a:pPr marL="82550">
              <a:lnSpc>
                <a:spcPct val="100000"/>
              </a:lnSpc>
            </a:pPr>
            <a:r>
              <a:rPr sz="1000" spc="-85" dirty="0">
                <a:latin typeface="Verdana"/>
                <a:cs typeface="Verdana"/>
              </a:rPr>
              <a:t>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57671" y="5420105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20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57671" y="512648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30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57671" y="4539488"/>
            <a:ext cx="16573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50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-65" dirty="0">
                <a:latin typeface="Verdana"/>
                <a:cs typeface="Verdana"/>
              </a:rPr>
              <a:t>40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57671" y="424599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Verdana"/>
                <a:cs typeface="Verdana"/>
              </a:rPr>
              <a:t>60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64832" y="6171082"/>
            <a:ext cx="3949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China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00086" y="6171082"/>
            <a:ext cx="570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Malaysia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4825" y="6171082"/>
            <a:ext cx="330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Verdana"/>
                <a:cs typeface="Verdana"/>
              </a:rPr>
              <a:t>India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04580" y="6171082"/>
            <a:ext cx="544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Verdana"/>
                <a:cs typeface="Verdana"/>
              </a:rPr>
              <a:t>Thailand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425431" y="6171082"/>
            <a:ext cx="19075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Verdana"/>
                <a:cs typeface="Verdana"/>
              </a:rPr>
              <a:t>Vietnam</a:t>
            </a:r>
            <a:r>
              <a:rPr sz="1000" spc="160" dirty="0">
                <a:latin typeface="Verdana"/>
                <a:cs typeface="Verdana"/>
              </a:rPr>
              <a:t> </a:t>
            </a:r>
            <a:r>
              <a:rPr sz="1000" spc="-70" dirty="0">
                <a:latin typeface="Verdana"/>
                <a:cs typeface="Verdana"/>
              </a:rPr>
              <a:t>Russian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Fed.</a:t>
            </a:r>
            <a:r>
              <a:rPr sz="1000" spc="29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Ukraine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14592" y="3955542"/>
            <a:ext cx="4958715" cy="48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335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956A4"/>
                </a:solidFill>
                <a:latin typeface="Tahoma"/>
                <a:cs typeface="Tahoma"/>
              </a:rPr>
              <a:t>Global</a:t>
            </a:r>
            <a:r>
              <a:rPr sz="1200" b="1" spc="-1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200" b="1" spc="-55" dirty="0">
                <a:solidFill>
                  <a:srgbClr val="2956A4"/>
                </a:solidFill>
                <a:latin typeface="Tahoma"/>
                <a:cs typeface="Tahoma"/>
              </a:rPr>
              <a:t>Innovation</a:t>
            </a:r>
            <a:r>
              <a:rPr sz="1200" b="1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2956A4"/>
                </a:solidFill>
                <a:latin typeface="Tahoma"/>
                <a:cs typeface="Tahoma"/>
              </a:rPr>
              <a:t>Index</a:t>
            </a:r>
            <a:r>
              <a:rPr sz="1200" b="1" spc="-5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2956A4"/>
                </a:solidFill>
                <a:latin typeface="Tahoma"/>
                <a:cs typeface="Tahoma"/>
              </a:rPr>
              <a:t>score</a:t>
            </a:r>
            <a:r>
              <a:rPr sz="1200" b="1" spc="-1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2956A4"/>
                </a:solidFill>
                <a:latin typeface="Tahoma"/>
                <a:cs typeface="Tahoma"/>
              </a:rPr>
              <a:t>-</a:t>
            </a:r>
            <a:r>
              <a:rPr sz="1200" b="1" spc="-10" dirty="0">
                <a:solidFill>
                  <a:srgbClr val="2956A4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2956A4"/>
                </a:solidFill>
                <a:latin typeface="Tahoma"/>
                <a:cs typeface="Tahoma"/>
              </a:rPr>
              <a:t>2022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295275" algn="l"/>
                <a:tab pos="4945380" algn="l"/>
              </a:tabLst>
            </a:pPr>
            <a:r>
              <a:rPr sz="1000" b="1" strike="sngStrike" dirty="0">
                <a:latin typeface="Tahoma"/>
                <a:cs typeface="Tahoma"/>
              </a:rPr>
              <a:t>	</a:t>
            </a:r>
            <a:r>
              <a:rPr sz="1000" b="1" strike="sngStrike" spc="-25" dirty="0">
                <a:latin typeface="Tahoma"/>
                <a:cs typeface="Tahoma"/>
              </a:rPr>
              <a:t>55</a:t>
            </a:r>
            <a:r>
              <a:rPr sz="1000" b="1" strike="sngStrike" dirty="0">
                <a:latin typeface="Tahoma"/>
                <a:cs typeface="Tahoma"/>
              </a:rPr>
              <a:t>	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69192"/>
            <a:ext cx="12191999" cy="45878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8743" y="142086"/>
            <a:ext cx="1327018" cy="557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985" y="641614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6" name="object 6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Economic</a:t>
            </a:r>
            <a:r>
              <a:rPr spc="-60" dirty="0"/>
              <a:t> </a:t>
            </a:r>
            <a:r>
              <a:rPr spc="-20" dirty="0"/>
              <a:t>Complexity</a:t>
            </a:r>
            <a:r>
              <a:rPr spc="-40" dirty="0"/>
              <a:t> </a:t>
            </a:r>
            <a:r>
              <a:rPr spc="-110" dirty="0"/>
              <a:t>Index</a:t>
            </a:r>
            <a:r>
              <a:rPr spc="-40" dirty="0"/>
              <a:t> </a:t>
            </a:r>
            <a:r>
              <a:rPr spc="-340" dirty="0"/>
              <a:t>–</a:t>
            </a:r>
            <a:r>
              <a:rPr spc="-20" dirty="0"/>
              <a:t> </a:t>
            </a:r>
            <a:r>
              <a:rPr spc="-110" dirty="0"/>
              <a:t>India</a:t>
            </a:r>
            <a:r>
              <a:rPr spc="-50" dirty="0"/>
              <a:t> </a:t>
            </a:r>
            <a:r>
              <a:rPr spc="-85" dirty="0"/>
              <a:t>Rank</a:t>
            </a:r>
            <a:r>
              <a:rPr spc="-45" dirty="0"/>
              <a:t> </a:t>
            </a:r>
            <a:r>
              <a:rPr spc="-60" dirty="0"/>
              <a:t>Improving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2295" y="6513068"/>
            <a:ext cx="2950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Tahoma"/>
                <a:cs typeface="Tahoma"/>
              </a:rPr>
              <a:t>Source:</a:t>
            </a:r>
            <a:r>
              <a:rPr sz="900" b="1" spc="40" dirty="0">
                <a:latin typeface="Tahoma"/>
                <a:cs typeface="Tahoma"/>
              </a:rPr>
              <a:t> </a:t>
            </a:r>
            <a:r>
              <a:rPr sz="900" spc="-35" dirty="0">
                <a:latin typeface="Verdana"/>
                <a:cs typeface="Verdana"/>
              </a:rPr>
              <a:t>https://atlas.cid.harvard.edu/rankings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120" dirty="0">
                <a:latin typeface="Verdana"/>
                <a:cs typeface="Verdana"/>
              </a:rPr>
              <a:t>-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2021.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4142" y="893190"/>
            <a:ext cx="877697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Harvard</a:t>
            </a:r>
            <a:r>
              <a:rPr sz="14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Growth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Lab’s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Country</a:t>
            </a:r>
            <a:r>
              <a:rPr sz="1400" spc="-1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52525"/>
                </a:solidFill>
                <a:latin typeface="Verdana"/>
                <a:cs typeface="Verdana"/>
              </a:rPr>
              <a:t>Rankings</a:t>
            </a:r>
            <a:r>
              <a:rPr sz="1400" spc="-1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assess</a:t>
            </a:r>
            <a:r>
              <a:rPr sz="1400" spc="-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current</a:t>
            </a:r>
            <a:r>
              <a:rPr sz="1400" spc="-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state</a:t>
            </a:r>
            <a:r>
              <a:rPr sz="14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b="1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country’s</a:t>
            </a:r>
            <a:r>
              <a:rPr sz="1400" b="1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productive</a:t>
            </a:r>
            <a:r>
              <a:rPr sz="1400" b="1" u="sng" spc="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knowledge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,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through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Economic</a:t>
            </a:r>
            <a:r>
              <a:rPr sz="14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Verdana"/>
                <a:cs typeface="Verdana"/>
              </a:rPr>
              <a:t>Complexity</a:t>
            </a:r>
            <a:r>
              <a:rPr sz="14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Verdana"/>
                <a:cs typeface="Verdana"/>
              </a:rPr>
              <a:t>Index</a:t>
            </a:r>
            <a:r>
              <a:rPr sz="1400" spc="-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(ECI).</a:t>
            </a:r>
            <a:r>
              <a:rPr sz="14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Verdana"/>
                <a:cs typeface="Verdana"/>
              </a:rPr>
              <a:t>Countries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Verdana"/>
                <a:cs typeface="Verdana"/>
              </a:rPr>
              <a:t>improve</a:t>
            </a:r>
            <a:r>
              <a:rPr sz="1400" spc="-1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52525"/>
                </a:solidFill>
                <a:latin typeface="Verdana"/>
                <a:cs typeface="Verdana"/>
              </a:rPr>
              <a:t>their</a:t>
            </a:r>
            <a:r>
              <a:rPr sz="14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52525"/>
                </a:solidFill>
                <a:latin typeface="Verdana"/>
                <a:cs typeface="Verdana"/>
              </a:rPr>
              <a:t>ECI</a:t>
            </a:r>
            <a:r>
              <a:rPr sz="14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Verdana"/>
                <a:cs typeface="Verdana"/>
              </a:rPr>
              <a:t>increasing</a:t>
            </a:r>
            <a:r>
              <a:rPr sz="14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number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b="1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complexity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52525"/>
                </a:solidFill>
                <a:latin typeface="Verdana"/>
                <a:cs typeface="Verdana"/>
              </a:rPr>
              <a:t>products</a:t>
            </a:r>
            <a:r>
              <a:rPr sz="1400" spc="-1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Verdana"/>
                <a:cs typeface="Verdana"/>
              </a:rPr>
              <a:t>they</a:t>
            </a:r>
            <a:r>
              <a:rPr sz="1400" spc="-7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52525"/>
                </a:solidFill>
                <a:latin typeface="Verdana"/>
                <a:cs typeface="Verdana"/>
              </a:rPr>
              <a:t>successfully</a:t>
            </a:r>
            <a:r>
              <a:rPr sz="1400" spc="-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400" b="1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export</a:t>
            </a:r>
            <a:r>
              <a:rPr sz="1400" spc="-10" dirty="0">
                <a:solidFill>
                  <a:srgbClr val="252525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75652" y="2440381"/>
            <a:ext cx="3149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Economic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Complexity</a:t>
            </a:r>
            <a:r>
              <a:rPr sz="1600" b="1" spc="-25" dirty="0">
                <a:latin typeface="Tahoma"/>
                <a:cs typeface="Tahoma"/>
              </a:rPr>
              <a:t> Rankings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latin typeface="Tahoma"/>
                <a:cs typeface="Tahoma"/>
              </a:rPr>
              <a:t>across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time </a:t>
            </a:r>
            <a:r>
              <a:rPr sz="1600" b="1" spc="-10" dirty="0">
                <a:latin typeface="Tahoma"/>
                <a:cs typeface="Tahoma"/>
              </a:rPr>
              <a:t>periods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5841" y="2599181"/>
            <a:ext cx="2934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Tahoma"/>
                <a:cs typeface="Tahoma"/>
              </a:rPr>
              <a:t>Country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Complexity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Rankings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20028" y="3747515"/>
            <a:ext cx="5217160" cy="0"/>
          </a:xfrm>
          <a:custGeom>
            <a:avLst/>
            <a:gdLst/>
            <a:ahLst/>
            <a:cxnLst/>
            <a:rect l="l" t="t" r="r" b="b"/>
            <a:pathLst>
              <a:path w="5217159">
                <a:moveTo>
                  <a:pt x="0" y="0"/>
                </a:moveTo>
                <a:lnTo>
                  <a:pt x="52166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175182" y="3895534"/>
            <a:ext cx="3506470" cy="1790700"/>
            <a:chOff x="7175182" y="3895534"/>
            <a:chExt cx="3506470" cy="1790700"/>
          </a:xfrm>
        </p:grpSpPr>
        <p:sp>
          <p:nvSpPr>
            <p:cNvPr id="20" name="object 20"/>
            <p:cNvSpPr/>
            <p:nvPr/>
          </p:nvSpPr>
          <p:spPr>
            <a:xfrm>
              <a:off x="7189469" y="3909821"/>
              <a:ext cx="3477895" cy="90170"/>
            </a:xfrm>
            <a:custGeom>
              <a:avLst/>
              <a:gdLst/>
              <a:ahLst/>
              <a:cxnLst/>
              <a:rect l="l" t="t" r="r" b="b"/>
              <a:pathLst>
                <a:path w="3477895" h="90170">
                  <a:moveTo>
                    <a:pt x="0" y="0"/>
                  </a:moveTo>
                  <a:lnTo>
                    <a:pt x="1738883" y="53339"/>
                  </a:lnTo>
                  <a:lnTo>
                    <a:pt x="3477768" y="89915"/>
                  </a:lnTo>
                </a:path>
              </a:pathLst>
            </a:custGeom>
            <a:ln w="28575">
              <a:solidFill>
                <a:srgbClr val="1B79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89469" y="4071365"/>
              <a:ext cx="3477895" cy="502920"/>
            </a:xfrm>
            <a:custGeom>
              <a:avLst/>
              <a:gdLst/>
              <a:ahLst/>
              <a:cxnLst/>
              <a:rect l="l" t="t" r="r" b="b"/>
              <a:pathLst>
                <a:path w="3477895" h="502920">
                  <a:moveTo>
                    <a:pt x="0" y="502919"/>
                  </a:moveTo>
                  <a:lnTo>
                    <a:pt x="1738883" y="108203"/>
                  </a:lnTo>
                  <a:lnTo>
                    <a:pt x="3477768" y="0"/>
                  </a:lnTo>
                </a:path>
              </a:pathLst>
            </a:custGeom>
            <a:ln w="2857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89469" y="4502657"/>
              <a:ext cx="3477895" cy="323215"/>
            </a:xfrm>
            <a:custGeom>
              <a:avLst/>
              <a:gdLst/>
              <a:ahLst/>
              <a:cxnLst/>
              <a:rect l="l" t="t" r="r" b="b"/>
              <a:pathLst>
                <a:path w="3477895" h="323214">
                  <a:moveTo>
                    <a:pt x="0" y="323088"/>
                  </a:moveTo>
                  <a:lnTo>
                    <a:pt x="1738883" y="216408"/>
                  </a:lnTo>
                  <a:lnTo>
                    <a:pt x="3477768" y="0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9469" y="4844033"/>
              <a:ext cx="3477895" cy="828040"/>
            </a:xfrm>
            <a:custGeom>
              <a:avLst/>
              <a:gdLst/>
              <a:ahLst/>
              <a:cxnLst/>
              <a:rect l="l" t="t" r="r" b="b"/>
              <a:pathLst>
                <a:path w="3477895" h="828039">
                  <a:moveTo>
                    <a:pt x="0" y="827532"/>
                  </a:moveTo>
                  <a:lnTo>
                    <a:pt x="1738883" y="161544"/>
                  </a:lnTo>
                  <a:lnTo>
                    <a:pt x="3477768" y="0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89469" y="4898897"/>
              <a:ext cx="3477895" cy="233679"/>
            </a:xfrm>
            <a:custGeom>
              <a:avLst/>
              <a:gdLst/>
              <a:ahLst/>
              <a:cxnLst/>
              <a:rect l="l" t="t" r="r" b="b"/>
              <a:pathLst>
                <a:path w="3477895" h="233679">
                  <a:moveTo>
                    <a:pt x="0" y="233171"/>
                  </a:moveTo>
                  <a:lnTo>
                    <a:pt x="1738883" y="53339"/>
                  </a:lnTo>
                  <a:lnTo>
                    <a:pt x="3477768" y="0"/>
                  </a:lnTo>
                </a:path>
              </a:pathLst>
            </a:custGeom>
            <a:ln w="28575">
              <a:solidFill>
                <a:srgbClr val="1B79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73608" y="3090672"/>
            <a:ext cx="5108575" cy="2962910"/>
            <a:chOff x="673608" y="3090672"/>
            <a:chExt cx="5108575" cy="296291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608" y="3090672"/>
              <a:ext cx="5027676" cy="25740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9643" y="5643372"/>
              <a:ext cx="1772412" cy="4099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96868" y="3959352"/>
              <a:ext cx="596265" cy="798830"/>
            </a:xfrm>
            <a:custGeom>
              <a:avLst/>
              <a:gdLst/>
              <a:ahLst/>
              <a:cxnLst/>
              <a:rect l="l" t="t" r="r" b="b"/>
              <a:pathLst>
                <a:path w="596264" h="798829">
                  <a:moveTo>
                    <a:pt x="0" y="399288"/>
                  </a:moveTo>
                  <a:lnTo>
                    <a:pt x="2719" y="345117"/>
                  </a:lnTo>
                  <a:lnTo>
                    <a:pt x="10639" y="293158"/>
                  </a:lnTo>
                  <a:lnTo>
                    <a:pt x="23407" y="243887"/>
                  </a:lnTo>
                  <a:lnTo>
                    <a:pt x="40668" y="197781"/>
                  </a:lnTo>
                  <a:lnTo>
                    <a:pt x="62066" y="155315"/>
                  </a:lnTo>
                  <a:lnTo>
                    <a:pt x="87249" y="116967"/>
                  </a:lnTo>
                  <a:lnTo>
                    <a:pt x="115860" y="83211"/>
                  </a:lnTo>
                  <a:lnTo>
                    <a:pt x="147545" y="54525"/>
                  </a:lnTo>
                  <a:lnTo>
                    <a:pt x="181951" y="31384"/>
                  </a:lnTo>
                  <a:lnTo>
                    <a:pt x="218722" y="14266"/>
                  </a:lnTo>
                  <a:lnTo>
                    <a:pt x="257503" y="3645"/>
                  </a:lnTo>
                  <a:lnTo>
                    <a:pt x="297942" y="0"/>
                  </a:lnTo>
                  <a:lnTo>
                    <a:pt x="338380" y="3645"/>
                  </a:lnTo>
                  <a:lnTo>
                    <a:pt x="377161" y="14266"/>
                  </a:lnTo>
                  <a:lnTo>
                    <a:pt x="413932" y="31384"/>
                  </a:lnTo>
                  <a:lnTo>
                    <a:pt x="448338" y="54525"/>
                  </a:lnTo>
                  <a:lnTo>
                    <a:pt x="480023" y="83211"/>
                  </a:lnTo>
                  <a:lnTo>
                    <a:pt x="508634" y="116966"/>
                  </a:lnTo>
                  <a:lnTo>
                    <a:pt x="533817" y="155315"/>
                  </a:lnTo>
                  <a:lnTo>
                    <a:pt x="555215" y="197781"/>
                  </a:lnTo>
                  <a:lnTo>
                    <a:pt x="572476" y="243887"/>
                  </a:lnTo>
                  <a:lnTo>
                    <a:pt x="585244" y="293158"/>
                  </a:lnTo>
                  <a:lnTo>
                    <a:pt x="593164" y="345117"/>
                  </a:lnTo>
                  <a:lnTo>
                    <a:pt x="595884" y="399288"/>
                  </a:lnTo>
                  <a:lnTo>
                    <a:pt x="593164" y="453458"/>
                  </a:lnTo>
                  <a:lnTo>
                    <a:pt x="585244" y="505417"/>
                  </a:lnTo>
                  <a:lnTo>
                    <a:pt x="572476" y="554688"/>
                  </a:lnTo>
                  <a:lnTo>
                    <a:pt x="555215" y="600794"/>
                  </a:lnTo>
                  <a:lnTo>
                    <a:pt x="533817" y="643260"/>
                  </a:lnTo>
                  <a:lnTo>
                    <a:pt x="508635" y="681609"/>
                  </a:lnTo>
                  <a:lnTo>
                    <a:pt x="480023" y="715364"/>
                  </a:lnTo>
                  <a:lnTo>
                    <a:pt x="448338" y="744050"/>
                  </a:lnTo>
                  <a:lnTo>
                    <a:pt x="413932" y="767191"/>
                  </a:lnTo>
                  <a:lnTo>
                    <a:pt x="377161" y="784309"/>
                  </a:lnTo>
                  <a:lnTo>
                    <a:pt x="338380" y="794930"/>
                  </a:lnTo>
                  <a:lnTo>
                    <a:pt x="297942" y="798576"/>
                  </a:lnTo>
                  <a:lnTo>
                    <a:pt x="257503" y="794930"/>
                  </a:lnTo>
                  <a:lnTo>
                    <a:pt x="218722" y="784309"/>
                  </a:lnTo>
                  <a:lnTo>
                    <a:pt x="181951" y="767191"/>
                  </a:lnTo>
                  <a:lnTo>
                    <a:pt x="147545" y="744050"/>
                  </a:lnTo>
                  <a:lnTo>
                    <a:pt x="115860" y="715364"/>
                  </a:lnTo>
                  <a:lnTo>
                    <a:pt x="87248" y="681609"/>
                  </a:lnTo>
                  <a:lnTo>
                    <a:pt x="62066" y="643260"/>
                  </a:lnTo>
                  <a:lnTo>
                    <a:pt x="40668" y="600794"/>
                  </a:lnTo>
                  <a:lnTo>
                    <a:pt x="23407" y="554688"/>
                  </a:lnTo>
                  <a:lnTo>
                    <a:pt x="10639" y="505417"/>
                  </a:lnTo>
                  <a:lnTo>
                    <a:pt x="2719" y="453458"/>
                  </a:lnTo>
                  <a:lnTo>
                    <a:pt x="0" y="399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592181" y="375856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14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53296" y="3938396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24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29116" y="4658867"/>
            <a:ext cx="15240" cy="59690"/>
          </a:xfrm>
          <a:custGeom>
            <a:avLst/>
            <a:gdLst/>
            <a:ahLst/>
            <a:cxnLst/>
            <a:rect l="l" t="t" r="r" b="b"/>
            <a:pathLst>
              <a:path w="15240" h="59689">
                <a:moveTo>
                  <a:pt x="0" y="59435"/>
                </a:moveTo>
                <a:lnTo>
                  <a:pt x="15239" y="0"/>
                </a:lnTo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14158" y="4334002"/>
            <a:ext cx="15367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46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60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03483" y="4039361"/>
            <a:ext cx="15748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18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900" b="1" spc="-35" dirty="0">
                <a:solidFill>
                  <a:srgbClr val="404040"/>
                </a:solidFill>
                <a:latin typeface="Tahoma"/>
                <a:cs typeface="Tahoma"/>
              </a:rPr>
              <a:t>42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82155" y="5431028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60" dirty="0">
                <a:solidFill>
                  <a:srgbClr val="404040"/>
                </a:solidFill>
                <a:latin typeface="Tahoma"/>
                <a:cs typeface="Tahoma"/>
              </a:rPr>
              <a:t>107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90507" y="505891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70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14406" y="4623942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61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14158" y="4891532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77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68282" y="4487926"/>
            <a:ext cx="15367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54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67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07420" y="4951603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404040"/>
                </a:solidFill>
                <a:latin typeface="Tahoma"/>
                <a:cs typeface="Tahoma"/>
              </a:rPr>
              <a:t>64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49769" y="3484498"/>
            <a:ext cx="281940" cy="34671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900" b="1" spc="-40" dirty="0">
                <a:solidFill>
                  <a:srgbClr val="585858"/>
                </a:solidFill>
                <a:latin typeface="Tahoma"/>
                <a:cs typeface="Tahoma"/>
              </a:rPr>
              <a:t>1995</a:t>
            </a:r>
            <a:endParaRPr sz="9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  <a:spcBef>
                <a:spcPts val="185"/>
              </a:spcBef>
            </a:pPr>
            <a:r>
              <a:rPr sz="900" b="1" spc="-70" dirty="0">
                <a:solidFill>
                  <a:srgbClr val="404040"/>
                </a:solidFill>
                <a:latin typeface="Tahoma"/>
                <a:cs typeface="Tahoma"/>
              </a:rPr>
              <a:t>9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89034" y="3430523"/>
            <a:ext cx="281940" cy="45465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900" b="1" spc="-65" dirty="0">
                <a:solidFill>
                  <a:srgbClr val="585858"/>
                </a:solidFill>
                <a:latin typeface="Tahoma"/>
                <a:cs typeface="Tahoma"/>
              </a:rPr>
              <a:t>2010</a:t>
            </a:r>
            <a:endParaRPr sz="900">
              <a:latin typeface="Tahoma"/>
              <a:cs typeface="Tahoma"/>
            </a:endParaRPr>
          </a:p>
          <a:p>
            <a:pPr marL="76835">
              <a:lnSpc>
                <a:spcPct val="100000"/>
              </a:lnSpc>
              <a:spcBef>
                <a:spcPts val="610"/>
              </a:spcBef>
            </a:pPr>
            <a:r>
              <a:rPr sz="900" b="1" spc="-25" dirty="0">
                <a:solidFill>
                  <a:srgbClr val="404040"/>
                </a:solidFill>
                <a:latin typeface="Tahoma"/>
                <a:cs typeface="Tahoma"/>
              </a:rPr>
              <a:t>12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528172" y="3507994"/>
            <a:ext cx="2819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65" dirty="0">
                <a:solidFill>
                  <a:srgbClr val="585858"/>
                </a:solidFill>
                <a:latin typeface="Tahoma"/>
                <a:cs typeface="Tahoma"/>
              </a:rPr>
              <a:t>2021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3478" y="586359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575">
            <a:solidFill>
              <a:srgbClr val="1B7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11542" y="5774842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585858"/>
                </a:solidFill>
                <a:latin typeface="Tahoma"/>
                <a:cs typeface="Tahoma"/>
              </a:rPr>
              <a:t>USA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888985" y="586359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575">
            <a:solidFill>
              <a:srgbClr val="EE7C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147431" y="5774842"/>
            <a:ext cx="35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585858"/>
                </a:solidFill>
                <a:latin typeface="Tahoma"/>
                <a:cs typeface="Tahoma"/>
              </a:rPr>
              <a:t>China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637269" y="586359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285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895080" y="5774842"/>
            <a:ext cx="305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585858"/>
                </a:solidFill>
                <a:latin typeface="Tahoma"/>
                <a:cs typeface="Tahoma"/>
              </a:rPr>
              <a:t>India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335261" y="586359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592436" y="5774842"/>
            <a:ext cx="4927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585858"/>
                </a:solidFill>
                <a:latin typeface="Tahoma"/>
                <a:cs typeface="Tahoma"/>
              </a:rPr>
              <a:t>Vietnam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219181" y="586359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575">
            <a:solidFill>
              <a:srgbClr val="1B79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477627" y="5774842"/>
            <a:ext cx="570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585858"/>
                </a:solidFill>
                <a:latin typeface="Tahoma"/>
                <a:cs typeface="Tahoma"/>
              </a:rPr>
              <a:t>Indonesia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8283"/>
            <a:ext cx="12191999" cy="51888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8743" y="142086"/>
            <a:ext cx="1327018" cy="557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985" y="641614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6" name="object 6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811" y="2842260"/>
            <a:ext cx="4160520" cy="313944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Thriving</a:t>
            </a:r>
            <a:r>
              <a:rPr dirty="0"/>
              <a:t> </a:t>
            </a:r>
            <a:r>
              <a:rPr spc="-165" dirty="0"/>
              <a:t>start-</a:t>
            </a:r>
            <a:r>
              <a:rPr dirty="0"/>
              <a:t>up</a:t>
            </a:r>
            <a:r>
              <a:rPr spc="15" dirty="0"/>
              <a:t> </a:t>
            </a:r>
            <a:r>
              <a:rPr spc="-10" dirty="0"/>
              <a:t>ecosystem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2295" y="6513068"/>
            <a:ext cx="3957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Tahoma"/>
                <a:cs typeface="Tahoma"/>
              </a:rPr>
              <a:t>Sources: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dirty="0">
                <a:latin typeface="Verdana"/>
                <a:cs typeface="Verdana"/>
              </a:rPr>
              <a:t>MCA,</a:t>
            </a:r>
            <a:r>
              <a:rPr sz="900" spc="5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Venture</a:t>
            </a:r>
            <a:r>
              <a:rPr sz="900" spc="2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Intelligence,</a:t>
            </a:r>
            <a:r>
              <a:rPr sz="900" spc="-55" dirty="0">
                <a:latin typeface="Verdana"/>
                <a:cs typeface="Verdana"/>
              </a:rPr>
              <a:t> Tipalti-</a:t>
            </a:r>
            <a:r>
              <a:rPr sz="900" spc="-25" dirty="0">
                <a:latin typeface="Verdana"/>
                <a:cs typeface="Verdana"/>
              </a:rPr>
              <a:t>unicorn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30" dirty="0">
                <a:latin typeface="Verdana"/>
                <a:cs typeface="Verdana"/>
              </a:rPr>
              <a:t>hunting</a:t>
            </a:r>
            <a:r>
              <a:rPr sz="900" spc="-4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report’2022.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5550" y="1822195"/>
            <a:ext cx="27311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Tahoma"/>
                <a:cs typeface="Tahoma"/>
              </a:rPr>
              <a:t>The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35" dirty="0">
                <a:latin typeface="Tahoma"/>
                <a:cs typeface="Tahoma"/>
              </a:rPr>
              <a:t>number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of </a:t>
            </a:r>
            <a:r>
              <a:rPr sz="1600" b="1" spc="-100" dirty="0">
                <a:latin typeface="Tahoma"/>
                <a:cs typeface="Tahoma"/>
              </a:rPr>
              <a:t>start-</a:t>
            </a:r>
            <a:r>
              <a:rPr sz="1600" b="1" spc="-35" dirty="0">
                <a:latin typeface="Tahoma"/>
                <a:cs typeface="Tahoma"/>
              </a:rPr>
              <a:t>ups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has </a:t>
            </a:r>
            <a:r>
              <a:rPr sz="1600" b="1" spc="-30" dirty="0">
                <a:latin typeface="Tahoma"/>
                <a:cs typeface="Tahoma"/>
              </a:rPr>
              <a:t>surged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600" b="1" spc="-80" dirty="0">
                <a:latin typeface="Tahoma"/>
                <a:cs typeface="Tahoma"/>
              </a:rPr>
              <a:t>in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recent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years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1141" y="1818893"/>
            <a:ext cx="19437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95"/>
              </a:spcBef>
            </a:pPr>
            <a:r>
              <a:rPr sz="1600" b="1" spc="-135" dirty="0">
                <a:latin typeface="Tahoma"/>
                <a:cs typeface="Tahoma"/>
              </a:rPr>
              <a:t>Third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largest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startup </a:t>
            </a:r>
            <a:r>
              <a:rPr sz="1600" b="1" spc="-20" dirty="0">
                <a:latin typeface="Tahoma"/>
                <a:cs typeface="Tahoma"/>
              </a:rPr>
              <a:t>ecosystem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globally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1048" y="2957576"/>
            <a:ext cx="2801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Number</a:t>
            </a:r>
            <a:r>
              <a:rPr sz="1400" b="1" spc="-7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of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new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 unicorns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EE7C1A"/>
                </a:solidFill>
                <a:latin typeface="Tahoma"/>
                <a:cs typeface="Tahoma"/>
              </a:rPr>
              <a:t>in</a:t>
            </a: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EE7C1A"/>
                </a:solidFill>
                <a:latin typeface="Tahoma"/>
                <a:cs typeface="Tahoma"/>
              </a:rPr>
              <a:t>India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0359" y="3764279"/>
            <a:ext cx="4890770" cy="1621790"/>
            <a:chOff x="6690359" y="3764279"/>
            <a:chExt cx="4890770" cy="1621790"/>
          </a:xfrm>
        </p:grpSpPr>
        <p:sp>
          <p:nvSpPr>
            <p:cNvPr id="20" name="object 20"/>
            <p:cNvSpPr/>
            <p:nvPr/>
          </p:nvSpPr>
          <p:spPr>
            <a:xfrm>
              <a:off x="10480548" y="3764279"/>
              <a:ext cx="978535" cy="1617345"/>
            </a:xfrm>
            <a:custGeom>
              <a:avLst/>
              <a:gdLst/>
              <a:ahLst/>
              <a:cxnLst/>
              <a:rect l="l" t="t" r="r" b="b"/>
              <a:pathLst>
                <a:path w="978534" h="1617345">
                  <a:moveTo>
                    <a:pt x="163068" y="0"/>
                  </a:moveTo>
                  <a:lnTo>
                    <a:pt x="0" y="0"/>
                  </a:lnTo>
                  <a:lnTo>
                    <a:pt x="0" y="1616964"/>
                  </a:lnTo>
                  <a:lnTo>
                    <a:pt x="163068" y="1616964"/>
                  </a:lnTo>
                  <a:lnTo>
                    <a:pt x="163068" y="0"/>
                  </a:lnTo>
                  <a:close/>
                </a:path>
                <a:path w="978534" h="1617345">
                  <a:moveTo>
                    <a:pt x="571500" y="845820"/>
                  </a:moveTo>
                  <a:lnTo>
                    <a:pt x="408432" y="845820"/>
                  </a:lnTo>
                  <a:lnTo>
                    <a:pt x="408432" y="1616964"/>
                  </a:lnTo>
                  <a:lnTo>
                    <a:pt x="571500" y="1616964"/>
                  </a:lnTo>
                  <a:lnTo>
                    <a:pt x="571500" y="845820"/>
                  </a:lnTo>
                  <a:close/>
                </a:path>
                <a:path w="978534" h="1617345">
                  <a:moveTo>
                    <a:pt x="978408" y="1322832"/>
                  </a:moveTo>
                  <a:lnTo>
                    <a:pt x="815340" y="1322832"/>
                  </a:lnTo>
                  <a:lnTo>
                    <a:pt x="815340" y="1616964"/>
                  </a:lnTo>
                  <a:lnTo>
                    <a:pt x="978408" y="1616964"/>
                  </a:lnTo>
                  <a:lnTo>
                    <a:pt x="978408" y="1322832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12280" y="5050535"/>
              <a:ext cx="3424554" cy="330835"/>
            </a:xfrm>
            <a:custGeom>
              <a:avLst/>
              <a:gdLst/>
              <a:ahLst/>
              <a:cxnLst/>
              <a:rect l="l" t="t" r="r" b="b"/>
              <a:pathLst>
                <a:path w="3424554" h="330835">
                  <a:moveTo>
                    <a:pt x="163068" y="292608"/>
                  </a:moveTo>
                  <a:lnTo>
                    <a:pt x="0" y="292608"/>
                  </a:lnTo>
                  <a:lnTo>
                    <a:pt x="0" y="330708"/>
                  </a:lnTo>
                  <a:lnTo>
                    <a:pt x="163068" y="330708"/>
                  </a:lnTo>
                  <a:lnTo>
                    <a:pt x="163068" y="292608"/>
                  </a:lnTo>
                  <a:close/>
                </a:path>
                <a:path w="3424554" h="330835">
                  <a:moveTo>
                    <a:pt x="571500" y="292608"/>
                  </a:moveTo>
                  <a:lnTo>
                    <a:pt x="408432" y="292608"/>
                  </a:lnTo>
                  <a:lnTo>
                    <a:pt x="408432" y="330708"/>
                  </a:lnTo>
                  <a:lnTo>
                    <a:pt x="571500" y="330708"/>
                  </a:lnTo>
                  <a:lnTo>
                    <a:pt x="571500" y="292608"/>
                  </a:lnTo>
                  <a:close/>
                </a:path>
                <a:path w="3424554" h="330835">
                  <a:moveTo>
                    <a:pt x="978408" y="292608"/>
                  </a:moveTo>
                  <a:lnTo>
                    <a:pt x="815340" y="292608"/>
                  </a:lnTo>
                  <a:lnTo>
                    <a:pt x="815340" y="330708"/>
                  </a:lnTo>
                  <a:lnTo>
                    <a:pt x="978408" y="330708"/>
                  </a:lnTo>
                  <a:lnTo>
                    <a:pt x="978408" y="292608"/>
                  </a:lnTo>
                  <a:close/>
                </a:path>
                <a:path w="3424554" h="330835">
                  <a:moveTo>
                    <a:pt x="1385316" y="182880"/>
                  </a:moveTo>
                  <a:lnTo>
                    <a:pt x="1222248" y="182880"/>
                  </a:lnTo>
                  <a:lnTo>
                    <a:pt x="1222248" y="330708"/>
                  </a:lnTo>
                  <a:lnTo>
                    <a:pt x="1385316" y="330708"/>
                  </a:lnTo>
                  <a:lnTo>
                    <a:pt x="1385316" y="182880"/>
                  </a:lnTo>
                  <a:close/>
                </a:path>
                <a:path w="3424554" h="330835">
                  <a:moveTo>
                    <a:pt x="1793748" y="256032"/>
                  </a:moveTo>
                  <a:lnTo>
                    <a:pt x="1630680" y="256032"/>
                  </a:lnTo>
                  <a:lnTo>
                    <a:pt x="1630680" y="330708"/>
                  </a:lnTo>
                  <a:lnTo>
                    <a:pt x="1793748" y="330708"/>
                  </a:lnTo>
                  <a:lnTo>
                    <a:pt x="1793748" y="256032"/>
                  </a:lnTo>
                  <a:close/>
                </a:path>
                <a:path w="3424554" h="330835">
                  <a:moveTo>
                    <a:pt x="2609088" y="36576"/>
                  </a:moveTo>
                  <a:lnTo>
                    <a:pt x="2446020" y="36576"/>
                  </a:lnTo>
                  <a:lnTo>
                    <a:pt x="2446020" y="330708"/>
                  </a:lnTo>
                  <a:lnTo>
                    <a:pt x="2609088" y="330708"/>
                  </a:lnTo>
                  <a:lnTo>
                    <a:pt x="2609088" y="36576"/>
                  </a:lnTo>
                  <a:close/>
                </a:path>
                <a:path w="3424554" h="330835">
                  <a:moveTo>
                    <a:pt x="3015996" y="0"/>
                  </a:moveTo>
                  <a:lnTo>
                    <a:pt x="2852928" y="0"/>
                  </a:lnTo>
                  <a:lnTo>
                    <a:pt x="2852928" y="330708"/>
                  </a:lnTo>
                  <a:lnTo>
                    <a:pt x="3015996" y="330708"/>
                  </a:lnTo>
                  <a:lnTo>
                    <a:pt x="3015996" y="0"/>
                  </a:lnTo>
                  <a:close/>
                </a:path>
                <a:path w="3424554" h="330835">
                  <a:moveTo>
                    <a:pt x="3424428" y="0"/>
                  </a:moveTo>
                  <a:lnTo>
                    <a:pt x="3261360" y="0"/>
                  </a:lnTo>
                  <a:lnTo>
                    <a:pt x="3261360" y="330708"/>
                  </a:lnTo>
                  <a:lnTo>
                    <a:pt x="3424428" y="330708"/>
                  </a:lnTo>
                  <a:lnTo>
                    <a:pt x="3424428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0359" y="5381243"/>
              <a:ext cx="4890770" cy="0"/>
            </a:xfrm>
            <a:custGeom>
              <a:avLst/>
              <a:gdLst/>
              <a:ahLst/>
              <a:cxnLst/>
              <a:rect l="l" t="t" r="r" b="b"/>
              <a:pathLst>
                <a:path w="4890770">
                  <a:moveTo>
                    <a:pt x="0" y="0"/>
                  </a:moveTo>
                  <a:lnTo>
                    <a:pt x="489051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54767" y="3971543"/>
              <a:ext cx="439420" cy="441959"/>
            </a:xfrm>
            <a:custGeom>
              <a:avLst/>
              <a:gdLst/>
              <a:ahLst/>
              <a:cxnLst/>
              <a:rect l="l" t="t" r="r" b="b"/>
              <a:pathLst>
                <a:path w="439420" h="441960">
                  <a:moveTo>
                    <a:pt x="219455" y="0"/>
                  </a:moveTo>
                  <a:lnTo>
                    <a:pt x="219455" y="110489"/>
                  </a:lnTo>
                  <a:lnTo>
                    <a:pt x="0" y="110489"/>
                  </a:lnTo>
                  <a:lnTo>
                    <a:pt x="0" y="331469"/>
                  </a:lnTo>
                  <a:lnTo>
                    <a:pt x="219455" y="331469"/>
                  </a:lnTo>
                  <a:lnTo>
                    <a:pt x="219455" y="441959"/>
                  </a:lnTo>
                  <a:lnTo>
                    <a:pt x="438911" y="220979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1B79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66069" y="351078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latin typeface="Tahoma"/>
                <a:cs typeface="Tahoma"/>
              </a:rPr>
              <a:t>44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73485" y="435533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latin typeface="Tahoma"/>
                <a:cs typeface="Tahoma"/>
              </a:rPr>
              <a:t>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23701" y="4832730"/>
            <a:ext cx="11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95084" y="3423259"/>
            <a:ext cx="180975" cy="20453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70" dirty="0">
                <a:latin typeface="Verdana"/>
                <a:cs typeface="Verdana"/>
              </a:rPr>
              <a:t>50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0" dirty="0">
                <a:latin typeface="Verdana"/>
                <a:cs typeface="Verdana"/>
              </a:rPr>
              <a:t>45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0" dirty="0">
                <a:latin typeface="Verdana"/>
                <a:cs typeface="Verdana"/>
              </a:rPr>
              <a:t>40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0" dirty="0">
                <a:latin typeface="Verdana"/>
                <a:cs typeface="Verdana"/>
              </a:rPr>
              <a:t>35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0" dirty="0">
                <a:latin typeface="Verdana"/>
                <a:cs typeface="Verdana"/>
              </a:rPr>
              <a:t>30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0" dirty="0">
                <a:latin typeface="Verdana"/>
                <a:cs typeface="Verdana"/>
              </a:rPr>
              <a:t>25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0" dirty="0">
                <a:latin typeface="Verdana"/>
                <a:cs typeface="Verdana"/>
              </a:rPr>
              <a:t>20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70" dirty="0">
                <a:latin typeface="Verdana"/>
                <a:cs typeface="Verdana"/>
              </a:rPr>
              <a:t>15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70" dirty="0">
                <a:latin typeface="Verdana"/>
                <a:cs typeface="Verdana"/>
              </a:rPr>
              <a:t>10</a:t>
            </a:r>
            <a:endParaRPr sz="110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125"/>
              </a:spcBef>
            </a:pPr>
            <a:r>
              <a:rPr sz="1100" spc="-90" dirty="0">
                <a:latin typeface="Verdana"/>
                <a:cs typeface="Verdana"/>
              </a:rPr>
              <a:t>5</a:t>
            </a:r>
            <a:endParaRPr sz="1100">
              <a:latin typeface="Verdana"/>
              <a:cs typeface="Verdana"/>
            </a:endParaRPr>
          </a:p>
          <a:p>
            <a:pPr marL="89535">
              <a:lnSpc>
                <a:spcPct val="100000"/>
              </a:lnSpc>
              <a:spcBef>
                <a:spcPts val="125"/>
              </a:spcBef>
            </a:pPr>
            <a:r>
              <a:rPr sz="1100" spc="-90" dirty="0">
                <a:latin typeface="Verdana"/>
                <a:cs typeface="Verdana"/>
              </a:rPr>
              <a:t>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57530" y="5511038"/>
            <a:ext cx="269875" cy="272415"/>
          </a:xfrm>
          <a:custGeom>
            <a:avLst/>
            <a:gdLst/>
            <a:ahLst/>
            <a:cxnLst/>
            <a:rect l="l" t="t" r="r" b="b"/>
            <a:pathLst>
              <a:path w="269875" h="272414">
                <a:moveTo>
                  <a:pt x="54210" y="173875"/>
                </a:moveTo>
                <a:lnTo>
                  <a:pt x="37401" y="173875"/>
                </a:lnTo>
                <a:lnTo>
                  <a:pt x="42354" y="175831"/>
                </a:lnTo>
                <a:lnTo>
                  <a:pt x="46291" y="179844"/>
                </a:lnTo>
                <a:lnTo>
                  <a:pt x="55361" y="216674"/>
                </a:lnTo>
                <a:lnTo>
                  <a:pt x="57467" y="271906"/>
                </a:lnTo>
                <a:lnTo>
                  <a:pt x="79869" y="249516"/>
                </a:lnTo>
                <a:lnTo>
                  <a:pt x="66103" y="249516"/>
                </a:lnTo>
                <a:lnTo>
                  <a:pt x="64706" y="212686"/>
                </a:lnTo>
                <a:lnTo>
                  <a:pt x="57213" y="176860"/>
                </a:lnTo>
                <a:lnTo>
                  <a:pt x="54210" y="173875"/>
                </a:lnTo>
                <a:close/>
              </a:path>
              <a:path w="269875" h="272414">
                <a:moveTo>
                  <a:pt x="98996" y="216674"/>
                </a:moveTo>
                <a:lnTo>
                  <a:pt x="66103" y="249516"/>
                </a:lnTo>
                <a:lnTo>
                  <a:pt x="79869" y="249516"/>
                </a:lnTo>
                <a:lnTo>
                  <a:pt x="105854" y="223545"/>
                </a:lnTo>
                <a:lnTo>
                  <a:pt x="98996" y="216674"/>
                </a:lnTo>
                <a:close/>
              </a:path>
              <a:path w="269875" h="272414">
                <a:moveTo>
                  <a:pt x="23812" y="163753"/>
                </a:moveTo>
                <a:lnTo>
                  <a:pt x="35" y="195884"/>
                </a:lnTo>
                <a:lnTo>
                  <a:pt x="0" y="197578"/>
                </a:lnTo>
                <a:lnTo>
                  <a:pt x="579" y="203519"/>
                </a:lnTo>
                <a:lnTo>
                  <a:pt x="2508" y="209775"/>
                </a:lnTo>
                <a:lnTo>
                  <a:pt x="5722" y="215692"/>
                </a:lnTo>
                <a:lnTo>
                  <a:pt x="10223" y="221272"/>
                </a:lnTo>
                <a:lnTo>
                  <a:pt x="17081" y="214439"/>
                </a:lnTo>
                <a:lnTo>
                  <a:pt x="12001" y="208534"/>
                </a:lnTo>
                <a:lnTo>
                  <a:pt x="9461" y="202552"/>
                </a:lnTo>
                <a:lnTo>
                  <a:pt x="37401" y="173875"/>
                </a:lnTo>
                <a:lnTo>
                  <a:pt x="54210" y="173875"/>
                </a:lnTo>
                <a:lnTo>
                  <a:pt x="47434" y="167068"/>
                </a:lnTo>
                <a:lnTo>
                  <a:pt x="40449" y="164109"/>
                </a:lnTo>
                <a:lnTo>
                  <a:pt x="23812" y="163753"/>
                </a:lnTo>
                <a:close/>
              </a:path>
              <a:path w="269875" h="272414">
                <a:moveTo>
                  <a:pt x="86423" y="110210"/>
                </a:moveTo>
                <a:lnTo>
                  <a:pt x="73596" y="112369"/>
                </a:lnTo>
                <a:lnTo>
                  <a:pt x="68135" y="115214"/>
                </a:lnTo>
                <a:lnTo>
                  <a:pt x="63563" y="119837"/>
                </a:lnTo>
                <a:lnTo>
                  <a:pt x="58991" y="124383"/>
                </a:lnTo>
                <a:lnTo>
                  <a:pt x="56197" y="129819"/>
                </a:lnTo>
                <a:lnTo>
                  <a:pt x="54165" y="142481"/>
                </a:lnTo>
                <a:lnTo>
                  <a:pt x="55181" y="149212"/>
                </a:lnTo>
                <a:lnTo>
                  <a:pt x="77025" y="181165"/>
                </a:lnTo>
                <a:lnTo>
                  <a:pt x="109156" y="202984"/>
                </a:lnTo>
                <a:lnTo>
                  <a:pt x="115887" y="204038"/>
                </a:lnTo>
                <a:lnTo>
                  <a:pt x="128333" y="201968"/>
                </a:lnTo>
                <a:lnTo>
                  <a:pt x="133794" y="199174"/>
                </a:lnTo>
                <a:lnTo>
                  <a:pt x="138656" y="194335"/>
                </a:lnTo>
                <a:lnTo>
                  <a:pt x="115125" y="194335"/>
                </a:lnTo>
                <a:lnTo>
                  <a:pt x="109791" y="193332"/>
                </a:lnTo>
                <a:lnTo>
                  <a:pt x="78309" y="168739"/>
                </a:lnTo>
                <a:lnTo>
                  <a:pt x="64071" y="143294"/>
                </a:lnTo>
                <a:lnTo>
                  <a:pt x="64833" y="138404"/>
                </a:lnTo>
                <a:lnTo>
                  <a:pt x="65468" y="133515"/>
                </a:lnTo>
                <a:lnTo>
                  <a:pt x="67373" y="129489"/>
                </a:lnTo>
                <a:lnTo>
                  <a:pt x="70548" y="126326"/>
                </a:lnTo>
                <a:lnTo>
                  <a:pt x="73596" y="123228"/>
                </a:lnTo>
                <a:lnTo>
                  <a:pt x="77660" y="121335"/>
                </a:lnTo>
                <a:lnTo>
                  <a:pt x="87439" y="119989"/>
                </a:lnTo>
                <a:lnTo>
                  <a:pt x="110738" y="119989"/>
                </a:lnTo>
                <a:lnTo>
                  <a:pt x="106664" y="117296"/>
                </a:lnTo>
                <a:lnTo>
                  <a:pt x="100901" y="114388"/>
                </a:lnTo>
                <a:lnTo>
                  <a:pt x="93408" y="111239"/>
                </a:lnTo>
                <a:lnTo>
                  <a:pt x="86423" y="110210"/>
                </a:lnTo>
                <a:close/>
              </a:path>
              <a:path w="269875" h="272414">
                <a:moveTo>
                  <a:pt x="110738" y="119989"/>
                </a:moveTo>
                <a:lnTo>
                  <a:pt x="87439" y="119989"/>
                </a:lnTo>
                <a:lnTo>
                  <a:pt x="92900" y="121145"/>
                </a:lnTo>
                <a:lnTo>
                  <a:pt x="105219" y="127114"/>
                </a:lnTo>
                <a:lnTo>
                  <a:pt x="131849" y="155182"/>
                </a:lnTo>
                <a:lnTo>
                  <a:pt x="138493" y="171132"/>
                </a:lnTo>
                <a:lnTo>
                  <a:pt x="137223" y="180784"/>
                </a:lnTo>
                <a:lnTo>
                  <a:pt x="135318" y="184784"/>
                </a:lnTo>
                <a:lnTo>
                  <a:pt x="128968" y="191084"/>
                </a:lnTo>
                <a:lnTo>
                  <a:pt x="124904" y="192976"/>
                </a:lnTo>
                <a:lnTo>
                  <a:pt x="115125" y="194335"/>
                </a:lnTo>
                <a:lnTo>
                  <a:pt x="138656" y="194335"/>
                </a:lnTo>
                <a:lnTo>
                  <a:pt x="147891" y="171526"/>
                </a:lnTo>
                <a:lnTo>
                  <a:pt x="146875" y="164579"/>
                </a:lnTo>
                <a:lnTo>
                  <a:pt x="125666" y="132562"/>
                </a:lnTo>
                <a:lnTo>
                  <a:pt x="112712" y="121294"/>
                </a:lnTo>
                <a:lnTo>
                  <a:pt x="110738" y="119989"/>
                </a:lnTo>
                <a:close/>
              </a:path>
              <a:path w="269875" h="272414">
                <a:moveTo>
                  <a:pt x="139633" y="75437"/>
                </a:moveTo>
                <a:lnTo>
                  <a:pt x="125412" y="75437"/>
                </a:lnTo>
                <a:lnTo>
                  <a:pt x="189674" y="139674"/>
                </a:lnTo>
                <a:lnTo>
                  <a:pt x="196786" y="132600"/>
                </a:lnTo>
                <a:lnTo>
                  <a:pt x="139633" y="75437"/>
                </a:lnTo>
                <a:close/>
              </a:path>
              <a:path w="269875" h="272414">
                <a:moveTo>
                  <a:pt x="217995" y="10033"/>
                </a:moveTo>
                <a:lnTo>
                  <a:pt x="201231" y="10033"/>
                </a:lnTo>
                <a:lnTo>
                  <a:pt x="206184" y="12065"/>
                </a:lnTo>
                <a:lnTo>
                  <a:pt x="213296" y="19177"/>
                </a:lnTo>
                <a:lnTo>
                  <a:pt x="219067" y="52831"/>
                </a:lnTo>
                <a:lnTo>
                  <a:pt x="221297" y="108102"/>
                </a:lnTo>
                <a:lnTo>
                  <a:pt x="243663" y="85725"/>
                </a:lnTo>
                <a:lnTo>
                  <a:pt x="229933" y="85725"/>
                </a:lnTo>
                <a:lnTo>
                  <a:pt x="228536" y="48895"/>
                </a:lnTo>
                <a:lnTo>
                  <a:pt x="221043" y="13081"/>
                </a:lnTo>
                <a:lnTo>
                  <a:pt x="217995" y="10033"/>
                </a:lnTo>
                <a:close/>
              </a:path>
              <a:path w="269875" h="272414">
                <a:moveTo>
                  <a:pt x="125539" y="61340"/>
                </a:moveTo>
                <a:lnTo>
                  <a:pt x="111569" y="75437"/>
                </a:lnTo>
                <a:lnTo>
                  <a:pt x="114236" y="86614"/>
                </a:lnTo>
                <a:lnTo>
                  <a:pt x="125412" y="75437"/>
                </a:lnTo>
                <a:lnTo>
                  <a:pt x="139633" y="75437"/>
                </a:lnTo>
                <a:lnTo>
                  <a:pt x="125539" y="61340"/>
                </a:lnTo>
                <a:close/>
              </a:path>
              <a:path w="269875" h="272414">
                <a:moveTo>
                  <a:pt x="262699" y="52831"/>
                </a:moveTo>
                <a:lnTo>
                  <a:pt x="229933" y="85725"/>
                </a:lnTo>
                <a:lnTo>
                  <a:pt x="243663" y="85725"/>
                </a:lnTo>
                <a:lnTo>
                  <a:pt x="269684" y="59690"/>
                </a:lnTo>
                <a:lnTo>
                  <a:pt x="262699" y="52831"/>
                </a:lnTo>
                <a:close/>
              </a:path>
              <a:path w="269875" h="272414">
                <a:moveTo>
                  <a:pt x="187642" y="0"/>
                </a:moveTo>
                <a:lnTo>
                  <a:pt x="163862" y="32131"/>
                </a:lnTo>
                <a:lnTo>
                  <a:pt x="163828" y="33781"/>
                </a:lnTo>
                <a:lnTo>
                  <a:pt x="164409" y="39743"/>
                </a:lnTo>
                <a:lnTo>
                  <a:pt x="166338" y="46005"/>
                </a:lnTo>
                <a:lnTo>
                  <a:pt x="169552" y="51935"/>
                </a:lnTo>
                <a:lnTo>
                  <a:pt x="174053" y="57531"/>
                </a:lnTo>
                <a:lnTo>
                  <a:pt x="180784" y="50673"/>
                </a:lnTo>
                <a:lnTo>
                  <a:pt x="175831" y="44703"/>
                </a:lnTo>
                <a:lnTo>
                  <a:pt x="173291" y="38734"/>
                </a:lnTo>
                <a:lnTo>
                  <a:pt x="201231" y="10033"/>
                </a:lnTo>
                <a:lnTo>
                  <a:pt x="217995" y="10033"/>
                </a:lnTo>
                <a:lnTo>
                  <a:pt x="211264" y="3302"/>
                </a:lnTo>
                <a:lnTo>
                  <a:pt x="204152" y="253"/>
                </a:lnTo>
                <a:lnTo>
                  <a:pt x="187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65200" y="5512815"/>
            <a:ext cx="258445" cy="270510"/>
          </a:xfrm>
          <a:custGeom>
            <a:avLst/>
            <a:gdLst/>
            <a:ahLst/>
            <a:cxnLst/>
            <a:rect l="l" t="t" r="r" b="b"/>
            <a:pathLst>
              <a:path w="258445" h="270510">
                <a:moveTo>
                  <a:pt x="54177" y="172097"/>
                </a:moveTo>
                <a:lnTo>
                  <a:pt x="37274" y="172097"/>
                </a:lnTo>
                <a:lnTo>
                  <a:pt x="42227" y="174053"/>
                </a:lnTo>
                <a:lnTo>
                  <a:pt x="49466" y="181229"/>
                </a:lnTo>
                <a:lnTo>
                  <a:pt x="51625" y="185077"/>
                </a:lnTo>
                <a:lnTo>
                  <a:pt x="52873" y="189972"/>
                </a:lnTo>
                <a:lnTo>
                  <a:pt x="54038" y="194106"/>
                </a:lnTo>
                <a:lnTo>
                  <a:pt x="54716" y="201206"/>
                </a:lnTo>
                <a:lnTo>
                  <a:pt x="54823" y="202779"/>
                </a:lnTo>
                <a:lnTo>
                  <a:pt x="55234" y="214896"/>
                </a:lnTo>
                <a:lnTo>
                  <a:pt x="57340" y="270129"/>
                </a:lnTo>
                <a:lnTo>
                  <a:pt x="79742" y="247738"/>
                </a:lnTo>
                <a:lnTo>
                  <a:pt x="65976" y="247738"/>
                </a:lnTo>
                <a:lnTo>
                  <a:pt x="64706" y="210908"/>
                </a:lnTo>
                <a:lnTo>
                  <a:pt x="57086" y="175082"/>
                </a:lnTo>
                <a:lnTo>
                  <a:pt x="54177" y="172097"/>
                </a:lnTo>
                <a:close/>
              </a:path>
              <a:path w="258445" h="270510">
                <a:moveTo>
                  <a:pt x="98869" y="214896"/>
                </a:moveTo>
                <a:lnTo>
                  <a:pt x="65976" y="247738"/>
                </a:lnTo>
                <a:lnTo>
                  <a:pt x="79742" y="247738"/>
                </a:lnTo>
                <a:lnTo>
                  <a:pt x="105727" y="221767"/>
                </a:lnTo>
                <a:lnTo>
                  <a:pt x="98869" y="214896"/>
                </a:lnTo>
                <a:close/>
              </a:path>
              <a:path w="258445" h="270510">
                <a:moveTo>
                  <a:pt x="23812" y="161975"/>
                </a:moveTo>
                <a:lnTo>
                  <a:pt x="35" y="194106"/>
                </a:lnTo>
                <a:lnTo>
                  <a:pt x="0" y="195800"/>
                </a:lnTo>
                <a:lnTo>
                  <a:pt x="577" y="201741"/>
                </a:lnTo>
                <a:lnTo>
                  <a:pt x="2492" y="207997"/>
                </a:lnTo>
                <a:lnTo>
                  <a:pt x="5669" y="213914"/>
                </a:lnTo>
                <a:lnTo>
                  <a:pt x="10096" y="219494"/>
                </a:lnTo>
                <a:lnTo>
                  <a:pt x="16954" y="212661"/>
                </a:lnTo>
                <a:lnTo>
                  <a:pt x="11874" y="206756"/>
                </a:lnTo>
                <a:lnTo>
                  <a:pt x="9334" y="200774"/>
                </a:lnTo>
                <a:lnTo>
                  <a:pt x="37274" y="172097"/>
                </a:lnTo>
                <a:lnTo>
                  <a:pt x="54177" y="172097"/>
                </a:lnTo>
                <a:lnTo>
                  <a:pt x="53149" y="171043"/>
                </a:lnTo>
                <a:lnTo>
                  <a:pt x="47307" y="165290"/>
                </a:lnTo>
                <a:lnTo>
                  <a:pt x="40322" y="162331"/>
                </a:lnTo>
                <a:lnTo>
                  <a:pt x="23812" y="161975"/>
                </a:lnTo>
                <a:close/>
              </a:path>
              <a:path w="258445" h="270510">
                <a:moveTo>
                  <a:pt x="86423" y="108432"/>
                </a:moveTo>
                <a:lnTo>
                  <a:pt x="73596" y="110591"/>
                </a:lnTo>
                <a:lnTo>
                  <a:pt x="68008" y="113436"/>
                </a:lnTo>
                <a:lnTo>
                  <a:pt x="63436" y="118059"/>
                </a:lnTo>
                <a:lnTo>
                  <a:pt x="58864" y="122605"/>
                </a:lnTo>
                <a:lnTo>
                  <a:pt x="56070" y="128041"/>
                </a:lnTo>
                <a:lnTo>
                  <a:pt x="54038" y="140703"/>
                </a:lnTo>
                <a:lnTo>
                  <a:pt x="55054" y="147434"/>
                </a:lnTo>
                <a:lnTo>
                  <a:pt x="77025" y="179387"/>
                </a:lnTo>
                <a:lnTo>
                  <a:pt x="109029" y="201206"/>
                </a:lnTo>
                <a:lnTo>
                  <a:pt x="115760" y="202260"/>
                </a:lnTo>
                <a:lnTo>
                  <a:pt x="122061" y="201206"/>
                </a:lnTo>
                <a:lnTo>
                  <a:pt x="128333" y="200190"/>
                </a:lnTo>
                <a:lnTo>
                  <a:pt x="133667" y="197396"/>
                </a:lnTo>
                <a:lnTo>
                  <a:pt x="138529" y="192557"/>
                </a:lnTo>
                <a:lnTo>
                  <a:pt x="114998" y="192557"/>
                </a:lnTo>
                <a:lnTo>
                  <a:pt x="109791" y="191554"/>
                </a:lnTo>
                <a:lnTo>
                  <a:pt x="78255" y="166961"/>
                </a:lnTo>
                <a:lnTo>
                  <a:pt x="64071" y="141516"/>
                </a:lnTo>
                <a:lnTo>
                  <a:pt x="65341" y="131737"/>
                </a:lnTo>
                <a:lnTo>
                  <a:pt x="67246" y="127711"/>
                </a:lnTo>
                <a:lnTo>
                  <a:pt x="70421" y="124548"/>
                </a:lnTo>
                <a:lnTo>
                  <a:pt x="73469" y="121450"/>
                </a:lnTo>
                <a:lnTo>
                  <a:pt x="77533" y="119557"/>
                </a:lnTo>
                <a:lnTo>
                  <a:pt x="87312" y="118211"/>
                </a:lnTo>
                <a:lnTo>
                  <a:pt x="110727" y="118211"/>
                </a:lnTo>
                <a:lnTo>
                  <a:pt x="106662" y="115518"/>
                </a:lnTo>
                <a:lnTo>
                  <a:pt x="100901" y="112610"/>
                </a:lnTo>
                <a:lnTo>
                  <a:pt x="93408" y="109461"/>
                </a:lnTo>
                <a:lnTo>
                  <a:pt x="86423" y="108432"/>
                </a:lnTo>
                <a:close/>
              </a:path>
              <a:path w="258445" h="270510">
                <a:moveTo>
                  <a:pt x="110727" y="118211"/>
                </a:moveTo>
                <a:lnTo>
                  <a:pt x="87312" y="118211"/>
                </a:lnTo>
                <a:lnTo>
                  <a:pt x="92900" y="119367"/>
                </a:lnTo>
                <a:lnTo>
                  <a:pt x="105219" y="125336"/>
                </a:lnTo>
                <a:lnTo>
                  <a:pt x="131849" y="153404"/>
                </a:lnTo>
                <a:lnTo>
                  <a:pt x="138493" y="169354"/>
                </a:lnTo>
                <a:lnTo>
                  <a:pt x="137731" y="174180"/>
                </a:lnTo>
                <a:lnTo>
                  <a:pt x="137096" y="179006"/>
                </a:lnTo>
                <a:lnTo>
                  <a:pt x="135191" y="183007"/>
                </a:lnTo>
                <a:lnTo>
                  <a:pt x="132016" y="186169"/>
                </a:lnTo>
                <a:lnTo>
                  <a:pt x="128968" y="189306"/>
                </a:lnTo>
                <a:lnTo>
                  <a:pt x="124904" y="191198"/>
                </a:lnTo>
                <a:lnTo>
                  <a:pt x="114998" y="192557"/>
                </a:lnTo>
                <a:lnTo>
                  <a:pt x="138529" y="192557"/>
                </a:lnTo>
                <a:lnTo>
                  <a:pt x="142811" y="188239"/>
                </a:lnTo>
                <a:lnTo>
                  <a:pt x="145654" y="182838"/>
                </a:lnTo>
                <a:lnTo>
                  <a:pt x="145757" y="182530"/>
                </a:lnTo>
                <a:lnTo>
                  <a:pt x="146748" y="176225"/>
                </a:lnTo>
                <a:lnTo>
                  <a:pt x="147891" y="169748"/>
                </a:lnTo>
                <a:lnTo>
                  <a:pt x="125539" y="130784"/>
                </a:lnTo>
                <a:lnTo>
                  <a:pt x="112696" y="119516"/>
                </a:lnTo>
                <a:lnTo>
                  <a:pt x="110727" y="118211"/>
                </a:lnTo>
                <a:close/>
              </a:path>
              <a:path w="258445" h="270510">
                <a:moveTo>
                  <a:pt x="139608" y="73660"/>
                </a:moveTo>
                <a:lnTo>
                  <a:pt x="125412" y="73660"/>
                </a:lnTo>
                <a:lnTo>
                  <a:pt x="189674" y="137896"/>
                </a:lnTo>
                <a:lnTo>
                  <a:pt x="196659" y="130822"/>
                </a:lnTo>
                <a:lnTo>
                  <a:pt x="139608" y="73660"/>
                </a:lnTo>
                <a:close/>
              </a:path>
              <a:path w="258445" h="270510">
                <a:moveTo>
                  <a:pt x="209613" y="79743"/>
                </a:moveTo>
                <a:lnTo>
                  <a:pt x="202628" y="86715"/>
                </a:lnTo>
                <a:lnTo>
                  <a:pt x="210756" y="92303"/>
                </a:lnTo>
                <a:lnTo>
                  <a:pt x="218630" y="94818"/>
                </a:lnTo>
                <a:lnTo>
                  <a:pt x="233870" y="93687"/>
                </a:lnTo>
                <a:lnTo>
                  <a:pt x="240728" y="90335"/>
                </a:lnTo>
                <a:lnTo>
                  <a:pt x="246423" y="84721"/>
                </a:lnTo>
                <a:lnTo>
                  <a:pt x="220535" y="84721"/>
                </a:lnTo>
                <a:lnTo>
                  <a:pt x="215455" y="83134"/>
                </a:lnTo>
                <a:lnTo>
                  <a:pt x="209613" y="79743"/>
                </a:lnTo>
                <a:close/>
              </a:path>
              <a:path w="258445" h="270510">
                <a:moveTo>
                  <a:pt x="125539" y="59563"/>
                </a:moveTo>
                <a:lnTo>
                  <a:pt x="111442" y="73660"/>
                </a:lnTo>
                <a:lnTo>
                  <a:pt x="114236" y="84836"/>
                </a:lnTo>
                <a:lnTo>
                  <a:pt x="125412" y="73660"/>
                </a:lnTo>
                <a:lnTo>
                  <a:pt x="139608" y="73660"/>
                </a:lnTo>
                <a:lnTo>
                  <a:pt x="125539" y="59563"/>
                </a:lnTo>
                <a:close/>
              </a:path>
              <a:path w="258445" h="270510">
                <a:moveTo>
                  <a:pt x="249405" y="38227"/>
                </a:moveTo>
                <a:lnTo>
                  <a:pt x="227520" y="38227"/>
                </a:lnTo>
                <a:lnTo>
                  <a:pt x="231584" y="39116"/>
                </a:lnTo>
                <a:lnTo>
                  <a:pt x="235521" y="39878"/>
                </a:lnTo>
                <a:lnTo>
                  <a:pt x="238950" y="41783"/>
                </a:lnTo>
                <a:lnTo>
                  <a:pt x="245808" y="48641"/>
                </a:lnTo>
                <a:lnTo>
                  <a:pt x="247840" y="53848"/>
                </a:lnTo>
                <a:lnTo>
                  <a:pt x="247840" y="66294"/>
                </a:lnTo>
                <a:lnTo>
                  <a:pt x="220535" y="84721"/>
                </a:lnTo>
                <a:lnTo>
                  <a:pt x="246423" y="84721"/>
                </a:lnTo>
                <a:lnTo>
                  <a:pt x="251396" y="79654"/>
                </a:lnTo>
                <a:lnTo>
                  <a:pt x="254571" y="74549"/>
                </a:lnTo>
                <a:lnTo>
                  <a:pt x="257873" y="63119"/>
                </a:lnTo>
                <a:lnTo>
                  <a:pt x="258000" y="57404"/>
                </a:lnTo>
                <a:lnTo>
                  <a:pt x="254952" y="45847"/>
                </a:lnTo>
                <a:lnTo>
                  <a:pt x="252158" y="40894"/>
                </a:lnTo>
                <a:lnTo>
                  <a:pt x="249405" y="38227"/>
                </a:lnTo>
                <a:close/>
              </a:path>
              <a:path w="258445" h="270510">
                <a:moveTo>
                  <a:pt x="213025" y="10287"/>
                </a:moveTo>
                <a:lnTo>
                  <a:pt x="196405" y="10287"/>
                </a:lnTo>
                <a:lnTo>
                  <a:pt x="200215" y="11684"/>
                </a:lnTo>
                <a:lnTo>
                  <a:pt x="205422" y="16891"/>
                </a:lnTo>
                <a:lnTo>
                  <a:pt x="206819" y="19431"/>
                </a:lnTo>
                <a:lnTo>
                  <a:pt x="207327" y="22479"/>
                </a:lnTo>
                <a:lnTo>
                  <a:pt x="207962" y="25400"/>
                </a:lnTo>
                <a:lnTo>
                  <a:pt x="207454" y="28829"/>
                </a:lnTo>
                <a:lnTo>
                  <a:pt x="204406" y="36449"/>
                </a:lnTo>
                <a:lnTo>
                  <a:pt x="201993" y="40005"/>
                </a:lnTo>
                <a:lnTo>
                  <a:pt x="198691" y="43307"/>
                </a:lnTo>
                <a:lnTo>
                  <a:pt x="205295" y="49784"/>
                </a:lnTo>
                <a:lnTo>
                  <a:pt x="211010" y="44577"/>
                </a:lnTo>
                <a:lnTo>
                  <a:pt x="215963" y="41275"/>
                </a:lnTo>
                <a:lnTo>
                  <a:pt x="223583" y="38481"/>
                </a:lnTo>
                <a:lnTo>
                  <a:pt x="227520" y="38227"/>
                </a:lnTo>
                <a:lnTo>
                  <a:pt x="249405" y="38227"/>
                </a:lnTo>
                <a:lnTo>
                  <a:pt x="248094" y="36957"/>
                </a:lnTo>
                <a:lnTo>
                  <a:pt x="243395" y="32258"/>
                </a:lnTo>
                <a:lnTo>
                  <a:pt x="241218" y="31242"/>
                </a:lnTo>
                <a:lnTo>
                  <a:pt x="216217" y="31242"/>
                </a:lnTo>
                <a:lnTo>
                  <a:pt x="217312" y="24262"/>
                </a:lnTo>
                <a:lnTo>
                  <a:pt x="216789" y="17986"/>
                </a:lnTo>
                <a:lnTo>
                  <a:pt x="214645" y="12400"/>
                </a:lnTo>
                <a:lnTo>
                  <a:pt x="213025" y="10287"/>
                </a:lnTo>
                <a:close/>
              </a:path>
              <a:path w="258445" h="270510">
                <a:moveTo>
                  <a:pt x="194500" y="0"/>
                </a:moveTo>
                <a:lnTo>
                  <a:pt x="172021" y="9525"/>
                </a:lnTo>
                <a:lnTo>
                  <a:pt x="166814" y="14605"/>
                </a:lnTo>
                <a:lnTo>
                  <a:pt x="164020" y="20701"/>
                </a:lnTo>
                <a:lnTo>
                  <a:pt x="163385" y="27559"/>
                </a:lnTo>
                <a:lnTo>
                  <a:pt x="162877" y="34417"/>
                </a:lnTo>
                <a:lnTo>
                  <a:pt x="164782" y="41529"/>
                </a:lnTo>
                <a:lnTo>
                  <a:pt x="169354" y="48768"/>
                </a:lnTo>
                <a:lnTo>
                  <a:pt x="176468" y="41529"/>
                </a:lnTo>
                <a:lnTo>
                  <a:pt x="176535" y="41275"/>
                </a:lnTo>
                <a:lnTo>
                  <a:pt x="174053" y="35814"/>
                </a:lnTo>
                <a:lnTo>
                  <a:pt x="173037" y="30988"/>
                </a:lnTo>
                <a:lnTo>
                  <a:pt x="191579" y="10541"/>
                </a:lnTo>
                <a:lnTo>
                  <a:pt x="196405" y="10287"/>
                </a:lnTo>
                <a:lnTo>
                  <a:pt x="213025" y="10287"/>
                </a:lnTo>
                <a:lnTo>
                  <a:pt x="210883" y="7493"/>
                </a:lnTo>
                <a:lnTo>
                  <a:pt x="207708" y="4318"/>
                </a:lnTo>
                <a:lnTo>
                  <a:pt x="203771" y="2159"/>
                </a:lnTo>
                <a:lnTo>
                  <a:pt x="199199" y="1143"/>
                </a:lnTo>
                <a:lnTo>
                  <a:pt x="194500" y="0"/>
                </a:lnTo>
                <a:close/>
              </a:path>
              <a:path w="258445" h="270510">
                <a:moveTo>
                  <a:pt x="225869" y="28448"/>
                </a:moveTo>
                <a:lnTo>
                  <a:pt x="221043" y="29210"/>
                </a:lnTo>
                <a:lnTo>
                  <a:pt x="216217" y="31242"/>
                </a:lnTo>
                <a:lnTo>
                  <a:pt x="241218" y="31242"/>
                </a:lnTo>
                <a:lnTo>
                  <a:pt x="237680" y="29591"/>
                </a:lnTo>
                <a:lnTo>
                  <a:pt x="230822" y="28829"/>
                </a:lnTo>
                <a:lnTo>
                  <a:pt x="225869" y="2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2743" y="5505450"/>
            <a:ext cx="262255" cy="277495"/>
          </a:xfrm>
          <a:custGeom>
            <a:avLst/>
            <a:gdLst/>
            <a:ahLst/>
            <a:cxnLst/>
            <a:rect l="l" t="t" r="r" b="b"/>
            <a:pathLst>
              <a:path w="262254" h="277495">
                <a:moveTo>
                  <a:pt x="54210" y="179463"/>
                </a:moveTo>
                <a:lnTo>
                  <a:pt x="37401" y="179463"/>
                </a:lnTo>
                <a:lnTo>
                  <a:pt x="42354" y="181419"/>
                </a:lnTo>
                <a:lnTo>
                  <a:pt x="46291" y="185432"/>
                </a:lnTo>
                <a:lnTo>
                  <a:pt x="57467" y="277494"/>
                </a:lnTo>
                <a:lnTo>
                  <a:pt x="79869" y="255104"/>
                </a:lnTo>
                <a:lnTo>
                  <a:pt x="66103" y="255104"/>
                </a:lnTo>
                <a:lnTo>
                  <a:pt x="64706" y="218274"/>
                </a:lnTo>
                <a:lnTo>
                  <a:pt x="64230" y="210145"/>
                </a:lnTo>
                <a:lnTo>
                  <a:pt x="57213" y="182448"/>
                </a:lnTo>
                <a:lnTo>
                  <a:pt x="54210" y="179463"/>
                </a:lnTo>
                <a:close/>
              </a:path>
              <a:path w="262254" h="277495">
                <a:moveTo>
                  <a:pt x="98869" y="222262"/>
                </a:moveTo>
                <a:lnTo>
                  <a:pt x="66103" y="255104"/>
                </a:lnTo>
                <a:lnTo>
                  <a:pt x="79869" y="255104"/>
                </a:lnTo>
                <a:lnTo>
                  <a:pt x="105854" y="229133"/>
                </a:lnTo>
                <a:lnTo>
                  <a:pt x="98869" y="222262"/>
                </a:lnTo>
                <a:close/>
              </a:path>
              <a:path w="262254" h="277495">
                <a:moveTo>
                  <a:pt x="23812" y="169341"/>
                </a:moveTo>
                <a:lnTo>
                  <a:pt x="35" y="201472"/>
                </a:lnTo>
                <a:lnTo>
                  <a:pt x="0" y="203166"/>
                </a:lnTo>
                <a:lnTo>
                  <a:pt x="579" y="209107"/>
                </a:lnTo>
                <a:lnTo>
                  <a:pt x="2508" y="215363"/>
                </a:lnTo>
                <a:lnTo>
                  <a:pt x="5722" y="221280"/>
                </a:lnTo>
                <a:lnTo>
                  <a:pt x="10223" y="226860"/>
                </a:lnTo>
                <a:lnTo>
                  <a:pt x="17081" y="220027"/>
                </a:lnTo>
                <a:lnTo>
                  <a:pt x="12001" y="214122"/>
                </a:lnTo>
                <a:lnTo>
                  <a:pt x="9461" y="208140"/>
                </a:lnTo>
                <a:lnTo>
                  <a:pt x="37401" y="179463"/>
                </a:lnTo>
                <a:lnTo>
                  <a:pt x="54210" y="179463"/>
                </a:lnTo>
                <a:lnTo>
                  <a:pt x="47434" y="172656"/>
                </a:lnTo>
                <a:lnTo>
                  <a:pt x="40322" y="169697"/>
                </a:lnTo>
                <a:lnTo>
                  <a:pt x="23812" y="169341"/>
                </a:lnTo>
                <a:close/>
              </a:path>
              <a:path w="262254" h="277495">
                <a:moveTo>
                  <a:pt x="86423" y="115798"/>
                </a:moveTo>
                <a:lnTo>
                  <a:pt x="73596" y="117957"/>
                </a:lnTo>
                <a:lnTo>
                  <a:pt x="68135" y="120802"/>
                </a:lnTo>
                <a:lnTo>
                  <a:pt x="63563" y="125425"/>
                </a:lnTo>
                <a:lnTo>
                  <a:pt x="58991" y="129971"/>
                </a:lnTo>
                <a:lnTo>
                  <a:pt x="56197" y="135407"/>
                </a:lnTo>
                <a:lnTo>
                  <a:pt x="55181" y="141731"/>
                </a:lnTo>
                <a:lnTo>
                  <a:pt x="54038" y="148069"/>
                </a:lnTo>
                <a:lnTo>
                  <a:pt x="77025" y="186753"/>
                </a:lnTo>
                <a:lnTo>
                  <a:pt x="109029" y="208572"/>
                </a:lnTo>
                <a:lnTo>
                  <a:pt x="115760" y="209626"/>
                </a:lnTo>
                <a:lnTo>
                  <a:pt x="128333" y="207556"/>
                </a:lnTo>
                <a:lnTo>
                  <a:pt x="133794" y="204762"/>
                </a:lnTo>
                <a:lnTo>
                  <a:pt x="138537" y="199923"/>
                </a:lnTo>
                <a:lnTo>
                  <a:pt x="114998" y="199923"/>
                </a:lnTo>
                <a:lnTo>
                  <a:pt x="109791" y="198920"/>
                </a:lnTo>
                <a:lnTo>
                  <a:pt x="78309" y="174327"/>
                </a:lnTo>
                <a:lnTo>
                  <a:pt x="64071" y="148882"/>
                </a:lnTo>
                <a:lnTo>
                  <a:pt x="65341" y="139103"/>
                </a:lnTo>
                <a:lnTo>
                  <a:pt x="87439" y="125577"/>
                </a:lnTo>
                <a:lnTo>
                  <a:pt x="110738" y="125577"/>
                </a:lnTo>
                <a:lnTo>
                  <a:pt x="106664" y="122884"/>
                </a:lnTo>
                <a:lnTo>
                  <a:pt x="100901" y="119976"/>
                </a:lnTo>
                <a:lnTo>
                  <a:pt x="93408" y="116827"/>
                </a:lnTo>
                <a:lnTo>
                  <a:pt x="86423" y="115798"/>
                </a:lnTo>
                <a:close/>
              </a:path>
              <a:path w="262254" h="277495">
                <a:moveTo>
                  <a:pt x="110738" y="125577"/>
                </a:moveTo>
                <a:lnTo>
                  <a:pt x="87439" y="125577"/>
                </a:lnTo>
                <a:lnTo>
                  <a:pt x="92900" y="126733"/>
                </a:lnTo>
                <a:lnTo>
                  <a:pt x="105219" y="132702"/>
                </a:lnTo>
                <a:lnTo>
                  <a:pt x="131849" y="160770"/>
                </a:lnTo>
                <a:lnTo>
                  <a:pt x="138493" y="176720"/>
                </a:lnTo>
                <a:lnTo>
                  <a:pt x="137223" y="186372"/>
                </a:lnTo>
                <a:lnTo>
                  <a:pt x="135318" y="190372"/>
                </a:lnTo>
                <a:lnTo>
                  <a:pt x="128968" y="196672"/>
                </a:lnTo>
                <a:lnTo>
                  <a:pt x="124904" y="198564"/>
                </a:lnTo>
                <a:lnTo>
                  <a:pt x="114998" y="199923"/>
                </a:lnTo>
                <a:lnTo>
                  <a:pt x="138537" y="199923"/>
                </a:lnTo>
                <a:lnTo>
                  <a:pt x="147891" y="177114"/>
                </a:lnTo>
                <a:lnTo>
                  <a:pt x="146875" y="170167"/>
                </a:lnTo>
                <a:lnTo>
                  <a:pt x="125666" y="138150"/>
                </a:lnTo>
                <a:lnTo>
                  <a:pt x="112712" y="126882"/>
                </a:lnTo>
                <a:lnTo>
                  <a:pt x="110738" y="125577"/>
                </a:lnTo>
                <a:close/>
              </a:path>
              <a:path w="262254" h="277495">
                <a:moveTo>
                  <a:pt x="139633" y="81025"/>
                </a:moveTo>
                <a:lnTo>
                  <a:pt x="125412" y="81025"/>
                </a:lnTo>
                <a:lnTo>
                  <a:pt x="189674" y="145262"/>
                </a:lnTo>
                <a:lnTo>
                  <a:pt x="196786" y="138188"/>
                </a:lnTo>
                <a:lnTo>
                  <a:pt x="139633" y="81025"/>
                </a:lnTo>
                <a:close/>
              </a:path>
              <a:path w="262254" h="277495">
                <a:moveTo>
                  <a:pt x="188912" y="0"/>
                </a:moveTo>
                <a:lnTo>
                  <a:pt x="187515" y="1396"/>
                </a:lnTo>
                <a:lnTo>
                  <a:pt x="204279" y="97574"/>
                </a:lnTo>
                <a:lnTo>
                  <a:pt x="223980" y="77850"/>
                </a:lnTo>
                <a:lnTo>
                  <a:pt x="210502" y="77850"/>
                </a:lnTo>
                <a:lnTo>
                  <a:pt x="201612" y="26796"/>
                </a:lnTo>
                <a:lnTo>
                  <a:pt x="215709" y="26796"/>
                </a:lnTo>
                <a:lnTo>
                  <a:pt x="188912" y="0"/>
                </a:lnTo>
                <a:close/>
              </a:path>
              <a:path w="262254" h="277495">
                <a:moveTo>
                  <a:pt x="125539" y="66928"/>
                </a:moveTo>
                <a:lnTo>
                  <a:pt x="111569" y="81025"/>
                </a:lnTo>
                <a:lnTo>
                  <a:pt x="114236" y="92202"/>
                </a:lnTo>
                <a:lnTo>
                  <a:pt x="125412" y="81025"/>
                </a:lnTo>
                <a:lnTo>
                  <a:pt x="139633" y="81025"/>
                </a:lnTo>
                <a:lnTo>
                  <a:pt x="125539" y="66928"/>
                </a:lnTo>
                <a:close/>
              </a:path>
              <a:path w="262254" h="277495">
                <a:moveTo>
                  <a:pt x="252485" y="63500"/>
                </a:moveTo>
                <a:lnTo>
                  <a:pt x="238315" y="63500"/>
                </a:lnTo>
                <a:lnTo>
                  <a:pt x="254825" y="80009"/>
                </a:lnTo>
                <a:lnTo>
                  <a:pt x="261937" y="73025"/>
                </a:lnTo>
                <a:lnTo>
                  <a:pt x="252485" y="63500"/>
                </a:lnTo>
                <a:close/>
              </a:path>
              <a:path w="262254" h="277495">
                <a:moveTo>
                  <a:pt x="215709" y="26796"/>
                </a:moveTo>
                <a:lnTo>
                  <a:pt x="201612" y="26796"/>
                </a:lnTo>
                <a:lnTo>
                  <a:pt x="231584" y="56768"/>
                </a:lnTo>
                <a:lnTo>
                  <a:pt x="210502" y="77850"/>
                </a:lnTo>
                <a:lnTo>
                  <a:pt x="223980" y="77850"/>
                </a:lnTo>
                <a:lnTo>
                  <a:pt x="238315" y="63500"/>
                </a:lnTo>
                <a:lnTo>
                  <a:pt x="252485" y="63500"/>
                </a:lnTo>
                <a:lnTo>
                  <a:pt x="245427" y="56387"/>
                </a:lnTo>
                <a:lnTo>
                  <a:pt x="252158" y="49656"/>
                </a:lnTo>
                <a:lnTo>
                  <a:pt x="238569" y="49656"/>
                </a:lnTo>
                <a:lnTo>
                  <a:pt x="215709" y="26796"/>
                </a:lnTo>
                <a:close/>
              </a:path>
              <a:path w="262254" h="277495">
                <a:moveTo>
                  <a:pt x="247205" y="41021"/>
                </a:moveTo>
                <a:lnTo>
                  <a:pt x="238569" y="49656"/>
                </a:lnTo>
                <a:lnTo>
                  <a:pt x="252158" y="49656"/>
                </a:lnTo>
                <a:lnTo>
                  <a:pt x="254063" y="47752"/>
                </a:lnTo>
                <a:lnTo>
                  <a:pt x="247205" y="41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80286" y="5502147"/>
            <a:ext cx="257810" cy="281305"/>
          </a:xfrm>
          <a:custGeom>
            <a:avLst/>
            <a:gdLst/>
            <a:ahLst/>
            <a:cxnLst/>
            <a:rect l="l" t="t" r="r" b="b"/>
            <a:pathLst>
              <a:path w="257809" h="281304">
                <a:moveTo>
                  <a:pt x="54210" y="182765"/>
                </a:moveTo>
                <a:lnTo>
                  <a:pt x="37401" y="182765"/>
                </a:lnTo>
                <a:lnTo>
                  <a:pt x="42354" y="184721"/>
                </a:lnTo>
                <a:lnTo>
                  <a:pt x="49593" y="191896"/>
                </a:lnTo>
                <a:lnTo>
                  <a:pt x="51752" y="195745"/>
                </a:lnTo>
                <a:lnTo>
                  <a:pt x="53000" y="200640"/>
                </a:lnTo>
                <a:lnTo>
                  <a:pt x="54165" y="204774"/>
                </a:lnTo>
                <a:lnTo>
                  <a:pt x="54843" y="211874"/>
                </a:lnTo>
                <a:lnTo>
                  <a:pt x="54950" y="213447"/>
                </a:lnTo>
                <a:lnTo>
                  <a:pt x="55361" y="225564"/>
                </a:lnTo>
                <a:lnTo>
                  <a:pt x="57467" y="280796"/>
                </a:lnTo>
                <a:lnTo>
                  <a:pt x="79869" y="258406"/>
                </a:lnTo>
                <a:lnTo>
                  <a:pt x="66103" y="258406"/>
                </a:lnTo>
                <a:lnTo>
                  <a:pt x="64706" y="221576"/>
                </a:lnTo>
                <a:lnTo>
                  <a:pt x="57213" y="185750"/>
                </a:lnTo>
                <a:lnTo>
                  <a:pt x="54210" y="182765"/>
                </a:lnTo>
                <a:close/>
              </a:path>
              <a:path w="257809" h="281304">
                <a:moveTo>
                  <a:pt x="98996" y="225564"/>
                </a:moveTo>
                <a:lnTo>
                  <a:pt x="66103" y="258406"/>
                </a:lnTo>
                <a:lnTo>
                  <a:pt x="79869" y="258406"/>
                </a:lnTo>
                <a:lnTo>
                  <a:pt x="105854" y="232435"/>
                </a:lnTo>
                <a:lnTo>
                  <a:pt x="98996" y="225564"/>
                </a:lnTo>
                <a:close/>
              </a:path>
              <a:path w="257809" h="281304">
                <a:moveTo>
                  <a:pt x="23812" y="172643"/>
                </a:moveTo>
                <a:lnTo>
                  <a:pt x="35" y="204774"/>
                </a:lnTo>
                <a:lnTo>
                  <a:pt x="0" y="206468"/>
                </a:lnTo>
                <a:lnTo>
                  <a:pt x="579" y="212409"/>
                </a:lnTo>
                <a:lnTo>
                  <a:pt x="2508" y="218665"/>
                </a:lnTo>
                <a:lnTo>
                  <a:pt x="5722" y="224582"/>
                </a:lnTo>
                <a:lnTo>
                  <a:pt x="10223" y="230162"/>
                </a:lnTo>
                <a:lnTo>
                  <a:pt x="17081" y="223329"/>
                </a:lnTo>
                <a:lnTo>
                  <a:pt x="12001" y="217423"/>
                </a:lnTo>
                <a:lnTo>
                  <a:pt x="9461" y="211442"/>
                </a:lnTo>
                <a:lnTo>
                  <a:pt x="37401" y="182765"/>
                </a:lnTo>
                <a:lnTo>
                  <a:pt x="54210" y="182765"/>
                </a:lnTo>
                <a:lnTo>
                  <a:pt x="47434" y="175958"/>
                </a:lnTo>
                <a:lnTo>
                  <a:pt x="40449" y="172999"/>
                </a:lnTo>
                <a:lnTo>
                  <a:pt x="23812" y="172643"/>
                </a:lnTo>
                <a:close/>
              </a:path>
              <a:path w="257809" h="281304">
                <a:moveTo>
                  <a:pt x="86550" y="119100"/>
                </a:moveTo>
                <a:lnTo>
                  <a:pt x="73723" y="121259"/>
                </a:lnTo>
                <a:lnTo>
                  <a:pt x="68135" y="124104"/>
                </a:lnTo>
                <a:lnTo>
                  <a:pt x="63563" y="128727"/>
                </a:lnTo>
                <a:lnTo>
                  <a:pt x="58991" y="133273"/>
                </a:lnTo>
                <a:lnTo>
                  <a:pt x="56197" y="138709"/>
                </a:lnTo>
                <a:lnTo>
                  <a:pt x="54165" y="151371"/>
                </a:lnTo>
                <a:lnTo>
                  <a:pt x="55181" y="158102"/>
                </a:lnTo>
                <a:lnTo>
                  <a:pt x="77025" y="190055"/>
                </a:lnTo>
                <a:lnTo>
                  <a:pt x="109156" y="211874"/>
                </a:lnTo>
                <a:lnTo>
                  <a:pt x="115887" y="212928"/>
                </a:lnTo>
                <a:lnTo>
                  <a:pt x="128333" y="210858"/>
                </a:lnTo>
                <a:lnTo>
                  <a:pt x="133794" y="208064"/>
                </a:lnTo>
                <a:lnTo>
                  <a:pt x="138656" y="203225"/>
                </a:lnTo>
                <a:lnTo>
                  <a:pt x="115125" y="203225"/>
                </a:lnTo>
                <a:lnTo>
                  <a:pt x="109918" y="202222"/>
                </a:lnTo>
                <a:lnTo>
                  <a:pt x="78362" y="177629"/>
                </a:lnTo>
                <a:lnTo>
                  <a:pt x="64071" y="152184"/>
                </a:lnTo>
                <a:lnTo>
                  <a:pt x="64833" y="147294"/>
                </a:lnTo>
                <a:lnTo>
                  <a:pt x="65468" y="142405"/>
                </a:lnTo>
                <a:lnTo>
                  <a:pt x="67373" y="138379"/>
                </a:lnTo>
                <a:lnTo>
                  <a:pt x="70548" y="135216"/>
                </a:lnTo>
                <a:lnTo>
                  <a:pt x="73596" y="132118"/>
                </a:lnTo>
                <a:lnTo>
                  <a:pt x="77660" y="130225"/>
                </a:lnTo>
                <a:lnTo>
                  <a:pt x="87439" y="128879"/>
                </a:lnTo>
                <a:lnTo>
                  <a:pt x="110738" y="128879"/>
                </a:lnTo>
                <a:lnTo>
                  <a:pt x="106664" y="126186"/>
                </a:lnTo>
                <a:lnTo>
                  <a:pt x="100901" y="123278"/>
                </a:lnTo>
                <a:lnTo>
                  <a:pt x="93408" y="120129"/>
                </a:lnTo>
                <a:lnTo>
                  <a:pt x="86550" y="119100"/>
                </a:lnTo>
                <a:close/>
              </a:path>
              <a:path w="257809" h="281304">
                <a:moveTo>
                  <a:pt x="110738" y="128879"/>
                </a:moveTo>
                <a:lnTo>
                  <a:pt x="87439" y="128879"/>
                </a:lnTo>
                <a:lnTo>
                  <a:pt x="93027" y="130035"/>
                </a:lnTo>
                <a:lnTo>
                  <a:pt x="105219" y="136004"/>
                </a:lnTo>
                <a:lnTo>
                  <a:pt x="131974" y="164072"/>
                </a:lnTo>
                <a:lnTo>
                  <a:pt x="138493" y="180022"/>
                </a:lnTo>
                <a:lnTo>
                  <a:pt x="137223" y="189674"/>
                </a:lnTo>
                <a:lnTo>
                  <a:pt x="135318" y="193674"/>
                </a:lnTo>
                <a:lnTo>
                  <a:pt x="128968" y="199974"/>
                </a:lnTo>
                <a:lnTo>
                  <a:pt x="125031" y="201866"/>
                </a:lnTo>
                <a:lnTo>
                  <a:pt x="115125" y="203225"/>
                </a:lnTo>
                <a:lnTo>
                  <a:pt x="138656" y="203225"/>
                </a:lnTo>
                <a:lnTo>
                  <a:pt x="142938" y="198907"/>
                </a:lnTo>
                <a:lnTo>
                  <a:pt x="145780" y="193506"/>
                </a:lnTo>
                <a:lnTo>
                  <a:pt x="145884" y="193198"/>
                </a:lnTo>
                <a:lnTo>
                  <a:pt x="146875" y="186893"/>
                </a:lnTo>
                <a:lnTo>
                  <a:pt x="148018" y="180416"/>
                </a:lnTo>
                <a:lnTo>
                  <a:pt x="125666" y="141452"/>
                </a:lnTo>
                <a:lnTo>
                  <a:pt x="112712" y="130184"/>
                </a:lnTo>
                <a:lnTo>
                  <a:pt x="110738" y="128879"/>
                </a:lnTo>
                <a:close/>
              </a:path>
              <a:path w="257809" h="281304">
                <a:moveTo>
                  <a:pt x="139633" y="84327"/>
                </a:moveTo>
                <a:lnTo>
                  <a:pt x="125539" y="84327"/>
                </a:lnTo>
                <a:lnTo>
                  <a:pt x="189674" y="148564"/>
                </a:lnTo>
                <a:lnTo>
                  <a:pt x="196786" y="141490"/>
                </a:lnTo>
                <a:lnTo>
                  <a:pt x="139633" y="84327"/>
                </a:lnTo>
                <a:close/>
              </a:path>
              <a:path w="257809" h="281304">
                <a:moveTo>
                  <a:pt x="212407" y="91389"/>
                </a:moveTo>
                <a:lnTo>
                  <a:pt x="205168" y="98691"/>
                </a:lnTo>
                <a:lnTo>
                  <a:pt x="211518" y="103530"/>
                </a:lnTo>
                <a:lnTo>
                  <a:pt x="218503" y="105740"/>
                </a:lnTo>
                <a:lnTo>
                  <a:pt x="233489" y="104863"/>
                </a:lnTo>
                <a:lnTo>
                  <a:pt x="240093" y="101765"/>
                </a:lnTo>
                <a:lnTo>
                  <a:pt x="246239" y="95681"/>
                </a:lnTo>
                <a:lnTo>
                  <a:pt x="224853" y="95681"/>
                </a:lnTo>
                <a:lnTo>
                  <a:pt x="218884" y="94881"/>
                </a:lnTo>
                <a:lnTo>
                  <a:pt x="215709" y="93573"/>
                </a:lnTo>
                <a:lnTo>
                  <a:pt x="212407" y="91389"/>
                </a:lnTo>
                <a:close/>
              </a:path>
              <a:path w="257809" h="281304">
                <a:moveTo>
                  <a:pt x="245432" y="45973"/>
                </a:moveTo>
                <a:lnTo>
                  <a:pt x="227901" y="45973"/>
                </a:lnTo>
                <a:lnTo>
                  <a:pt x="233362" y="48386"/>
                </a:lnTo>
                <a:lnTo>
                  <a:pt x="243522" y="58546"/>
                </a:lnTo>
                <a:lnTo>
                  <a:pt x="246189" y="64642"/>
                </a:lnTo>
                <a:lnTo>
                  <a:pt x="246443" y="71500"/>
                </a:lnTo>
                <a:lnTo>
                  <a:pt x="246570" y="78485"/>
                </a:lnTo>
                <a:lnTo>
                  <a:pt x="244411" y="84200"/>
                </a:lnTo>
                <a:lnTo>
                  <a:pt x="239712" y="88912"/>
                </a:lnTo>
                <a:lnTo>
                  <a:pt x="237299" y="91300"/>
                </a:lnTo>
                <a:lnTo>
                  <a:pt x="234505" y="93065"/>
                </a:lnTo>
                <a:lnTo>
                  <a:pt x="231203" y="94195"/>
                </a:lnTo>
                <a:lnTo>
                  <a:pt x="228028" y="95326"/>
                </a:lnTo>
                <a:lnTo>
                  <a:pt x="224853" y="95681"/>
                </a:lnTo>
                <a:lnTo>
                  <a:pt x="246239" y="95681"/>
                </a:lnTo>
                <a:lnTo>
                  <a:pt x="250761" y="91147"/>
                </a:lnTo>
                <a:lnTo>
                  <a:pt x="253936" y="85851"/>
                </a:lnTo>
                <a:lnTo>
                  <a:pt x="255587" y="80009"/>
                </a:lnTo>
                <a:lnTo>
                  <a:pt x="257238" y="74294"/>
                </a:lnTo>
                <a:lnTo>
                  <a:pt x="257111" y="68325"/>
                </a:lnTo>
                <a:lnTo>
                  <a:pt x="255333" y="62229"/>
                </a:lnTo>
                <a:lnTo>
                  <a:pt x="253682" y="56260"/>
                </a:lnTo>
                <a:lnTo>
                  <a:pt x="250380" y="50799"/>
                </a:lnTo>
                <a:lnTo>
                  <a:pt x="245432" y="45973"/>
                </a:lnTo>
                <a:close/>
              </a:path>
              <a:path w="257809" h="281304">
                <a:moveTo>
                  <a:pt x="125539" y="70230"/>
                </a:moveTo>
                <a:lnTo>
                  <a:pt x="111569" y="84327"/>
                </a:lnTo>
                <a:lnTo>
                  <a:pt x="114363" y="95503"/>
                </a:lnTo>
                <a:lnTo>
                  <a:pt x="125539" y="84327"/>
                </a:lnTo>
                <a:lnTo>
                  <a:pt x="139633" y="84327"/>
                </a:lnTo>
                <a:lnTo>
                  <a:pt x="125539" y="70230"/>
                </a:lnTo>
                <a:close/>
              </a:path>
              <a:path w="257809" h="281304">
                <a:moveTo>
                  <a:pt x="195897" y="0"/>
                </a:moveTo>
                <a:lnTo>
                  <a:pt x="165036" y="30860"/>
                </a:lnTo>
                <a:lnTo>
                  <a:pt x="193865" y="72770"/>
                </a:lnTo>
                <a:lnTo>
                  <a:pt x="197294" y="64261"/>
                </a:lnTo>
                <a:lnTo>
                  <a:pt x="201104" y="57911"/>
                </a:lnTo>
                <a:lnTo>
                  <a:pt x="204025" y="54990"/>
                </a:lnTo>
                <a:lnTo>
                  <a:pt x="193230" y="54990"/>
                </a:lnTo>
                <a:lnTo>
                  <a:pt x="177355" y="32130"/>
                </a:lnTo>
                <a:lnTo>
                  <a:pt x="202628" y="6730"/>
                </a:lnTo>
                <a:lnTo>
                  <a:pt x="195897" y="0"/>
                </a:lnTo>
                <a:close/>
              </a:path>
              <a:path w="257809" h="281304">
                <a:moveTo>
                  <a:pt x="214185" y="35686"/>
                </a:moveTo>
                <a:lnTo>
                  <a:pt x="206692" y="38861"/>
                </a:lnTo>
                <a:lnTo>
                  <a:pt x="200215" y="45338"/>
                </a:lnTo>
                <a:lnTo>
                  <a:pt x="197675" y="47751"/>
                </a:lnTo>
                <a:lnTo>
                  <a:pt x="195389" y="51053"/>
                </a:lnTo>
                <a:lnTo>
                  <a:pt x="193230" y="54990"/>
                </a:lnTo>
                <a:lnTo>
                  <a:pt x="204025" y="54990"/>
                </a:lnTo>
                <a:lnTo>
                  <a:pt x="210375" y="48640"/>
                </a:lnTo>
                <a:lnTo>
                  <a:pt x="215836" y="46100"/>
                </a:lnTo>
                <a:lnTo>
                  <a:pt x="221932" y="46100"/>
                </a:lnTo>
                <a:lnTo>
                  <a:pt x="227901" y="45973"/>
                </a:lnTo>
                <a:lnTo>
                  <a:pt x="245432" y="45973"/>
                </a:lnTo>
                <a:lnTo>
                  <a:pt x="238950" y="39369"/>
                </a:lnTo>
                <a:lnTo>
                  <a:pt x="231330" y="35940"/>
                </a:lnTo>
                <a:lnTo>
                  <a:pt x="214185" y="35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87956" y="5510657"/>
            <a:ext cx="258445" cy="272415"/>
          </a:xfrm>
          <a:custGeom>
            <a:avLst/>
            <a:gdLst/>
            <a:ahLst/>
            <a:cxnLst/>
            <a:rect l="l" t="t" r="r" b="b"/>
            <a:pathLst>
              <a:path w="258445" h="272414">
                <a:moveTo>
                  <a:pt x="54210" y="174256"/>
                </a:moveTo>
                <a:lnTo>
                  <a:pt x="37401" y="174256"/>
                </a:lnTo>
                <a:lnTo>
                  <a:pt x="42227" y="176212"/>
                </a:lnTo>
                <a:lnTo>
                  <a:pt x="49466" y="183388"/>
                </a:lnTo>
                <a:lnTo>
                  <a:pt x="55237" y="217055"/>
                </a:lnTo>
                <a:lnTo>
                  <a:pt x="57467" y="272288"/>
                </a:lnTo>
                <a:lnTo>
                  <a:pt x="79810" y="249897"/>
                </a:lnTo>
                <a:lnTo>
                  <a:pt x="66103" y="249897"/>
                </a:lnTo>
                <a:lnTo>
                  <a:pt x="64706" y="213067"/>
                </a:lnTo>
                <a:lnTo>
                  <a:pt x="57213" y="177241"/>
                </a:lnTo>
                <a:lnTo>
                  <a:pt x="54210" y="174256"/>
                </a:lnTo>
                <a:close/>
              </a:path>
              <a:path w="258445" h="272414">
                <a:moveTo>
                  <a:pt x="98869" y="217055"/>
                </a:moveTo>
                <a:lnTo>
                  <a:pt x="66103" y="249897"/>
                </a:lnTo>
                <a:lnTo>
                  <a:pt x="79810" y="249897"/>
                </a:lnTo>
                <a:lnTo>
                  <a:pt x="105727" y="223926"/>
                </a:lnTo>
                <a:lnTo>
                  <a:pt x="98869" y="217055"/>
                </a:lnTo>
                <a:close/>
              </a:path>
              <a:path w="258445" h="272414">
                <a:moveTo>
                  <a:pt x="23812" y="164134"/>
                </a:moveTo>
                <a:lnTo>
                  <a:pt x="35" y="196265"/>
                </a:lnTo>
                <a:lnTo>
                  <a:pt x="0" y="197959"/>
                </a:lnTo>
                <a:lnTo>
                  <a:pt x="579" y="203900"/>
                </a:lnTo>
                <a:lnTo>
                  <a:pt x="2508" y="210156"/>
                </a:lnTo>
                <a:lnTo>
                  <a:pt x="5722" y="216073"/>
                </a:lnTo>
                <a:lnTo>
                  <a:pt x="10223" y="221653"/>
                </a:lnTo>
                <a:lnTo>
                  <a:pt x="16954" y="214820"/>
                </a:lnTo>
                <a:lnTo>
                  <a:pt x="11874" y="208915"/>
                </a:lnTo>
                <a:lnTo>
                  <a:pt x="9334" y="202933"/>
                </a:lnTo>
                <a:lnTo>
                  <a:pt x="37401" y="174256"/>
                </a:lnTo>
                <a:lnTo>
                  <a:pt x="54210" y="174256"/>
                </a:lnTo>
                <a:lnTo>
                  <a:pt x="47307" y="167449"/>
                </a:lnTo>
                <a:lnTo>
                  <a:pt x="40322" y="164490"/>
                </a:lnTo>
                <a:lnTo>
                  <a:pt x="23812" y="164134"/>
                </a:lnTo>
                <a:close/>
              </a:path>
              <a:path w="258445" h="272414">
                <a:moveTo>
                  <a:pt x="86423" y="110591"/>
                </a:moveTo>
                <a:lnTo>
                  <a:pt x="55054" y="136525"/>
                </a:lnTo>
                <a:lnTo>
                  <a:pt x="54038" y="142862"/>
                </a:lnTo>
                <a:lnTo>
                  <a:pt x="55054" y="149593"/>
                </a:lnTo>
                <a:lnTo>
                  <a:pt x="77025" y="181546"/>
                </a:lnTo>
                <a:lnTo>
                  <a:pt x="109029" y="203365"/>
                </a:lnTo>
                <a:lnTo>
                  <a:pt x="115760" y="204419"/>
                </a:lnTo>
                <a:lnTo>
                  <a:pt x="128333" y="202349"/>
                </a:lnTo>
                <a:lnTo>
                  <a:pt x="133667" y="199555"/>
                </a:lnTo>
                <a:lnTo>
                  <a:pt x="138537" y="194716"/>
                </a:lnTo>
                <a:lnTo>
                  <a:pt x="114998" y="194716"/>
                </a:lnTo>
                <a:lnTo>
                  <a:pt x="109791" y="193713"/>
                </a:lnTo>
                <a:lnTo>
                  <a:pt x="78309" y="169120"/>
                </a:lnTo>
                <a:lnTo>
                  <a:pt x="64071" y="143675"/>
                </a:lnTo>
                <a:lnTo>
                  <a:pt x="65341" y="133896"/>
                </a:lnTo>
                <a:lnTo>
                  <a:pt x="87312" y="120370"/>
                </a:lnTo>
                <a:lnTo>
                  <a:pt x="110726" y="120370"/>
                </a:lnTo>
                <a:lnTo>
                  <a:pt x="106662" y="117677"/>
                </a:lnTo>
                <a:lnTo>
                  <a:pt x="100901" y="114769"/>
                </a:lnTo>
                <a:lnTo>
                  <a:pt x="93408" y="111620"/>
                </a:lnTo>
                <a:lnTo>
                  <a:pt x="86423" y="110591"/>
                </a:lnTo>
                <a:close/>
              </a:path>
              <a:path w="258445" h="272414">
                <a:moveTo>
                  <a:pt x="110726" y="120370"/>
                </a:moveTo>
                <a:lnTo>
                  <a:pt x="87312" y="120370"/>
                </a:lnTo>
                <a:lnTo>
                  <a:pt x="92900" y="121526"/>
                </a:lnTo>
                <a:lnTo>
                  <a:pt x="105219" y="127495"/>
                </a:lnTo>
                <a:lnTo>
                  <a:pt x="131849" y="155563"/>
                </a:lnTo>
                <a:lnTo>
                  <a:pt x="138493" y="171513"/>
                </a:lnTo>
                <a:lnTo>
                  <a:pt x="137808" y="176657"/>
                </a:lnTo>
                <a:lnTo>
                  <a:pt x="137096" y="181165"/>
                </a:lnTo>
                <a:lnTo>
                  <a:pt x="135191" y="185166"/>
                </a:lnTo>
                <a:lnTo>
                  <a:pt x="132016" y="188328"/>
                </a:lnTo>
                <a:lnTo>
                  <a:pt x="128968" y="191465"/>
                </a:lnTo>
                <a:lnTo>
                  <a:pt x="124904" y="193357"/>
                </a:lnTo>
                <a:lnTo>
                  <a:pt x="114998" y="194716"/>
                </a:lnTo>
                <a:lnTo>
                  <a:pt x="138537" y="194716"/>
                </a:lnTo>
                <a:lnTo>
                  <a:pt x="147891" y="171907"/>
                </a:lnTo>
                <a:lnTo>
                  <a:pt x="146875" y="164960"/>
                </a:lnTo>
                <a:lnTo>
                  <a:pt x="125539" y="132943"/>
                </a:lnTo>
                <a:lnTo>
                  <a:pt x="112696" y="121675"/>
                </a:lnTo>
                <a:lnTo>
                  <a:pt x="110726" y="120370"/>
                </a:lnTo>
                <a:close/>
              </a:path>
              <a:path w="258445" h="272414">
                <a:moveTo>
                  <a:pt x="139608" y="75819"/>
                </a:moveTo>
                <a:lnTo>
                  <a:pt x="125412" y="75819"/>
                </a:lnTo>
                <a:lnTo>
                  <a:pt x="189674" y="140055"/>
                </a:lnTo>
                <a:lnTo>
                  <a:pt x="196659" y="132981"/>
                </a:lnTo>
                <a:lnTo>
                  <a:pt x="139608" y="75819"/>
                </a:lnTo>
                <a:close/>
              </a:path>
              <a:path w="258445" h="272414">
                <a:moveTo>
                  <a:pt x="191325" y="0"/>
                </a:moveTo>
                <a:lnTo>
                  <a:pt x="181673" y="2032"/>
                </a:lnTo>
                <a:lnTo>
                  <a:pt x="192341" y="55880"/>
                </a:lnTo>
                <a:lnTo>
                  <a:pt x="193738" y="63500"/>
                </a:lnTo>
                <a:lnTo>
                  <a:pt x="195516" y="69469"/>
                </a:lnTo>
                <a:lnTo>
                  <a:pt x="197548" y="73787"/>
                </a:lnTo>
                <a:lnTo>
                  <a:pt x="199580" y="78206"/>
                </a:lnTo>
                <a:lnTo>
                  <a:pt x="229425" y="94437"/>
                </a:lnTo>
                <a:lnTo>
                  <a:pt x="239839" y="91528"/>
                </a:lnTo>
                <a:lnTo>
                  <a:pt x="244411" y="88849"/>
                </a:lnTo>
                <a:lnTo>
                  <a:pt x="249357" y="83934"/>
                </a:lnTo>
                <a:lnTo>
                  <a:pt x="220916" y="83934"/>
                </a:lnTo>
                <a:lnTo>
                  <a:pt x="215950" y="81864"/>
                </a:lnTo>
                <a:lnTo>
                  <a:pt x="211747" y="77724"/>
                </a:lnTo>
                <a:lnTo>
                  <a:pt x="207581" y="73533"/>
                </a:lnTo>
                <a:lnTo>
                  <a:pt x="205549" y="68580"/>
                </a:lnTo>
                <a:lnTo>
                  <a:pt x="205549" y="56896"/>
                </a:lnTo>
                <a:lnTo>
                  <a:pt x="207581" y="51943"/>
                </a:lnTo>
                <a:lnTo>
                  <a:pt x="211137" y="48387"/>
                </a:lnTo>
                <a:lnTo>
                  <a:pt x="201231" y="48387"/>
                </a:lnTo>
                <a:lnTo>
                  <a:pt x="191325" y="0"/>
                </a:lnTo>
                <a:close/>
              </a:path>
              <a:path w="258445" h="272414">
                <a:moveTo>
                  <a:pt x="125539" y="61722"/>
                </a:moveTo>
                <a:lnTo>
                  <a:pt x="111569" y="75819"/>
                </a:lnTo>
                <a:lnTo>
                  <a:pt x="114236" y="86995"/>
                </a:lnTo>
                <a:lnTo>
                  <a:pt x="125412" y="75819"/>
                </a:lnTo>
                <a:lnTo>
                  <a:pt x="139608" y="75819"/>
                </a:lnTo>
                <a:lnTo>
                  <a:pt x="125539" y="61722"/>
                </a:lnTo>
                <a:close/>
              </a:path>
              <a:path w="258445" h="272414">
                <a:moveTo>
                  <a:pt x="249491" y="41529"/>
                </a:moveTo>
                <a:lnTo>
                  <a:pt x="232600" y="41529"/>
                </a:lnTo>
                <a:lnTo>
                  <a:pt x="237553" y="43561"/>
                </a:lnTo>
                <a:lnTo>
                  <a:pt x="245935" y="51943"/>
                </a:lnTo>
                <a:lnTo>
                  <a:pt x="247967" y="56896"/>
                </a:lnTo>
                <a:lnTo>
                  <a:pt x="247967" y="68580"/>
                </a:lnTo>
                <a:lnTo>
                  <a:pt x="245808" y="73533"/>
                </a:lnTo>
                <a:lnTo>
                  <a:pt x="241718" y="77749"/>
                </a:lnTo>
                <a:lnTo>
                  <a:pt x="237522" y="81876"/>
                </a:lnTo>
                <a:lnTo>
                  <a:pt x="232600" y="83934"/>
                </a:lnTo>
                <a:lnTo>
                  <a:pt x="249357" y="83934"/>
                </a:lnTo>
                <a:lnTo>
                  <a:pt x="252412" y="80899"/>
                </a:lnTo>
                <a:lnTo>
                  <a:pt x="255206" y="76200"/>
                </a:lnTo>
                <a:lnTo>
                  <a:pt x="258254" y="65278"/>
                </a:lnTo>
                <a:lnTo>
                  <a:pt x="258381" y="59944"/>
                </a:lnTo>
                <a:lnTo>
                  <a:pt x="255587" y="49530"/>
                </a:lnTo>
                <a:lnTo>
                  <a:pt x="252793" y="44831"/>
                </a:lnTo>
                <a:lnTo>
                  <a:pt x="249491" y="41529"/>
                </a:lnTo>
                <a:close/>
              </a:path>
              <a:path w="258445" h="272414">
                <a:moveTo>
                  <a:pt x="219646" y="31369"/>
                </a:moveTo>
                <a:lnTo>
                  <a:pt x="212788" y="34163"/>
                </a:lnTo>
                <a:lnTo>
                  <a:pt x="207200" y="39878"/>
                </a:lnTo>
                <a:lnTo>
                  <a:pt x="204914" y="42037"/>
                </a:lnTo>
                <a:lnTo>
                  <a:pt x="202882" y="44958"/>
                </a:lnTo>
                <a:lnTo>
                  <a:pt x="201231" y="48387"/>
                </a:lnTo>
                <a:lnTo>
                  <a:pt x="211137" y="48387"/>
                </a:lnTo>
                <a:lnTo>
                  <a:pt x="215836" y="43561"/>
                </a:lnTo>
                <a:lnTo>
                  <a:pt x="220916" y="41529"/>
                </a:lnTo>
                <a:lnTo>
                  <a:pt x="249491" y="41529"/>
                </a:lnTo>
                <a:lnTo>
                  <a:pt x="242760" y="34798"/>
                </a:lnTo>
                <a:lnTo>
                  <a:pt x="235775" y="31750"/>
                </a:lnTo>
                <a:lnTo>
                  <a:pt x="227774" y="31496"/>
                </a:lnTo>
                <a:lnTo>
                  <a:pt x="219646" y="3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95499" y="5498591"/>
            <a:ext cx="234315" cy="284480"/>
          </a:xfrm>
          <a:custGeom>
            <a:avLst/>
            <a:gdLst/>
            <a:ahLst/>
            <a:cxnLst/>
            <a:rect l="l" t="t" r="r" b="b"/>
            <a:pathLst>
              <a:path w="234315" h="284479">
                <a:moveTo>
                  <a:pt x="54210" y="186321"/>
                </a:moveTo>
                <a:lnTo>
                  <a:pt x="37401" y="186321"/>
                </a:lnTo>
                <a:lnTo>
                  <a:pt x="42354" y="188277"/>
                </a:lnTo>
                <a:lnTo>
                  <a:pt x="46291" y="192290"/>
                </a:lnTo>
                <a:lnTo>
                  <a:pt x="55361" y="229120"/>
                </a:lnTo>
                <a:lnTo>
                  <a:pt x="57467" y="284353"/>
                </a:lnTo>
                <a:lnTo>
                  <a:pt x="79869" y="261962"/>
                </a:lnTo>
                <a:lnTo>
                  <a:pt x="66103" y="261962"/>
                </a:lnTo>
                <a:lnTo>
                  <a:pt x="64706" y="225132"/>
                </a:lnTo>
                <a:lnTo>
                  <a:pt x="57213" y="189306"/>
                </a:lnTo>
                <a:lnTo>
                  <a:pt x="54210" y="186321"/>
                </a:lnTo>
                <a:close/>
              </a:path>
              <a:path w="234315" h="284479">
                <a:moveTo>
                  <a:pt x="98996" y="229120"/>
                </a:moveTo>
                <a:lnTo>
                  <a:pt x="66103" y="261962"/>
                </a:lnTo>
                <a:lnTo>
                  <a:pt x="79869" y="261962"/>
                </a:lnTo>
                <a:lnTo>
                  <a:pt x="105854" y="235991"/>
                </a:lnTo>
                <a:lnTo>
                  <a:pt x="98996" y="229120"/>
                </a:lnTo>
                <a:close/>
              </a:path>
              <a:path w="234315" h="284479">
                <a:moveTo>
                  <a:pt x="23812" y="176199"/>
                </a:moveTo>
                <a:lnTo>
                  <a:pt x="35" y="208330"/>
                </a:lnTo>
                <a:lnTo>
                  <a:pt x="0" y="210024"/>
                </a:lnTo>
                <a:lnTo>
                  <a:pt x="579" y="215965"/>
                </a:lnTo>
                <a:lnTo>
                  <a:pt x="2508" y="222221"/>
                </a:lnTo>
                <a:lnTo>
                  <a:pt x="5722" y="228138"/>
                </a:lnTo>
                <a:lnTo>
                  <a:pt x="10223" y="233718"/>
                </a:lnTo>
                <a:lnTo>
                  <a:pt x="17081" y="226885"/>
                </a:lnTo>
                <a:lnTo>
                  <a:pt x="12001" y="220980"/>
                </a:lnTo>
                <a:lnTo>
                  <a:pt x="9461" y="214998"/>
                </a:lnTo>
                <a:lnTo>
                  <a:pt x="37401" y="186321"/>
                </a:lnTo>
                <a:lnTo>
                  <a:pt x="54210" y="186321"/>
                </a:lnTo>
                <a:lnTo>
                  <a:pt x="47434" y="179514"/>
                </a:lnTo>
                <a:lnTo>
                  <a:pt x="40449" y="176555"/>
                </a:lnTo>
                <a:lnTo>
                  <a:pt x="23812" y="176199"/>
                </a:lnTo>
                <a:close/>
              </a:path>
              <a:path w="234315" h="284479">
                <a:moveTo>
                  <a:pt x="86423" y="122656"/>
                </a:moveTo>
                <a:lnTo>
                  <a:pt x="73596" y="124815"/>
                </a:lnTo>
                <a:lnTo>
                  <a:pt x="68135" y="127660"/>
                </a:lnTo>
                <a:lnTo>
                  <a:pt x="63563" y="132283"/>
                </a:lnTo>
                <a:lnTo>
                  <a:pt x="58991" y="136829"/>
                </a:lnTo>
                <a:lnTo>
                  <a:pt x="56197" y="142265"/>
                </a:lnTo>
                <a:lnTo>
                  <a:pt x="54165" y="154927"/>
                </a:lnTo>
                <a:lnTo>
                  <a:pt x="55181" y="161658"/>
                </a:lnTo>
                <a:lnTo>
                  <a:pt x="77025" y="193611"/>
                </a:lnTo>
                <a:lnTo>
                  <a:pt x="109156" y="215430"/>
                </a:lnTo>
                <a:lnTo>
                  <a:pt x="115887" y="216484"/>
                </a:lnTo>
                <a:lnTo>
                  <a:pt x="128333" y="214414"/>
                </a:lnTo>
                <a:lnTo>
                  <a:pt x="133794" y="211620"/>
                </a:lnTo>
                <a:lnTo>
                  <a:pt x="138656" y="206781"/>
                </a:lnTo>
                <a:lnTo>
                  <a:pt x="115125" y="206781"/>
                </a:lnTo>
                <a:lnTo>
                  <a:pt x="109791" y="205778"/>
                </a:lnTo>
                <a:lnTo>
                  <a:pt x="78309" y="181185"/>
                </a:lnTo>
                <a:lnTo>
                  <a:pt x="64071" y="155740"/>
                </a:lnTo>
                <a:lnTo>
                  <a:pt x="64706" y="150850"/>
                </a:lnTo>
                <a:lnTo>
                  <a:pt x="65468" y="145961"/>
                </a:lnTo>
                <a:lnTo>
                  <a:pt x="67373" y="141935"/>
                </a:lnTo>
                <a:lnTo>
                  <a:pt x="70548" y="138772"/>
                </a:lnTo>
                <a:lnTo>
                  <a:pt x="73596" y="135674"/>
                </a:lnTo>
                <a:lnTo>
                  <a:pt x="77660" y="133781"/>
                </a:lnTo>
                <a:lnTo>
                  <a:pt x="87439" y="132435"/>
                </a:lnTo>
                <a:lnTo>
                  <a:pt x="110738" y="132435"/>
                </a:lnTo>
                <a:lnTo>
                  <a:pt x="106664" y="129742"/>
                </a:lnTo>
                <a:lnTo>
                  <a:pt x="100901" y="126834"/>
                </a:lnTo>
                <a:lnTo>
                  <a:pt x="93408" y="123685"/>
                </a:lnTo>
                <a:lnTo>
                  <a:pt x="86423" y="122656"/>
                </a:lnTo>
                <a:close/>
              </a:path>
              <a:path w="234315" h="284479">
                <a:moveTo>
                  <a:pt x="110738" y="132435"/>
                </a:moveTo>
                <a:lnTo>
                  <a:pt x="87439" y="132435"/>
                </a:lnTo>
                <a:lnTo>
                  <a:pt x="92900" y="133591"/>
                </a:lnTo>
                <a:lnTo>
                  <a:pt x="105219" y="139560"/>
                </a:lnTo>
                <a:lnTo>
                  <a:pt x="131849" y="167628"/>
                </a:lnTo>
                <a:lnTo>
                  <a:pt x="138493" y="183578"/>
                </a:lnTo>
                <a:lnTo>
                  <a:pt x="137223" y="193230"/>
                </a:lnTo>
                <a:lnTo>
                  <a:pt x="135318" y="197231"/>
                </a:lnTo>
                <a:lnTo>
                  <a:pt x="128968" y="203530"/>
                </a:lnTo>
                <a:lnTo>
                  <a:pt x="124904" y="205422"/>
                </a:lnTo>
                <a:lnTo>
                  <a:pt x="115125" y="206781"/>
                </a:lnTo>
                <a:lnTo>
                  <a:pt x="138656" y="206781"/>
                </a:lnTo>
                <a:lnTo>
                  <a:pt x="147891" y="183972"/>
                </a:lnTo>
                <a:lnTo>
                  <a:pt x="146875" y="177025"/>
                </a:lnTo>
                <a:lnTo>
                  <a:pt x="125666" y="145008"/>
                </a:lnTo>
                <a:lnTo>
                  <a:pt x="112712" y="133740"/>
                </a:lnTo>
                <a:lnTo>
                  <a:pt x="110738" y="132435"/>
                </a:lnTo>
                <a:close/>
              </a:path>
              <a:path w="234315" h="284479">
                <a:moveTo>
                  <a:pt x="139633" y="87884"/>
                </a:moveTo>
                <a:lnTo>
                  <a:pt x="125412" y="87884"/>
                </a:lnTo>
                <a:lnTo>
                  <a:pt x="189674" y="152120"/>
                </a:lnTo>
                <a:lnTo>
                  <a:pt x="196786" y="145046"/>
                </a:lnTo>
                <a:lnTo>
                  <a:pt x="139633" y="87884"/>
                </a:lnTo>
                <a:close/>
              </a:path>
              <a:path w="234315" h="284479">
                <a:moveTo>
                  <a:pt x="204954" y="17907"/>
                </a:moveTo>
                <a:lnTo>
                  <a:pt x="195008" y="17907"/>
                </a:lnTo>
                <a:lnTo>
                  <a:pt x="225361" y="113982"/>
                </a:lnTo>
                <a:lnTo>
                  <a:pt x="234251" y="111112"/>
                </a:lnTo>
                <a:lnTo>
                  <a:pt x="204954" y="17907"/>
                </a:lnTo>
                <a:close/>
              </a:path>
              <a:path w="234315" h="284479">
                <a:moveTo>
                  <a:pt x="125539" y="73787"/>
                </a:moveTo>
                <a:lnTo>
                  <a:pt x="111569" y="87884"/>
                </a:lnTo>
                <a:lnTo>
                  <a:pt x="114236" y="99060"/>
                </a:lnTo>
                <a:lnTo>
                  <a:pt x="125412" y="87884"/>
                </a:lnTo>
                <a:lnTo>
                  <a:pt x="139633" y="87884"/>
                </a:lnTo>
                <a:lnTo>
                  <a:pt x="125539" y="73787"/>
                </a:lnTo>
                <a:close/>
              </a:path>
              <a:path w="234315" h="284479">
                <a:moveTo>
                  <a:pt x="199326" y="0"/>
                </a:moveTo>
                <a:lnTo>
                  <a:pt x="154241" y="45212"/>
                </a:lnTo>
                <a:lnTo>
                  <a:pt x="160972" y="51943"/>
                </a:lnTo>
                <a:lnTo>
                  <a:pt x="195008" y="17907"/>
                </a:lnTo>
                <a:lnTo>
                  <a:pt x="204954" y="17907"/>
                </a:lnTo>
                <a:lnTo>
                  <a:pt x="199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03169" y="5511927"/>
            <a:ext cx="258445" cy="271145"/>
          </a:xfrm>
          <a:custGeom>
            <a:avLst/>
            <a:gdLst/>
            <a:ahLst/>
            <a:cxnLst/>
            <a:rect l="l" t="t" r="r" b="b"/>
            <a:pathLst>
              <a:path w="258445" h="271145">
                <a:moveTo>
                  <a:pt x="54177" y="172986"/>
                </a:moveTo>
                <a:lnTo>
                  <a:pt x="37274" y="172986"/>
                </a:lnTo>
                <a:lnTo>
                  <a:pt x="42227" y="174942"/>
                </a:lnTo>
                <a:lnTo>
                  <a:pt x="49466" y="182118"/>
                </a:lnTo>
                <a:lnTo>
                  <a:pt x="51625" y="185966"/>
                </a:lnTo>
                <a:lnTo>
                  <a:pt x="52873" y="190861"/>
                </a:lnTo>
                <a:lnTo>
                  <a:pt x="54038" y="194995"/>
                </a:lnTo>
                <a:lnTo>
                  <a:pt x="54716" y="202095"/>
                </a:lnTo>
                <a:lnTo>
                  <a:pt x="54823" y="203668"/>
                </a:lnTo>
                <a:lnTo>
                  <a:pt x="55234" y="215785"/>
                </a:lnTo>
                <a:lnTo>
                  <a:pt x="57340" y="271018"/>
                </a:lnTo>
                <a:lnTo>
                  <a:pt x="79742" y="248627"/>
                </a:lnTo>
                <a:lnTo>
                  <a:pt x="65976" y="248627"/>
                </a:lnTo>
                <a:lnTo>
                  <a:pt x="64706" y="211797"/>
                </a:lnTo>
                <a:lnTo>
                  <a:pt x="57086" y="175971"/>
                </a:lnTo>
                <a:lnTo>
                  <a:pt x="54177" y="172986"/>
                </a:lnTo>
                <a:close/>
              </a:path>
              <a:path w="258445" h="271145">
                <a:moveTo>
                  <a:pt x="98869" y="215785"/>
                </a:moveTo>
                <a:lnTo>
                  <a:pt x="65976" y="248627"/>
                </a:lnTo>
                <a:lnTo>
                  <a:pt x="79742" y="248627"/>
                </a:lnTo>
                <a:lnTo>
                  <a:pt x="105727" y="222656"/>
                </a:lnTo>
                <a:lnTo>
                  <a:pt x="98869" y="215785"/>
                </a:lnTo>
                <a:close/>
              </a:path>
              <a:path w="258445" h="271145">
                <a:moveTo>
                  <a:pt x="23812" y="162864"/>
                </a:moveTo>
                <a:lnTo>
                  <a:pt x="35" y="194995"/>
                </a:lnTo>
                <a:lnTo>
                  <a:pt x="0" y="196689"/>
                </a:lnTo>
                <a:lnTo>
                  <a:pt x="577" y="202630"/>
                </a:lnTo>
                <a:lnTo>
                  <a:pt x="2492" y="208886"/>
                </a:lnTo>
                <a:lnTo>
                  <a:pt x="5669" y="214803"/>
                </a:lnTo>
                <a:lnTo>
                  <a:pt x="10096" y="220383"/>
                </a:lnTo>
                <a:lnTo>
                  <a:pt x="16954" y="213550"/>
                </a:lnTo>
                <a:lnTo>
                  <a:pt x="11874" y="207645"/>
                </a:lnTo>
                <a:lnTo>
                  <a:pt x="9334" y="201663"/>
                </a:lnTo>
                <a:lnTo>
                  <a:pt x="37274" y="172986"/>
                </a:lnTo>
                <a:lnTo>
                  <a:pt x="54177" y="172986"/>
                </a:lnTo>
                <a:lnTo>
                  <a:pt x="53149" y="171932"/>
                </a:lnTo>
                <a:lnTo>
                  <a:pt x="47307" y="166179"/>
                </a:lnTo>
                <a:lnTo>
                  <a:pt x="40322" y="163220"/>
                </a:lnTo>
                <a:lnTo>
                  <a:pt x="23812" y="162864"/>
                </a:lnTo>
                <a:close/>
              </a:path>
              <a:path w="258445" h="271145">
                <a:moveTo>
                  <a:pt x="86423" y="109321"/>
                </a:moveTo>
                <a:lnTo>
                  <a:pt x="73596" y="111480"/>
                </a:lnTo>
                <a:lnTo>
                  <a:pt x="68008" y="114325"/>
                </a:lnTo>
                <a:lnTo>
                  <a:pt x="63436" y="118948"/>
                </a:lnTo>
                <a:lnTo>
                  <a:pt x="58864" y="123494"/>
                </a:lnTo>
                <a:lnTo>
                  <a:pt x="56070" y="128930"/>
                </a:lnTo>
                <a:lnTo>
                  <a:pt x="54038" y="141592"/>
                </a:lnTo>
                <a:lnTo>
                  <a:pt x="55054" y="148323"/>
                </a:lnTo>
                <a:lnTo>
                  <a:pt x="76898" y="180276"/>
                </a:lnTo>
                <a:lnTo>
                  <a:pt x="109029" y="202095"/>
                </a:lnTo>
                <a:lnTo>
                  <a:pt x="115760" y="203149"/>
                </a:lnTo>
                <a:lnTo>
                  <a:pt x="122061" y="202095"/>
                </a:lnTo>
                <a:lnTo>
                  <a:pt x="128333" y="201079"/>
                </a:lnTo>
                <a:lnTo>
                  <a:pt x="133667" y="198285"/>
                </a:lnTo>
                <a:lnTo>
                  <a:pt x="138529" y="193446"/>
                </a:lnTo>
                <a:lnTo>
                  <a:pt x="114998" y="193446"/>
                </a:lnTo>
                <a:lnTo>
                  <a:pt x="109791" y="192443"/>
                </a:lnTo>
                <a:lnTo>
                  <a:pt x="78255" y="167850"/>
                </a:lnTo>
                <a:lnTo>
                  <a:pt x="64071" y="142405"/>
                </a:lnTo>
                <a:lnTo>
                  <a:pt x="65341" y="132626"/>
                </a:lnTo>
                <a:lnTo>
                  <a:pt x="67246" y="128600"/>
                </a:lnTo>
                <a:lnTo>
                  <a:pt x="70421" y="125437"/>
                </a:lnTo>
                <a:lnTo>
                  <a:pt x="73469" y="122339"/>
                </a:lnTo>
                <a:lnTo>
                  <a:pt x="77533" y="120446"/>
                </a:lnTo>
                <a:lnTo>
                  <a:pt x="87312" y="119100"/>
                </a:lnTo>
                <a:lnTo>
                  <a:pt x="110727" y="119100"/>
                </a:lnTo>
                <a:lnTo>
                  <a:pt x="106662" y="116407"/>
                </a:lnTo>
                <a:lnTo>
                  <a:pt x="100901" y="113499"/>
                </a:lnTo>
                <a:lnTo>
                  <a:pt x="93408" y="110350"/>
                </a:lnTo>
                <a:lnTo>
                  <a:pt x="86423" y="109321"/>
                </a:lnTo>
                <a:close/>
              </a:path>
              <a:path w="258445" h="271145">
                <a:moveTo>
                  <a:pt x="110727" y="119100"/>
                </a:moveTo>
                <a:lnTo>
                  <a:pt x="87312" y="119100"/>
                </a:lnTo>
                <a:lnTo>
                  <a:pt x="92900" y="120256"/>
                </a:lnTo>
                <a:lnTo>
                  <a:pt x="105219" y="126225"/>
                </a:lnTo>
                <a:lnTo>
                  <a:pt x="131849" y="154293"/>
                </a:lnTo>
                <a:lnTo>
                  <a:pt x="138493" y="170243"/>
                </a:lnTo>
                <a:lnTo>
                  <a:pt x="137731" y="175069"/>
                </a:lnTo>
                <a:lnTo>
                  <a:pt x="137096" y="179895"/>
                </a:lnTo>
                <a:lnTo>
                  <a:pt x="135191" y="183896"/>
                </a:lnTo>
                <a:lnTo>
                  <a:pt x="132016" y="187058"/>
                </a:lnTo>
                <a:lnTo>
                  <a:pt x="128968" y="190195"/>
                </a:lnTo>
                <a:lnTo>
                  <a:pt x="124904" y="192087"/>
                </a:lnTo>
                <a:lnTo>
                  <a:pt x="114998" y="193446"/>
                </a:lnTo>
                <a:lnTo>
                  <a:pt x="138529" y="193446"/>
                </a:lnTo>
                <a:lnTo>
                  <a:pt x="142811" y="189128"/>
                </a:lnTo>
                <a:lnTo>
                  <a:pt x="145654" y="183727"/>
                </a:lnTo>
                <a:lnTo>
                  <a:pt x="145757" y="183419"/>
                </a:lnTo>
                <a:lnTo>
                  <a:pt x="146748" y="177114"/>
                </a:lnTo>
                <a:lnTo>
                  <a:pt x="147891" y="170637"/>
                </a:lnTo>
                <a:lnTo>
                  <a:pt x="125539" y="131673"/>
                </a:lnTo>
                <a:lnTo>
                  <a:pt x="112696" y="120405"/>
                </a:lnTo>
                <a:lnTo>
                  <a:pt x="110727" y="119100"/>
                </a:lnTo>
                <a:close/>
              </a:path>
              <a:path w="258445" h="271145">
                <a:moveTo>
                  <a:pt x="139608" y="74549"/>
                </a:moveTo>
                <a:lnTo>
                  <a:pt x="125412" y="74549"/>
                </a:lnTo>
                <a:lnTo>
                  <a:pt x="189674" y="138785"/>
                </a:lnTo>
                <a:lnTo>
                  <a:pt x="196659" y="131711"/>
                </a:lnTo>
                <a:lnTo>
                  <a:pt x="139608" y="74549"/>
                </a:lnTo>
                <a:close/>
              </a:path>
              <a:path w="258445" h="271145">
                <a:moveTo>
                  <a:pt x="204717" y="53975"/>
                </a:moveTo>
                <a:lnTo>
                  <a:pt x="196405" y="53975"/>
                </a:lnTo>
                <a:lnTo>
                  <a:pt x="193865" y="61341"/>
                </a:lnTo>
                <a:lnTo>
                  <a:pt x="193103" y="67691"/>
                </a:lnTo>
                <a:lnTo>
                  <a:pt x="194246" y="73025"/>
                </a:lnTo>
                <a:lnTo>
                  <a:pt x="195262" y="78371"/>
                </a:lnTo>
                <a:lnTo>
                  <a:pt x="222694" y="95770"/>
                </a:lnTo>
                <a:lnTo>
                  <a:pt x="229080" y="95315"/>
                </a:lnTo>
                <a:lnTo>
                  <a:pt x="235299" y="93303"/>
                </a:lnTo>
                <a:lnTo>
                  <a:pt x="241375" y="89734"/>
                </a:lnTo>
                <a:lnTo>
                  <a:pt x="245428" y="86245"/>
                </a:lnTo>
                <a:lnTo>
                  <a:pt x="222440" y="86245"/>
                </a:lnTo>
                <a:lnTo>
                  <a:pt x="214947" y="84429"/>
                </a:lnTo>
                <a:lnTo>
                  <a:pt x="211772" y="82677"/>
                </a:lnTo>
                <a:lnTo>
                  <a:pt x="209105" y="80060"/>
                </a:lnTo>
                <a:lnTo>
                  <a:pt x="204914" y="75819"/>
                </a:lnTo>
                <a:lnTo>
                  <a:pt x="202882" y="70485"/>
                </a:lnTo>
                <a:lnTo>
                  <a:pt x="203136" y="57531"/>
                </a:lnTo>
                <a:lnTo>
                  <a:pt x="204717" y="53975"/>
                </a:lnTo>
                <a:close/>
              </a:path>
              <a:path w="258445" h="271145">
                <a:moveTo>
                  <a:pt x="250761" y="39624"/>
                </a:moveTo>
                <a:lnTo>
                  <a:pt x="233235" y="39624"/>
                </a:lnTo>
                <a:lnTo>
                  <a:pt x="238315" y="41529"/>
                </a:lnTo>
                <a:lnTo>
                  <a:pt x="243014" y="46101"/>
                </a:lnTo>
                <a:lnTo>
                  <a:pt x="246443" y="49530"/>
                </a:lnTo>
                <a:lnTo>
                  <a:pt x="248475" y="54737"/>
                </a:lnTo>
                <a:lnTo>
                  <a:pt x="248475" y="66929"/>
                </a:lnTo>
                <a:lnTo>
                  <a:pt x="245935" y="72644"/>
                </a:lnTo>
                <a:lnTo>
                  <a:pt x="240165" y="78371"/>
                </a:lnTo>
                <a:lnTo>
                  <a:pt x="237426" y="81153"/>
                </a:lnTo>
                <a:lnTo>
                  <a:pt x="233743" y="83477"/>
                </a:lnTo>
                <a:lnTo>
                  <a:pt x="226123" y="86055"/>
                </a:lnTo>
                <a:lnTo>
                  <a:pt x="222440" y="86245"/>
                </a:lnTo>
                <a:lnTo>
                  <a:pt x="245428" y="86245"/>
                </a:lnTo>
                <a:lnTo>
                  <a:pt x="258384" y="61341"/>
                </a:lnTo>
                <a:lnTo>
                  <a:pt x="258258" y="54991"/>
                </a:lnTo>
                <a:lnTo>
                  <a:pt x="257873" y="50292"/>
                </a:lnTo>
                <a:lnTo>
                  <a:pt x="254825" y="43688"/>
                </a:lnTo>
                <a:lnTo>
                  <a:pt x="250761" y="39624"/>
                </a:lnTo>
                <a:close/>
              </a:path>
              <a:path w="258445" h="271145">
                <a:moveTo>
                  <a:pt x="125539" y="60452"/>
                </a:moveTo>
                <a:lnTo>
                  <a:pt x="111442" y="74549"/>
                </a:lnTo>
                <a:lnTo>
                  <a:pt x="114236" y="85725"/>
                </a:lnTo>
                <a:lnTo>
                  <a:pt x="125412" y="74549"/>
                </a:lnTo>
                <a:lnTo>
                  <a:pt x="139608" y="74549"/>
                </a:lnTo>
                <a:lnTo>
                  <a:pt x="125539" y="60452"/>
                </a:lnTo>
                <a:close/>
              </a:path>
              <a:path w="258445" h="271145">
                <a:moveTo>
                  <a:pt x="195643" y="0"/>
                </a:moveTo>
                <a:lnTo>
                  <a:pt x="165036" y="22479"/>
                </a:lnTo>
                <a:lnTo>
                  <a:pt x="163385" y="27432"/>
                </a:lnTo>
                <a:lnTo>
                  <a:pt x="181800" y="54991"/>
                </a:lnTo>
                <a:lnTo>
                  <a:pt x="186245" y="56007"/>
                </a:lnTo>
                <a:lnTo>
                  <a:pt x="191071" y="55626"/>
                </a:lnTo>
                <a:lnTo>
                  <a:pt x="196405" y="53975"/>
                </a:lnTo>
                <a:lnTo>
                  <a:pt x="204717" y="53975"/>
                </a:lnTo>
                <a:lnTo>
                  <a:pt x="205676" y="51816"/>
                </a:lnTo>
                <a:lnTo>
                  <a:pt x="210763" y="46609"/>
                </a:lnTo>
                <a:lnTo>
                  <a:pt x="185229" y="46609"/>
                </a:lnTo>
                <a:lnTo>
                  <a:pt x="180911" y="45085"/>
                </a:lnTo>
                <a:lnTo>
                  <a:pt x="174561" y="38735"/>
                </a:lnTo>
                <a:lnTo>
                  <a:pt x="173164" y="34671"/>
                </a:lnTo>
                <a:lnTo>
                  <a:pt x="173672" y="24892"/>
                </a:lnTo>
                <a:lnTo>
                  <a:pt x="175704" y="20574"/>
                </a:lnTo>
                <a:lnTo>
                  <a:pt x="184086" y="12192"/>
                </a:lnTo>
                <a:lnTo>
                  <a:pt x="188658" y="10033"/>
                </a:lnTo>
                <a:lnTo>
                  <a:pt x="214566" y="10033"/>
                </a:lnTo>
                <a:lnTo>
                  <a:pt x="212280" y="7747"/>
                </a:lnTo>
                <a:lnTo>
                  <a:pt x="209105" y="4445"/>
                </a:lnTo>
                <a:lnTo>
                  <a:pt x="205041" y="2286"/>
                </a:lnTo>
                <a:lnTo>
                  <a:pt x="195643" y="0"/>
                </a:lnTo>
                <a:close/>
              </a:path>
              <a:path w="258445" h="271145">
                <a:moveTo>
                  <a:pt x="214566" y="10033"/>
                </a:moveTo>
                <a:lnTo>
                  <a:pt x="188658" y="10033"/>
                </a:lnTo>
                <a:lnTo>
                  <a:pt x="193357" y="10160"/>
                </a:lnTo>
                <a:lnTo>
                  <a:pt x="198183" y="10160"/>
                </a:lnTo>
                <a:lnTo>
                  <a:pt x="201993" y="11684"/>
                </a:lnTo>
                <a:lnTo>
                  <a:pt x="204787" y="14605"/>
                </a:lnTo>
                <a:lnTo>
                  <a:pt x="206819" y="16637"/>
                </a:lnTo>
                <a:lnTo>
                  <a:pt x="208343" y="19177"/>
                </a:lnTo>
                <a:lnTo>
                  <a:pt x="209139" y="22479"/>
                </a:lnTo>
                <a:lnTo>
                  <a:pt x="209994" y="25654"/>
                </a:lnTo>
                <a:lnTo>
                  <a:pt x="209867" y="28829"/>
                </a:lnTo>
                <a:lnTo>
                  <a:pt x="208089" y="35306"/>
                </a:lnTo>
                <a:lnTo>
                  <a:pt x="206438" y="38227"/>
                </a:lnTo>
                <a:lnTo>
                  <a:pt x="204025" y="40513"/>
                </a:lnTo>
                <a:lnTo>
                  <a:pt x="200342" y="44196"/>
                </a:lnTo>
                <a:lnTo>
                  <a:pt x="195897" y="46101"/>
                </a:lnTo>
                <a:lnTo>
                  <a:pt x="185229" y="46609"/>
                </a:lnTo>
                <a:lnTo>
                  <a:pt x="210763" y="46609"/>
                </a:lnTo>
                <a:lnTo>
                  <a:pt x="215201" y="42291"/>
                </a:lnTo>
                <a:lnTo>
                  <a:pt x="220535" y="39878"/>
                </a:lnTo>
                <a:lnTo>
                  <a:pt x="233235" y="39624"/>
                </a:lnTo>
                <a:lnTo>
                  <a:pt x="250761" y="39624"/>
                </a:lnTo>
                <a:lnTo>
                  <a:pt x="245427" y="34290"/>
                </a:lnTo>
                <a:lnTo>
                  <a:pt x="243088" y="33020"/>
                </a:lnTo>
                <a:lnTo>
                  <a:pt x="217233" y="33020"/>
                </a:lnTo>
                <a:lnTo>
                  <a:pt x="218757" y="27813"/>
                </a:lnTo>
                <a:lnTo>
                  <a:pt x="218994" y="24892"/>
                </a:lnTo>
                <a:lnTo>
                  <a:pt x="219004" y="22352"/>
                </a:lnTo>
                <a:lnTo>
                  <a:pt x="218376" y="18796"/>
                </a:lnTo>
                <a:lnTo>
                  <a:pt x="217487" y="14605"/>
                </a:lnTo>
                <a:lnTo>
                  <a:pt x="215455" y="10922"/>
                </a:lnTo>
                <a:lnTo>
                  <a:pt x="214566" y="10033"/>
                </a:lnTo>
                <a:close/>
              </a:path>
              <a:path w="258445" h="271145">
                <a:moveTo>
                  <a:pt x="230695" y="29845"/>
                </a:moveTo>
                <a:lnTo>
                  <a:pt x="224472" y="30607"/>
                </a:lnTo>
                <a:lnTo>
                  <a:pt x="217233" y="33020"/>
                </a:lnTo>
                <a:lnTo>
                  <a:pt x="243088" y="33020"/>
                </a:lnTo>
                <a:lnTo>
                  <a:pt x="240982" y="31877"/>
                </a:lnTo>
                <a:lnTo>
                  <a:pt x="230695" y="29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10712" y="5512561"/>
            <a:ext cx="239395" cy="270510"/>
          </a:xfrm>
          <a:custGeom>
            <a:avLst/>
            <a:gdLst/>
            <a:ahLst/>
            <a:cxnLst/>
            <a:rect l="l" t="t" r="r" b="b"/>
            <a:pathLst>
              <a:path w="239395" h="270510">
                <a:moveTo>
                  <a:pt x="54210" y="172351"/>
                </a:moveTo>
                <a:lnTo>
                  <a:pt x="37401" y="172351"/>
                </a:lnTo>
                <a:lnTo>
                  <a:pt x="42354" y="174307"/>
                </a:lnTo>
                <a:lnTo>
                  <a:pt x="46291" y="178320"/>
                </a:lnTo>
                <a:lnTo>
                  <a:pt x="55237" y="215150"/>
                </a:lnTo>
                <a:lnTo>
                  <a:pt x="57467" y="270382"/>
                </a:lnTo>
                <a:lnTo>
                  <a:pt x="79869" y="247992"/>
                </a:lnTo>
                <a:lnTo>
                  <a:pt x="66103" y="247992"/>
                </a:lnTo>
                <a:lnTo>
                  <a:pt x="64706" y="211162"/>
                </a:lnTo>
                <a:lnTo>
                  <a:pt x="57213" y="175336"/>
                </a:lnTo>
                <a:lnTo>
                  <a:pt x="54210" y="172351"/>
                </a:lnTo>
                <a:close/>
              </a:path>
              <a:path w="239395" h="270510">
                <a:moveTo>
                  <a:pt x="98869" y="215150"/>
                </a:moveTo>
                <a:lnTo>
                  <a:pt x="66103" y="247992"/>
                </a:lnTo>
                <a:lnTo>
                  <a:pt x="79869" y="247992"/>
                </a:lnTo>
                <a:lnTo>
                  <a:pt x="105854" y="222021"/>
                </a:lnTo>
                <a:lnTo>
                  <a:pt x="98869" y="215150"/>
                </a:lnTo>
                <a:close/>
              </a:path>
              <a:path w="239395" h="270510">
                <a:moveTo>
                  <a:pt x="23812" y="162229"/>
                </a:moveTo>
                <a:lnTo>
                  <a:pt x="35" y="194360"/>
                </a:lnTo>
                <a:lnTo>
                  <a:pt x="0" y="196054"/>
                </a:lnTo>
                <a:lnTo>
                  <a:pt x="579" y="201995"/>
                </a:lnTo>
                <a:lnTo>
                  <a:pt x="2508" y="208251"/>
                </a:lnTo>
                <a:lnTo>
                  <a:pt x="5722" y="214168"/>
                </a:lnTo>
                <a:lnTo>
                  <a:pt x="10223" y="219748"/>
                </a:lnTo>
                <a:lnTo>
                  <a:pt x="16954" y="212915"/>
                </a:lnTo>
                <a:lnTo>
                  <a:pt x="12001" y="207009"/>
                </a:lnTo>
                <a:lnTo>
                  <a:pt x="9461" y="201028"/>
                </a:lnTo>
                <a:lnTo>
                  <a:pt x="37401" y="172351"/>
                </a:lnTo>
                <a:lnTo>
                  <a:pt x="54210" y="172351"/>
                </a:lnTo>
                <a:lnTo>
                  <a:pt x="47434" y="165544"/>
                </a:lnTo>
                <a:lnTo>
                  <a:pt x="40322" y="162585"/>
                </a:lnTo>
                <a:lnTo>
                  <a:pt x="23812" y="162229"/>
                </a:lnTo>
                <a:close/>
              </a:path>
              <a:path w="239395" h="270510">
                <a:moveTo>
                  <a:pt x="86423" y="108686"/>
                </a:moveTo>
                <a:lnTo>
                  <a:pt x="73596" y="110845"/>
                </a:lnTo>
                <a:lnTo>
                  <a:pt x="68135" y="113690"/>
                </a:lnTo>
                <a:lnTo>
                  <a:pt x="63563" y="118313"/>
                </a:lnTo>
                <a:lnTo>
                  <a:pt x="58991" y="122859"/>
                </a:lnTo>
                <a:lnTo>
                  <a:pt x="56197" y="128295"/>
                </a:lnTo>
                <a:lnTo>
                  <a:pt x="55181" y="134619"/>
                </a:lnTo>
                <a:lnTo>
                  <a:pt x="54038" y="140957"/>
                </a:lnTo>
                <a:lnTo>
                  <a:pt x="77025" y="179641"/>
                </a:lnTo>
                <a:lnTo>
                  <a:pt x="109029" y="201460"/>
                </a:lnTo>
                <a:lnTo>
                  <a:pt x="115760" y="202514"/>
                </a:lnTo>
                <a:lnTo>
                  <a:pt x="128333" y="200444"/>
                </a:lnTo>
                <a:lnTo>
                  <a:pt x="133794" y="197650"/>
                </a:lnTo>
                <a:lnTo>
                  <a:pt x="138537" y="192811"/>
                </a:lnTo>
                <a:lnTo>
                  <a:pt x="114998" y="192811"/>
                </a:lnTo>
                <a:lnTo>
                  <a:pt x="109791" y="191808"/>
                </a:lnTo>
                <a:lnTo>
                  <a:pt x="78309" y="167215"/>
                </a:lnTo>
                <a:lnTo>
                  <a:pt x="64071" y="141770"/>
                </a:lnTo>
                <a:lnTo>
                  <a:pt x="65341" y="131991"/>
                </a:lnTo>
                <a:lnTo>
                  <a:pt x="87439" y="118465"/>
                </a:lnTo>
                <a:lnTo>
                  <a:pt x="110738" y="118465"/>
                </a:lnTo>
                <a:lnTo>
                  <a:pt x="106664" y="115772"/>
                </a:lnTo>
                <a:lnTo>
                  <a:pt x="100901" y="112864"/>
                </a:lnTo>
                <a:lnTo>
                  <a:pt x="93408" y="109715"/>
                </a:lnTo>
                <a:lnTo>
                  <a:pt x="86423" y="108686"/>
                </a:lnTo>
                <a:close/>
              </a:path>
              <a:path w="239395" h="270510">
                <a:moveTo>
                  <a:pt x="110738" y="118465"/>
                </a:moveTo>
                <a:lnTo>
                  <a:pt x="87439" y="118465"/>
                </a:lnTo>
                <a:lnTo>
                  <a:pt x="92900" y="119621"/>
                </a:lnTo>
                <a:lnTo>
                  <a:pt x="105219" y="125590"/>
                </a:lnTo>
                <a:lnTo>
                  <a:pt x="131849" y="153658"/>
                </a:lnTo>
                <a:lnTo>
                  <a:pt x="138493" y="169608"/>
                </a:lnTo>
                <a:lnTo>
                  <a:pt x="137223" y="179260"/>
                </a:lnTo>
                <a:lnTo>
                  <a:pt x="135318" y="183260"/>
                </a:lnTo>
                <a:lnTo>
                  <a:pt x="128968" y="189560"/>
                </a:lnTo>
                <a:lnTo>
                  <a:pt x="124904" y="191452"/>
                </a:lnTo>
                <a:lnTo>
                  <a:pt x="114998" y="192811"/>
                </a:lnTo>
                <a:lnTo>
                  <a:pt x="138537" y="192811"/>
                </a:lnTo>
                <a:lnTo>
                  <a:pt x="147891" y="170002"/>
                </a:lnTo>
                <a:lnTo>
                  <a:pt x="146875" y="163055"/>
                </a:lnTo>
                <a:lnTo>
                  <a:pt x="125666" y="131038"/>
                </a:lnTo>
                <a:lnTo>
                  <a:pt x="112712" y="119770"/>
                </a:lnTo>
                <a:lnTo>
                  <a:pt x="110738" y="118465"/>
                </a:lnTo>
                <a:close/>
              </a:path>
              <a:path w="239395" h="270510">
                <a:moveTo>
                  <a:pt x="139633" y="73913"/>
                </a:moveTo>
                <a:lnTo>
                  <a:pt x="125412" y="73913"/>
                </a:lnTo>
                <a:lnTo>
                  <a:pt x="189674" y="138150"/>
                </a:lnTo>
                <a:lnTo>
                  <a:pt x="196786" y="131076"/>
                </a:lnTo>
                <a:lnTo>
                  <a:pt x="139633" y="73913"/>
                </a:lnTo>
                <a:close/>
              </a:path>
              <a:path w="239395" h="270510">
                <a:moveTo>
                  <a:pt x="230003" y="45974"/>
                </a:moveTo>
                <a:lnTo>
                  <a:pt x="219519" y="45974"/>
                </a:lnTo>
                <a:lnTo>
                  <a:pt x="229425" y="94386"/>
                </a:lnTo>
                <a:lnTo>
                  <a:pt x="239077" y="92303"/>
                </a:lnTo>
                <a:lnTo>
                  <a:pt x="230003" y="45974"/>
                </a:lnTo>
                <a:close/>
              </a:path>
              <a:path w="239395" h="270510">
                <a:moveTo>
                  <a:pt x="125539" y="59816"/>
                </a:moveTo>
                <a:lnTo>
                  <a:pt x="111569" y="73913"/>
                </a:lnTo>
                <a:lnTo>
                  <a:pt x="114236" y="85090"/>
                </a:lnTo>
                <a:lnTo>
                  <a:pt x="125412" y="73913"/>
                </a:lnTo>
                <a:lnTo>
                  <a:pt x="139633" y="73913"/>
                </a:lnTo>
                <a:lnTo>
                  <a:pt x="125539" y="59816"/>
                </a:lnTo>
                <a:close/>
              </a:path>
              <a:path w="239395" h="270510">
                <a:moveTo>
                  <a:pt x="196659" y="0"/>
                </a:moveTo>
                <a:lnTo>
                  <a:pt x="191325" y="0"/>
                </a:lnTo>
                <a:lnTo>
                  <a:pt x="180911" y="2793"/>
                </a:lnTo>
                <a:lnTo>
                  <a:pt x="176339" y="5587"/>
                </a:lnTo>
                <a:lnTo>
                  <a:pt x="172402" y="9525"/>
                </a:lnTo>
                <a:lnTo>
                  <a:pt x="168338" y="13462"/>
                </a:lnTo>
                <a:lnTo>
                  <a:pt x="165544" y="18160"/>
                </a:lnTo>
                <a:lnTo>
                  <a:pt x="162496" y="29209"/>
                </a:lnTo>
                <a:lnTo>
                  <a:pt x="162496" y="34543"/>
                </a:lnTo>
                <a:lnTo>
                  <a:pt x="201104" y="62865"/>
                </a:lnTo>
                <a:lnTo>
                  <a:pt x="207962" y="60197"/>
                </a:lnTo>
                <a:lnTo>
                  <a:pt x="213550" y="54482"/>
                </a:lnTo>
                <a:lnTo>
                  <a:pt x="215201" y="52831"/>
                </a:lnTo>
                <a:lnTo>
                  <a:pt x="188150" y="52831"/>
                </a:lnTo>
                <a:lnTo>
                  <a:pt x="183197" y="50800"/>
                </a:lnTo>
                <a:lnTo>
                  <a:pt x="174942" y="42544"/>
                </a:lnTo>
                <a:lnTo>
                  <a:pt x="172783" y="37591"/>
                </a:lnTo>
                <a:lnTo>
                  <a:pt x="172837" y="25781"/>
                </a:lnTo>
                <a:lnTo>
                  <a:pt x="174942" y="20828"/>
                </a:lnTo>
                <a:lnTo>
                  <a:pt x="183197" y="12572"/>
                </a:lnTo>
                <a:lnTo>
                  <a:pt x="188150" y="10540"/>
                </a:lnTo>
                <a:lnTo>
                  <a:pt x="216637" y="10540"/>
                </a:lnTo>
                <a:lnTo>
                  <a:pt x="215586" y="9525"/>
                </a:lnTo>
                <a:lnTo>
                  <a:pt x="211899" y="5715"/>
                </a:lnTo>
                <a:lnTo>
                  <a:pt x="207327" y="3047"/>
                </a:lnTo>
                <a:lnTo>
                  <a:pt x="196659" y="0"/>
                </a:lnTo>
                <a:close/>
              </a:path>
              <a:path w="239395" h="270510">
                <a:moveTo>
                  <a:pt x="216637" y="10540"/>
                </a:moveTo>
                <a:lnTo>
                  <a:pt x="199834" y="10540"/>
                </a:lnTo>
                <a:lnTo>
                  <a:pt x="204914" y="12572"/>
                </a:lnTo>
                <a:lnTo>
                  <a:pt x="213169" y="20828"/>
                </a:lnTo>
                <a:lnTo>
                  <a:pt x="215201" y="25781"/>
                </a:lnTo>
                <a:lnTo>
                  <a:pt x="215149" y="37591"/>
                </a:lnTo>
                <a:lnTo>
                  <a:pt x="213169" y="42418"/>
                </a:lnTo>
                <a:lnTo>
                  <a:pt x="204787" y="50800"/>
                </a:lnTo>
                <a:lnTo>
                  <a:pt x="199834" y="52831"/>
                </a:lnTo>
                <a:lnTo>
                  <a:pt x="215201" y="52831"/>
                </a:lnTo>
                <a:lnTo>
                  <a:pt x="215836" y="52196"/>
                </a:lnTo>
                <a:lnTo>
                  <a:pt x="217868" y="49403"/>
                </a:lnTo>
                <a:lnTo>
                  <a:pt x="219519" y="45974"/>
                </a:lnTo>
                <a:lnTo>
                  <a:pt x="230003" y="45974"/>
                </a:lnTo>
                <a:lnTo>
                  <a:pt x="218757" y="12572"/>
                </a:lnTo>
                <a:lnTo>
                  <a:pt x="216637" y="10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18255" y="5512434"/>
            <a:ext cx="257175" cy="270510"/>
          </a:xfrm>
          <a:custGeom>
            <a:avLst/>
            <a:gdLst/>
            <a:ahLst/>
            <a:cxnLst/>
            <a:rect l="l" t="t" r="r" b="b"/>
            <a:pathLst>
              <a:path w="257175" h="270510">
                <a:moveTo>
                  <a:pt x="54210" y="172478"/>
                </a:moveTo>
                <a:lnTo>
                  <a:pt x="37401" y="172478"/>
                </a:lnTo>
                <a:lnTo>
                  <a:pt x="42354" y="174434"/>
                </a:lnTo>
                <a:lnTo>
                  <a:pt x="49593" y="181609"/>
                </a:lnTo>
                <a:lnTo>
                  <a:pt x="51752" y="185458"/>
                </a:lnTo>
                <a:lnTo>
                  <a:pt x="53000" y="190353"/>
                </a:lnTo>
                <a:lnTo>
                  <a:pt x="54165" y="194487"/>
                </a:lnTo>
                <a:lnTo>
                  <a:pt x="54843" y="201587"/>
                </a:lnTo>
                <a:lnTo>
                  <a:pt x="54950" y="203160"/>
                </a:lnTo>
                <a:lnTo>
                  <a:pt x="55361" y="215277"/>
                </a:lnTo>
                <a:lnTo>
                  <a:pt x="57467" y="270509"/>
                </a:lnTo>
                <a:lnTo>
                  <a:pt x="79869" y="248119"/>
                </a:lnTo>
                <a:lnTo>
                  <a:pt x="66103" y="248119"/>
                </a:lnTo>
                <a:lnTo>
                  <a:pt x="64706" y="211289"/>
                </a:lnTo>
                <a:lnTo>
                  <a:pt x="57213" y="175463"/>
                </a:lnTo>
                <a:lnTo>
                  <a:pt x="54210" y="172478"/>
                </a:lnTo>
                <a:close/>
              </a:path>
              <a:path w="257175" h="270510">
                <a:moveTo>
                  <a:pt x="98996" y="215277"/>
                </a:moveTo>
                <a:lnTo>
                  <a:pt x="66103" y="248119"/>
                </a:lnTo>
                <a:lnTo>
                  <a:pt x="79869" y="248119"/>
                </a:lnTo>
                <a:lnTo>
                  <a:pt x="105854" y="222148"/>
                </a:lnTo>
                <a:lnTo>
                  <a:pt x="98996" y="215277"/>
                </a:lnTo>
                <a:close/>
              </a:path>
              <a:path w="257175" h="270510">
                <a:moveTo>
                  <a:pt x="23812" y="162356"/>
                </a:moveTo>
                <a:lnTo>
                  <a:pt x="35" y="194487"/>
                </a:lnTo>
                <a:lnTo>
                  <a:pt x="0" y="196181"/>
                </a:lnTo>
                <a:lnTo>
                  <a:pt x="579" y="202122"/>
                </a:lnTo>
                <a:lnTo>
                  <a:pt x="2508" y="208378"/>
                </a:lnTo>
                <a:lnTo>
                  <a:pt x="5722" y="214295"/>
                </a:lnTo>
                <a:lnTo>
                  <a:pt x="10223" y="219875"/>
                </a:lnTo>
                <a:lnTo>
                  <a:pt x="17081" y="213042"/>
                </a:lnTo>
                <a:lnTo>
                  <a:pt x="12001" y="207136"/>
                </a:lnTo>
                <a:lnTo>
                  <a:pt x="9461" y="201155"/>
                </a:lnTo>
                <a:lnTo>
                  <a:pt x="37401" y="172478"/>
                </a:lnTo>
                <a:lnTo>
                  <a:pt x="54210" y="172478"/>
                </a:lnTo>
                <a:lnTo>
                  <a:pt x="47434" y="165671"/>
                </a:lnTo>
                <a:lnTo>
                  <a:pt x="40449" y="162712"/>
                </a:lnTo>
                <a:lnTo>
                  <a:pt x="23812" y="162356"/>
                </a:lnTo>
                <a:close/>
              </a:path>
              <a:path w="257175" h="270510">
                <a:moveTo>
                  <a:pt x="86550" y="108813"/>
                </a:moveTo>
                <a:lnTo>
                  <a:pt x="73723" y="110972"/>
                </a:lnTo>
                <a:lnTo>
                  <a:pt x="68135" y="113817"/>
                </a:lnTo>
                <a:lnTo>
                  <a:pt x="63563" y="118440"/>
                </a:lnTo>
                <a:lnTo>
                  <a:pt x="58991" y="122986"/>
                </a:lnTo>
                <a:lnTo>
                  <a:pt x="56197" y="128422"/>
                </a:lnTo>
                <a:lnTo>
                  <a:pt x="54165" y="141084"/>
                </a:lnTo>
                <a:lnTo>
                  <a:pt x="55181" y="147815"/>
                </a:lnTo>
                <a:lnTo>
                  <a:pt x="77025" y="179768"/>
                </a:lnTo>
                <a:lnTo>
                  <a:pt x="109156" y="201587"/>
                </a:lnTo>
                <a:lnTo>
                  <a:pt x="115887" y="202641"/>
                </a:lnTo>
                <a:lnTo>
                  <a:pt x="128333" y="200571"/>
                </a:lnTo>
                <a:lnTo>
                  <a:pt x="133794" y="197777"/>
                </a:lnTo>
                <a:lnTo>
                  <a:pt x="138656" y="192938"/>
                </a:lnTo>
                <a:lnTo>
                  <a:pt x="115125" y="192938"/>
                </a:lnTo>
                <a:lnTo>
                  <a:pt x="109918" y="191935"/>
                </a:lnTo>
                <a:lnTo>
                  <a:pt x="78362" y="167342"/>
                </a:lnTo>
                <a:lnTo>
                  <a:pt x="64071" y="141897"/>
                </a:lnTo>
                <a:lnTo>
                  <a:pt x="64833" y="137007"/>
                </a:lnTo>
                <a:lnTo>
                  <a:pt x="65468" y="132118"/>
                </a:lnTo>
                <a:lnTo>
                  <a:pt x="67373" y="128092"/>
                </a:lnTo>
                <a:lnTo>
                  <a:pt x="70548" y="124929"/>
                </a:lnTo>
                <a:lnTo>
                  <a:pt x="73596" y="121831"/>
                </a:lnTo>
                <a:lnTo>
                  <a:pt x="77660" y="119938"/>
                </a:lnTo>
                <a:lnTo>
                  <a:pt x="87439" y="118592"/>
                </a:lnTo>
                <a:lnTo>
                  <a:pt x="110738" y="118592"/>
                </a:lnTo>
                <a:lnTo>
                  <a:pt x="106664" y="115899"/>
                </a:lnTo>
                <a:lnTo>
                  <a:pt x="100901" y="112991"/>
                </a:lnTo>
                <a:lnTo>
                  <a:pt x="93408" y="109842"/>
                </a:lnTo>
                <a:lnTo>
                  <a:pt x="86550" y="108813"/>
                </a:lnTo>
                <a:close/>
              </a:path>
              <a:path w="257175" h="270510">
                <a:moveTo>
                  <a:pt x="110738" y="118592"/>
                </a:moveTo>
                <a:lnTo>
                  <a:pt x="87439" y="118592"/>
                </a:lnTo>
                <a:lnTo>
                  <a:pt x="93027" y="119748"/>
                </a:lnTo>
                <a:lnTo>
                  <a:pt x="105219" y="125717"/>
                </a:lnTo>
                <a:lnTo>
                  <a:pt x="131974" y="153785"/>
                </a:lnTo>
                <a:lnTo>
                  <a:pt x="138493" y="169735"/>
                </a:lnTo>
                <a:lnTo>
                  <a:pt x="137223" y="179387"/>
                </a:lnTo>
                <a:lnTo>
                  <a:pt x="135318" y="183387"/>
                </a:lnTo>
                <a:lnTo>
                  <a:pt x="128968" y="189687"/>
                </a:lnTo>
                <a:lnTo>
                  <a:pt x="125031" y="191579"/>
                </a:lnTo>
                <a:lnTo>
                  <a:pt x="115125" y="192938"/>
                </a:lnTo>
                <a:lnTo>
                  <a:pt x="138656" y="192938"/>
                </a:lnTo>
                <a:lnTo>
                  <a:pt x="142938" y="188620"/>
                </a:lnTo>
                <a:lnTo>
                  <a:pt x="145780" y="183219"/>
                </a:lnTo>
                <a:lnTo>
                  <a:pt x="145884" y="182911"/>
                </a:lnTo>
                <a:lnTo>
                  <a:pt x="146875" y="176606"/>
                </a:lnTo>
                <a:lnTo>
                  <a:pt x="148018" y="170129"/>
                </a:lnTo>
                <a:lnTo>
                  <a:pt x="125666" y="131165"/>
                </a:lnTo>
                <a:lnTo>
                  <a:pt x="112712" y="119897"/>
                </a:lnTo>
                <a:lnTo>
                  <a:pt x="110738" y="118592"/>
                </a:lnTo>
                <a:close/>
              </a:path>
              <a:path w="257175" h="270510">
                <a:moveTo>
                  <a:pt x="164274" y="62610"/>
                </a:moveTo>
                <a:lnTo>
                  <a:pt x="147383" y="62610"/>
                </a:lnTo>
                <a:lnTo>
                  <a:pt x="152336" y="64515"/>
                </a:lnTo>
                <a:lnTo>
                  <a:pt x="156273" y="68579"/>
                </a:lnTo>
                <a:lnTo>
                  <a:pt x="165219" y="105359"/>
                </a:lnTo>
                <a:lnTo>
                  <a:pt x="167449" y="160591"/>
                </a:lnTo>
                <a:lnTo>
                  <a:pt x="189792" y="138201"/>
                </a:lnTo>
                <a:lnTo>
                  <a:pt x="176085" y="138201"/>
                </a:lnTo>
                <a:lnTo>
                  <a:pt x="174688" y="101371"/>
                </a:lnTo>
                <a:lnTo>
                  <a:pt x="167195" y="65531"/>
                </a:lnTo>
                <a:lnTo>
                  <a:pt x="164274" y="62610"/>
                </a:lnTo>
                <a:close/>
              </a:path>
              <a:path w="257175" h="270510">
                <a:moveTo>
                  <a:pt x="208851" y="105359"/>
                </a:moveTo>
                <a:lnTo>
                  <a:pt x="176085" y="138201"/>
                </a:lnTo>
                <a:lnTo>
                  <a:pt x="189792" y="138201"/>
                </a:lnTo>
                <a:lnTo>
                  <a:pt x="215709" y="112229"/>
                </a:lnTo>
                <a:lnTo>
                  <a:pt x="208851" y="105359"/>
                </a:lnTo>
                <a:close/>
              </a:path>
              <a:path w="257175" h="270510">
                <a:moveTo>
                  <a:pt x="133794" y="52450"/>
                </a:moveTo>
                <a:lnTo>
                  <a:pt x="126428" y="55625"/>
                </a:lnTo>
                <a:lnTo>
                  <a:pt x="113220" y="68833"/>
                </a:lnTo>
                <a:lnTo>
                  <a:pt x="109918" y="76606"/>
                </a:lnTo>
                <a:lnTo>
                  <a:pt x="110023" y="86693"/>
                </a:lnTo>
                <a:lnTo>
                  <a:pt x="110561" y="92204"/>
                </a:lnTo>
                <a:lnTo>
                  <a:pt x="112490" y="98459"/>
                </a:lnTo>
                <a:lnTo>
                  <a:pt x="115704" y="104377"/>
                </a:lnTo>
                <a:lnTo>
                  <a:pt x="120205" y="109956"/>
                </a:lnTo>
                <a:lnTo>
                  <a:pt x="126936" y="103123"/>
                </a:lnTo>
                <a:lnTo>
                  <a:pt x="121983" y="97218"/>
                </a:lnTo>
                <a:lnTo>
                  <a:pt x="119316" y="91236"/>
                </a:lnTo>
                <a:lnTo>
                  <a:pt x="119316" y="79133"/>
                </a:lnTo>
                <a:lnTo>
                  <a:pt x="121602" y="73786"/>
                </a:lnTo>
                <a:lnTo>
                  <a:pt x="126174" y="69341"/>
                </a:lnTo>
                <a:lnTo>
                  <a:pt x="130492" y="65023"/>
                </a:lnTo>
                <a:lnTo>
                  <a:pt x="135572" y="62737"/>
                </a:lnTo>
                <a:lnTo>
                  <a:pt x="141414" y="62610"/>
                </a:lnTo>
                <a:lnTo>
                  <a:pt x="164274" y="62610"/>
                </a:lnTo>
                <a:lnTo>
                  <a:pt x="157416" y="55752"/>
                </a:lnTo>
                <a:lnTo>
                  <a:pt x="150304" y="52831"/>
                </a:lnTo>
                <a:lnTo>
                  <a:pt x="142049" y="52577"/>
                </a:lnTo>
                <a:lnTo>
                  <a:pt x="133794" y="52450"/>
                </a:lnTo>
                <a:close/>
              </a:path>
              <a:path w="257175" h="270510">
                <a:moveTo>
                  <a:pt x="195389" y="0"/>
                </a:moveTo>
                <a:lnTo>
                  <a:pt x="188912" y="1015"/>
                </a:lnTo>
                <a:lnTo>
                  <a:pt x="182562" y="2158"/>
                </a:lnTo>
                <a:lnTo>
                  <a:pt x="176974" y="4952"/>
                </a:lnTo>
                <a:lnTo>
                  <a:pt x="172402" y="9651"/>
                </a:lnTo>
                <a:lnTo>
                  <a:pt x="167830" y="14096"/>
                </a:lnTo>
                <a:lnTo>
                  <a:pt x="165036" y="19557"/>
                </a:lnTo>
                <a:lnTo>
                  <a:pt x="163004" y="32257"/>
                </a:lnTo>
                <a:lnTo>
                  <a:pt x="164020" y="38988"/>
                </a:lnTo>
                <a:lnTo>
                  <a:pt x="185864" y="70992"/>
                </a:lnTo>
                <a:lnTo>
                  <a:pt x="217995" y="92748"/>
                </a:lnTo>
                <a:lnTo>
                  <a:pt x="224726" y="93802"/>
                </a:lnTo>
                <a:lnTo>
                  <a:pt x="237172" y="91732"/>
                </a:lnTo>
                <a:lnTo>
                  <a:pt x="242633" y="88938"/>
                </a:lnTo>
                <a:lnTo>
                  <a:pt x="247495" y="84099"/>
                </a:lnTo>
                <a:lnTo>
                  <a:pt x="223964" y="84099"/>
                </a:lnTo>
                <a:lnTo>
                  <a:pt x="218757" y="83096"/>
                </a:lnTo>
                <a:lnTo>
                  <a:pt x="187201" y="58477"/>
                </a:lnTo>
                <a:lnTo>
                  <a:pt x="173037" y="33019"/>
                </a:lnTo>
                <a:lnTo>
                  <a:pt x="174307" y="23240"/>
                </a:lnTo>
                <a:lnTo>
                  <a:pt x="176212" y="19303"/>
                </a:lnTo>
                <a:lnTo>
                  <a:pt x="179387" y="16128"/>
                </a:lnTo>
                <a:lnTo>
                  <a:pt x="182435" y="12953"/>
                </a:lnTo>
                <a:lnTo>
                  <a:pt x="186499" y="11048"/>
                </a:lnTo>
                <a:lnTo>
                  <a:pt x="196278" y="9778"/>
                </a:lnTo>
                <a:lnTo>
                  <a:pt x="219698" y="9778"/>
                </a:lnTo>
                <a:lnTo>
                  <a:pt x="215556" y="7046"/>
                </a:lnTo>
                <a:lnTo>
                  <a:pt x="209740" y="4190"/>
                </a:lnTo>
                <a:lnTo>
                  <a:pt x="202247" y="1015"/>
                </a:lnTo>
                <a:lnTo>
                  <a:pt x="195389" y="0"/>
                </a:lnTo>
                <a:close/>
              </a:path>
              <a:path w="257175" h="270510">
                <a:moveTo>
                  <a:pt x="219698" y="9778"/>
                </a:moveTo>
                <a:lnTo>
                  <a:pt x="196278" y="9778"/>
                </a:lnTo>
                <a:lnTo>
                  <a:pt x="201866" y="10921"/>
                </a:lnTo>
                <a:lnTo>
                  <a:pt x="207962" y="13842"/>
                </a:lnTo>
                <a:lnTo>
                  <a:pt x="237251" y="39766"/>
                </a:lnTo>
                <a:lnTo>
                  <a:pt x="247332" y="60959"/>
                </a:lnTo>
                <a:lnTo>
                  <a:pt x="246062" y="70611"/>
                </a:lnTo>
                <a:lnTo>
                  <a:pt x="244157" y="74548"/>
                </a:lnTo>
                <a:lnTo>
                  <a:pt x="237807" y="80835"/>
                </a:lnTo>
                <a:lnTo>
                  <a:pt x="233870" y="82740"/>
                </a:lnTo>
                <a:lnTo>
                  <a:pt x="223964" y="84099"/>
                </a:lnTo>
                <a:lnTo>
                  <a:pt x="247495" y="84099"/>
                </a:lnTo>
                <a:lnTo>
                  <a:pt x="251777" y="79781"/>
                </a:lnTo>
                <a:lnTo>
                  <a:pt x="254654" y="74377"/>
                </a:lnTo>
                <a:lnTo>
                  <a:pt x="254778" y="73786"/>
                </a:lnTo>
                <a:lnTo>
                  <a:pt x="255714" y="67817"/>
                </a:lnTo>
                <a:lnTo>
                  <a:pt x="256857" y="61340"/>
                </a:lnTo>
                <a:lnTo>
                  <a:pt x="234505" y="22351"/>
                </a:lnTo>
                <a:lnTo>
                  <a:pt x="221599" y="11033"/>
                </a:lnTo>
                <a:lnTo>
                  <a:pt x="219698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25925" y="5518530"/>
            <a:ext cx="250825" cy="264795"/>
          </a:xfrm>
          <a:custGeom>
            <a:avLst/>
            <a:gdLst/>
            <a:ahLst/>
            <a:cxnLst/>
            <a:rect l="l" t="t" r="r" b="b"/>
            <a:pathLst>
              <a:path w="250825" h="264795">
                <a:moveTo>
                  <a:pt x="54210" y="166382"/>
                </a:moveTo>
                <a:lnTo>
                  <a:pt x="37401" y="166382"/>
                </a:lnTo>
                <a:lnTo>
                  <a:pt x="42227" y="168338"/>
                </a:lnTo>
                <a:lnTo>
                  <a:pt x="49466" y="175514"/>
                </a:lnTo>
                <a:lnTo>
                  <a:pt x="55237" y="209181"/>
                </a:lnTo>
                <a:lnTo>
                  <a:pt x="57467" y="264414"/>
                </a:lnTo>
                <a:lnTo>
                  <a:pt x="79810" y="242023"/>
                </a:lnTo>
                <a:lnTo>
                  <a:pt x="66103" y="242023"/>
                </a:lnTo>
                <a:lnTo>
                  <a:pt x="64706" y="205193"/>
                </a:lnTo>
                <a:lnTo>
                  <a:pt x="57213" y="169367"/>
                </a:lnTo>
                <a:lnTo>
                  <a:pt x="54210" y="166382"/>
                </a:lnTo>
                <a:close/>
              </a:path>
              <a:path w="250825" h="264795">
                <a:moveTo>
                  <a:pt x="98869" y="209181"/>
                </a:moveTo>
                <a:lnTo>
                  <a:pt x="66103" y="242023"/>
                </a:lnTo>
                <a:lnTo>
                  <a:pt x="79810" y="242023"/>
                </a:lnTo>
                <a:lnTo>
                  <a:pt x="105727" y="216052"/>
                </a:lnTo>
                <a:lnTo>
                  <a:pt x="98869" y="209181"/>
                </a:lnTo>
                <a:close/>
              </a:path>
              <a:path w="250825" h="264795">
                <a:moveTo>
                  <a:pt x="23812" y="156260"/>
                </a:moveTo>
                <a:lnTo>
                  <a:pt x="35" y="188391"/>
                </a:lnTo>
                <a:lnTo>
                  <a:pt x="0" y="190085"/>
                </a:lnTo>
                <a:lnTo>
                  <a:pt x="579" y="196026"/>
                </a:lnTo>
                <a:lnTo>
                  <a:pt x="2508" y="202282"/>
                </a:lnTo>
                <a:lnTo>
                  <a:pt x="5722" y="208199"/>
                </a:lnTo>
                <a:lnTo>
                  <a:pt x="10223" y="213779"/>
                </a:lnTo>
                <a:lnTo>
                  <a:pt x="16954" y="206946"/>
                </a:lnTo>
                <a:lnTo>
                  <a:pt x="11874" y="201041"/>
                </a:lnTo>
                <a:lnTo>
                  <a:pt x="9334" y="195059"/>
                </a:lnTo>
                <a:lnTo>
                  <a:pt x="37401" y="166382"/>
                </a:lnTo>
                <a:lnTo>
                  <a:pt x="54210" y="166382"/>
                </a:lnTo>
                <a:lnTo>
                  <a:pt x="47307" y="159575"/>
                </a:lnTo>
                <a:lnTo>
                  <a:pt x="40322" y="156616"/>
                </a:lnTo>
                <a:lnTo>
                  <a:pt x="23812" y="156260"/>
                </a:lnTo>
                <a:close/>
              </a:path>
              <a:path w="250825" h="264795">
                <a:moveTo>
                  <a:pt x="86423" y="102717"/>
                </a:moveTo>
                <a:lnTo>
                  <a:pt x="55054" y="128651"/>
                </a:lnTo>
                <a:lnTo>
                  <a:pt x="54038" y="134988"/>
                </a:lnTo>
                <a:lnTo>
                  <a:pt x="55054" y="141719"/>
                </a:lnTo>
                <a:lnTo>
                  <a:pt x="77025" y="173672"/>
                </a:lnTo>
                <a:lnTo>
                  <a:pt x="109029" y="195491"/>
                </a:lnTo>
                <a:lnTo>
                  <a:pt x="115760" y="196545"/>
                </a:lnTo>
                <a:lnTo>
                  <a:pt x="128333" y="194475"/>
                </a:lnTo>
                <a:lnTo>
                  <a:pt x="133667" y="191681"/>
                </a:lnTo>
                <a:lnTo>
                  <a:pt x="138537" y="186842"/>
                </a:lnTo>
                <a:lnTo>
                  <a:pt x="114998" y="186842"/>
                </a:lnTo>
                <a:lnTo>
                  <a:pt x="109791" y="185839"/>
                </a:lnTo>
                <a:lnTo>
                  <a:pt x="78309" y="161246"/>
                </a:lnTo>
                <a:lnTo>
                  <a:pt x="64071" y="135801"/>
                </a:lnTo>
                <a:lnTo>
                  <a:pt x="65341" y="126022"/>
                </a:lnTo>
                <a:lnTo>
                  <a:pt x="87312" y="112496"/>
                </a:lnTo>
                <a:lnTo>
                  <a:pt x="110726" y="112496"/>
                </a:lnTo>
                <a:lnTo>
                  <a:pt x="106662" y="109803"/>
                </a:lnTo>
                <a:lnTo>
                  <a:pt x="100901" y="106895"/>
                </a:lnTo>
                <a:lnTo>
                  <a:pt x="93408" y="103746"/>
                </a:lnTo>
                <a:lnTo>
                  <a:pt x="86423" y="102717"/>
                </a:lnTo>
                <a:close/>
              </a:path>
              <a:path w="250825" h="264795">
                <a:moveTo>
                  <a:pt x="110726" y="112496"/>
                </a:moveTo>
                <a:lnTo>
                  <a:pt x="87312" y="112496"/>
                </a:lnTo>
                <a:lnTo>
                  <a:pt x="92900" y="113652"/>
                </a:lnTo>
                <a:lnTo>
                  <a:pt x="105219" y="119621"/>
                </a:lnTo>
                <a:lnTo>
                  <a:pt x="131849" y="147689"/>
                </a:lnTo>
                <a:lnTo>
                  <a:pt x="138493" y="163639"/>
                </a:lnTo>
                <a:lnTo>
                  <a:pt x="137808" y="168783"/>
                </a:lnTo>
                <a:lnTo>
                  <a:pt x="137096" y="173291"/>
                </a:lnTo>
                <a:lnTo>
                  <a:pt x="135191" y="177292"/>
                </a:lnTo>
                <a:lnTo>
                  <a:pt x="132016" y="180454"/>
                </a:lnTo>
                <a:lnTo>
                  <a:pt x="128968" y="183591"/>
                </a:lnTo>
                <a:lnTo>
                  <a:pt x="124904" y="185483"/>
                </a:lnTo>
                <a:lnTo>
                  <a:pt x="114998" y="186842"/>
                </a:lnTo>
                <a:lnTo>
                  <a:pt x="138537" y="186842"/>
                </a:lnTo>
                <a:lnTo>
                  <a:pt x="147891" y="164033"/>
                </a:lnTo>
                <a:lnTo>
                  <a:pt x="146875" y="157086"/>
                </a:lnTo>
                <a:lnTo>
                  <a:pt x="125539" y="125069"/>
                </a:lnTo>
                <a:lnTo>
                  <a:pt x="112696" y="113801"/>
                </a:lnTo>
                <a:lnTo>
                  <a:pt x="110726" y="112496"/>
                </a:lnTo>
                <a:close/>
              </a:path>
              <a:path w="250825" h="264795">
                <a:moveTo>
                  <a:pt x="164147" y="56515"/>
                </a:moveTo>
                <a:lnTo>
                  <a:pt x="147256" y="56515"/>
                </a:lnTo>
                <a:lnTo>
                  <a:pt x="152209" y="58420"/>
                </a:lnTo>
                <a:lnTo>
                  <a:pt x="156146" y="62484"/>
                </a:lnTo>
                <a:lnTo>
                  <a:pt x="167322" y="154495"/>
                </a:lnTo>
                <a:lnTo>
                  <a:pt x="189724" y="132105"/>
                </a:lnTo>
                <a:lnTo>
                  <a:pt x="175958" y="132105"/>
                </a:lnTo>
                <a:lnTo>
                  <a:pt x="174561" y="95275"/>
                </a:lnTo>
                <a:lnTo>
                  <a:pt x="174138" y="87145"/>
                </a:lnTo>
                <a:lnTo>
                  <a:pt x="167068" y="59436"/>
                </a:lnTo>
                <a:lnTo>
                  <a:pt x="164147" y="56515"/>
                </a:lnTo>
                <a:close/>
              </a:path>
              <a:path w="250825" h="264795">
                <a:moveTo>
                  <a:pt x="208851" y="99263"/>
                </a:moveTo>
                <a:lnTo>
                  <a:pt x="175958" y="132105"/>
                </a:lnTo>
                <a:lnTo>
                  <a:pt x="189724" y="132105"/>
                </a:lnTo>
                <a:lnTo>
                  <a:pt x="215709" y="106133"/>
                </a:lnTo>
                <a:lnTo>
                  <a:pt x="208851" y="99263"/>
                </a:lnTo>
                <a:close/>
              </a:path>
              <a:path w="250825" h="264795">
                <a:moveTo>
                  <a:pt x="133667" y="46355"/>
                </a:moveTo>
                <a:lnTo>
                  <a:pt x="126301" y="49530"/>
                </a:lnTo>
                <a:lnTo>
                  <a:pt x="113093" y="62738"/>
                </a:lnTo>
                <a:lnTo>
                  <a:pt x="109791" y="70510"/>
                </a:lnTo>
                <a:lnTo>
                  <a:pt x="109855" y="80167"/>
                </a:lnTo>
                <a:lnTo>
                  <a:pt x="110434" y="86108"/>
                </a:lnTo>
                <a:lnTo>
                  <a:pt x="112363" y="92363"/>
                </a:lnTo>
                <a:lnTo>
                  <a:pt x="115577" y="98281"/>
                </a:lnTo>
                <a:lnTo>
                  <a:pt x="120078" y="103860"/>
                </a:lnTo>
                <a:lnTo>
                  <a:pt x="126936" y="97028"/>
                </a:lnTo>
                <a:lnTo>
                  <a:pt x="121856" y="91122"/>
                </a:lnTo>
                <a:lnTo>
                  <a:pt x="119316" y="85140"/>
                </a:lnTo>
                <a:lnTo>
                  <a:pt x="119316" y="73037"/>
                </a:lnTo>
                <a:lnTo>
                  <a:pt x="121475" y="67691"/>
                </a:lnTo>
                <a:lnTo>
                  <a:pt x="126047" y="63246"/>
                </a:lnTo>
                <a:lnTo>
                  <a:pt x="130365" y="58928"/>
                </a:lnTo>
                <a:lnTo>
                  <a:pt x="135572" y="56642"/>
                </a:lnTo>
                <a:lnTo>
                  <a:pt x="141414" y="56515"/>
                </a:lnTo>
                <a:lnTo>
                  <a:pt x="164147" y="56515"/>
                </a:lnTo>
                <a:lnTo>
                  <a:pt x="157289" y="49657"/>
                </a:lnTo>
                <a:lnTo>
                  <a:pt x="150304" y="46736"/>
                </a:lnTo>
                <a:lnTo>
                  <a:pt x="142049" y="46482"/>
                </a:lnTo>
                <a:lnTo>
                  <a:pt x="133667" y="46355"/>
                </a:lnTo>
                <a:close/>
              </a:path>
              <a:path w="250825" h="264795">
                <a:moveTo>
                  <a:pt x="193489" y="14097"/>
                </a:moveTo>
                <a:lnTo>
                  <a:pt x="179260" y="14097"/>
                </a:lnTo>
                <a:lnTo>
                  <a:pt x="243522" y="78295"/>
                </a:lnTo>
                <a:lnTo>
                  <a:pt x="250634" y="71221"/>
                </a:lnTo>
                <a:lnTo>
                  <a:pt x="193489" y="14097"/>
                </a:lnTo>
                <a:close/>
              </a:path>
              <a:path w="250825" h="264795">
                <a:moveTo>
                  <a:pt x="179387" y="0"/>
                </a:moveTo>
                <a:lnTo>
                  <a:pt x="165417" y="13970"/>
                </a:lnTo>
                <a:lnTo>
                  <a:pt x="168084" y="25273"/>
                </a:lnTo>
                <a:lnTo>
                  <a:pt x="179260" y="14097"/>
                </a:lnTo>
                <a:lnTo>
                  <a:pt x="193489" y="14097"/>
                </a:lnTo>
                <a:lnTo>
                  <a:pt x="179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33468" y="5511038"/>
            <a:ext cx="665797" cy="40708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8355838" y="3979545"/>
            <a:ext cx="15227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latin typeface="Tahoma"/>
                <a:cs typeface="Tahoma"/>
              </a:rPr>
              <a:t>73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unicorns </a:t>
            </a:r>
            <a:r>
              <a:rPr sz="1400" b="1" spc="-80" dirty="0">
                <a:latin typeface="Tahoma"/>
                <a:cs typeface="Tahoma"/>
              </a:rPr>
              <a:t>in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the </a:t>
            </a:r>
            <a:r>
              <a:rPr sz="1400" b="1" spc="-70" dirty="0">
                <a:latin typeface="Tahoma"/>
                <a:cs typeface="Tahoma"/>
              </a:rPr>
              <a:t>last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2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415" dirty="0">
                <a:latin typeface="Tahoma"/>
                <a:cs typeface="Tahoma"/>
              </a:rPr>
              <a:t>½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years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3243072"/>
            <a:ext cx="263652" cy="17526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1572" y="3300984"/>
            <a:ext cx="85343" cy="8534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39720" y="4902365"/>
            <a:ext cx="300481" cy="29358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92248" y="5381764"/>
            <a:ext cx="303479" cy="28686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3471671"/>
            <a:ext cx="263652" cy="17525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3713988"/>
            <a:ext cx="263652" cy="17526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3960876"/>
            <a:ext cx="263652" cy="17678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4227576"/>
            <a:ext cx="263652" cy="17678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4480559"/>
            <a:ext cx="263652" cy="17526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4733544"/>
            <a:ext cx="263652" cy="175260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4971288"/>
            <a:ext cx="263652" cy="17526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5204459"/>
            <a:ext cx="263652" cy="17526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5428488"/>
            <a:ext cx="263652" cy="17525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7403" y="5652515"/>
            <a:ext cx="263652" cy="17525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24455" y="3758184"/>
            <a:ext cx="85343" cy="85343"/>
          </a:xfrm>
          <a:prstGeom prst="rect">
            <a:avLst/>
          </a:prstGeom>
        </p:spPr>
      </p:pic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167574" y="2909129"/>
          <a:ext cx="4041774" cy="290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Country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7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United</a:t>
                      </a:r>
                      <a:r>
                        <a:rPr sz="11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States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712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49.76%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B w="28575">
                      <a:solidFill>
                        <a:srgbClr val="EE7C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China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B w="28575">
                      <a:solidFill>
                        <a:srgbClr val="EE7C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248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B w="28575">
                      <a:solidFill>
                        <a:srgbClr val="EE7C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17.33%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B w="28575">
                      <a:solidFill>
                        <a:srgbClr val="EE7C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EE7C1A"/>
                      </a:solidFill>
                      <a:prstDash val="solid"/>
                    </a:lnL>
                    <a:lnT w="28575">
                      <a:solidFill>
                        <a:srgbClr val="EE7C1A"/>
                      </a:solidFill>
                      <a:prstDash val="solid"/>
                    </a:lnT>
                    <a:lnB w="28575">
                      <a:solidFill>
                        <a:srgbClr val="EE7C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India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T w="28575">
                      <a:solidFill>
                        <a:srgbClr val="EE7C1A"/>
                      </a:solidFill>
                      <a:prstDash val="solid"/>
                    </a:lnT>
                    <a:lnB w="28575">
                      <a:solidFill>
                        <a:srgbClr val="EE7C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85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T w="28575">
                      <a:solidFill>
                        <a:srgbClr val="EE7C1A"/>
                      </a:solidFill>
                      <a:prstDash val="solid"/>
                    </a:lnT>
                    <a:lnB w="28575">
                      <a:solidFill>
                        <a:srgbClr val="EE7C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5.94%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R w="28575">
                      <a:solidFill>
                        <a:srgbClr val="EE7C1A"/>
                      </a:solidFill>
                      <a:prstDash val="solid"/>
                    </a:lnR>
                    <a:lnT w="28575">
                      <a:solidFill>
                        <a:srgbClr val="EE7C1A"/>
                      </a:solidFill>
                      <a:prstDash val="solid"/>
                    </a:lnT>
                    <a:lnB w="28575">
                      <a:solidFill>
                        <a:srgbClr val="EE7C1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EE7C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30" dirty="0">
                          <a:latin typeface="Verdana"/>
                          <a:cs typeface="Verdana"/>
                        </a:rPr>
                        <a:t>United</a:t>
                      </a:r>
                      <a:r>
                        <a:rPr sz="11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Kingdom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EE7C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57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EE7C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3.98%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T w="28575">
                      <a:solidFill>
                        <a:srgbClr val="EE7C1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Germany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36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2.52%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France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1.89%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Israel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1.82%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55" dirty="0">
                          <a:latin typeface="Verdana"/>
                          <a:cs typeface="Verdana"/>
                        </a:rPr>
                        <a:t>Canada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1.82%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60" dirty="0">
                          <a:latin typeface="Verdana"/>
                          <a:cs typeface="Verdana"/>
                        </a:rPr>
                        <a:t>South</a:t>
                      </a:r>
                      <a:r>
                        <a:rPr sz="11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Korea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22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1.54%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Brazil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19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1.33%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R="88265" algn="r">
                        <a:lnSpc>
                          <a:spcPts val="1245"/>
                        </a:lnSpc>
                        <a:spcBef>
                          <a:spcPts val="229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245"/>
                        </a:lnSpc>
                        <a:spcBef>
                          <a:spcPts val="229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Singapore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306705" algn="r">
                        <a:lnSpc>
                          <a:spcPts val="1245"/>
                        </a:lnSpc>
                        <a:spcBef>
                          <a:spcPts val="229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19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245"/>
                        </a:lnSpc>
                        <a:spcBef>
                          <a:spcPts val="229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1.33%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6" name="object 5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88464" y="3506723"/>
            <a:ext cx="83819" cy="8534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0548" y="4017264"/>
            <a:ext cx="83819" cy="8534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21635" y="4287011"/>
            <a:ext cx="83819" cy="8534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50948" y="4538471"/>
            <a:ext cx="83819" cy="83819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3600" y="4779264"/>
            <a:ext cx="85343" cy="8534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81782" y="5144427"/>
            <a:ext cx="300481" cy="293585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74976" y="5693664"/>
            <a:ext cx="83819" cy="853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8745"/>
            <a:ext cx="12191999" cy="51983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8743" y="142086"/>
            <a:ext cx="1327018" cy="557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985" y="641614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728459"/>
            <a:ext cx="12192000" cy="129539"/>
            <a:chOff x="0" y="6728459"/>
            <a:chExt cx="12192000" cy="129539"/>
          </a:xfrm>
        </p:grpSpPr>
        <p:sp>
          <p:nvSpPr>
            <p:cNvPr id="6" name="object 6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6115" y="6728459"/>
              <a:ext cx="5483225" cy="129539"/>
            </a:xfrm>
            <a:custGeom>
              <a:avLst/>
              <a:gdLst/>
              <a:ahLst/>
              <a:cxnLst/>
              <a:rect l="l" t="t" r="r" b="b"/>
              <a:pathLst>
                <a:path w="5483225" h="129540">
                  <a:moveTo>
                    <a:pt x="5482844" y="0"/>
                  </a:moveTo>
                  <a:lnTo>
                    <a:pt x="216026" y="0"/>
                  </a:lnTo>
                  <a:lnTo>
                    <a:pt x="0" y="129217"/>
                  </a:lnTo>
                  <a:lnTo>
                    <a:pt x="5348605" y="129217"/>
                  </a:lnTo>
                  <a:lnTo>
                    <a:pt x="5482844" y="0"/>
                  </a:lnTo>
                  <a:close/>
                </a:path>
              </a:pathLst>
            </a:custGeom>
            <a:solidFill>
              <a:srgbClr val="16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03335" y="6728459"/>
              <a:ext cx="3789045" cy="129539"/>
            </a:xfrm>
            <a:custGeom>
              <a:avLst/>
              <a:gdLst/>
              <a:ahLst/>
              <a:cxnLst/>
              <a:rect l="l" t="t" r="r" b="b"/>
              <a:pathLst>
                <a:path w="3789045" h="129540">
                  <a:moveTo>
                    <a:pt x="3788663" y="0"/>
                  </a:moveTo>
                  <a:lnTo>
                    <a:pt x="140462" y="0"/>
                  </a:lnTo>
                  <a:lnTo>
                    <a:pt x="0" y="129217"/>
                  </a:lnTo>
                  <a:lnTo>
                    <a:pt x="3788663" y="129217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F08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728459"/>
              <a:ext cx="5835650" cy="129539"/>
            </a:xfrm>
            <a:custGeom>
              <a:avLst/>
              <a:gdLst/>
              <a:ahLst/>
              <a:cxnLst/>
              <a:rect l="l" t="t" r="r" b="b"/>
              <a:pathLst>
                <a:path w="5835650" h="129540">
                  <a:moveTo>
                    <a:pt x="5835142" y="0"/>
                  </a:moveTo>
                  <a:lnTo>
                    <a:pt x="0" y="0"/>
                  </a:lnTo>
                  <a:lnTo>
                    <a:pt x="0" y="129217"/>
                  </a:lnTo>
                  <a:lnTo>
                    <a:pt x="5618353" y="129217"/>
                  </a:lnTo>
                  <a:lnTo>
                    <a:pt x="5835142" y="0"/>
                  </a:lnTo>
                  <a:close/>
                </a:path>
              </a:pathLst>
            </a:custGeom>
            <a:solidFill>
              <a:srgbClr val="044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24028" y="187451"/>
            <a:ext cx="9808845" cy="445134"/>
          </a:xfrm>
          <a:custGeom>
            <a:avLst/>
            <a:gdLst/>
            <a:ahLst/>
            <a:cxnLst/>
            <a:rect l="l" t="t" r="r" b="b"/>
            <a:pathLst>
              <a:path w="9808845" h="445134">
                <a:moveTo>
                  <a:pt x="9808464" y="0"/>
                </a:moveTo>
                <a:lnTo>
                  <a:pt x="9808464" y="0"/>
                </a:lnTo>
                <a:lnTo>
                  <a:pt x="0" y="0"/>
                </a:lnTo>
                <a:lnTo>
                  <a:pt x="0" y="445008"/>
                </a:lnTo>
                <a:lnTo>
                  <a:pt x="9428988" y="445008"/>
                </a:lnTo>
                <a:lnTo>
                  <a:pt x="9808464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…</a:t>
            </a:r>
            <a:r>
              <a:rPr spc="-8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so</a:t>
            </a:r>
            <a:r>
              <a:rPr spc="-55" dirty="0"/>
              <a:t> </a:t>
            </a:r>
            <a:r>
              <a:rPr spc="-175" dirty="0"/>
              <a:t>is</a:t>
            </a:r>
            <a:r>
              <a:rPr spc="-45" dirty="0"/>
              <a:t> </a:t>
            </a:r>
            <a:r>
              <a:rPr spc="-75" dirty="0"/>
              <a:t>funding</a:t>
            </a:r>
            <a:r>
              <a:rPr spc="-45" dirty="0"/>
              <a:t> </a:t>
            </a:r>
            <a:r>
              <a:rPr spc="-105" dirty="0"/>
              <a:t>in</a:t>
            </a:r>
            <a:r>
              <a:rPr spc="-50" dirty="0"/>
              <a:t> </a:t>
            </a:r>
            <a:r>
              <a:rPr spc="-60" dirty="0"/>
              <a:t>private</a:t>
            </a:r>
            <a:r>
              <a:rPr spc="-50" dirty="0"/>
              <a:t> </a:t>
            </a:r>
            <a:r>
              <a:rPr spc="70" dirty="0"/>
              <a:t>space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2295" y="6514592"/>
            <a:ext cx="15925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Tahoma"/>
                <a:cs typeface="Tahoma"/>
              </a:rPr>
              <a:t>Sources:</a:t>
            </a:r>
            <a:r>
              <a:rPr sz="900" b="1" spc="-10" dirty="0">
                <a:latin typeface="Tahoma"/>
                <a:cs typeface="Tahoma"/>
              </a:rPr>
              <a:t> </a:t>
            </a:r>
            <a:r>
              <a:rPr sz="900" b="1" spc="-40" dirty="0">
                <a:latin typeface="Tahoma"/>
                <a:cs typeface="Tahoma"/>
              </a:rPr>
              <a:t>Tracxn</a:t>
            </a:r>
            <a:r>
              <a:rPr sz="900" b="1" spc="-15" dirty="0">
                <a:latin typeface="Tahoma"/>
                <a:cs typeface="Tahoma"/>
              </a:rPr>
              <a:t> </a:t>
            </a:r>
            <a:r>
              <a:rPr sz="900" b="1" dirty="0">
                <a:latin typeface="Tahoma"/>
                <a:cs typeface="Tahoma"/>
              </a:rPr>
              <a:t>data</a:t>
            </a:r>
            <a:r>
              <a:rPr sz="900" b="1" spc="25" dirty="0">
                <a:latin typeface="Tahoma"/>
                <a:cs typeface="Tahoma"/>
              </a:rPr>
              <a:t> </a:t>
            </a:r>
            <a:r>
              <a:rPr sz="900" b="1" spc="-135" dirty="0">
                <a:latin typeface="Tahoma"/>
                <a:cs typeface="Tahoma"/>
              </a:rPr>
              <a:t>–</a:t>
            </a:r>
            <a:r>
              <a:rPr sz="900" b="1" spc="15" dirty="0">
                <a:latin typeface="Tahoma"/>
                <a:cs typeface="Tahoma"/>
              </a:rPr>
              <a:t> </a:t>
            </a:r>
            <a:r>
              <a:rPr sz="900" b="1" spc="-40" dirty="0">
                <a:latin typeface="Tahoma"/>
                <a:cs typeface="Tahoma"/>
              </a:rPr>
              <a:t>2023.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8097" y="1822195"/>
            <a:ext cx="3107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latin typeface="Tahoma"/>
                <a:cs typeface="Tahoma"/>
              </a:rPr>
              <a:t>Funding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114" dirty="0">
                <a:latin typeface="Tahoma"/>
                <a:cs typeface="Tahoma"/>
              </a:rPr>
              <a:t>is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130" dirty="0">
                <a:latin typeface="Tahoma"/>
                <a:cs typeface="Tahoma"/>
              </a:rPr>
              <a:t>still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relatively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healthy </a:t>
            </a:r>
            <a:r>
              <a:rPr sz="1600" b="1" spc="-80" dirty="0">
                <a:latin typeface="Tahoma"/>
                <a:cs typeface="Tahoma"/>
              </a:rPr>
              <a:t>in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95" dirty="0">
                <a:latin typeface="Tahoma"/>
                <a:cs typeface="Tahoma"/>
              </a:rPr>
              <a:t>a</a:t>
            </a:r>
            <a:r>
              <a:rPr sz="1600" b="1" spc="-40" dirty="0">
                <a:latin typeface="Tahoma"/>
                <a:cs typeface="Tahoma"/>
              </a:rPr>
              <a:t> tough </a:t>
            </a:r>
            <a:r>
              <a:rPr sz="1600" b="1" spc="-10" dirty="0">
                <a:latin typeface="Tahoma"/>
                <a:cs typeface="Tahoma"/>
              </a:rPr>
              <a:t>environment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4192" y="1818893"/>
            <a:ext cx="33966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2485" marR="5080" indent="-820419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Tahoma"/>
                <a:cs typeface="Tahoma"/>
              </a:rPr>
              <a:t>Tech, </a:t>
            </a:r>
            <a:r>
              <a:rPr sz="1600" b="1" spc="-20" dirty="0">
                <a:latin typeface="Tahoma"/>
                <a:cs typeface="Tahoma"/>
              </a:rPr>
              <a:t>Consumer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and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Sustainability </a:t>
            </a:r>
            <a:r>
              <a:rPr sz="1600" b="1" dirty="0">
                <a:latin typeface="Tahoma"/>
                <a:cs typeface="Tahoma"/>
              </a:rPr>
              <a:t>led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by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deal</a:t>
            </a:r>
            <a:r>
              <a:rPr sz="1600" b="1" spc="4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value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4384" y="2903042"/>
            <a:ext cx="4666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0" dirty="0">
                <a:solidFill>
                  <a:srgbClr val="EE7C1A"/>
                </a:solidFill>
                <a:latin typeface="Tahoma"/>
                <a:cs typeface="Tahoma"/>
              </a:rPr>
              <a:t>Sector</a:t>
            </a:r>
            <a:r>
              <a:rPr sz="1400" b="1" spc="-7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EE7C1A"/>
                </a:solidFill>
                <a:latin typeface="Tahoma"/>
                <a:cs typeface="Tahoma"/>
              </a:rPr>
              <a:t>wise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EE7C1A"/>
                </a:solidFill>
                <a:latin typeface="Tahoma"/>
                <a:cs typeface="Tahoma"/>
              </a:rPr>
              <a:t>breakup</a:t>
            </a:r>
            <a:r>
              <a:rPr sz="1400" b="1" spc="-6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of 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funding </a:t>
            </a:r>
            <a:r>
              <a:rPr sz="1400" b="1" spc="-25" dirty="0">
                <a:solidFill>
                  <a:srgbClr val="EE7C1A"/>
                </a:solidFill>
                <a:latin typeface="Tahoma"/>
                <a:cs typeface="Tahoma"/>
              </a:rPr>
              <a:t>raised</a:t>
            </a:r>
            <a:r>
              <a:rPr sz="1400" b="1" spc="-45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EE7C1A"/>
                </a:solidFill>
                <a:latin typeface="Tahoma"/>
                <a:cs typeface="Tahoma"/>
              </a:rPr>
              <a:t>in</a:t>
            </a:r>
            <a:r>
              <a:rPr sz="1400" b="1" spc="-4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EE7C1A"/>
                </a:solidFill>
                <a:latin typeface="Tahoma"/>
                <a:cs typeface="Tahoma"/>
              </a:rPr>
              <a:t>2022</a:t>
            </a:r>
            <a:r>
              <a:rPr sz="1400" b="1" spc="-50" dirty="0">
                <a:solidFill>
                  <a:srgbClr val="EE7C1A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EE7C1A"/>
                </a:solidFill>
                <a:latin typeface="Tahoma"/>
                <a:cs typeface="Tahoma"/>
              </a:rPr>
              <a:t>(US$Bn.)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2791" y="3442525"/>
            <a:ext cx="4445635" cy="1774189"/>
            <a:chOff x="1002791" y="3442525"/>
            <a:chExt cx="4445635" cy="1774189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2791" y="3531108"/>
              <a:ext cx="4445381" cy="168541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73936" y="3447288"/>
              <a:ext cx="955675" cy="390525"/>
            </a:xfrm>
            <a:custGeom>
              <a:avLst/>
              <a:gdLst/>
              <a:ahLst/>
              <a:cxnLst/>
              <a:rect l="l" t="t" r="r" b="b"/>
              <a:pathLst>
                <a:path w="955675" h="390525">
                  <a:moveTo>
                    <a:pt x="554736" y="257556"/>
                  </a:moveTo>
                  <a:lnTo>
                    <a:pt x="56387" y="390144"/>
                  </a:lnTo>
                  <a:lnTo>
                    <a:pt x="0" y="390144"/>
                  </a:lnTo>
                </a:path>
                <a:path w="955675" h="390525">
                  <a:moveTo>
                    <a:pt x="841247" y="170687"/>
                  </a:moveTo>
                  <a:lnTo>
                    <a:pt x="257556" y="161544"/>
                  </a:lnTo>
                  <a:lnTo>
                    <a:pt x="199644" y="161544"/>
                  </a:lnTo>
                </a:path>
                <a:path w="955675" h="390525">
                  <a:moveTo>
                    <a:pt x="955547" y="147827"/>
                  </a:moveTo>
                  <a:lnTo>
                    <a:pt x="638556" y="0"/>
                  </a:lnTo>
                  <a:lnTo>
                    <a:pt x="580644" y="0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83051" y="3726307"/>
            <a:ext cx="402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18.33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6605" y="4309109"/>
            <a:ext cx="318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7.71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10203" y="4575809"/>
            <a:ext cx="318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5.92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18792" y="4280407"/>
            <a:ext cx="402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21.75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7927" y="3280028"/>
            <a:ext cx="899794" cy="59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090">
              <a:lnSpc>
                <a:spcPts val="1360"/>
              </a:lnSpc>
              <a:spcBef>
                <a:spcPts val="100"/>
              </a:spcBef>
            </a:pPr>
            <a:r>
              <a:rPr sz="1200" spc="-100" dirty="0">
                <a:latin typeface="Verdana"/>
                <a:cs typeface="Verdana"/>
              </a:rPr>
              <a:t>0.05</a:t>
            </a:r>
            <a:endParaRPr sz="1200">
              <a:latin typeface="Verdana"/>
              <a:cs typeface="Verdana"/>
            </a:endParaRPr>
          </a:p>
          <a:p>
            <a:pPr marL="212090">
              <a:lnSpc>
                <a:spcPts val="1360"/>
              </a:lnSpc>
            </a:pPr>
            <a:r>
              <a:rPr sz="1200" spc="-20" dirty="0">
                <a:latin typeface="Verdana"/>
                <a:cs typeface="Verdana"/>
              </a:rPr>
              <a:t>2.08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20" dirty="0">
                <a:latin typeface="Verdana"/>
                <a:cs typeface="Verdana"/>
              </a:rPr>
              <a:t>3.71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19526" y="3318128"/>
            <a:ext cx="318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Verdana"/>
                <a:cs typeface="Verdana"/>
              </a:rPr>
              <a:t>4.42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59433" y="5575046"/>
            <a:ext cx="106680" cy="106680"/>
            <a:chOff x="1059433" y="5575046"/>
            <a:chExt cx="106680" cy="106680"/>
          </a:xfrm>
        </p:grpSpPr>
        <p:sp>
          <p:nvSpPr>
            <p:cNvPr id="28" name="object 28"/>
            <p:cNvSpPr/>
            <p:nvPr/>
          </p:nvSpPr>
          <p:spPr>
            <a:xfrm>
              <a:off x="1072133" y="5587746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80772" y="0"/>
                  </a:moveTo>
                  <a:lnTo>
                    <a:pt x="0" y="0"/>
                  </a:lnTo>
                  <a:lnTo>
                    <a:pt x="0" y="80771"/>
                  </a:lnTo>
                  <a:lnTo>
                    <a:pt x="80772" y="80771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2133" y="5587746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0" y="80771"/>
                  </a:moveTo>
                  <a:lnTo>
                    <a:pt x="80772" y="80771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8077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161285" y="5575046"/>
            <a:ext cx="107950" cy="106680"/>
            <a:chOff x="2161285" y="5575046"/>
            <a:chExt cx="107950" cy="106680"/>
          </a:xfrm>
        </p:grpSpPr>
        <p:sp>
          <p:nvSpPr>
            <p:cNvPr id="31" name="object 31"/>
            <p:cNvSpPr/>
            <p:nvPr/>
          </p:nvSpPr>
          <p:spPr>
            <a:xfrm>
              <a:off x="2173985" y="5587746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295" y="0"/>
                  </a:moveTo>
                  <a:lnTo>
                    <a:pt x="0" y="0"/>
                  </a:lnTo>
                  <a:lnTo>
                    <a:pt x="0" y="80771"/>
                  </a:lnTo>
                  <a:lnTo>
                    <a:pt x="82295" y="80771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73985" y="5587746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0" y="80771"/>
                  </a:moveTo>
                  <a:lnTo>
                    <a:pt x="82295" y="80771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8077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264661" y="5575046"/>
            <a:ext cx="107950" cy="106680"/>
            <a:chOff x="3264661" y="5575046"/>
            <a:chExt cx="107950" cy="106680"/>
          </a:xfrm>
        </p:grpSpPr>
        <p:sp>
          <p:nvSpPr>
            <p:cNvPr id="34" name="object 34"/>
            <p:cNvSpPr/>
            <p:nvPr/>
          </p:nvSpPr>
          <p:spPr>
            <a:xfrm>
              <a:off x="3277361" y="5587746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296" y="0"/>
                  </a:moveTo>
                  <a:lnTo>
                    <a:pt x="0" y="0"/>
                  </a:lnTo>
                  <a:lnTo>
                    <a:pt x="0" y="80771"/>
                  </a:lnTo>
                  <a:lnTo>
                    <a:pt x="82296" y="80771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7361" y="5587746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0" y="80771"/>
                  </a:moveTo>
                  <a:lnTo>
                    <a:pt x="82296" y="80771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8077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368038" y="5575046"/>
            <a:ext cx="107950" cy="106680"/>
            <a:chOff x="4368038" y="5575046"/>
            <a:chExt cx="107950" cy="106680"/>
          </a:xfrm>
        </p:grpSpPr>
        <p:sp>
          <p:nvSpPr>
            <p:cNvPr id="37" name="object 37"/>
            <p:cNvSpPr/>
            <p:nvPr/>
          </p:nvSpPr>
          <p:spPr>
            <a:xfrm>
              <a:off x="4380738" y="5587746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296" y="0"/>
                  </a:moveTo>
                  <a:lnTo>
                    <a:pt x="0" y="0"/>
                  </a:lnTo>
                  <a:lnTo>
                    <a:pt x="0" y="80771"/>
                  </a:lnTo>
                  <a:lnTo>
                    <a:pt x="82296" y="80771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80738" y="5587746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0" y="80771"/>
                  </a:moveTo>
                  <a:lnTo>
                    <a:pt x="82296" y="80771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8077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59433" y="5831078"/>
            <a:ext cx="106680" cy="106680"/>
            <a:chOff x="1059433" y="5831078"/>
            <a:chExt cx="106680" cy="106680"/>
          </a:xfrm>
        </p:grpSpPr>
        <p:sp>
          <p:nvSpPr>
            <p:cNvPr id="40" name="object 40"/>
            <p:cNvSpPr/>
            <p:nvPr/>
          </p:nvSpPr>
          <p:spPr>
            <a:xfrm>
              <a:off x="1072133" y="5843778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80772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0772" y="80772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2133" y="5843778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0" y="80772"/>
                  </a:moveTo>
                  <a:lnTo>
                    <a:pt x="80772" y="80772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76629" y="5440781"/>
            <a:ext cx="80073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200" spc="-10" dirty="0">
                <a:latin typeface="Verdana"/>
                <a:cs typeface="Verdana"/>
              </a:rPr>
              <a:t>Consumer </a:t>
            </a:r>
            <a:r>
              <a:rPr sz="1200" dirty="0">
                <a:latin typeface="Verdana"/>
                <a:cs typeface="Verdana"/>
              </a:rPr>
              <a:t>Food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Tech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61285" y="5831078"/>
            <a:ext cx="107950" cy="106680"/>
            <a:chOff x="2161285" y="5831078"/>
            <a:chExt cx="107950" cy="106680"/>
          </a:xfrm>
        </p:grpSpPr>
        <p:sp>
          <p:nvSpPr>
            <p:cNvPr id="44" name="object 44"/>
            <p:cNvSpPr/>
            <p:nvPr/>
          </p:nvSpPr>
          <p:spPr>
            <a:xfrm>
              <a:off x="2173985" y="5843778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295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2295" y="80772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73985" y="5843778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0" y="80772"/>
                  </a:moveTo>
                  <a:lnTo>
                    <a:pt x="82295" y="8077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280030" y="5440781"/>
            <a:ext cx="85598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200" spc="-10" dirty="0">
                <a:latin typeface="Verdana"/>
                <a:cs typeface="Verdana"/>
              </a:rPr>
              <a:t>FinTech Healthcare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264661" y="5831078"/>
            <a:ext cx="107950" cy="106680"/>
            <a:chOff x="3264661" y="5831078"/>
            <a:chExt cx="107950" cy="106680"/>
          </a:xfrm>
        </p:grpSpPr>
        <p:sp>
          <p:nvSpPr>
            <p:cNvPr id="48" name="object 48"/>
            <p:cNvSpPr/>
            <p:nvPr/>
          </p:nvSpPr>
          <p:spPr>
            <a:xfrm>
              <a:off x="3277361" y="5843778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296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2296" y="80772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254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77361" y="5843778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0" y="80772"/>
                  </a:moveTo>
                  <a:lnTo>
                    <a:pt x="82296" y="80772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383407" y="5440781"/>
            <a:ext cx="96520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200" spc="-60" dirty="0">
                <a:latin typeface="Verdana"/>
                <a:cs typeface="Verdana"/>
              </a:rPr>
              <a:t>Sustainability </a:t>
            </a:r>
            <a:r>
              <a:rPr sz="1200" spc="-10" dirty="0">
                <a:latin typeface="Verdana"/>
                <a:cs typeface="Verdana"/>
              </a:rPr>
              <a:t>Chemicals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68038" y="5831078"/>
            <a:ext cx="107950" cy="106680"/>
            <a:chOff x="4368038" y="5831078"/>
            <a:chExt cx="107950" cy="106680"/>
          </a:xfrm>
        </p:grpSpPr>
        <p:sp>
          <p:nvSpPr>
            <p:cNvPr id="52" name="object 52"/>
            <p:cNvSpPr/>
            <p:nvPr/>
          </p:nvSpPr>
          <p:spPr>
            <a:xfrm>
              <a:off x="4380738" y="5843778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296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2296" y="80772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F8B3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80738" y="5843778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0" y="80772"/>
                  </a:moveTo>
                  <a:lnTo>
                    <a:pt x="82296" y="80772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486402" y="5440781"/>
            <a:ext cx="88900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200" spc="-10" dirty="0">
                <a:latin typeface="Verdana"/>
                <a:cs typeface="Verdana"/>
              </a:rPr>
              <a:t>Technology Others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943343" y="3192779"/>
            <a:ext cx="3965575" cy="0"/>
          </a:xfrm>
          <a:custGeom>
            <a:avLst/>
            <a:gdLst/>
            <a:ahLst/>
            <a:cxnLst/>
            <a:rect l="l" t="t" r="r" b="b"/>
            <a:pathLst>
              <a:path w="3965575">
                <a:moveTo>
                  <a:pt x="0" y="0"/>
                </a:moveTo>
                <a:lnTo>
                  <a:pt x="396544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6943343" y="3348672"/>
            <a:ext cx="3965575" cy="1741805"/>
            <a:chOff x="6943343" y="3348672"/>
            <a:chExt cx="3965575" cy="1741805"/>
          </a:xfrm>
        </p:grpSpPr>
        <p:sp>
          <p:nvSpPr>
            <p:cNvPr id="57" name="object 57"/>
            <p:cNvSpPr/>
            <p:nvPr/>
          </p:nvSpPr>
          <p:spPr>
            <a:xfrm>
              <a:off x="6943343" y="4770119"/>
              <a:ext cx="1565275" cy="0"/>
            </a:xfrm>
            <a:custGeom>
              <a:avLst/>
              <a:gdLst/>
              <a:ahLst/>
              <a:cxnLst/>
              <a:rect l="l" t="t" r="r" b="b"/>
              <a:pathLst>
                <a:path w="1565275">
                  <a:moveTo>
                    <a:pt x="0" y="0"/>
                  </a:moveTo>
                  <a:lnTo>
                    <a:pt x="147320" y="0"/>
                  </a:lnTo>
                </a:path>
                <a:path w="1565275">
                  <a:moveTo>
                    <a:pt x="211327" y="0"/>
                  </a:moveTo>
                  <a:lnTo>
                    <a:pt x="844296" y="0"/>
                  </a:lnTo>
                </a:path>
                <a:path w="1565275">
                  <a:moveTo>
                    <a:pt x="957072" y="0"/>
                  </a:moveTo>
                  <a:lnTo>
                    <a:pt x="156514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87639" y="4732019"/>
              <a:ext cx="474345" cy="353695"/>
            </a:xfrm>
            <a:custGeom>
              <a:avLst/>
              <a:gdLst/>
              <a:ahLst/>
              <a:cxnLst/>
              <a:rect l="l" t="t" r="r" b="b"/>
              <a:pathLst>
                <a:path w="474345" h="353695">
                  <a:moveTo>
                    <a:pt x="112776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112776" y="353568"/>
                  </a:lnTo>
                  <a:lnTo>
                    <a:pt x="112776" y="0"/>
                  </a:lnTo>
                  <a:close/>
                </a:path>
                <a:path w="474345" h="353695">
                  <a:moveTo>
                    <a:pt x="473964" y="158496"/>
                  </a:moveTo>
                  <a:lnTo>
                    <a:pt x="361188" y="158496"/>
                  </a:lnTo>
                  <a:lnTo>
                    <a:pt x="361188" y="353568"/>
                  </a:lnTo>
                  <a:lnTo>
                    <a:pt x="473964" y="353568"/>
                  </a:lnTo>
                  <a:lnTo>
                    <a:pt x="473964" y="158496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21267" y="4770119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20">
                  <a:moveTo>
                    <a:pt x="0" y="0"/>
                  </a:moveTo>
                  <a:lnTo>
                    <a:pt x="24841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08491" y="4543043"/>
              <a:ext cx="113030" cy="542925"/>
            </a:xfrm>
            <a:custGeom>
              <a:avLst/>
              <a:gdLst/>
              <a:ahLst/>
              <a:cxnLst/>
              <a:rect l="l" t="t" r="r" b="b"/>
              <a:pathLst>
                <a:path w="113029" h="542925">
                  <a:moveTo>
                    <a:pt x="112775" y="0"/>
                  </a:moveTo>
                  <a:lnTo>
                    <a:pt x="0" y="0"/>
                  </a:lnTo>
                  <a:lnTo>
                    <a:pt x="0" y="542543"/>
                  </a:lnTo>
                  <a:lnTo>
                    <a:pt x="112775" y="542543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82455" y="4770119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5">
                  <a:moveTo>
                    <a:pt x="0" y="0"/>
                  </a:moveTo>
                  <a:lnTo>
                    <a:pt x="24688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869679" y="4616195"/>
              <a:ext cx="113030" cy="469900"/>
            </a:xfrm>
            <a:custGeom>
              <a:avLst/>
              <a:gdLst/>
              <a:ahLst/>
              <a:cxnLst/>
              <a:rect l="l" t="t" r="r" b="b"/>
              <a:pathLst>
                <a:path w="113029" h="469900">
                  <a:moveTo>
                    <a:pt x="112775" y="0"/>
                  </a:moveTo>
                  <a:lnTo>
                    <a:pt x="0" y="0"/>
                  </a:lnTo>
                  <a:lnTo>
                    <a:pt x="0" y="469391"/>
                  </a:lnTo>
                  <a:lnTo>
                    <a:pt x="112775" y="469391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43343" y="4454651"/>
              <a:ext cx="3008630" cy="315595"/>
            </a:xfrm>
            <a:custGeom>
              <a:avLst/>
              <a:gdLst/>
              <a:ahLst/>
              <a:cxnLst/>
              <a:rect l="l" t="t" r="r" b="b"/>
              <a:pathLst>
                <a:path w="3008629" h="315595">
                  <a:moveTo>
                    <a:pt x="2400300" y="315468"/>
                  </a:moveTo>
                  <a:lnTo>
                    <a:pt x="2647187" y="315468"/>
                  </a:lnTo>
                </a:path>
                <a:path w="3008629" h="315595">
                  <a:moveTo>
                    <a:pt x="0" y="0"/>
                  </a:moveTo>
                  <a:lnTo>
                    <a:pt x="300837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29343" y="4466843"/>
              <a:ext cx="114300" cy="619125"/>
            </a:xfrm>
            <a:custGeom>
              <a:avLst/>
              <a:gdLst/>
              <a:ahLst/>
              <a:cxnLst/>
              <a:rect l="l" t="t" r="r" b="b"/>
              <a:pathLst>
                <a:path w="114300" h="619125">
                  <a:moveTo>
                    <a:pt x="114300" y="0"/>
                  </a:moveTo>
                  <a:lnTo>
                    <a:pt x="0" y="0"/>
                  </a:lnTo>
                  <a:lnTo>
                    <a:pt x="0" y="618743"/>
                  </a:lnTo>
                  <a:lnTo>
                    <a:pt x="114300" y="618743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703307" y="4770119"/>
              <a:ext cx="248920" cy="0"/>
            </a:xfrm>
            <a:custGeom>
              <a:avLst/>
              <a:gdLst/>
              <a:ahLst/>
              <a:cxnLst/>
              <a:rect l="l" t="t" r="r" b="b"/>
              <a:pathLst>
                <a:path w="248920">
                  <a:moveTo>
                    <a:pt x="0" y="0"/>
                  </a:moveTo>
                  <a:lnTo>
                    <a:pt x="24841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590531" y="4514087"/>
              <a:ext cx="113030" cy="571500"/>
            </a:xfrm>
            <a:custGeom>
              <a:avLst/>
              <a:gdLst/>
              <a:ahLst/>
              <a:cxnLst/>
              <a:rect l="l" t="t" r="r" b="b"/>
              <a:pathLst>
                <a:path w="113029" h="571500">
                  <a:moveTo>
                    <a:pt x="112775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12775" y="571500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064495" y="4454651"/>
              <a:ext cx="247015" cy="315595"/>
            </a:xfrm>
            <a:custGeom>
              <a:avLst/>
              <a:gdLst/>
              <a:ahLst/>
              <a:cxnLst/>
              <a:rect l="l" t="t" r="r" b="b"/>
              <a:pathLst>
                <a:path w="247015" h="315595">
                  <a:moveTo>
                    <a:pt x="0" y="315468"/>
                  </a:moveTo>
                  <a:lnTo>
                    <a:pt x="246887" y="315468"/>
                  </a:lnTo>
                </a:path>
                <a:path w="247015" h="315595">
                  <a:moveTo>
                    <a:pt x="0" y="0"/>
                  </a:moveTo>
                  <a:lnTo>
                    <a:pt x="24688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43343" y="4138644"/>
              <a:ext cx="3008630" cy="5080"/>
            </a:xfrm>
            <a:custGeom>
              <a:avLst/>
              <a:gdLst/>
              <a:ahLst/>
              <a:cxnLst/>
              <a:rect l="l" t="t" r="r" b="b"/>
              <a:pathLst>
                <a:path w="3008629" h="5079">
                  <a:moveTo>
                    <a:pt x="0" y="4762"/>
                  </a:moveTo>
                  <a:lnTo>
                    <a:pt x="3008376" y="4762"/>
                  </a:lnTo>
                </a:path>
                <a:path w="3008629" h="5079">
                  <a:moveTo>
                    <a:pt x="0" y="0"/>
                  </a:moveTo>
                  <a:lnTo>
                    <a:pt x="3008376" y="0"/>
                  </a:lnTo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43343" y="3508247"/>
              <a:ext cx="3965575" cy="631190"/>
            </a:xfrm>
            <a:custGeom>
              <a:avLst/>
              <a:gdLst/>
              <a:ahLst/>
              <a:cxnLst/>
              <a:rect l="l" t="t" r="r" b="b"/>
              <a:pathLst>
                <a:path w="3965575" h="631189">
                  <a:moveTo>
                    <a:pt x="3121152" y="630935"/>
                  </a:moveTo>
                  <a:lnTo>
                    <a:pt x="3368039" y="630935"/>
                  </a:lnTo>
                </a:path>
                <a:path w="3965575" h="631189">
                  <a:moveTo>
                    <a:pt x="2735071" y="315468"/>
                  </a:moveTo>
                  <a:lnTo>
                    <a:pt x="3008376" y="315468"/>
                  </a:lnTo>
                </a:path>
                <a:path w="3965575" h="631189">
                  <a:moveTo>
                    <a:pt x="3121152" y="315468"/>
                  </a:moveTo>
                  <a:lnTo>
                    <a:pt x="3965448" y="315468"/>
                  </a:lnTo>
                </a:path>
                <a:path w="3965575" h="631189">
                  <a:moveTo>
                    <a:pt x="0" y="0"/>
                  </a:moveTo>
                  <a:lnTo>
                    <a:pt x="3008376" y="0"/>
                  </a:lnTo>
                </a:path>
                <a:path w="3965575" h="631189">
                  <a:moveTo>
                    <a:pt x="3121152" y="0"/>
                  </a:moveTo>
                  <a:lnTo>
                    <a:pt x="396544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951719" y="3428999"/>
              <a:ext cx="113030" cy="1656714"/>
            </a:xfrm>
            <a:custGeom>
              <a:avLst/>
              <a:gdLst/>
              <a:ahLst/>
              <a:cxnLst/>
              <a:rect l="l" t="t" r="r" b="b"/>
              <a:pathLst>
                <a:path w="113029" h="1656714">
                  <a:moveTo>
                    <a:pt x="112775" y="0"/>
                  </a:moveTo>
                  <a:lnTo>
                    <a:pt x="0" y="0"/>
                  </a:lnTo>
                  <a:lnTo>
                    <a:pt x="0" y="1656588"/>
                  </a:lnTo>
                  <a:lnTo>
                    <a:pt x="112775" y="1656588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425683" y="4139183"/>
              <a:ext cx="483234" cy="631190"/>
            </a:xfrm>
            <a:custGeom>
              <a:avLst/>
              <a:gdLst/>
              <a:ahLst/>
              <a:cxnLst/>
              <a:rect l="l" t="t" r="r" b="b"/>
              <a:pathLst>
                <a:path w="483234" h="631189">
                  <a:moveTo>
                    <a:pt x="0" y="630936"/>
                  </a:moveTo>
                  <a:lnTo>
                    <a:pt x="483108" y="630936"/>
                  </a:lnTo>
                </a:path>
                <a:path w="483234" h="631189">
                  <a:moveTo>
                    <a:pt x="0" y="315468"/>
                  </a:moveTo>
                  <a:lnTo>
                    <a:pt x="483108" y="315468"/>
                  </a:lnTo>
                </a:path>
                <a:path w="483234" h="631189">
                  <a:moveTo>
                    <a:pt x="0" y="0"/>
                  </a:moveTo>
                  <a:lnTo>
                    <a:pt x="48310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66787" y="4076699"/>
              <a:ext cx="3718560" cy="1009015"/>
            </a:xfrm>
            <a:custGeom>
              <a:avLst/>
              <a:gdLst/>
              <a:ahLst/>
              <a:cxnLst/>
              <a:rect l="l" t="t" r="r" b="b"/>
              <a:pathLst>
                <a:path w="3718559" h="1009014">
                  <a:moveTo>
                    <a:pt x="112776" y="954024"/>
                  </a:moveTo>
                  <a:lnTo>
                    <a:pt x="0" y="954024"/>
                  </a:lnTo>
                  <a:lnTo>
                    <a:pt x="0" y="1008888"/>
                  </a:lnTo>
                  <a:lnTo>
                    <a:pt x="112776" y="1008888"/>
                  </a:lnTo>
                  <a:lnTo>
                    <a:pt x="112776" y="954024"/>
                  </a:lnTo>
                  <a:close/>
                </a:path>
                <a:path w="3718559" h="1009014">
                  <a:moveTo>
                    <a:pt x="473964" y="804672"/>
                  </a:moveTo>
                  <a:lnTo>
                    <a:pt x="359664" y="804672"/>
                  </a:lnTo>
                  <a:lnTo>
                    <a:pt x="359664" y="1008888"/>
                  </a:lnTo>
                  <a:lnTo>
                    <a:pt x="473964" y="1008888"/>
                  </a:lnTo>
                  <a:lnTo>
                    <a:pt x="473964" y="804672"/>
                  </a:lnTo>
                  <a:close/>
                </a:path>
                <a:path w="3718559" h="1009014">
                  <a:moveTo>
                    <a:pt x="3358896" y="0"/>
                  </a:moveTo>
                  <a:lnTo>
                    <a:pt x="3244596" y="0"/>
                  </a:lnTo>
                  <a:lnTo>
                    <a:pt x="3244596" y="1008888"/>
                  </a:lnTo>
                  <a:lnTo>
                    <a:pt x="3358896" y="1008888"/>
                  </a:lnTo>
                  <a:lnTo>
                    <a:pt x="3358896" y="0"/>
                  </a:lnTo>
                  <a:close/>
                </a:path>
                <a:path w="3718559" h="1009014">
                  <a:moveTo>
                    <a:pt x="3718560" y="762000"/>
                  </a:moveTo>
                  <a:lnTo>
                    <a:pt x="3605784" y="762000"/>
                  </a:lnTo>
                  <a:lnTo>
                    <a:pt x="3605784" y="1008888"/>
                  </a:lnTo>
                  <a:lnTo>
                    <a:pt x="3718560" y="1008888"/>
                  </a:lnTo>
                  <a:lnTo>
                    <a:pt x="3718560" y="762000"/>
                  </a:lnTo>
                  <a:close/>
                </a:path>
              </a:pathLst>
            </a:custGeom>
            <a:solidFill>
              <a:srgbClr val="2956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43343" y="3823715"/>
              <a:ext cx="3965575" cy="1262380"/>
            </a:xfrm>
            <a:custGeom>
              <a:avLst/>
              <a:gdLst/>
              <a:ahLst/>
              <a:cxnLst/>
              <a:rect l="l" t="t" r="r" b="b"/>
              <a:pathLst>
                <a:path w="3965575" h="1262379">
                  <a:moveTo>
                    <a:pt x="0" y="1261871"/>
                  </a:moveTo>
                  <a:lnTo>
                    <a:pt x="3965448" y="1261871"/>
                  </a:lnTo>
                </a:path>
                <a:path w="3965575" h="1262379">
                  <a:moveTo>
                    <a:pt x="0" y="0"/>
                  </a:moveTo>
                  <a:lnTo>
                    <a:pt x="267106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22413" y="3384041"/>
              <a:ext cx="3607435" cy="1390015"/>
            </a:xfrm>
            <a:custGeom>
              <a:avLst/>
              <a:gdLst/>
              <a:ahLst/>
              <a:cxnLst/>
              <a:rect l="l" t="t" r="r" b="b"/>
              <a:pathLst>
                <a:path w="3607434" h="1390014">
                  <a:moveTo>
                    <a:pt x="0" y="1389888"/>
                  </a:moveTo>
                  <a:lnTo>
                    <a:pt x="361187" y="1266444"/>
                  </a:lnTo>
                  <a:lnTo>
                    <a:pt x="722376" y="790956"/>
                  </a:lnTo>
                  <a:lnTo>
                    <a:pt x="1082039" y="629412"/>
                  </a:lnTo>
                  <a:lnTo>
                    <a:pt x="1443227" y="559308"/>
                  </a:lnTo>
                  <a:lnTo>
                    <a:pt x="1802891" y="553212"/>
                  </a:lnTo>
                  <a:lnTo>
                    <a:pt x="2164079" y="329184"/>
                  </a:lnTo>
                  <a:lnTo>
                    <a:pt x="2525267" y="438912"/>
                  </a:lnTo>
                  <a:lnTo>
                    <a:pt x="2884931" y="0"/>
                  </a:lnTo>
                  <a:lnTo>
                    <a:pt x="3246119" y="294132"/>
                  </a:lnTo>
                  <a:lnTo>
                    <a:pt x="3607307" y="1296924"/>
                  </a:lnTo>
                </a:path>
              </a:pathLst>
            </a:custGeom>
            <a:ln w="28574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090663" y="474179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90663" y="474179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50327" y="461835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7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50327" y="461835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8"/>
                  </a:moveTo>
                  <a:lnTo>
                    <a:pt x="64007" y="64008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811515" y="41428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811515" y="41428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72703" y="39813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72703" y="39813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532367" y="391274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532367" y="391274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893555" y="39051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893555" y="39051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254743" y="368109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254743" y="368109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614407" y="379234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614407" y="379234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975595" y="335343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4007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975595" y="335343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8"/>
                  </a:moveTo>
                  <a:lnTo>
                    <a:pt x="64007" y="64008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335259" y="36475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335259" y="364756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696447" y="465035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696447" y="465035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1026520" y="3017494"/>
            <a:ext cx="335280" cy="21558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100" spc="-85" dirty="0">
                <a:latin typeface="Verdana"/>
                <a:cs typeface="Verdana"/>
              </a:rPr>
              <a:t>8000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85" dirty="0">
                <a:latin typeface="Verdana"/>
                <a:cs typeface="Verdana"/>
              </a:rPr>
              <a:t>7000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85" dirty="0">
                <a:latin typeface="Verdana"/>
                <a:cs typeface="Verdana"/>
              </a:rPr>
              <a:t>6000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00" spc="-85" dirty="0">
                <a:latin typeface="Verdana"/>
                <a:cs typeface="Verdana"/>
              </a:rPr>
              <a:t>5000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85" dirty="0">
                <a:latin typeface="Verdana"/>
                <a:cs typeface="Verdana"/>
              </a:rPr>
              <a:t>4000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85" dirty="0">
                <a:latin typeface="Verdana"/>
                <a:cs typeface="Verdana"/>
              </a:rPr>
              <a:t>3000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85" dirty="0">
                <a:latin typeface="Verdana"/>
                <a:cs typeface="Verdana"/>
              </a:rPr>
              <a:t>2000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00" spc="-85" dirty="0">
                <a:latin typeface="Verdana"/>
                <a:cs typeface="Verdana"/>
              </a:rPr>
              <a:t>1000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90" dirty="0">
                <a:latin typeface="Verdana"/>
                <a:cs typeface="Verdana"/>
              </a:rPr>
              <a:t>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647433" y="3716477"/>
            <a:ext cx="180975" cy="145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70" dirty="0">
                <a:latin typeface="Verdana"/>
                <a:cs typeface="Verdana"/>
              </a:rPr>
              <a:t>80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100" spc="-70" dirty="0">
                <a:latin typeface="Verdana"/>
                <a:cs typeface="Verdana"/>
              </a:rPr>
              <a:t>60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100" spc="-70" dirty="0">
                <a:latin typeface="Verdana"/>
                <a:cs typeface="Verdana"/>
              </a:rPr>
              <a:t>40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100" spc="-70" dirty="0">
                <a:latin typeface="Verdana"/>
                <a:cs typeface="Verdana"/>
              </a:rPr>
              <a:t>20</a:t>
            </a:r>
            <a:endParaRPr sz="1100">
              <a:latin typeface="Verdana"/>
              <a:cs typeface="Verdana"/>
            </a:endParaRPr>
          </a:p>
          <a:p>
            <a:pPr marL="90170">
              <a:lnSpc>
                <a:spcPct val="100000"/>
              </a:lnSpc>
              <a:spcBef>
                <a:spcPts val="1165"/>
              </a:spcBef>
            </a:pPr>
            <a:r>
              <a:rPr sz="1100" spc="-90" dirty="0">
                <a:latin typeface="Verdana"/>
                <a:cs typeface="Verdana"/>
              </a:rPr>
              <a:t>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570091" y="3085845"/>
            <a:ext cx="259079" cy="50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75" dirty="0">
                <a:latin typeface="Verdana"/>
                <a:cs typeface="Verdana"/>
              </a:rPr>
              <a:t>120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100" spc="-75" dirty="0">
                <a:latin typeface="Verdana"/>
                <a:cs typeface="Verdana"/>
              </a:rPr>
              <a:t>100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886643" y="5217286"/>
            <a:ext cx="258445" cy="270510"/>
          </a:xfrm>
          <a:custGeom>
            <a:avLst/>
            <a:gdLst/>
            <a:ahLst/>
            <a:cxnLst/>
            <a:rect l="l" t="t" r="r" b="b"/>
            <a:pathLst>
              <a:path w="258445" h="270510">
                <a:moveTo>
                  <a:pt x="54161" y="172212"/>
                </a:moveTo>
                <a:lnTo>
                  <a:pt x="37270" y="172212"/>
                </a:lnTo>
                <a:lnTo>
                  <a:pt x="42223" y="174116"/>
                </a:lnTo>
                <a:lnTo>
                  <a:pt x="49462" y="181356"/>
                </a:lnTo>
                <a:lnTo>
                  <a:pt x="51621" y="185165"/>
                </a:lnTo>
                <a:lnTo>
                  <a:pt x="52764" y="189610"/>
                </a:lnTo>
                <a:lnTo>
                  <a:pt x="54034" y="194182"/>
                </a:lnTo>
                <a:lnTo>
                  <a:pt x="54711" y="201294"/>
                </a:lnTo>
                <a:lnTo>
                  <a:pt x="54818" y="202850"/>
                </a:lnTo>
                <a:lnTo>
                  <a:pt x="55230" y="215010"/>
                </a:lnTo>
                <a:lnTo>
                  <a:pt x="57336" y="270128"/>
                </a:lnTo>
                <a:lnTo>
                  <a:pt x="79746" y="247776"/>
                </a:lnTo>
                <a:lnTo>
                  <a:pt x="65972" y="247776"/>
                </a:lnTo>
                <a:lnTo>
                  <a:pt x="64702" y="210947"/>
                </a:lnTo>
                <a:lnTo>
                  <a:pt x="57082" y="175132"/>
                </a:lnTo>
                <a:lnTo>
                  <a:pt x="54161" y="172212"/>
                </a:lnTo>
                <a:close/>
              </a:path>
              <a:path w="258445" h="270510">
                <a:moveTo>
                  <a:pt x="98865" y="215010"/>
                </a:moveTo>
                <a:lnTo>
                  <a:pt x="65972" y="247776"/>
                </a:lnTo>
                <a:lnTo>
                  <a:pt x="79746" y="247776"/>
                </a:lnTo>
                <a:lnTo>
                  <a:pt x="105723" y="221869"/>
                </a:lnTo>
                <a:lnTo>
                  <a:pt x="98865" y="215010"/>
                </a:lnTo>
                <a:close/>
              </a:path>
              <a:path w="258445" h="270510">
                <a:moveTo>
                  <a:pt x="23808" y="162051"/>
                </a:moveTo>
                <a:lnTo>
                  <a:pt x="16315" y="165226"/>
                </a:lnTo>
                <a:lnTo>
                  <a:pt x="9330" y="172338"/>
                </a:lnTo>
                <a:lnTo>
                  <a:pt x="3234" y="178434"/>
                </a:lnTo>
                <a:lnTo>
                  <a:pt x="73" y="185850"/>
                </a:lnTo>
                <a:lnTo>
                  <a:pt x="0" y="195897"/>
                </a:lnTo>
                <a:lnTo>
                  <a:pt x="573" y="201795"/>
                </a:lnTo>
                <a:lnTo>
                  <a:pt x="2488" y="208057"/>
                </a:lnTo>
                <a:lnTo>
                  <a:pt x="5664" y="213987"/>
                </a:lnTo>
                <a:lnTo>
                  <a:pt x="10092" y="219582"/>
                </a:lnTo>
                <a:lnTo>
                  <a:pt x="16950" y="212725"/>
                </a:lnTo>
                <a:lnTo>
                  <a:pt x="11870" y="206882"/>
                </a:lnTo>
                <a:lnTo>
                  <a:pt x="9330" y="200787"/>
                </a:lnTo>
                <a:lnTo>
                  <a:pt x="9330" y="188722"/>
                </a:lnTo>
                <a:lnTo>
                  <a:pt x="11616" y="183387"/>
                </a:lnTo>
                <a:lnTo>
                  <a:pt x="16763" y="178367"/>
                </a:lnTo>
                <a:lnTo>
                  <a:pt x="20506" y="174625"/>
                </a:lnTo>
                <a:lnTo>
                  <a:pt x="25586" y="172338"/>
                </a:lnTo>
                <a:lnTo>
                  <a:pt x="31428" y="172212"/>
                </a:lnTo>
                <a:lnTo>
                  <a:pt x="54161" y="172212"/>
                </a:lnTo>
                <a:lnTo>
                  <a:pt x="47303" y="165353"/>
                </a:lnTo>
                <a:lnTo>
                  <a:pt x="40318" y="162432"/>
                </a:lnTo>
                <a:lnTo>
                  <a:pt x="32063" y="162178"/>
                </a:lnTo>
                <a:lnTo>
                  <a:pt x="23808" y="162051"/>
                </a:lnTo>
                <a:close/>
              </a:path>
              <a:path w="258445" h="270510">
                <a:moveTo>
                  <a:pt x="86419" y="108457"/>
                </a:moveTo>
                <a:lnTo>
                  <a:pt x="79942" y="109600"/>
                </a:lnTo>
                <a:lnTo>
                  <a:pt x="73592" y="110616"/>
                </a:lnTo>
                <a:lnTo>
                  <a:pt x="68004" y="113537"/>
                </a:lnTo>
                <a:lnTo>
                  <a:pt x="58860" y="122681"/>
                </a:lnTo>
                <a:lnTo>
                  <a:pt x="56066" y="128143"/>
                </a:lnTo>
                <a:lnTo>
                  <a:pt x="54034" y="140715"/>
                </a:lnTo>
                <a:lnTo>
                  <a:pt x="55050" y="147447"/>
                </a:lnTo>
                <a:lnTo>
                  <a:pt x="76894" y="179450"/>
                </a:lnTo>
                <a:lnTo>
                  <a:pt x="109025" y="201294"/>
                </a:lnTo>
                <a:lnTo>
                  <a:pt x="115756" y="202310"/>
                </a:lnTo>
                <a:lnTo>
                  <a:pt x="128329" y="200278"/>
                </a:lnTo>
                <a:lnTo>
                  <a:pt x="133663" y="197484"/>
                </a:lnTo>
                <a:lnTo>
                  <a:pt x="138489" y="192659"/>
                </a:lnTo>
                <a:lnTo>
                  <a:pt x="114994" y="192659"/>
                </a:lnTo>
                <a:lnTo>
                  <a:pt x="109787" y="191643"/>
                </a:lnTo>
                <a:lnTo>
                  <a:pt x="78231" y="167008"/>
                </a:lnTo>
                <a:lnTo>
                  <a:pt x="64067" y="141604"/>
                </a:lnTo>
                <a:lnTo>
                  <a:pt x="65337" y="131825"/>
                </a:lnTo>
                <a:lnTo>
                  <a:pt x="67242" y="127762"/>
                </a:lnTo>
                <a:lnTo>
                  <a:pt x="73465" y="121538"/>
                </a:lnTo>
                <a:lnTo>
                  <a:pt x="77529" y="119634"/>
                </a:lnTo>
                <a:lnTo>
                  <a:pt x="82482" y="118999"/>
                </a:lnTo>
                <a:lnTo>
                  <a:pt x="87308" y="118237"/>
                </a:lnTo>
                <a:lnTo>
                  <a:pt x="110624" y="118237"/>
                </a:lnTo>
                <a:lnTo>
                  <a:pt x="106639" y="115575"/>
                </a:lnTo>
                <a:lnTo>
                  <a:pt x="100897" y="112649"/>
                </a:lnTo>
                <a:lnTo>
                  <a:pt x="93277" y="109474"/>
                </a:lnTo>
                <a:lnTo>
                  <a:pt x="86419" y="108457"/>
                </a:lnTo>
                <a:close/>
              </a:path>
              <a:path w="258445" h="270510">
                <a:moveTo>
                  <a:pt x="110624" y="118237"/>
                </a:moveTo>
                <a:lnTo>
                  <a:pt x="87308" y="118237"/>
                </a:lnTo>
                <a:lnTo>
                  <a:pt x="92896" y="119379"/>
                </a:lnTo>
                <a:lnTo>
                  <a:pt x="98992" y="122428"/>
                </a:lnTo>
                <a:lnTo>
                  <a:pt x="128281" y="148240"/>
                </a:lnTo>
                <a:lnTo>
                  <a:pt x="138489" y="169418"/>
                </a:lnTo>
                <a:lnTo>
                  <a:pt x="137727" y="174244"/>
                </a:lnTo>
                <a:lnTo>
                  <a:pt x="137092" y="179069"/>
                </a:lnTo>
                <a:lnTo>
                  <a:pt x="135187" y="183134"/>
                </a:lnTo>
                <a:lnTo>
                  <a:pt x="132012" y="186181"/>
                </a:lnTo>
                <a:lnTo>
                  <a:pt x="128964" y="189356"/>
                </a:lnTo>
                <a:lnTo>
                  <a:pt x="124900" y="191262"/>
                </a:lnTo>
                <a:lnTo>
                  <a:pt x="119947" y="191897"/>
                </a:lnTo>
                <a:lnTo>
                  <a:pt x="114994" y="192659"/>
                </a:lnTo>
                <a:lnTo>
                  <a:pt x="138489" y="192659"/>
                </a:lnTo>
                <a:lnTo>
                  <a:pt x="142807" y="188340"/>
                </a:lnTo>
                <a:lnTo>
                  <a:pt x="145728" y="182753"/>
                </a:lnTo>
                <a:lnTo>
                  <a:pt x="146744" y="176275"/>
                </a:lnTo>
                <a:lnTo>
                  <a:pt x="147887" y="169799"/>
                </a:lnTo>
                <a:lnTo>
                  <a:pt x="125535" y="130809"/>
                </a:lnTo>
                <a:lnTo>
                  <a:pt x="112644" y="119586"/>
                </a:lnTo>
                <a:lnTo>
                  <a:pt x="110624" y="118237"/>
                </a:lnTo>
                <a:close/>
              </a:path>
              <a:path w="258445" h="270510">
                <a:moveTo>
                  <a:pt x="139378" y="73659"/>
                </a:moveTo>
                <a:lnTo>
                  <a:pt x="125408" y="73659"/>
                </a:lnTo>
                <a:lnTo>
                  <a:pt x="189670" y="137922"/>
                </a:lnTo>
                <a:lnTo>
                  <a:pt x="196655" y="130937"/>
                </a:lnTo>
                <a:lnTo>
                  <a:pt x="139378" y="73659"/>
                </a:lnTo>
                <a:close/>
              </a:path>
              <a:path w="258445" h="270510">
                <a:moveTo>
                  <a:pt x="209609" y="79756"/>
                </a:moveTo>
                <a:lnTo>
                  <a:pt x="202624" y="86740"/>
                </a:lnTo>
                <a:lnTo>
                  <a:pt x="210752" y="92328"/>
                </a:lnTo>
                <a:lnTo>
                  <a:pt x="218626" y="94868"/>
                </a:lnTo>
                <a:lnTo>
                  <a:pt x="226246" y="94360"/>
                </a:lnTo>
                <a:lnTo>
                  <a:pt x="233866" y="93725"/>
                </a:lnTo>
                <a:lnTo>
                  <a:pt x="240724" y="90424"/>
                </a:lnTo>
                <a:lnTo>
                  <a:pt x="246312" y="84835"/>
                </a:lnTo>
                <a:lnTo>
                  <a:pt x="220531" y="84835"/>
                </a:lnTo>
                <a:lnTo>
                  <a:pt x="215451" y="83184"/>
                </a:lnTo>
                <a:lnTo>
                  <a:pt x="209609" y="79756"/>
                </a:lnTo>
                <a:close/>
              </a:path>
              <a:path w="258445" h="270510">
                <a:moveTo>
                  <a:pt x="125408" y="59690"/>
                </a:moveTo>
                <a:lnTo>
                  <a:pt x="111438" y="73659"/>
                </a:lnTo>
                <a:lnTo>
                  <a:pt x="114232" y="84962"/>
                </a:lnTo>
                <a:lnTo>
                  <a:pt x="125408" y="73659"/>
                </a:lnTo>
                <a:lnTo>
                  <a:pt x="139378" y="73659"/>
                </a:lnTo>
                <a:lnTo>
                  <a:pt x="125408" y="59690"/>
                </a:lnTo>
                <a:close/>
              </a:path>
              <a:path w="258445" h="270510">
                <a:moveTo>
                  <a:pt x="249360" y="38226"/>
                </a:moveTo>
                <a:lnTo>
                  <a:pt x="227516" y="38226"/>
                </a:lnTo>
                <a:lnTo>
                  <a:pt x="235517" y="40004"/>
                </a:lnTo>
                <a:lnTo>
                  <a:pt x="238819" y="41782"/>
                </a:lnTo>
                <a:lnTo>
                  <a:pt x="245804" y="48768"/>
                </a:lnTo>
                <a:lnTo>
                  <a:pt x="247836" y="53975"/>
                </a:lnTo>
                <a:lnTo>
                  <a:pt x="247836" y="66421"/>
                </a:lnTo>
                <a:lnTo>
                  <a:pt x="245169" y="72135"/>
                </a:lnTo>
                <a:lnTo>
                  <a:pt x="235517" y="81787"/>
                </a:lnTo>
                <a:lnTo>
                  <a:pt x="230437" y="84200"/>
                </a:lnTo>
                <a:lnTo>
                  <a:pt x="220531" y="84835"/>
                </a:lnTo>
                <a:lnTo>
                  <a:pt x="246312" y="84835"/>
                </a:lnTo>
                <a:lnTo>
                  <a:pt x="257996" y="57531"/>
                </a:lnTo>
                <a:lnTo>
                  <a:pt x="256472" y="51688"/>
                </a:lnTo>
                <a:lnTo>
                  <a:pt x="254948" y="45974"/>
                </a:lnTo>
                <a:lnTo>
                  <a:pt x="252154" y="41021"/>
                </a:lnTo>
                <a:lnTo>
                  <a:pt x="249360" y="38226"/>
                </a:lnTo>
                <a:close/>
              </a:path>
              <a:path w="258445" h="270510">
                <a:moveTo>
                  <a:pt x="213002" y="10413"/>
                </a:moveTo>
                <a:lnTo>
                  <a:pt x="196401" y="10413"/>
                </a:lnTo>
                <a:lnTo>
                  <a:pt x="200211" y="11811"/>
                </a:lnTo>
                <a:lnTo>
                  <a:pt x="203386" y="14858"/>
                </a:lnTo>
                <a:lnTo>
                  <a:pt x="205418" y="17018"/>
                </a:lnTo>
                <a:lnTo>
                  <a:pt x="206815" y="19557"/>
                </a:lnTo>
                <a:lnTo>
                  <a:pt x="207323" y="22478"/>
                </a:lnTo>
                <a:lnTo>
                  <a:pt x="207958" y="25526"/>
                </a:lnTo>
                <a:lnTo>
                  <a:pt x="207450" y="28956"/>
                </a:lnTo>
                <a:lnTo>
                  <a:pt x="204402" y="36575"/>
                </a:lnTo>
                <a:lnTo>
                  <a:pt x="201989" y="40131"/>
                </a:lnTo>
                <a:lnTo>
                  <a:pt x="198687" y="43306"/>
                </a:lnTo>
                <a:lnTo>
                  <a:pt x="205291" y="49910"/>
                </a:lnTo>
                <a:lnTo>
                  <a:pt x="211006" y="44703"/>
                </a:lnTo>
                <a:lnTo>
                  <a:pt x="215832" y="41401"/>
                </a:lnTo>
                <a:lnTo>
                  <a:pt x="219769" y="40004"/>
                </a:lnTo>
                <a:lnTo>
                  <a:pt x="223579" y="38607"/>
                </a:lnTo>
                <a:lnTo>
                  <a:pt x="227516" y="38226"/>
                </a:lnTo>
                <a:lnTo>
                  <a:pt x="249360" y="38226"/>
                </a:lnTo>
                <a:lnTo>
                  <a:pt x="243391" y="32257"/>
                </a:lnTo>
                <a:lnTo>
                  <a:pt x="241213" y="31241"/>
                </a:lnTo>
                <a:lnTo>
                  <a:pt x="216213" y="31241"/>
                </a:lnTo>
                <a:lnTo>
                  <a:pt x="217306" y="24334"/>
                </a:lnTo>
                <a:lnTo>
                  <a:pt x="216768" y="18081"/>
                </a:lnTo>
                <a:lnTo>
                  <a:pt x="214587" y="12471"/>
                </a:lnTo>
                <a:lnTo>
                  <a:pt x="213002" y="10413"/>
                </a:lnTo>
                <a:close/>
              </a:path>
              <a:path w="258445" h="270510">
                <a:moveTo>
                  <a:pt x="194496" y="0"/>
                </a:moveTo>
                <a:lnTo>
                  <a:pt x="163324" y="28447"/>
                </a:lnTo>
                <a:lnTo>
                  <a:pt x="162873" y="34543"/>
                </a:lnTo>
                <a:lnTo>
                  <a:pt x="164778" y="41528"/>
                </a:lnTo>
                <a:lnTo>
                  <a:pt x="169350" y="48768"/>
                </a:lnTo>
                <a:lnTo>
                  <a:pt x="176589" y="41528"/>
                </a:lnTo>
                <a:lnTo>
                  <a:pt x="174049" y="35813"/>
                </a:lnTo>
                <a:lnTo>
                  <a:pt x="173033" y="30987"/>
                </a:lnTo>
                <a:lnTo>
                  <a:pt x="196401" y="10413"/>
                </a:lnTo>
                <a:lnTo>
                  <a:pt x="213002" y="10413"/>
                </a:lnTo>
                <a:lnTo>
                  <a:pt x="210752" y="7493"/>
                </a:lnTo>
                <a:lnTo>
                  <a:pt x="207704" y="4444"/>
                </a:lnTo>
                <a:lnTo>
                  <a:pt x="203767" y="2286"/>
                </a:lnTo>
                <a:lnTo>
                  <a:pt x="194496" y="0"/>
                </a:lnTo>
                <a:close/>
              </a:path>
              <a:path w="258445" h="270510">
                <a:moveTo>
                  <a:pt x="225865" y="28447"/>
                </a:moveTo>
                <a:lnTo>
                  <a:pt x="221039" y="29209"/>
                </a:lnTo>
                <a:lnTo>
                  <a:pt x="216213" y="31241"/>
                </a:lnTo>
                <a:lnTo>
                  <a:pt x="241213" y="31241"/>
                </a:lnTo>
                <a:lnTo>
                  <a:pt x="237676" y="29590"/>
                </a:lnTo>
                <a:lnTo>
                  <a:pt x="225865" y="2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47196" y="5209921"/>
            <a:ext cx="262255" cy="277495"/>
          </a:xfrm>
          <a:custGeom>
            <a:avLst/>
            <a:gdLst/>
            <a:ahLst/>
            <a:cxnLst/>
            <a:rect l="l" t="t" r="r" b="b"/>
            <a:pathLst>
              <a:path w="262254" h="277495">
                <a:moveTo>
                  <a:pt x="54287" y="179577"/>
                </a:moveTo>
                <a:lnTo>
                  <a:pt x="37396" y="179577"/>
                </a:lnTo>
                <a:lnTo>
                  <a:pt x="42349" y="181482"/>
                </a:lnTo>
                <a:lnTo>
                  <a:pt x="47175" y="186435"/>
                </a:lnTo>
                <a:lnTo>
                  <a:pt x="55233" y="222376"/>
                </a:lnTo>
                <a:lnTo>
                  <a:pt x="57462" y="277494"/>
                </a:lnTo>
                <a:lnTo>
                  <a:pt x="79873" y="255142"/>
                </a:lnTo>
                <a:lnTo>
                  <a:pt x="66098" y="255142"/>
                </a:lnTo>
                <a:lnTo>
                  <a:pt x="64701" y="218312"/>
                </a:lnTo>
                <a:lnTo>
                  <a:pt x="57208" y="182498"/>
                </a:lnTo>
                <a:lnTo>
                  <a:pt x="54287" y="179577"/>
                </a:lnTo>
                <a:close/>
              </a:path>
              <a:path w="262254" h="277495">
                <a:moveTo>
                  <a:pt x="98864" y="222376"/>
                </a:moveTo>
                <a:lnTo>
                  <a:pt x="66098" y="255142"/>
                </a:lnTo>
                <a:lnTo>
                  <a:pt x="79873" y="255142"/>
                </a:lnTo>
                <a:lnTo>
                  <a:pt x="105849" y="229234"/>
                </a:lnTo>
                <a:lnTo>
                  <a:pt x="98864" y="222376"/>
                </a:lnTo>
                <a:close/>
              </a:path>
              <a:path w="262254" h="277495">
                <a:moveTo>
                  <a:pt x="23807" y="169417"/>
                </a:moveTo>
                <a:lnTo>
                  <a:pt x="16441" y="172592"/>
                </a:lnTo>
                <a:lnTo>
                  <a:pt x="3233" y="185800"/>
                </a:lnTo>
                <a:lnTo>
                  <a:pt x="73" y="193216"/>
                </a:lnTo>
                <a:lnTo>
                  <a:pt x="0" y="203263"/>
                </a:lnTo>
                <a:lnTo>
                  <a:pt x="574" y="209161"/>
                </a:lnTo>
                <a:lnTo>
                  <a:pt x="2503" y="215423"/>
                </a:lnTo>
                <a:lnTo>
                  <a:pt x="5718" y="221353"/>
                </a:lnTo>
                <a:lnTo>
                  <a:pt x="10218" y="226948"/>
                </a:lnTo>
                <a:lnTo>
                  <a:pt x="16949" y="220090"/>
                </a:lnTo>
                <a:lnTo>
                  <a:pt x="11996" y="214248"/>
                </a:lnTo>
                <a:lnTo>
                  <a:pt x="9456" y="208152"/>
                </a:lnTo>
                <a:lnTo>
                  <a:pt x="9329" y="196087"/>
                </a:lnTo>
                <a:lnTo>
                  <a:pt x="11615" y="190753"/>
                </a:lnTo>
                <a:lnTo>
                  <a:pt x="16763" y="185733"/>
                </a:lnTo>
                <a:lnTo>
                  <a:pt x="20505" y="181990"/>
                </a:lnTo>
                <a:lnTo>
                  <a:pt x="25585" y="179704"/>
                </a:lnTo>
                <a:lnTo>
                  <a:pt x="31427" y="179577"/>
                </a:lnTo>
                <a:lnTo>
                  <a:pt x="54287" y="179577"/>
                </a:lnTo>
                <a:lnTo>
                  <a:pt x="47429" y="172719"/>
                </a:lnTo>
                <a:lnTo>
                  <a:pt x="40317" y="169798"/>
                </a:lnTo>
                <a:lnTo>
                  <a:pt x="32062" y="169544"/>
                </a:lnTo>
                <a:lnTo>
                  <a:pt x="23807" y="169417"/>
                </a:lnTo>
                <a:close/>
              </a:path>
              <a:path w="262254" h="277495">
                <a:moveTo>
                  <a:pt x="86418" y="115823"/>
                </a:moveTo>
                <a:lnTo>
                  <a:pt x="80068" y="116966"/>
                </a:lnTo>
                <a:lnTo>
                  <a:pt x="73591" y="117982"/>
                </a:lnTo>
                <a:lnTo>
                  <a:pt x="68130" y="120903"/>
                </a:lnTo>
                <a:lnTo>
                  <a:pt x="58986" y="130047"/>
                </a:lnTo>
                <a:lnTo>
                  <a:pt x="56192" y="135508"/>
                </a:lnTo>
                <a:lnTo>
                  <a:pt x="55176" y="141858"/>
                </a:lnTo>
                <a:lnTo>
                  <a:pt x="54033" y="148081"/>
                </a:lnTo>
                <a:lnTo>
                  <a:pt x="77020" y="186816"/>
                </a:lnTo>
                <a:lnTo>
                  <a:pt x="109024" y="208660"/>
                </a:lnTo>
                <a:lnTo>
                  <a:pt x="115755" y="209676"/>
                </a:lnTo>
                <a:lnTo>
                  <a:pt x="128328" y="207644"/>
                </a:lnTo>
                <a:lnTo>
                  <a:pt x="133789" y="204850"/>
                </a:lnTo>
                <a:lnTo>
                  <a:pt x="138495" y="200024"/>
                </a:lnTo>
                <a:lnTo>
                  <a:pt x="114993" y="200024"/>
                </a:lnTo>
                <a:lnTo>
                  <a:pt x="109786" y="199008"/>
                </a:lnTo>
                <a:lnTo>
                  <a:pt x="78304" y="174374"/>
                </a:lnTo>
                <a:lnTo>
                  <a:pt x="64066" y="148970"/>
                </a:lnTo>
                <a:lnTo>
                  <a:pt x="65336" y="139191"/>
                </a:lnTo>
                <a:lnTo>
                  <a:pt x="82481" y="126364"/>
                </a:lnTo>
                <a:lnTo>
                  <a:pt x="87434" y="125602"/>
                </a:lnTo>
                <a:lnTo>
                  <a:pt x="110672" y="125602"/>
                </a:lnTo>
                <a:lnTo>
                  <a:pt x="106659" y="122941"/>
                </a:lnTo>
                <a:lnTo>
                  <a:pt x="100896" y="120014"/>
                </a:lnTo>
                <a:lnTo>
                  <a:pt x="93403" y="116839"/>
                </a:lnTo>
                <a:lnTo>
                  <a:pt x="86418" y="115823"/>
                </a:lnTo>
                <a:close/>
              </a:path>
              <a:path w="262254" h="277495">
                <a:moveTo>
                  <a:pt x="110672" y="125602"/>
                </a:moveTo>
                <a:lnTo>
                  <a:pt x="87434" y="125602"/>
                </a:lnTo>
                <a:lnTo>
                  <a:pt x="92895" y="126745"/>
                </a:lnTo>
                <a:lnTo>
                  <a:pt x="99118" y="129793"/>
                </a:lnTo>
                <a:lnTo>
                  <a:pt x="128297" y="155606"/>
                </a:lnTo>
                <a:lnTo>
                  <a:pt x="138488" y="176783"/>
                </a:lnTo>
                <a:lnTo>
                  <a:pt x="137218" y="186435"/>
                </a:lnTo>
                <a:lnTo>
                  <a:pt x="135313" y="190499"/>
                </a:lnTo>
                <a:lnTo>
                  <a:pt x="132138" y="193547"/>
                </a:lnTo>
                <a:lnTo>
                  <a:pt x="128963" y="196722"/>
                </a:lnTo>
                <a:lnTo>
                  <a:pt x="124899" y="198627"/>
                </a:lnTo>
                <a:lnTo>
                  <a:pt x="119946" y="199262"/>
                </a:lnTo>
                <a:lnTo>
                  <a:pt x="114993" y="200024"/>
                </a:lnTo>
                <a:lnTo>
                  <a:pt x="138495" y="200024"/>
                </a:lnTo>
                <a:lnTo>
                  <a:pt x="142933" y="195706"/>
                </a:lnTo>
                <a:lnTo>
                  <a:pt x="145727" y="190118"/>
                </a:lnTo>
                <a:lnTo>
                  <a:pt x="146870" y="183641"/>
                </a:lnTo>
                <a:lnTo>
                  <a:pt x="147886" y="177164"/>
                </a:lnTo>
                <a:lnTo>
                  <a:pt x="146870" y="170179"/>
                </a:lnTo>
                <a:lnTo>
                  <a:pt x="125661" y="138175"/>
                </a:lnTo>
                <a:lnTo>
                  <a:pt x="112707" y="126952"/>
                </a:lnTo>
                <a:lnTo>
                  <a:pt x="110672" y="125602"/>
                </a:lnTo>
                <a:close/>
              </a:path>
              <a:path w="262254" h="277495">
                <a:moveTo>
                  <a:pt x="139504" y="81025"/>
                </a:moveTo>
                <a:lnTo>
                  <a:pt x="125407" y="81025"/>
                </a:lnTo>
                <a:lnTo>
                  <a:pt x="189669" y="145287"/>
                </a:lnTo>
                <a:lnTo>
                  <a:pt x="196781" y="138302"/>
                </a:lnTo>
                <a:lnTo>
                  <a:pt x="139504" y="81025"/>
                </a:lnTo>
                <a:close/>
              </a:path>
              <a:path w="262254" h="277495">
                <a:moveTo>
                  <a:pt x="188907" y="0"/>
                </a:moveTo>
                <a:lnTo>
                  <a:pt x="187510" y="1523"/>
                </a:lnTo>
                <a:lnTo>
                  <a:pt x="204274" y="97662"/>
                </a:lnTo>
                <a:lnTo>
                  <a:pt x="224013" y="77850"/>
                </a:lnTo>
                <a:lnTo>
                  <a:pt x="210497" y="77850"/>
                </a:lnTo>
                <a:lnTo>
                  <a:pt x="201607" y="26923"/>
                </a:lnTo>
                <a:lnTo>
                  <a:pt x="215831" y="26923"/>
                </a:lnTo>
                <a:lnTo>
                  <a:pt x="188907" y="0"/>
                </a:lnTo>
                <a:close/>
              </a:path>
              <a:path w="262254" h="277495">
                <a:moveTo>
                  <a:pt x="125534" y="67055"/>
                </a:moveTo>
                <a:lnTo>
                  <a:pt x="111564" y="81025"/>
                </a:lnTo>
                <a:lnTo>
                  <a:pt x="114231" y="92328"/>
                </a:lnTo>
                <a:lnTo>
                  <a:pt x="125407" y="81025"/>
                </a:lnTo>
                <a:lnTo>
                  <a:pt x="139504" y="81025"/>
                </a:lnTo>
                <a:lnTo>
                  <a:pt x="125534" y="67055"/>
                </a:lnTo>
                <a:close/>
              </a:path>
              <a:path w="262254" h="277495">
                <a:moveTo>
                  <a:pt x="252407" y="63499"/>
                </a:moveTo>
                <a:lnTo>
                  <a:pt x="238310" y="63499"/>
                </a:lnTo>
                <a:lnTo>
                  <a:pt x="254820" y="80136"/>
                </a:lnTo>
                <a:lnTo>
                  <a:pt x="261932" y="73024"/>
                </a:lnTo>
                <a:lnTo>
                  <a:pt x="252407" y="63499"/>
                </a:lnTo>
                <a:close/>
              </a:path>
              <a:path w="262254" h="277495">
                <a:moveTo>
                  <a:pt x="215831" y="26923"/>
                </a:moveTo>
                <a:lnTo>
                  <a:pt x="201607" y="26923"/>
                </a:lnTo>
                <a:lnTo>
                  <a:pt x="231579" y="56768"/>
                </a:lnTo>
                <a:lnTo>
                  <a:pt x="210497" y="77850"/>
                </a:lnTo>
                <a:lnTo>
                  <a:pt x="224013" y="77850"/>
                </a:lnTo>
                <a:lnTo>
                  <a:pt x="238310" y="63499"/>
                </a:lnTo>
                <a:lnTo>
                  <a:pt x="252407" y="63499"/>
                </a:lnTo>
                <a:lnTo>
                  <a:pt x="245422" y="56514"/>
                </a:lnTo>
                <a:lnTo>
                  <a:pt x="252280" y="49656"/>
                </a:lnTo>
                <a:lnTo>
                  <a:pt x="238564" y="49656"/>
                </a:lnTo>
                <a:lnTo>
                  <a:pt x="215831" y="26923"/>
                </a:lnTo>
                <a:close/>
              </a:path>
              <a:path w="262254" h="277495">
                <a:moveTo>
                  <a:pt x="247200" y="41147"/>
                </a:moveTo>
                <a:lnTo>
                  <a:pt x="238564" y="49656"/>
                </a:lnTo>
                <a:lnTo>
                  <a:pt x="252280" y="49656"/>
                </a:lnTo>
                <a:lnTo>
                  <a:pt x="254058" y="47878"/>
                </a:lnTo>
                <a:lnTo>
                  <a:pt x="247200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07755" y="5206619"/>
            <a:ext cx="257810" cy="281305"/>
          </a:xfrm>
          <a:custGeom>
            <a:avLst/>
            <a:gdLst/>
            <a:ahLst/>
            <a:cxnLst/>
            <a:rect l="l" t="t" r="r" b="b"/>
            <a:pathLst>
              <a:path w="257809" h="281304">
                <a:moveTo>
                  <a:pt x="54282" y="182879"/>
                </a:moveTo>
                <a:lnTo>
                  <a:pt x="37391" y="182879"/>
                </a:lnTo>
                <a:lnTo>
                  <a:pt x="42344" y="184784"/>
                </a:lnTo>
                <a:lnTo>
                  <a:pt x="49583" y="192023"/>
                </a:lnTo>
                <a:lnTo>
                  <a:pt x="51742" y="195833"/>
                </a:lnTo>
                <a:lnTo>
                  <a:pt x="52885" y="200278"/>
                </a:lnTo>
                <a:lnTo>
                  <a:pt x="54155" y="204850"/>
                </a:lnTo>
                <a:lnTo>
                  <a:pt x="54832" y="211962"/>
                </a:lnTo>
                <a:lnTo>
                  <a:pt x="54939" y="213518"/>
                </a:lnTo>
                <a:lnTo>
                  <a:pt x="55351" y="225678"/>
                </a:lnTo>
                <a:lnTo>
                  <a:pt x="57457" y="280796"/>
                </a:lnTo>
                <a:lnTo>
                  <a:pt x="79868" y="258444"/>
                </a:lnTo>
                <a:lnTo>
                  <a:pt x="66093" y="258444"/>
                </a:lnTo>
                <a:lnTo>
                  <a:pt x="64823" y="221614"/>
                </a:lnTo>
                <a:lnTo>
                  <a:pt x="57203" y="185800"/>
                </a:lnTo>
                <a:lnTo>
                  <a:pt x="54282" y="182879"/>
                </a:lnTo>
                <a:close/>
              </a:path>
              <a:path w="257809" h="281304">
                <a:moveTo>
                  <a:pt x="98986" y="225678"/>
                </a:moveTo>
                <a:lnTo>
                  <a:pt x="66093" y="258444"/>
                </a:lnTo>
                <a:lnTo>
                  <a:pt x="79868" y="258444"/>
                </a:lnTo>
                <a:lnTo>
                  <a:pt x="105844" y="232536"/>
                </a:lnTo>
                <a:lnTo>
                  <a:pt x="98986" y="225678"/>
                </a:lnTo>
                <a:close/>
              </a:path>
              <a:path w="257809" h="281304">
                <a:moveTo>
                  <a:pt x="23929" y="172719"/>
                </a:moveTo>
                <a:lnTo>
                  <a:pt x="22" y="204850"/>
                </a:lnTo>
                <a:lnTo>
                  <a:pt x="0" y="206565"/>
                </a:lnTo>
                <a:lnTo>
                  <a:pt x="622" y="212463"/>
                </a:lnTo>
                <a:lnTo>
                  <a:pt x="2545" y="218725"/>
                </a:lnTo>
                <a:lnTo>
                  <a:pt x="5730" y="224655"/>
                </a:lnTo>
                <a:lnTo>
                  <a:pt x="10213" y="230250"/>
                </a:lnTo>
                <a:lnTo>
                  <a:pt x="17071" y="223392"/>
                </a:lnTo>
                <a:lnTo>
                  <a:pt x="11991" y="217550"/>
                </a:lnTo>
                <a:lnTo>
                  <a:pt x="9451" y="211454"/>
                </a:lnTo>
                <a:lnTo>
                  <a:pt x="31549" y="182879"/>
                </a:lnTo>
                <a:lnTo>
                  <a:pt x="54282" y="182879"/>
                </a:lnTo>
                <a:lnTo>
                  <a:pt x="47424" y="176021"/>
                </a:lnTo>
                <a:lnTo>
                  <a:pt x="40439" y="173100"/>
                </a:lnTo>
                <a:lnTo>
                  <a:pt x="32184" y="172846"/>
                </a:lnTo>
                <a:lnTo>
                  <a:pt x="23929" y="172719"/>
                </a:lnTo>
                <a:close/>
              </a:path>
              <a:path w="257809" h="281304">
                <a:moveTo>
                  <a:pt x="86540" y="119125"/>
                </a:moveTo>
                <a:lnTo>
                  <a:pt x="80063" y="120268"/>
                </a:lnTo>
                <a:lnTo>
                  <a:pt x="73713" y="121284"/>
                </a:lnTo>
                <a:lnTo>
                  <a:pt x="68125" y="124205"/>
                </a:lnTo>
                <a:lnTo>
                  <a:pt x="58981" y="133349"/>
                </a:lnTo>
                <a:lnTo>
                  <a:pt x="56187" y="138810"/>
                </a:lnTo>
                <a:lnTo>
                  <a:pt x="54155" y="151383"/>
                </a:lnTo>
                <a:lnTo>
                  <a:pt x="55171" y="158114"/>
                </a:lnTo>
                <a:lnTo>
                  <a:pt x="77015" y="190118"/>
                </a:lnTo>
                <a:lnTo>
                  <a:pt x="109146" y="211962"/>
                </a:lnTo>
                <a:lnTo>
                  <a:pt x="115877" y="212978"/>
                </a:lnTo>
                <a:lnTo>
                  <a:pt x="128450" y="210946"/>
                </a:lnTo>
                <a:lnTo>
                  <a:pt x="133784" y="208152"/>
                </a:lnTo>
                <a:lnTo>
                  <a:pt x="138610" y="203326"/>
                </a:lnTo>
                <a:lnTo>
                  <a:pt x="115115" y="203326"/>
                </a:lnTo>
                <a:lnTo>
                  <a:pt x="109908" y="202310"/>
                </a:lnTo>
                <a:lnTo>
                  <a:pt x="78352" y="177676"/>
                </a:lnTo>
                <a:lnTo>
                  <a:pt x="64303" y="151383"/>
                </a:lnTo>
                <a:lnTo>
                  <a:pt x="65458" y="142493"/>
                </a:lnTo>
                <a:lnTo>
                  <a:pt x="67363" y="138429"/>
                </a:lnTo>
                <a:lnTo>
                  <a:pt x="73586" y="132206"/>
                </a:lnTo>
                <a:lnTo>
                  <a:pt x="77650" y="130301"/>
                </a:lnTo>
                <a:lnTo>
                  <a:pt x="82476" y="129666"/>
                </a:lnTo>
                <a:lnTo>
                  <a:pt x="87429" y="128904"/>
                </a:lnTo>
                <a:lnTo>
                  <a:pt x="110716" y="128904"/>
                </a:lnTo>
                <a:lnTo>
                  <a:pt x="106707" y="126243"/>
                </a:lnTo>
                <a:lnTo>
                  <a:pt x="100891" y="123316"/>
                </a:lnTo>
                <a:lnTo>
                  <a:pt x="93398" y="120141"/>
                </a:lnTo>
                <a:lnTo>
                  <a:pt x="86540" y="119125"/>
                </a:lnTo>
                <a:close/>
              </a:path>
              <a:path w="257809" h="281304">
                <a:moveTo>
                  <a:pt x="110716" y="128904"/>
                </a:moveTo>
                <a:lnTo>
                  <a:pt x="87429" y="128904"/>
                </a:lnTo>
                <a:lnTo>
                  <a:pt x="93017" y="130047"/>
                </a:lnTo>
                <a:lnTo>
                  <a:pt x="99113" y="133095"/>
                </a:lnTo>
                <a:lnTo>
                  <a:pt x="128402" y="158908"/>
                </a:lnTo>
                <a:lnTo>
                  <a:pt x="138483" y="180085"/>
                </a:lnTo>
                <a:lnTo>
                  <a:pt x="137213" y="189737"/>
                </a:lnTo>
                <a:lnTo>
                  <a:pt x="135308" y="193801"/>
                </a:lnTo>
                <a:lnTo>
                  <a:pt x="132133" y="196849"/>
                </a:lnTo>
                <a:lnTo>
                  <a:pt x="128958" y="200024"/>
                </a:lnTo>
                <a:lnTo>
                  <a:pt x="125021" y="201929"/>
                </a:lnTo>
                <a:lnTo>
                  <a:pt x="120068" y="202564"/>
                </a:lnTo>
                <a:lnTo>
                  <a:pt x="115115" y="203326"/>
                </a:lnTo>
                <a:lnTo>
                  <a:pt x="138610" y="203326"/>
                </a:lnTo>
                <a:lnTo>
                  <a:pt x="142928" y="199008"/>
                </a:lnTo>
                <a:lnTo>
                  <a:pt x="145766" y="193579"/>
                </a:lnTo>
                <a:lnTo>
                  <a:pt x="145871" y="193278"/>
                </a:lnTo>
                <a:lnTo>
                  <a:pt x="146865" y="186943"/>
                </a:lnTo>
                <a:lnTo>
                  <a:pt x="148008" y="180466"/>
                </a:lnTo>
                <a:lnTo>
                  <a:pt x="125656" y="141477"/>
                </a:lnTo>
                <a:lnTo>
                  <a:pt x="112749" y="130254"/>
                </a:lnTo>
                <a:lnTo>
                  <a:pt x="110716" y="128904"/>
                </a:lnTo>
                <a:close/>
              </a:path>
              <a:path w="257809" h="281304">
                <a:moveTo>
                  <a:pt x="139499" y="84327"/>
                </a:moveTo>
                <a:lnTo>
                  <a:pt x="125529" y="84327"/>
                </a:lnTo>
                <a:lnTo>
                  <a:pt x="189664" y="148589"/>
                </a:lnTo>
                <a:lnTo>
                  <a:pt x="196776" y="141604"/>
                </a:lnTo>
                <a:lnTo>
                  <a:pt x="139499" y="84327"/>
                </a:lnTo>
                <a:close/>
              </a:path>
              <a:path w="257809" h="281304">
                <a:moveTo>
                  <a:pt x="212397" y="91439"/>
                </a:moveTo>
                <a:lnTo>
                  <a:pt x="205158" y="98805"/>
                </a:lnTo>
                <a:lnTo>
                  <a:pt x="211508" y="103631"/>
                </a:lnTo>
                <a:lnTo>
                  <a:pt x="218493" y="105790"/>
                </a:lnTo>
                <a:lnTo>
                  <a:pt x="225986" y="105409"/>
                </a:lnTo>
                <a:lnTo>
                  <a:pt x="233479" y="104901"/>
                </a:lnTo>
                <a:lnTo>
                  <a:pt x="240083" y="101853"/>
                </a:lnTo>
                <a:lnTo>
                  <a:pt x="246179" y="95757"/>
                </a:lnTo>
                <a:lnTo>
                  <a:pt x="224970" y="95757"/>
                </a:lnTo>
                <a:lnTo>
                  <a:pt x="218874" y="94995"/>
                </a:lnTo>
                <a:lnTo>
                  <a:pt x="215699" y="93598"/>
                </a:lnTo>
                <a:lnTo>
                  <a:pt x="212397" y="91439"/>
                </a:lnTo>
                <a:close/>
              </a:path>
              <a:path w="257809" h="281304">
                <a:moveTo>
                  <a:pt x="245544" y="46100"/>
                </a:moveTo>
                <a:lnTo>
                  <a:pt x="227891" y="46100"/>
                </a:lnTo>
                <a:lnTo>
                  <a:pt x="233352" y="48513"/>
                </a:lnTo>
                <a:lnTo>
                  <a:pt x="238178" y="53339"/>
                </a:lnTo>
                <a:lnTo>
                  <a:pt x="243512" y="58546"/>
                </a:lnTo>
                <a:lnTo>
                  <a:pt x="246179" y="64769"/>
                </a:lnTo>
                <a:lnTo>
                  <a:pt x="246433" y="71627"/>
                </a:lnTo>
                <a:lnTo>
                  <a:pt x="246560" y="78485"/>
                </a:lnTo>
                <a:lnTo>
                  <a:pt x="244401" y="84327"/>
                </a:lnTo>
                <a:lnTo>
                  <a:pt x="224970" y="95757"/>
                </a:lnTo>
                <a:lnTo>
                  <a:pt x="246179" y="95757"/>
                </a:lnTo>
                <a:lnTo>
                  <a:pt x="250751" y="91185"/>
                </a:lnTo>
                <a:lnTo>
                  <a:pt x="253926" y="85851"/>
                </a:lnTo>
                <a:lnTo>
                  <a:pt x="255577" y="80136"/>
                </a:lnTo>
                <a:lnTo>
                  <a:pt x="257228" y="74294"/>
                </a:lnTo>
                <a:lnTo>
                  <a:pt x="257101" y="68452"/>
                </a:lnTo>
                <a:lnTo>
                  <a:pt x="255323" y="62356"/>
                </a:lnTo>
                <a:lnTo>
                  <a:pt x="253672" y="56260"/>
                </a:lnTo>
                <a:lnTo>
                  <a:pt x="250370" y="50926"/>
                </a:lnTo>
                <a:lnTo>
                  <a:pt x="245544" y="46100"/>
                </a:lnTo>
                <a:close/>
              </a:path>
              <a:path w="257809" h="281304">
                <a:moveTo>
                  <a:pt x="125529" y="70357"/>
                </a:moveTo>
                <a:lnTo>
                  <a:pt x="111559" y="84327"/>
                </a:lnTo>
                <a:lnTo>
                  <a:pt x="114353" y="95630"/>
                </a:lnTo>
                <a:lnTo>
                  <a:pt x="125529" y="84327"/>
                </a:lnTo>
                <a:lnTo>
                  <a:pt x="139499" y="84327"/>
                </a:lnTo>
                <a:lnTo>
                  <a:pt x="125529" y="70357"/>
                </a:lnTo>
                <a:close/>
              </a:path>
              <a:path w="257809" h="281304">
                <a:moveTo>
                  <a:pt x="195887" y="0"/>
                </a:moveTo>
                <a:lnTo>
                  <a:pt x="165026" y="30860"/>
                </a:lnTo>
                <a:lnTo>
                  <a:pt x="193855" y="72897"/>
                </a:lnTo>
                <a:lnTo>
                  <a:pt x="197284" y="64388"/>
                </a:lnTo>
                <a:lnTo>
                  <a:pt x="201094" y="58038"/>
                </a:lnTo>
                <a:lnTo>
                  <a:pt x="204015" y="55117"/>
                </a:lnTo>
                <a:lnTo>
                  <a:pt x="193220" y="55117"/>
                </a:lnTo>
                <a:lnTo>
                  <a:pt x="177345" y="32130"/>
                </a:lnTo>
                <a:lnTo>
                  <a:pt x="202618" y="6857"/>
                </a:lnTo>
                <a:lnTo>
                  <a:pt x="195887" y="0"/>
                </a:lnTo>
                <a:close/>
              </a:path>
              <a:path w="257809" h="281304">
                <a:moveTo>
                  <a:pt x="214175" y="35686"/>
                </a:moveTo>
                <a:lnTo>
                  <a:pt x="206682" y="38861"/>
                </a:lnTo>
                <a:lnTo>
                  <a:pt x="197665" y="47878"/>
                </a:lnTo>
                <a:lnTo>
                  <a:pt x="195379" y="51053"/>
                </a:lnTo>
                <a:lnTo>
                  <a:pt x="193220" y="55117"/>
                </a:lnTo>
                <a:lnTo>
                  <a:pt x="204015" y="55117"/>
                </a:lnTo>
                <a:lnTo>
                  <a:pt x="210365" y="48767"/>
                </a:lnTo>
                <a:lnTo>
                  <a:pt x="215826" y="46227"/>
                </a:lnTo>
                <a:lnTo>
                  <a:pt x="221922" y="46100"/>
                </a:lnTo>
                <a:lnTo>
                  <a:pt x="245544" y="46100"/>
                </a:lnTo>
                <a:lnTo>
                  <a:pt x="238940" y="39496"/>
                </a:lnTo>
                <a:lnTo>
                  <a:pt x="231320" y="35940"/>
                </a:lnTo>
                <a:lnTo>
                  <a:pt x="214175" y="35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68429" y="5215254"/>
            <a:ext cx="258445" cy="272415"/>
          </a:xfrm>
          <a:custGeom>
            <a:avLst/>
            <a:gdLst/>
            <a:ahLst/>
            <a:cxnLst/>
            <a:rect l="l" t="t" r="r" b="b"/>
            <a:pathLst>
              <a:path w="258445" h="272414">
                <a:moveTo>
                  <a:pt x="54287" y="174244"/>
                </a:moveTo>
                <a:lnTo>
                  <a:pt x="37396" y="174244"/>
                </a:lnTo>
                <a:lnTo>
                  <a:pt x="42349" y="176149"/>
                </a:lnTo>
                <a:lnTo>
                  <a:pt x="47175" y="181102"/>
                </a:lnTo>
                <a:lnTo>
                  <a:pt x="55233" y="217043"/>
                </a:lnTo>
                <a:lnTo>
                  <a:pt x="57462" y="272161"/>
                </a:lnTo>
                <a:lnTo>
                  <a:pt x="79873" y="249809"/>
                </a:lnTo>
                <a:lnTo>
                  <a:pt x="66098" y="249809"/>
                </a:lnTo>
                <a:lnTo>
                  <a:pt x="64701" y="212979"/>
                </a:lnTo>
                <a:lnTo>
                  <a:pt x="57208" y="177165"/>
                </a:lnTo>
                <a:lnTo>
                  <a:pt x="54287" y="174244"/>
                </a:lnTo>
                <a:close/>
              </a:path>
              <a:path w="258445" h="272414">
                <a:moveTo>
                  <a:pt x="98864" y="217043"/>
                </a:moveTo>
                <a:lnTo>
                  <a:pt x="66098" y="249809"/>
                </a:lnTo>
                <a:lnTo>
                  <a:pt x="79873" y="249809"/>
                </a:lnTo>
                <a:lnTo>
                  <a:pt x="105849" y="223901"/>
                </a:lnTo>
                <a:lnTo>
                  <a:pt x="98864" y="217043"/>
                </a:lnTo>
                <a:close/>
              </a:path>
              <a:path w="258445" h="272414">
                <a:moveTo>
                  <a:pt x="23807" y="164084"/>
                </a:moveTo>
                <a:lnTo>
                  <a:pt x="16441" y="167259"/>
                </a:lnTo>
                <a:lnTo>
                  <a:pt x="3233" y="180467"/>
                </a:lnTo>
                <a:lnTo>
                  <a:pt x="73" y="187882"/>
                </a:lnTo>
                <a:lnTo>
                  <a:pt x="0" y="197929"/>
                </a:lnTo>
                <a:lnTo>
                  <a:pt x="574" y="203827"/>
                </a:lnTo>
                <a:lnTo>
                  <a:pt x="2503" y="210089"/>
                </a:lnTo>
                <a:lnTo>
                  <a:pt x="5718" y="216019"/>
                </a:lnTo>
                <a:lnTo>
                  <a:pt x="10218" y="221615"/>
                </a:lnTo>
                <a:lnTo>
                  <a:pt x="16949" y="214757"/>
                </a:lnTo>
                <a:lnTo>
                  <a:pt x="11996" y="208915"/>
                </a:lnTo>
                <a:lnTo>
                  <a:pt x="9456" y="202819"/>
                </a:lnTo>
                <a:lnTo>
                  <a:pt x="9329" y="190754"/>
                </a:lnTo>
                <a:lnTo>
                  <a:pt x="11615" y="185420"/>
                </a:lnTo>
                <a:lnTo>
                  <a:pt x="16763" y="180399"/>
                </a:lnTo>
                <a:lnTo>
                  <a:pt x="20505" y="176657"/>
                </a:lnTo>
                <a:lnTo>
                  <a:pt x="25585" y="174371"/>
                </a:lnTo>
                <a:lnTo>
                  <a:pt x="31427" y="174244"/>
                </a:lnTo>
                <a:lnTo>
                  <a:pt x="54287" y="174244"/>
                </a:lnTo>
                <a:lnTo>
                  <a:pt x="47429" y="167386"/>
                </a:lnTo>
                <a:lnTo>
                  <a:pt x="40317" y="164465"/>
                </a:lnTo>
                <a:lnTo>
                  <a:pt x="32062" y="164211"/>
                </a:lnTo>
                <a:lnTo>
                  <a:pt x="23807" y="164084"/>
                </a:lnTo>
                <a:close/>
              </a:path>
              <a:path w="258445" h="272414">
                <a:moveTo>
                  <a:pt x="86418" y="110490"/>
                </a:moveTo>
                <a:lnTo>
                  <a:pt x="80068" y="111633"/>
                </a:lnTo>
                <a:lnTo>
                  <a:pt x="73591" y="112649"/>
                </a:lnTo>
                <a:lnTo>
                  <a:pt x="68130" y="115570"/>
                </a:lnTo>
                <a:lnTo>
                  <a:pt x="63308" y="120269"/>
                </a:lnTo>
                <a:lnTo>
                  <a:pt x="58986" y="124714"/>
                </a:lnTo>
                <a:lnTo>
                  <a:pt x="56192" y="130175"/>
                </a:lnTo>
                <a:lnTo>
                  <a:pt x="55176" y="136525"/>
                </a:lnTo>
                <a:lnTo>
                  <a:pt x="54033" y="142748"/>
                </a:lnTo>
                <a:lnTo>
                  <a:pt x="77020" y="181483"/>
                </a:lnTo>
                <a:lnTo>
                  <a:pt x="109024" y="203327"/>
                </a:lnTo>
                <a:lnTo>
                  <a:pt x="115755" y="204343"/>
                </a:lnTo>
                <a:lnTo>
                  <a:pt x="128328" y="202311"/>
                </a:lnTo>
                <a:lnTo>
                  <a:pt x="133789" y="199517"/>
                </a:lnTo>
                <a:lnTo>
                  <a:pt x="138495" y="194691"/>
                </a:lnTo>
                <a:lnTo>
                  <a:pt x="114993" y="194691"/>
                </a:lnTo>
                <a:lnTo>
                  <a:pt x="109786" y="193675"/>
                </a:lnTo>
                <a:lnTo>
                  <a:pt x="78304" y="169040"/>
                </a:lnTo>
                <a:lnTo>
                  <a:pt x="64066" y="143637"/>
                </a:lnTo>
                <a:lnTo>
                  <a:pt x="65336" y="133858"/>
                </a:lnTo>
                <a:lnTo>
                  <a:pt x="82481" y="121031"/>
                </a:lnTo>
                <a:lnTo>
                  <a:pt x="87434" y="120269"/>
                </a:lnTo>
                <a:lnTo>
                  <a:pt x="110672" y="120269"/>
                </a:lnTo>
                <a:lnTo>
                  <a:pt x="106659" y="117607"/>
                </a:lnTo>
                <a:lnTo>
                  <a:pt x="100896" y="114681"/>
                </a:lnTo>
                <a:lnTo>
                  <a:pt x="93403" y="111506"/>
                </a:lnTo>
                <a:lnTo>
                  <a:pt x="86418" y="110490"/>
                </a:lnTo>
                <a:close/>
              </a:path>
              <a:path w="258445" h="272414">
                <a:moveTo>
                  <a:pt x="110672" y="120269"/>
                </a:moveTo>
                <a:lnTo>
                  <a:pt x="87434" y="120269"/>
                </a:lnTo>
                <a:lnTo>
                  <a:pt x="92895" y="121412"/>
                </a:lnTo>
                <a:lnTo>
                  <a:pt x="99118" y="124460"/>
                </a:lnTo>
                <a:lnTo>
                  <a:pt x="128297" y="150272"/>
                </a:lnTo>
                <a:lnTo>
                  <a:pt x="138488" y="171450"/>
                </a:lnTo>
                <a:lnTo>
                  <a:pt x="137218" y="181102"/>
                </a:lnTo>
                <a:lnTo>
                  <a:pt x="135313" y="185166"/>
                </a:lnTo>
                <a:lnTo>
                  <a:pt x="132138" y="188214"/>
                </a:lnTo>
                <a:lnTo>
                  <a:pt x="128963" y="191389"/>
                </a:lnTo>
                <a:lnTo>
                  <a:pt x="124899" y="193294"/>
                </a:lnTo>
                <a:lnTo>
                  <a:pt x="119946" y="193929"/>
                </a:lnTo>
                <a:lnTo>
                  <a:pt x="114993" y="194691"/>
                </a:lnTo>
                <a:lnTo>
                  <a:pt x="138495" y="194691"/>
                </a:lnTo>
                <a:lnTo>
                  <a:pt x="142933" y="190373"/>
                </a:lnTo>
                <a:lnTo>
                  <a:pt x="145727" y="184785"/>
                </a:lnTo>
                <a:lnTo>
                  <a:pt x="146870" y="178308"/>
                </a:lnTo>
                <a:lnTo>
                  <a:pt x="147886" y="171831"/>
                </a:lnTo>
                <a:lnTo>
                  <a:pt x="146870" y="164846"/>
                </a:lnTo>
                <a:lnTo>
                  <a:pt x="125661" y="132842"/>
                </a:lnTo>
                <a:lnTo>
                  <a:pt x="112707" y="121618"/>
                </a:lnTo>
                <a:lnTo>
                  <a:pt x="110672" y="120269"/>
                </a:lnTo>
                <a:close/>
              </a:path>
              <a:path w="258445" h="272414">
                <a:moveTo>
                  <a:pt x="139504" y="75692"/>
                </a:moveTo>
                <a:lnTo>
                  <a:pt x="125407" y="75692"/>
                </a:lnTo>
                <a:lnTo>
                  <a:pt x="189669" y="139954"/>
                </a:lnTo>
                <a:lnTo>
                  <a:pt x="196781" y="132969"/>
                </a:lnTo>
                <a:lnTo>
                  <a:pt x="139504" y="75692"/>
                </a:lnTo>
                <a:close/>
              </a:path>
              <a:path w="258445" h="272414">
                <a:moveTo>
                  <a:pt x="191320" y="0"/>
                </a:moveTo>
                <a:lnTo>
                  <a:pt x="181668" y="2032"/>
                </a:lnTo>
                <a:lnTo>
                  <a:pt x="192526" y="56896"/>
                </a:lnTo>
                <a:lnTo>
                  <a:pt x="193733" y="63373"/>
                </a:lnTo>
                <a:lnTo>
                  <a:pt x="224086" y="94361"/>
                </a:lnTo>
                <a:lnTo>
                  <a:pt x="229420" y="94361"/>
                </a:lnTo>
                <a:lnTo>
                  <a:pt x="234627" y="92964"/>
                </a:lnTo>
                <a:lnTo>
                  <a:pt x="239834" y="91440"/>
                </a:lnTo>
                <a:lnTo>
                  <a:pt x="244406" y="88773"/>
                </a:lnTo>
                <a:lnTo>
                  <a:pt x="249359" y="83820"/>
                </a:lnTo>
                <a:lnTo>
                  <a:pt x="220911" y="83820"/>
                </a:lnTo>
                <a:lnTo>
                  <a:pt x="215958" y="81788"/>
                </a:lnTo>
                <a:lnTo>
                  <a:pt x="211767" y="77724"/>
                </a:lnTo>
                <a:lnTo>
                  <a:pt x="207576" y="73533"/>
                </a:lnTo>
                <a:lnTo>
                  <a:pt x="205595" y="68580"/>
                </a:lnTo>
                <a:lnTo>
                  <a:pt x="205544" y="56769"/>
                </a:lnTo>
                <a:lnTo>
                  <a:pt x="207576" y="51816"/>
                </a:lnTo>
                <a:lnTo>
                  <a:pt x="211113" y="48387"/>
                </a:lnTo>
                <a:lnTo>
                  <a:pt x="201226" y="48387"/>
                </a:lnTo>
                <a:lnTo>
                  <a:pt x="191320" y="0"/>
                </a:lnTo>
                <a:close/>
              </a:path>
              <a:path w="258445" h="272414">
                <a:moveTo>
                  <a:pt x="125534" y="61722"/>
                </a:moveTo>
                <a:lnTo>
                  <a:pt x="111564" y="75692"/>
                </a:lnTo>
                <a:lnTo>
                  <a:pt x="114231" y="86995"/>
                </a:lnTo>
                <a:lnTo>
                  <a:pt x="125407" y="75692"/>
                </a:lnTo>
                <a:lnTo>
                  <a:pt x="139504" y="75692"/>
                </a:lnTo>
                <a:lnTo>
                  <a:pt x="125534" y="61722"/>
                </a:lnTo>
                <a:close/>
              </a:path>
              <a:path w="258445" h="272414">
                <a:moveTo>
                  <a:pt x="249613" y="41529"/>
                </a:moveTo>
                <a:lnTo>
                  <a:pt x="232595" y="41529"/>
                </a:lnTo>
                <a:lnTo>
                  <a:pt x="237548" y="43561"/>
                </a:lnTo>
                <a:lnTo>
                  <a:pt x="241739" y="47752"/>
                </a:lnTo>
                <a:lnTo>
                  <a:pt x="245930" y="51816"/>
                </a:lnTo>
                <a:lnTo>
                  <a:pt x="247912" y="56769"/>
                </a:lnTo>
                <a:lnTo>
                  <a:pt x="247962" y="68580"/>
                </a:lnTo>
                <a:lnTo>
                  <a:pt x="245803" y="73533"/>
                </a:lnTo>
                <a:lnTo>
                  <a:pt x="237548" y="81788"/>
                </a:lnTo>
                <a:lnTo>
                  <a:pt x="232595" y="83820"/>
                </a:lnTo>
                <a:lnTo>
                  <a:pt x="249359" y="83820"/>
                </a:lnTo>
                <a:lnTo>
                  <a:pt x="252407" y="80772"/>
                </a:lnTo>
                <a:lnTo>
                  <a:pt x="255201" y="76073"/>
                </a:lnTo>
                <a:lnTo>
                  <a:pt x="258249" y="65151"/>
                </a:lnTo>
                <a:lnTo>
                  <a:pt x="258376" y="59817"/>
                </a:lnTo>
                <a:lnTo>
                  <a:pt x="255582" y="49403"/>
                </a:lnTo>
                <a:lnTo>
                  <a:pt x="252788" y="44704"/>
                </a:lnTo>
                <a:lnTo>
                  <a:pt x="249613" y="41529"/>
                </a:lnTo>
                <a:close/>
              </a:path>
              <a:path w="258445" h="272414">
                <a:moveTo>
                  <a:pt x="219641" y="31369"/>
                </a:moveTo>
                <a:lnTo>
                  <a:pt x="201226" y="48387"/>
                </a:lnTo>
                <a:lnTo>
                  <a:pt x="211113" y="48387"/>
                </a:lnTo>
                <a:lnTo>
                  <a:pt x="215958" y="43561"/>
                </a:lnTo>
                <a:lnTo>
                  <a:pt x="220911" y="41529"/>
                </a:lnTo>
                <a:lnTo>
                  <a:pt x="249613" y="41529"/>
                </a:lnTo>
                <a:lnTo>
                  <a:pt x="242755" y="34671"/>
                </a:lnTo>
                <a:lnTo>
                  <a:pt x="235770" y="31623"/>
                </a:lnTo>
                <a:lnTo>
                  <a:pt x="219641" y="31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28982" y="5203190"/>
            <a:ext cx="234315" cy="284480"/>
          </a:xfrm>
          <a:custGeom>
            <a:avLst/>
            <a:gdLst/>
            <a:ahLst/>
            <a:cxnLst/>
            <a:rect l="l" t="t" r="r" b="b"/>
            <a:pathLst>
              <a:path w="234315" h="284479">
                <a:moveTo>
                  <a:pt x="54287" y="186309"/>
                </a:moveTo>
                <a:lnTo>
                  <a:pt x="37396" y="186309"/>
                </a:lnTo>
                <a:lnTo>
                  <a:pt x="42349" y="188214"/>
                </a:lnTo>
                <a:lnTo>
                  <a:pt x="49588" y="195453"/>
                </a:lnTo>
                <a:lnTo>
                  <a:pt x="51747" y="199263"/>
                </a:lnTo>
                <a:lnTo>
                  <a:pt x="52890" y="203708"/>
                </a:lnTo>
                <a:lnTo>
                  <a:pt x="54160" y="208280"/>
                </a:lnTo>
                <a:lnTo>
                  <a:pt x="54838" y="215392"/>
                </a:lnTo>
                <a:lnTo>
                  <a:pt x="54945" y="216947"/>
                </a:lnTo>
                <a:lnTo>
                  <a:pt x="55357" y="229108"/>
                </a:lnTo>
                <a:lnTo>
                  <a:pt x="57462" y="284226"/>
                </a:lnTo>
                <a:lnTo>
                  <a:pt x="79873" y="261874"/>
                </a:lnTo>
                <a:lnTo>
                  <a:pt x="66098" y="261874"/>
                </a:lnTo>
                <a:lnTo>
                  <a:pt x="64701" y="225044"/>
                </a:lnTo>
                <a:lnTo>
                  <a:pt x="57208" y="189230"/>
                </a:lnTo>
                <a:lnTo>
                  <a:pt x="54287" y="186309"/>
                </a:lnTo>
                <a:close/>
              </a:path>
              <a:path w="234315" h="284479">
                <a:moveTo>
                  <a:pt x="98991" y="229108"/>
                </a:moveTo>
                <a:lnTo>
                  <a:pt x="66098" y="261874"/>
                </a:lnTo>
                <a:lnTo>
                  <a:pt x="79873" y="261874"/>
                </a:lnTo>
                <a:lnTo>
                  <a:pt x="105849" y="235966"/>
                </a:lnTo>
                <a:lnTo>
                  <a:pt x="98991" y="229108"/>
                </a:lnTo>
                <a:close/>
              </a:path>
              <a:path w="234315" h="284479">
                <a:moveTo>
                  <a:pt x="23807" y="176149"/>
                </a:moveTo>
                <a:lnTo>
                  <a:pt x="16441" y="179324"/>
                </a:lnTo>
                <a:lnTo>
                  <a:pt x="3233" y="192532"/>
                </a:lnTo>
                <a:lnTo>
                  <a:pt x="73" y="199947"/>
                </a:lnTo>
                <a:lnTo>
                  <a:pt x="0" y="209994"/>
                </a:lnTo>
                <a:lnTo>
                  <a:pt x="574" y="215892"/>
                </a:lnTo>
                <a:lnTo>
                  <a:pt x="2503" y="222154"/>
                </a:lnTo>
                <a:lnTo>
                  <a:pt x="5718" y="228084"/>
                </a:lnTo>
                <a:lnTo>
                  <a:pt x="10218" y="233680"/>
                </a:lnTo>
                <a:lnTo>
                  <a:pt x="17076" y="226822"/>
                </a:lnTo>
                <a:lnTo>
                  <a:pt x="11996" y="220980"/>
                </a:lnTo>
                <a:lnTo>
                  <a:pt x="9456" y="214884"/>
                </a:lnTo>
                <a:lnTo>
                  <a:pt x="9456" y="202819"/>
                </a:lnTo>
                <a:lnTo>
                  <a:pt x="11742" y="197485"/>
                </a:lnTo>
                <a:lnTo>
                  <a:pt x="20505" y="188722"/>
                </a:lnTo>
                <a:lnTo>
                  <a:pt x="25712" y="186436"/>
                </a:lnTo>
                <a:lnTo>
                  <a:pt x="31554" y="186309"/>
                </a:lnTo>
                <a:lnTo>
                  <a:pt x="54287" y="186309"/>
                </a:lnTo>
                <a:lnTo>
                  <a:pt x="47429" y="179451"/>
                </a:lnTo>
                <a:lnTo>
                  <a:pt x="40444" y="176530"/>
                </a:lnTo>
                <a:lnTo>
                  <a:pt x="32189" y="176276"/>
                </a:lnTo>
                <a:lnTo>
                  <a:pt x="23807" y="176149"/>
                </a:lnTo>
                <a:close/>
              </a:path>
              <a:path w="234315" h="284479">
                <a:moveTo>
                  <a:pt x="86545" y="122555"/>
                </a:moveTo>
                <a:lnTo>
                  <a:pt x="80068" y="123698"/>
                </a:lnTo>
                <a:lnTo>
                  <a:pt x="73718" y="124714"/>
                </a:lnTo>
                <a:lnTo>
                  <a:pt x="68130" y="127635"/>
                </a:lnTo>
                <a:lnTo>
                  <a:pt x="58986" y="136779"/>
                </a:lnTo>
                <a:lnTo>
                  <a:pt x="56192" y="142240"/>
                </a:lnTo>
                <a:lnTo>
                  <a:pt x="54160" y="154813"/>
                </a:lnTo>
                <a:lnTo>
                  <a:pt x="55176" y="161544"/>
                </a:lnTo>
                <a:lnTo>
                  <a:pt x="77020" y="193548"/>
                </a:lnTo>
                <a:lnTo>
                  <a:pt x="109151" y="215392"/>
                </a:lnTo>
                <a:lnTo>
                  <a:pt x="115882" y="216408"/>
                </a:lnTo>
                <a:lnTo>
                  <a:pt x="128328" y="214376"/>
                </a:lnTo>
                <a:lnTo>
                  <a:pt x="133789" y="211582"/>
                </a:lnTo>
                <a:lnTo>
                  <a:pt x="138615" y="206756"/>
                </a:lnTo>
                <a:lnTo>
                  <a:pt x="115120" y="206756"/>
                </a:lnTo>
                <a:lnTo>
                  <a:pt x="109913" y="205740"/>
                </a:lnTo>
                <a:lnTo>
                  <a:pt x="78358" y="181105"/>
                </a:lnTo>
                <a:lnTo>
                  <a:pt x="64066" y="155702"/>
                </a:lnTo>
                <a:lnTo>
                  <a:pt x="64828" y="150749"/>
                </a:lnTo>
                <a:lnTo>
                  <a:pt x="65463" y="145923"/>
                </a:lnTo>
                <a:lnTo>
                  <a:pt x="67368" y="141859"/>
                </a:lnTo>
                <a:lnTo>
                  <a:pt x="73591" y="135636"/>
                </a:lnTo>
                <a:lnTo>
                  <a:pt x="77655" y="133731"/>
                </a:lnTo>
                <a:lnTo>
                  <a:pt x="82481" y="133096"/>
                </a:lnTo>
                <a:lnTo>
                  <a:pt x="87434" y="132334"/>
                </a:lnTo>
                <a:lnTo>
                  <a:pt x="110672" y="132334"/>
                </a:lnTo>
                <a:lnTo>
                  <a:pt x="106659" y="129672"/>
                </a:lnTo>
                <a:lnTo>
                  <a:pt x="100896" y="126746"/>
                </a:lnTo>
                <a:lnTo>
                  <a:pt x="93403" y="123571"/>
                </a:lnTo>
                <a:lnTo>
                  <a:pt x="86545" y="122555"/>
                </a:lnTo>
                <a:close/>
              </a:path>
              <a:path w="234315" h="284479">
                <a:moveTo>
                  <a:pt x="110672" y="132334"/>
                </a:moveTo>
                <a:lnTo>
                  <a:pt x="87434" y="132334"/>
                </a:lnTo>
                <a:lnTo>
                  <a:pt x="93022" y="133477"/>
                </a:lnTo>
                <a:lnTo>
                  <a:pt x="99118" y="136525"/>
                </a:lnTo>
                <a:lnTo>
                  <a:pt x="128408" y="162337"/>
                </a:lnTo>
                <a:lnTo>
                  <a:pt x="138488" y="183515"/>
                </a:lnTo>
                <a:lnTo>
                  <a:pt x="137218" y="193167"/>
                </a:lnTo>
                <a:lnTo>
                  <a:pt x="135313" y="197231"/>
                </a:lnTo>
                <a:lnTo>
                  <a:pt x="132138" y="200279"/>
                </a:lnTo>
                <a:lnTo>
                  <a:pt x="128963" y="203454"/>
                </a:lnTo>
                <a:lnTo>
                  <a:pt x="125026" y="205359"/>
                </a:lnTo>
                <a:lnTo>
                  <a:pt x="120073" y="205994"/>
                </a:lnTo>
                <a:lnTo>
                  <a:pt x="115120" y="206756"/>
                </a:lnTo>
                <a:lnTo>
                  <a:pt x="138615" y="206756"/>
                </a:lnTo>
                <a:lnTo>
                  <a:pt x="142933" y="202438"/>
                </a:lnTo>
                <a:lnTo>
                  <a:pt x="145854" y="196850"/>
                </a:lnTo>
                <a:lnTo>
                  <a:pt x="146870" y="190373"/>
                </a:lnTo>
                <a:lnTo>
                  <a:pt x="148013" y="183896"/>
                </a:lnTo>
                <a:lnTo>
                  <a:pt x="125661" y="144907"/>
                </a:lnTo>
                <a:lnTo>
                  <a:pt x="112707" y="133683"/>
                </a:lnTo>
                <a:lnTo>
                  <a:pt x="110672" y="132334"/>
                </a:lnTo>
                <a:close/>
              </a:path>
              <a:path w="234315" h="284479">
                <a:moveTo>
                  <a:pt x="139504" y="87757"/>
                </a:moveTo>
                <a:lnTo>
                  <a:pt x="125534" y="87757"/>
                </a:lnTo>
                <a:lnTo>
                  <a:pt x="189669" y="152019"/>
                </a:lnTo>
                <a:lnTo>
                  <a:pt x="196781" y="145034"/>
                </a:lnTo>
                <a:lnTo>
                  <a:pt x="139504" y="87757"/>
                </a:lnTo>
                <a:close/>
              </a:path>
              <a:path w="234315" h="284479">
                <a:moveTo>
                  <a:pt x="205062" y="17907"/>
                </a:moveTo>
                <a:lnTo>
                  <a:pt x="195003" y="17907"/>
                </a:lnTo>
                <a:lnTo>
                  <a:pt x="225356" y="113919"/>
                </a:lnTo>
                <a:lnTo>
                  <a:pt x="234246" y="110998"/>
                </a:lnTo>
                <a:lnTo>
                  <a:pt x="205062" y="17907"/>
                </a:lnTo>
                <a:close/>
              </a:path>
              <a:path w="234315" h="284479">
                <a:moveTo>
                  <a:pt x="125534" y="73787"/>
                </a:moveTo>
                <a:lnTo>
                  <a:pt x="111564" y="87757"/>
                </a:lnTo>
                <a:lnTo>
                  <a:pt x="114358" y="99060"/>
                </a:lnTo>
                <a:lnTo>
                  <a:pt x="125534" y="87757"/>
                </a:lnTo>
                <a:lnTo>
                  <a:pt x="139504" y="87757"/>
                </a:lnTo>
                <a:lnTo>
                  <a:pt x="125534" y="73787"/>
                </a:lnTo>
                <a:close/>
              </a:path>
              <a:path w="234315" h="284479">
                <a:moveTo>
                  <a:pt x="199448" y="0"/>
                </a:moveTo>
                <a:lnTo>
                  <a:pt x="154236" y="45085"/>
                </a:lnTo>
                <a:lnTo>
                  <a:pt x="160967" y="51943"/>
                </a:lnTo>
                <a:lnTo>
                  <a:pt x="195003" y="17907"/>
                </a:lnTo>
                <a:lnTo>
                  <a:pt x="205062" y="17907"/>
                </a:lnTo>
                <a:lnTo>
                  <a:pt x="19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89661" y="5216397"/>
            <a:ext cx="258445" cy="271145"/>
          </a:xfrm>
          <a:custGeom>
            <a:avLst/>
            <a:gdLst/>
            <a:ahLst/>
            <a:cxnLst/>
            <a:rect l="l" t="t" r="r" b="b"/>
            <a:pathLst>
              <a:path w="258445" h="271145">
                <a:moveTo>
                  <a:pt x="54287" y="173100"/>
                </a:moveTo>
                <a:lnTo>
                  <a:pt x="37396" y="173100"/>
                </a:lnTo>
                <a:lnTo>
                  <a:pt x="42349" y="175005"/>
                </a:lnTo>
                <a:lnTo>
                  <a:pt x="47175" y="179958"/>
                </a:lnTo>
                <a:lnTo>
                  <a:pt x="55233" y="215899"/>
                </a:lnTo>
                <a:lnTo>
                  <a:pt x="57462" y="271017"/>
                </a:lnTo>
                <a:lnTo>
                  <a:pt x="79814" y="248665"/>
                </a:lnTo>
                <a:lnTo>
                  <a:pt x="66098" y="248665"/>
                </a:lnTo>
                <a:lnTo>
                  <a:pt x="64701" y="211835"/>
                </a:lnTo>
                <a:lnTo>
                  <a:pt x="57208" y="176021"/>
                </a:lnTo>
                <a:lnTo>
                  <a:pt x="54287" y="173100"/>
                </a:lnTo>
                <a:close/>
              </a:path>
              <a:path w="258445" h="271145">
                <a:moveTo>
                  <a:pt x="98864" y="215899"/>
                </a:moveTo>
                <a:lnTo>
                  <a:pt x="66098" y="248665"/>
                </a:lnTo>
                <a:lnTo>
                  <a:pt x="79814" y="248665"/>
                </a:lnTo>
                <a:lnTo>
                  <a:pt x="105722" y="222757"/>
                </a:lnTo>
                <a:lnTo>
                  <a:pt x="98864" y="215899"/>
                </a:lnTo>
                <a:close/>
              </a:path>
              <a:path w="258445" h="271145">
                <a:moveTo>
                  <a:pt x="23807" y="162940"/>
                </a:moveTo>
                <a:lnTo>
                  <a:pt x="16441" y="166115"/>
                </a:lnTo>
                <a:lnTo>
                  <a:pt x="3233" y="179323"/>
                </a:lnTo>
                <a:lnTo>
                  <a:pt x="73" y="186739"/>
                </a:lnTo>
                <a:lnTo>
                  <a:pt x="0" y="196786"/>
                </a:lnTo>
                <a:lnTo>
                  <a:pt x="574" y="202684"/>
                </a:lnTo>
                <a:lnTo>
                  <a:pt x="2503" y="208946"/>
                </a:lnTo>
                <a:lnTo>
                  <a:pt x="5718" y="214876"/>
                </a:lnTo>
                <a:lnTo>
                  <a:pt x="10218" y="220471"/>
                </a:lnTo>
                <a:lnTo>
                  <a:pt x="16949" y="213613"/>
                </a:lnTo>
                <a:lnTo>
                  <a:pt x="11869" y="207771"/>
                </a:lnTo>
                <a:lnTo>
                  <a:pt x="9329" y="201675"/>
                </a:lnTo>
                <a:lnTo>
                  <a:pt x="9329" y="189610"/>
                </a:lnTo>
                <a:lnTo>
                  <a:pt x="11615" y="184276"/>
                </a:lnTo>
                <a:lnTo>
                  <a:pt x="16763" y="179256"/>
                </a:lnTo>
                <a:lnTo>
                  <a:pt x="20505" y="175513"/>
                </a:lnTo>
                <a:lnTo>
                  <a:pt x="25585" y="173227"/>
                </a:lnTo>
                <a:lnTo>
                  <a:pt x="31427" y="173100"/>
                </a:lnTo>
                <a:lnTo>
                  <a:pt x="54287" y="173100"/>
                </a:lnTo>
                <a:lnTo>
                  <a:pt x="47429" y="166242"/>
                </a:lnTo>
                <a:lnTo>
                  <a:pt x="40317" y="163321"/>
                </a:lnTo>
                <a:lnTo>
                  <a:pt x="32062" y="163067"/>
                </a:lnTo>
                <a:lnTo>
                  <a:pt x="23807" y="162940"/>
                </a:lnTo>
                <a:close/>
              </a:path>
              <a:path w="258445" h="271145">
                <a:moveTo>
                  <a:pt x="86418" y="109346"/>
                </a:moveTo>
                <a:lnTo>
                  <a:pt x="80068" y="110489"/>
                </a:lnTo>
                <a:lnTo>
                  <a:pt x="73591" y="111505"/>
                </a:lnTo>
                <a:lnTo>
                  <a:pt x="68130" y="114426"/>
                </a:lnTo>
                <a:lnTo>
                  <a:pt x="54033" y="141604"/>
                </a:lnTo>
                <a:lnTo>
                  <a:pt x="55176" y="148335"/>
                </a:lnTo>
                <a:lnTo>
                  <a:pt x="77020" y="180339"/>
                </a:lnTo>
                <a:lnTo>
                  <a:pt x="109024" y="202183"/>
                </a:lnTo>
                <a:lnTo>
                  <a:pt x="115755" y="203199"/>
                </a:lnTo>
                <a:lnTo>
                  <a:pt x="128328" y="201167"/>
                </a:lnTo>
                <a:lnTo>
                  <a:pt x="133789" y="198373"/>
                </a:lnTo>
                <a:lnTo>
                  <a:pt x="138495" y="193547"/>
                </a:lnTo>
                <a:lnTo>
                  <a:pt x="114993" y="193547"/>
                </a:lnTo>
                <a:lnTo>
                  <a:pt x="109786" y="192531"/>
                </a:lnTo>
                <a:lnTo>
                  <a:pt x="78304" y="167897"/>
                </a:lnTo>
                <a:lnTo>
                  <a:pt x="64066" y="142493"/>
                </a:lnTo>
                <a:lnTo>
                  <a:pt x="65336" y="132714"/>
                </a:lnTo>
                <a:lnTo>
                  <a:pt x="82481" y="119887"/>
                </a:lnTo>
                <a:lnTo>
                  <a:pt x="87307" y="119125"/>
                </a:lnTo>
                <a:lnTo>
                  <a:pt x="110661" y="119125"/>
                </a:lnTo>
                <a:lnTo>
                  <a:pt x="106657" y="116464"/>
                </a:lnTo>
                <a:lnTo>
                  <a:pt x="100896" y="113537"/>
                </a:lnTo>
                <a:lnTo>
                  <a:pt x="93403" y="110362"/>
                </a:lnTo>
                <a:lnTo>
                  <a:pt x="86418" y="109346"/>
                </a:lnTo>
                <a:close/>
              </a:path>
              <a:path w="258445" h="271145">
                <a:moveTo>
                  <a:pt x="110661" y="119125"/>
                </a:moveTo>
                <a:lnTo>
                  <a:pt x="87307" y="119125"/>
                </a:lnTo>
                <a:lnTo>
                  <a:pt x="92895" y="120268"/>
                </a:lnTo>
                <a:lnTo>
                  <a:pt x="98991" y="123316"/>
                </a:lnTo>
                <a:lnTo>
                  <a:pt x="128297" y="149129"/>
                </a:lnTo>
                <a:lnTo>
                  <a:pt x="138488" y="170306"/>
                </a:lnTo>
                <a:lnTo>
                  <a:pt x="137713" y="176021"/>
                </a:lnTo>
                <a:lnTo>
                  <a:pt x="119946" y="192785"/>
                </a:lnTo>
                <a:lnTo>
                  <a:pt x="114993" y="193547"/>
                </a:lnTo>
                <a:lnTo>
                  <a:pt x="138495" y="193547"/>
                </a:lnTo>
                <a:lnTo>
                  <a:pt x="142933" y="189229"/>
                </a:lnTo>
                <a:lnTo>
                  <a:pt x="145727" y="183641"/>
                </a:lnTo>
                <a:lnTo>
                  <a:pt x="146870" y="177164"/>
                </a:lnTo>
                <a:lnTo>
                  <a:pt x="147886" y="170687"/>
                </a:lnTo>
                <a:lnTo>
                  <a:pt x="146870" y="163702"/>
                </a:lnTo>
                <a:lnTo>
                  <a:pt x="125534" y="131698"/>
                </a:lnTo>
                <a:lnTo>
                  <a:pt x="112692" y="120475"/>
                </a:lnTo>
                <a:lnTo>
                  <a:pt x="110661" y="119125"/>
                </a:lnTo>
                <a:close/>
              </a:path>
              <a:path w="258445" h="271145">
                <a:moveTo>
                  <a:pt x="139504" y="74548"/>
                </a:moveTo>
                <a:lnTo>
                  <a:pt x="125407" y="74548"/>
                </a:lnTo>
                <a:lnTo>
                  <a:pt x="189669" y="138810"/>
                </a:lnTo>
                <a:lnTo>
                  <a:pt x="196781" y="131825"/>
                </a:lnTo>
                <a:lnTo>
                  <a:pt x="139504" y="74548"/>
                </a:lnTo>
                <a:close/>
              </a:path>
              <a:path w="258445" h="271145">
                <a:moveTo>
                  <a:pt x="204712" y="53974"/>
                </a:moveTo>
                <a:lnTo>
                  <a:pt x="196400" y="53974"/>
                </a:lnTo>
                <a:lnTo>
                  <a:pt x="193860" y="61467"/>
                </a:lnTo>
                <a:lnTo>
                  <a:pt x="193225" y="67817"/>
                </a:lnTo>
                <a:lnTo>
                  <a:pt x="195257" y="78485"/>
                </a:lnTo>
                <a:lnTo>
                  <a:pt x="197797" y="83057"/>
                </a:lnTo>
                <a:lnTo>
                  <a:pt x="207195" y="92455"/>
                </a:lnTo>
                <a:lnTo>
                  <a:pt x="214180" y="95376"/>
                </a:lnTo>
                <a:lnTo>
                  <a:pt x="222689" y="95884"/>
                </a:lnTo>
                <a:lnTo>
                  <a:pt x="229095" y="95406"/>
                </a:lnTo>
                <a:lnTo>
                  <a:pt x="235358" y="93392"/>
                </a:lnTo>
                <a:lnTo>
                  <a:pt x="241477" y="89830"/>
                </a:lnTo>
                <a:lnTo>
                  <a:pt x="245528" y="86359"/>
                </a:lnTo>
                <a:lnTo>
                  <a:pt x="222435" y="86359"/>
                </a:lnTo>
                <a:lnTo>
                  <a:pt x="218752" y="85343"/>
                </a:lnTo>
                <a:lnTo>
                  <a:pt x="214942" y="84454"/>
                </a:lnTo>
                <a:lnTo>
                  <a:pt x="211767" y="82676"/>
                </a:lnTo>
                <a:lnTo>
                  <a:pt x="209227" y="80136"/>
                </a:lnTo>
                <a:lnTo>
                  <a:pt x="204909" y="75945"/>
                </a:lnTo>
                <a:lnTo>
                  <a:pt x="202877" y="70484"/>
                </a:lnTo>
                <a:lnTo>
                  <a:pt x="203131" y="57530"/>
                </a:lnTo>
                <a:lnTo>
                  <a:pt x="204712" y="53974"/>
                </a:lnTo>
                <a:close/>
              </a:path>
              <a:path w="258445" h="271145">
                <a:moveTo>
                  <a:pt x="250756" y="39623"/>
                </a:moveTo>
                <a:lnTo>
                  <a:pt x="233230" y="39623"/>
                </a:lnTo>
                <a:lnTo>
                  <a:pt x="238437" y="41528"/>
                </a:lnTo>
                <a:lnTo>
                  <a:pt x="242374" y="45592"/>
                </a:lnTo>
                <a:lnTo>
                  <a:pt x="246438" y="49656"/>
                </a:lnTo>
                <a:lnTo>
                  <a:pt x="248470" y="54736"/>
                </a:lnTo>
                <a:lnTo>
                  <a:pt x="248470" y="67055"/>
                </a:lnTo>
                <a:lnTo>
                  <a:pt x="245930" y="72643"/>
                </a:lnTo>
                <a:lnTo>
                  <a:pt x="240723" y="77850"/>
                </a:lnTo>
                <a:lnTo>
                  <a:pt x="237421" y="81279"/>
                </a:lnTo>
                <a:lnTo>
                  <a:pt x="233865" y="83565"/>
                </a:lnTo>
                <a:lnTo>
                  <a:pt x="226245" y="86105"/>
                </a:lnTo>
                <a:lnTo>
                  <a:pt x="222435" y="86359"/>
                </a:lnTo>
                <a:lnTo>
                  <a:pt x="245528" y="86359"/>
                </a:lnTo>
                <a:lnTo>
                  <a:pt x="258380" y="61467"/>
                </a:lnTo>
                <a:lnTo>
                  <a:pt x="258254" y="55117"/>
                </a:lnTo>
                <a:lnTo>
                  <a:pt x="257868" y="50418"/>
                </a:lnTo>
                <a:lnTo>
                  <a:pt x="254820" y="43687"/>
                </a:lnTo>
                <a:lnTo>
                  <a:pt x="250756" y="39623"/>
                </a:lnTo>
                <a:close/>
              </a:path>
              <a:path w="258445" h="271145">
                <a:moveTo>
                  <a:pt x="125534" y="60578"/>
                </a:moveTo>
                <a:lnTo>
                  <a:pt x="111564" y="74548"/>
                </a:lnTo>
                <a:lnTo>
                  <a:pt x="114231" y="85851"/>
                </a:lnTo>
                <a:lnTo>
                  <a:pt x="125407" y="74548"/>
                </a:lnTo>
                <a:lnTo>
                  <a:pt x="139504" y="74548"/>
                </a:lnTo>
                <a:lnTo>
                  <a:pt x="125534" y="60578"/>
                </a:lnTo>
                <a:close/>
              </a:path>
              <a:path w="258445" h="271145">
                <a:moveTo>
                  <a:pt x="195638" y="0"/>
                </a:moveTo>
                <a:lnTo>
                  <a:pt x="165031" y="22605"/>
                </a:lnTo>
                <a:lnTo>
                  <a:pt x="163380" y="27558"/>
                </a:lnTo>
                <a:lnTo>
                  <a:pt x="186240" y="56006"/>
                </a:lnTo>
                <a:lnTo>
                  <a:pt x="191066" y="55625"/>
                </a:lnTo>
                <a:lnTo>
                  <a:pt x="196400" y="53974"/>
                </a:lnTo>
                <a:lnTo>
                  <a:pt x="204712" y="53974"/>
                </a:lnTo>
                <a:lnTo>
                  <a:pt x="205671" y="51815"/>
                </a:lnTo>
                <a:lnTo>
                  <a:pt x="211005" y="46608"/>
                </a:lnTo>
                <a:lnTo>
                  <a:pt x="185224" y="46608"/>
                </a:lnTo>
                <a:lnTo>
                  <a:pt x="180906" y="45084"/>
                </a:lnTo>
                <a:lnTo>
                  <a:pt x="174556" y="38734"/>
                </a:lnTo>
                <a:lnTo>
                  <a:pt x="173159" y="34797"/>
                </a:lnTo>
                <a:lnTo>
                  <a:pt x="173667" y="25018"/>
                </a:lnTo>
                <a:lnTo>
                  <a:pt x="175699" y="20573"/>
                </a:lnTo>
                <a:lnTo>
                  <a:pt x="184081" y="12191"/>
                </a:lnTo>
                <a:lnTo>
                  <a:pt x="188653" y="10032"/>
                </a:lnTo>
                <a:lnTo>
                  <a:pt x="214653" y="10032"/>
                </a:lnTo>
                <a:lnTo>
                  <a:pt x="212275" y="7746"/>
                </a:lnTo>
                <a:lnTo>
                  <a:pt x="209100" y="4571"/>
                </a:lnTo>
                <a:lnTo>
                  <a:pt x="205163" y="2285"/>
                </a:lnTo>
                <a:lnTo>
                  <a:pt x="195638" y="0"/>
                </a:lnTo>
                <a:close/>
              </a:path>
              <a:path w="258445" h="271145">
                <a:moveTo>
                  <a:pt x="214653" y="10032"/>
                </a:moveTo>
                <a:lnTo>
                  <a:pt x="188653" y="10032"/>
                </a:lnTo>
                <a:lnTo>
                  <a:pt x="198178" y="10287"/>
                </a:lnTo>
                <a:lnTo>
                  <a:pt x="201988" y="11810"/>
                </a:lnTo>
                <a:lnTo>
                  <a:pt x="205036" y="14731"/>
                </a:lnTo>
                <a:lnTo>
                  <a:pt x="206941" y="16636"/>
                </a:lnTo>
                <a:lnTo>
                  <a:pt x="208338" y="19303"/>
                </a:lnTo>
                <a:lnTo>
                  <a:pt x="209136" y="22605"/>
                </a:lnTo>
                <a:lnTo>
                  <a:pt x="209989" y="25653"/>
                </a:lnTo>
                <a:lnTo>
                  <a:pt x="209989" y="28955"/>
                </a:lnTo>
                <a:lnTo>
                  <a:pt x="208905" y="32384"/>
                </a:lnTo>
                <a:lnTo>
                  <a:pt x="208084" y="35432"/>
                </a:lnTo>
                <a:lnTo>
                  <a:pt x="185224" y="46608"/>
                </a:lnTo>
                <a:lnTo>
                  <a:pt x="211005" y="46608"/>
                </a:lnTo>
                <a:lnTo>
                  <a:pt x="215196" y="42417"/>
                </a:lnTo>
                <a:lnTo>
                  <a:pt x="220657" y="40004"/>
                </a:lnTo>
                <a:lnTo>
                  <a:pt x="226880" y="39877"/>
                </a:lnTo>
                <a:lnTo>
                  <a:pt x="233230" y="39623"/>
                </a:lnTo>
                <a:lnTo>
                  <a:pt x="250756" y="39623"/>
                </a:lnTo>
                <a:lnTo>
                  <a:pt x="249359" y="38226"/>
                </a:lnTo>
                <a:lnTo>
                  <a:pt x="245549" y="34289"/>
                </a:lnTo>
                <a:lnTo>
                  <a:pt x="243143" y="33019"/>
                </a:lnTo>
                <a:lnTo>
                  <a:pt x="217355" y="33019"/>
                </a:lnTo>
                <a:lnTo>
                  <a:pt x="218879" y="27812"/>
                </a:lnTo>
                <a:lnTo>
                  <a:pt x="219106" y="25018"/>
                </a:lnTo>
                <a:lnTo>
                  <a:pt x="219126" y="22478"/>
                </a:lnTo>
                <a:lnTo>
                  <a:pt x="218371" y="18922"/>
                </a:lnTo>
                <a:lnTo>
                  <a:pt x="217609" y="14731"/>
                </a:lnTo>
                <a:lnTo>
                  <a:pt x="215577" y="10921"/>
                </a:lnTo>
                <a:lnTo>
                  <a:pt x="214653" y="10032"/>
                </a:lnTo>
                <a:close/>
              </a:path>
              <a:path w="258445" h="271145">
                <a:moveTo>
                  <a:pt x="230690" y="29971"/>
                </a:moveTo>
                <a:lnTo>
                  <a:pt x="224467" y="30606"/>
                </a:lnTo>
                <a:lnTo>
                  <a:pt x="217355" y="33019"/>
                </a:lnTo>
                <a:lnTo>
                  <a:pt x="243143" y="33019"/>
                </a:lnTo>
                <a:lnTo>
                  <a:pt x="240977" y="31876"/>
                </a:lnTo>
                <a:lnTo>
                  <a:pt x="235770" y="30860"/>
                </a:lnTo>
                <a:lnTo>
                  <a:pt x="230690" y="29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050215" y="5217033"/>
            <a:ext cx="239395" cy="270510"/>
          </a:xfrm>
          <a:custGeom>
            <a:avLst/>
            <a:gdLst/>
            <a:ahLst/>
            <a:cxnLst/>
            <a:rect l="l" t="t" r="r" b="b"/>
            <a:pathLst>
              <a:path w="239395" h="270510">
                <a:moveTo>
                  <a:pt x="54287" y="172466"/>
                </a:moveTo>
                <a:lnTo>
                  <a:pt x="37396" y="172466"/>
                </a:lnTo>
                <a:lnTo>
                  <a:pt x="42349" y="174371"/>
                </a:lnTo>
                <a:lnTo>
                  <a:pt x="46657" y="178689"/>
                </a:lnTo>
                <a:lnTo>
                  <a:pt x="55357" y="215265"/>
                </a:lnTo>
                <a:lnTo>
                  <a:pt x="57462" y="270383"/>
                </a:lnTo>
                <a:lnTo>
                  <a:pt x="79873" y="248031"/>
                </a:lnTo>
                <a:lnTo>
                  <a:pt x="66098" y="248031"/>
                </a:lnTo>
                <a:lnTo>
                  <a:pt x="64701" y="211201"/>
                </a:lnTo>
                <a:lnTo>
                  <a:pt x="57208" y="175387"/>
                </a:lnTo>
                <a:lnTo>
                  <a:pt x="54287" y="172466"/>
                </a:lnTo>
                <a:close/>
              </a:path>
              <a:path w="239395" h="270510">
                <a:moveTo>
                  <a:pt x="98991" y="215265"/>
                </a:moveTo>
                <a:lnTo>
                  <a:pt x="66098" y="248031"/>
                </a:lnTo>
                <a:lnTo>
                  <a:pt x="79873" y="248031"/>
                </a:lnTo>
                <a:lnTo>
                  <a:pt x="105849" y="222123"/>
                </a:lnTo>
                <a:lnTo>
                  <a:pt x="98991" y="215265"/>
                </a:lnTo>
                <a:close/>
              </a:path>
              <a:path w="239395" h="270510">
                <a:moveTo>
                  <a:pt x="23807" y="162306"/>
                </a:moveTo>
                <a:lnTo>
                  <a:pt x="16441" y="165481"/>
                </a:lnTo>
                <a:lnTo>
                  <a:pt x="3233" y="178689"/>
                </a:lnTo>
                <a:lnTo>
                  <a:pt x="73" y="186104"/>
                </a:lnTo>
                <a:lnTo>
                  <a:pt x="0" y="196151"/>
                </a:lnTo>
                <a:lnTo>
                  <a:pt x="574" y="202049"/>
                </a:lnTo>
                <a:lnTo>
                  <a:pt x="2503" y="208311"/>
                </a:lnTo>
                <a:lnTo>
                  <a:pt x="5718" y="214241"/>
                </a:lnTo>
                <a:lnTo>
                  <a:pt x="10218" y="219837"/>
                </a:lnTo>
                <a:lnTo>
                  <a:pt x="17076" y="212979"/>
                </a:lnTo>
                <a:lnTo>
                  <a:pt x="11996" y="207137"/>
                </a:lnTo>
                <a:lnTo>
                  <a:pt x="9456" y="201041"/>
                </a:lnTo>
                <a:lnTo>
                  <a:pt x="9456" y="188976"/>
                </a:lnTo>
                <a:lnTo>
                  <a:pt x="11742" y="183642"/>
                </a:lnTo>
                <a:lnTo>
                  <a:pt x="20505" y="174879"/>
                </a:lnTo>
                <a:lnTo>
                  <a:pt x="25712" y="172593"/>
                </a:lnTo>
                <a:lnTo>
                  <a:pt x="31554" y="172466"/>
                </a:lnTo>
                <a:lnTo>
                  <a:pt x="54287" y="172466"/>
                </a:lnTo>
                <a:lnTo>
                  <a:pt x="47429" y="165608"/>
                </a:lnTo>
                <a:lnTo>
                  <a:pt x="40444" y="162687"/>
                </a:lnTo>
                <a:lnTo>
                  <a:pt x="32189" y="162433"/>
                </a:lnTo>
                <a:lnTo>
                  <a:pt x="23807" y="162306"/>
                </a:lnTo>
                <a:close/>
              </a:path>
              <a:path w="239395" h="270510">
                <a:moveTo>
                  <a:pt x="86545" y="108712"/>
                </a:moveTo>
                <a:lnTo>
                  <a:pt x="80068" y="109855"/>
                </a:lnTo>
                <a:lnTo>
                  <a:pt x="73718" y="110871"/>
                </a:lnTo>
                <a:lnTo>
                  <a:pt x="68130" y="113792"/>
                </a:lnTo>
                <a:lnTo>
                  <a:pt x="58986" y="122936"/>
                </a:lnTo>
                <a:lnTo>
                  <a:pt x="56192" y="128397"/>
                </a:lnTo>
                <a:lnTo>
                  <a:pt x="54160" y="140970"/>
                </a:lnTo>
                <a:lnTo>
                  <a:pt x="55176" y="147701"/>
                </a:lnTo>
                <a:lnTo>
                  <a:pt x="77020" y="179705"/>
                </a:lnTo>
                <a:lnTo>
                  <a:pt x="109151" y="201549"/>
                </a:lnTo>
                <a:lnTo>
                  <a:pt x="115882" y="202565"/>
                </a:lnTo>
                <a:lnTo>
                  <a:pt x="128328" y="200533"/>
                </a:lnTo>
                <a:lnTo>
                  <a:pt x="133789" y="197739"/>
                </a:lnTo>
                <a:lnTo>
                  <a:pt x="138615" y="192913"/>
                </a:lnTo>
                <a:lnTo>
                  <a:pt x="115120" y="192913"/>
                </a:lnTo>
                <a:lnTo>
                  <a:pt x="109786" y="191897"/>
                </a:lnTo>
                <a:lnTo>
                  <a:pt x="78358" y="167262"/>
                </a:lnTo>
                <a:lnTo>
                  <a:pt x="64066" y="141859"/>
                </a:lnTo>
                <a:lnTo>
                  <a:pt x="64828" y="136906"/>
                </a:lnTo>
                <a:lnTo>
                  <a:pt x="65463" y="132080"/>
                </a:lnTo>
                <a:lnTo>
                  <a:pt x="67368" y="128016"/>
                </a:lnTo>
                <a:lnTo>
                  <a:pt x="73591" y="121793"/>
                </a:lnTo>
                <a:lnTo>
                  <a:pt x="77655" y="119888"/>
                </a:lnTo>
                <a:lnTo>
                  <a:pt x="82481" y="119253"/>
                </a:lnTo>
                <a:lnTo>
                  <a:pt x="87434" y="118491"/>
                </a:lnTo>
                <a:lnTo>
                  <a:pt x="110672" y="118491"/>
                </a:lnTo>
                <a:lnTo>
                  <a:pt x="106659" y="115829"/>
                </a:lnTo>
                <a:lnTo>
                  <a:pt x="100896" y="112903"/>
                </a:lnTo>
                <a:lnTo>
                  <a:pt x="93403" y="109728"/>
                </a:lnTo>
                <a:lnTo>
                  <a:pt x="86545" y="108712"/>
                </a:lnTo>
                <a:close/>
              </a:path>
              <a:path w="239395" h="270510">
                <a:moveTo>
                  <a:pt x="110672" y="118491"/>
                </a:moveTo>
                <a:lnTo>
                  <a:pt x="87434" y="118491"/>
                </a:lnTo>
                <a:lnTo>
                  <a:pt x="93022" y="119634"/>
                </a:lnTo>
                <a:lnTo>
                  <a:pt x="99118" y="122682"/>
                </a:lnTo>
                <a:lnTo>
                  <a:pt x="128360" y="148494"/>
                </a:lnTo>
                <a:lnTo>
                  <a:pt x="138488" y="169672"/>
                </a:lnTo>
                <a:lnTo>
                  <a:pt x="137218" y="179324"/>
                </a:lnTo>
                <a:lnTo>
                  <a:pt x="135313" y="183388"/>
                </a:lnTo>
                <a:lnTo>
                  <a:pt x="132138" y="186436"/>
                </a:lnTo>
                <a:lnTo>
                  <a:pt x="128963" y="189611"/>
                </a:lnTo>
                <a:lnTo>
                  <a:pt x="125026" y="191516"/>
                </a:lnTo>
                <a:lnTo>
                  <a:pt x="120073" y="192151"/>
                </a:lnTo>
                <a:lnTo>
                  <a:pt x="115120" y="192913"/>
                </a:lnTo>
                <a:lnTo>
                  <a:pt x="138615" y="192913"/>
                </a:lnTo>
                <a:lnTo>
                  <a:pt x="142933" y="188595"/>
                </a:lnTo>
                <a:lnTo>
                  <a:pt x="145854" y="183007"/>
                </a:lnTo>
                <a:lnTo>
                  <a:pt x="146870" y="176530"/>
                </a:lnTo>
                <a:lnTo>
                  <a:pt x="148013" y="170053"/>
                </a:lnTo>
                <a:lnTo>
                  <a:pt x="125661" y="131064"/>
                </a:lnTo>
                <a:lnTo>
                  <a:pt x="112707" y="119840"/>
                </a:lnTo>
                <a:lnTo>
                  <a:pt x="110672" y="118491"/>
                </a:lnTo>
                <a:close/>
              </a:path>
              <a:path w="239395" h="270510">
                <a:moveTo>
                  <a:pt x="139504" y="73914"/>
                </a:moveTo>
                <a:lnTo>
                  <a:pt x="125534" y="73914"/>
                </a:lnTo>
                <a:lnTo>
                  <a:pt x="189669" y="138176"/>
                </a:lnTo>
                <a:lnTo>
                  <a:pt x="196781" y="131191"/>
                </a:lnTo>
                <a:lnTo>
                  <a:pt x="139504" y="73914"/>
                </a:lnTo>
                <a:close/>
              </a:path>
              <a:path w="239395" h="270510">
                <a:moveTo>
                  <a:pt x="229986" y="45974"/>
                </a:moveTo>
                <a:lnTo>
                  <a:pt x="219641" y="45974"/>
                </a:lnTo>
                <a:lnTo>
                  <a:pt x="229547" y="94488"/>
                </a:lnTo>
                <a:lnTo>
                  <a:pt x="239199" y="92329"/>
                </a:lnTo>
                <a:lnTo>
                  <a:pt x="229986" y="45974"/>
                </a:lnTo>
                <a:close/>
              </a:path>
              <a:path w="239395" h="270510">
                <a:moveTo>
                  <a:pt x="125534" y="59944"/>
                </a:moveTo>
                <a:lnTo>
                  <a:pt x="111564" y="73914"/>
                </a:lnTo>
                <a:lnTo>
                  <a:pt x="114231" y="85217"/>
                </a:lnTo>
                <a:lnTo>
                  <a:pt x="125534" y="73914"/>
                </a:lnTo>
                <a:lnTo>
                  <a:pt x="139504" y="73914"/>
                </a:lnTo>
                <a:lnTo>
                  <a:pt x="125534" y="59944"/>
                </a:lnTo>
                <a:close/>
              </a:path>
              <a:path w="239395" h="270510">
                <a:moveTo>
                  <a:pt x="191447" y="0"/>
                </a:moveTo>
                <a:lnTo>
                  <a:pt x="186113" y="1524"/>
                </a:lnTo>
                <a:lnTo>
                  <a:pt x="180906" y="2921"/>
                </a:lnTo>
                <a:lnTo>
                  <a:pt x="176334" y="5588"/>
                </a:lnTo>
                <a:lnTo>
                  <a:pt x="168333" y="13589"/>
                </a:lnTo>
                <a:lnTo>
                  <a:pt x="165666" y="18288"/>
                </a:lnTo>
                <a:lnTo>
                  <a:pt x="164142" y="23749"/>
                </a:lnTo>
                <a:lnTo>
                  <a:pt x="162491" y="29210"/>
                </a:lnTo>
                <a:lnTo>
                  <a:pt x="162491" y="34544"/>
                </a:lnTo>
                <a:lnTo>
                  <a:pt x="165285" y="44958"/>
                </a:lnTo>
                <a:lnTo>
                  <a:pt x="167952" y="49530"/>
                </a:lnTo>
                <a:lnTo>
                  <a:pt x="178112" y="59690"/>
                </a:lnTo>
                <a:lnTo>
                  <a:pt x="185097" y="62738"/>
                </a:lnTo>
                <a:lnTo>
                  <a:pt x="201099" y="62992"/>
                </a:lnTo>
                <a:lnTo>
                  <a:pt x="207957" y="60198"/>
                </a:lnTo>
                <a:lnTo>
                  <a:pt x="213672" y="54610"/>
                </a:lnTo>
                <a:lnTo>
                  <a:pt x="215232" y="52959"/>
                </a:lnTo>
                <a:lnTo>
                  <a:pt x="188145" y="52959"/>
                </a:lnTo>
                <a:lnTo>
                  <a:pt x="183192" y="50800"/>
                </a:lnTo>
                <a:lnTo>
                  <a:pt x="174937" y="42545"/>
                </a:lnTo>
                <a:lnTo>
                  <a:pt x="172905" y="37592"/>
                </a:lnTo>
                <a:lnTo>
                  <a:pt x="172905" y="25908"/>
                </a:lnTo>
                <a:lnTo>
                  <a:pt x="174937" y="20955"/>
                </a:lnTo>
                <a:lnTo>
                  <a:pt x="179128" y="16764"/>
                </a:lnTo>
                <a:lnTo>
                  <a:pt x="183192" y="12573"/>
                </a:lnTo>
                <a:lnTo>
                  <a:pt x="188272" y="10541"/>
                </a:lnTo>
                <a:lnTo>
                  <a:pt x="216720" y="10541"/>
                </a:lnTo>
                <a:lnTo>
                  <a:pt x="215831" y="9652"/>
                </a:lnTo>
                <a:lnTo>
                  <a:pt x="211894" y="5842"/>
                </a:lnTo>
                <a:lnTo>
                  <a:pt x="207322" y="3175"/>
                </a:lnTo>
                <a:lnTo>
                  <a:pt x="196654" y="127"/>
                </a:lnTo>
                <a:lnTo>
                  <a:pt x="191447" y="0"/>
                </a:lnTo>
                <a:close/>
              </a:path>
              <a:path w="239395" h="270510">
                <a:moveTo>
                  <a:pt x="216720" y="10541"/>
                </a:moveTo>
                <a:lnTo>
                  <a:pt x="199956" y="10541"/>
                </a:lnTo>
                <a:lnTo>
                  <a:pt x="204909" y="12573"/>
                </a:lnTo>
                <a:lnTo>
                  <a:pt x="208973" y="16764"/>
                </a:lnTo>
                <a:lnTo>
                  <a:pt x="213164" y="20828"/>
                </a:lnTo>
                <a:lnTo>
                  <a:pt x="215196" y="25908"/>
                </a:lnTo>
                <a:lnTo>
                  <a:pt x="215269" y="37592"/>
                </a:lnTo>
                <a:lnTo>
                  <a:pt x="213164" y="42545"/>
                </a:lnTo>
                <a:lnTo>
                  <a:pt x="204909" y="50800"/>
                </a:lnTo>
                <a:lnTo>
                  <a:pt x="199829" y="52832"/>
                </a:lnTo>
                <a:lnTo>
                  <a:pt x="193987" y="52959"/>
                </a:lnTo>
                <a:lnTo>
                  <a:pt x="215232" y="52959"/>
                </a:lnTo>
                <a:lnTo>
                  <a:pt x="215831" y="52324"/>
                </a:lnTo>
                <a:lnTo>
                  <a:pt x="217863" y="49403"/>
                </a:lnTo>
                <a:lnTo>
                  <a:pt x="219641" y="45974"/>
                </a:lnTo>
                <a:lnTo>
                  <a:pt x="229986" y="45974"/>
                </a:lnTo>
                <a:lnTo>
                  <a:pt x="227007" y="30988"/>
                </a:lnTo>
                <a:lnTo>
                  <a:pt x="225356" y="25019"/>
                </a:lnTo>
                <a:lnTo>
                  <a:pt x="223324" y="20701"/>
                </a:lnTo>
                <a:lnTo>
                  <a:pt x="221292" y="16256"/>
                </a:lnTo>
                <a:lnTo>
                  <a:pt x="218752" y="12573"/>
                </a:lnTo>
                <a:lnTo>
                  <a:pt x="216720" y="10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410895" y="5216905"/>
            <a:ext cx="257175" cy="270510"/>
          </a:xfrm>
          <a:custGeom>
            <a:avLst/>
            <a:gdLst/>
            <a:ahLst/>
            <a:cxnLst/>
            <a:rect l="l" t="t" r="r" b="b"/>
            <a:pathLst>
              <a:path w="257175" h="270510">
                <a:moveTo>
                  <a:pt x="54287" y="172593"/>
                </a:moveTo>
                <a:lnTo>
                  <a:pt x="37396" y="172593"/>
                </a:lnTo>
                <a:lnTo>
                  <a:pt x="42222" y="174498"/>
                </a:lnTo>
                <a:lnTo>
                  <a:pt x="49461" y="181737"/>
                </a:lnTo>
                <a:lnTo>
                  <a:pt x="55233" y="215392"/>
                </a:lnTo>
                <a:lnTo>
                  <a:pt x="57462" y="270510"/>
                </a:lnTo>
                <a:lnTo>
                  <a:pt x="79814" y="248158"/>
                </a:lnTo>
                <a:lnTo>
                  <a:pt x="66098" y="248158"/>
                </a:lnTo>
                <a:lnTo>
                  <a:pt x="64701" y="211328"/>
                </a:lnTo>
                <a:lnTo>
                  <a:pt x="57208" y="175514"/>
                </a:lnTo>
                <a:lnTo>
                  <a:pt x="54287" y="172593"/>
                </a:lnTo>
                <a:close/>
              </a:path>
              <a:path w="257175" h="270510">
                <a:moveTo>
                  <a:pt x="98864" y="215392"/>
                </a:moveTo>
                <a:lnTo>
                  <a:pt x="66098" y="248158"/>
                </a:lnTo>
                <a:lnTo>
                  <a:pt x="79814" y="248158"/>
                </a:lnTo>
                <a:lnTo>
                  <a:pt x="105722" y="222250"/>
                </a:lnTo>
                <a:lnTo>
                  <a:pt x="98864" y="215392"/>
                </a:lnTo>
                <a:close/>
              </a:path>
              <a:path w="257175" h="270510">
                <a:moveTo>
                  <a:pt x="23807" y="162433"/>
                </a:moveTo>
                <a:lnTo>
                  <a:pt x="16314" y="165608"/>
                </a:lnTo>
                <a:lnTo>
                  <a:pt x="9329" y="172720"/>
                </a:lnTo>
                <a:lnTo>
                  <a:pt x="3233" y="178816"/>
                </a:lnTo>
                <a:lnTo>
                  <a:pt x="73" y="186231"/>
                </a:lnTo>
                <a:lnTo>
                  <a:pt x="0" y="196278"/>
                </a:lnTo>
                <a:lnTo>
                  <a:pt x="574" y="202176"/>
                </a:lnTo>
                <a:lnTo>
                  <a:pt x="2503" y="208438"/>
                </a:lnTo>
                <a:lnTo>
                  <a:pt x="5718" y="214368"/>
                </a:lnTo>
                <a:lnTo>
                  <a:pt x="10218" y="219964"/>
                </a:lnTo>
                <a:lnTo>
                  <a:pt x="16949" y="213106"/>
                </a:lnTo>
                <a:lnTo>
                  <a:pt x="11869" y="207264"/>
                </a:lnTo>
                <a:lnTo>
                  <a:pt x="9329" y="201168"/>
                </a:lnTo>
                <a:lnTo>
                  <a:pt x="9329" y="189103"/>
                </a:lnTo>
                <a:lnTo>
                  <a:pt x="11615" y="183769"/>
                </a:lnTo>
                <a:lnTo>
                  <a:pt x="16763" y="178748"/>
                </a:lnTo>
                <a:lnTo>
                  <a:pt x="20505" y="175006"/>
                </a:lnTo>
                <a:lnTo>
                  <a:pt x="25585" y="172720"/>
                </a:lnTo>
                <a:lnTo>
                  <a:pt x="31427" y="172593"/>
                </a:lnTo>
                <a:lnTo>
                  <a:pt x="54287" y="172593"/>
                </a:lnTo>
                <a:lnTo>
                  <a:pt x="53144" y="171450"/>
                </a:lnTo>
                <a:lnTo>
                  <a:pt x="47302" y="165735"/>
                </a:lnTo>
                <a:lnTo>
                  <a:pt x="40317" y="162814"/>
                </a:lnTo>
                <a:lnTo>
                  <a:pt x="32062" y="162560"/>
                </a:lnTo>
                <a:lnTo>
                  <a:pt x="23807" y="162433"/>
                </a:lnTo>
                <a:close/>
              </a:path>
              <a:path w="257175" h="270510">
                <a:moveTo>
                  <a:pt x="86418" y="108839"/>
                </a:moveTo>
                <a:lnTo>
                  <a:pt x="80068" y="109982"/>
                </a:lnTo>
                <a:lnTo>
                  <a:pt x="73591" y="110998"/>
                </a:lnTo>
                <a:lnTo>
                  <a:pt x="68130" y="113919"/>
                </a:lnTo>
                <a:lnTo>
                  <a:pt x="54033" y="141097"/>
                </a:lnTo>
                <a:lnTo>
                  <a:pt x="55049" y="147828"/>
                </a:lnTo>
                <a:lnTo>
                  <a:pt x="77020" y="179832"/>
                </a:lnTo>
                <a:lnTo>
                  <a:pt x="109024" y="201676"/>
                </a:lnTo>
                <a:lnTo>
                  <a:pt x="115755" y="202692"/>
                </a:lnTo>
                <a:lnTo>
                  <a:pt x="128328" y="200660"/>
                </a:lnTo>
                <a:lnTo>
                  <a:pt x="133662" y="197866"/>
                </a:lnTo>
                <a:lnTo>
                  <a:pt x="138495" y="193040"/>
                </a:lnTo>
                <a:lnTo>
                  <a:pt x="114993" y="193040"/>
                </a:lnTo>
                <a:lnTo>
                  <a:pt x="109786" y="192024"/>
                </a:lnTo>
                <a:lnTo>
                  <a:pt x="78304" y="167389"/>
                </a:lnTo>
                <a:lnTo>
                  <a:pt x="64066" y="141986"/>
                </a:lnTo>
                <a:lnTo>
                  <a:pt x="65336" y="132207"/>
                </a:lnTo>
                <a:lnTo>
                  <a:pt x="82481" y="119380"/>
                </a:lnTo>
                <a:lnTo>
                  <a:pt x="87307" y="118618"/>
                </a:lnTo>
                <a:lnTo>
                  <a:pt x="110661" y="118618"/>
                </a:lnTo>
                <a:lnTo>
                  <a:pt x="106657" y="115956"/>
                </a:lnTo>
                <a:lnTo>
                  <a:pt x="100896" y="113030"/>
                </a:lnTo>
                <a:lnTo>
                  <a:pt x="93403" y="109855"/>
                </a:lnTo>
                <a:lnTo>
                  <a:pt x="86418" y="108839"/>
                </a:lnTo>
                <a:close/>
              </a:path>
              <a:path w="257175" h="270510">
                <a:moveTo>
                  <a:pt x="110661" y="118618"/>
                </a:moveTo>
                <a:lnTo>
                  <a:pt x="87307" y="118618"/>
                </a:lnTo>
                <a:lnTo>
                  <a:pt x="92895" y="119761"/>
                </a:lnTo>
                <a:lnTo>
                  <a:pt x="98991" y="122809"/>
                </a:lnTo>
                <a:lnTo>
                  <a:pt x="128297" y="148621"/>
                </a:lnTo>
                <a:lnTo>
                  <a:pt x="138488" y="169799"/>
                </a:lnTo>
                <a:lnTo>
                  <a:pt x="137713" y="175514"/>
                </a:lnTo>
                <a:lnTo>
                  <a:pt x="137091" y="179451"/>
                </a:lnTo>
                <a:lnTo>
                  <a:pt x="135186" y="183515"/>
                </a:lnTo>
                <a:lnTo>
                  <a:pt x="132011" y="186563"/>
                </a:lnTo>
                <a:lnTo>
                  <a:pt x="128963" y="189738"/>
                </a:lnTo>
                <a:lnTo>
                  <a:pt x="124899" y="191643"/>
                </a:lnTo>
                <a:lnTo>
                  <a:pt x="119946" y="192278"/>
                </a:lnTo>
                <a:lnTo>
                  <a:pt x="114993" y="193040"/>
                </a:lnTo>
                <a:lnTo>
                  <a:pt x="138495" y="193040"/>
                </a:lnTo>
                <a:lnTo>
                  <a:pt x="142933" y="188722"/>
                </a:lnTo>
                <a:lnTo>
                  <a:pt x="145727" y="183134"/>
                </a:lnTo>
                <a:lnTo>
                  <a:pt x="146870" y="176657"/>
                </a:lnTo>
                <a:lnTo>
                  <a:pt x="147886" y="170180"/>
                </a:lnTo>
                <a:lnTo>
                  <a:pt x="146870" y="163195"/>
                </a:lnTo>
                <a:lnTo>
                  <a:pt x="125534" y="131191"/>
                </a:lnTo>
                <a:lnTo>
                  <a:pt x="112692" y="119967"/>
                </a:lnTo>
                <a:lnTo>
                  <a:pt x="110661" y="118618"/>
                </a:lnTo>
                <a:close/>
              </a:path>
              <a:path w="257175" h="270510">
                <a:moveTo>
                  <a:pt x="164015" y="62611"/>
                </a:moveTo>
                <a:lnTo>
                  <a:pt x="147251" y="62611"/>
                </a:lnTo>
                <a:lnTo>
                  <a:pt x="152204" y="64643"/>
                </a:lnTo>
                <a:lnTo>
                  <a:pt x="156268" y="68580"/>
                </a:lnTo>
                <a:lnTo>
                  <a:pt x="167317" y="160655"/>
                </a:lnTo>
                <a:lnTo>
                  <a:pt x="189669" y="138303"/>
                </a:lnTo>
                <a:lnTo>
                  <a:pt x="175953" y="138303"/>
                </a:lnTo>
                <a:lnTo>
                  <a:pt x="174556" y="101473"/>
                </a:lnTo>
                <a:lnTo>
                  <a:pt x="174162" y="93853"/>
                </a:lnTo>
                <a:lnTo>
                  <a:pt x="167063" y="65659"/>
                </a:lnTo>
                <a:lnTo>
                  <a:pt x="164015" y="62611"/>
                </a:lnTo>
                <a:close/>
              </a:path>
              <a:path w="257175" h="270510">
                <a:moveTo>
                  <a:pt x="208846" y="105410"/>
                </a:moveTo>
                <a:lnTo>
                  <a:pt x="175953" y="138303"/>
                </a:lnTo>
                <a:lnTo>
                  <a:pt x="189669" y="138303"/>
                </a:lnTo>
                <a:lnTo>
                  <a:pt x="215704" y="112268"/>
                </a:lnTo>
                <a:lnTo>
                  <a:pt x="208846" y="105410"/>
                </a:lnTo>
                <a:close/>
              </a:path>
              <a:path w="257175" h="270510">
                <a:moveTo>
                  <a:pt x="133662" y="52451"/>
                </a:moveTo>
                <a:lnTo>
                  <a:pt x="110003" y="83439"/>
                </a:lnTo>
                <a:lnTo>
                  <a:pt x="109888" y="86762"/>
                </a:lnTo>
                <a:lnTo>
                  <a:pt x="110429" y="92301"/>
                </a:lnTo>
                <a:lnTo>
                  <a:pt x="112358" y="98520"/>
                </a:lnTo>
                <a:lnTo>
                  <a:pt x="115573" y="104405"/>
                </a:lnTo>
                <a:lnTo>
                  <a:pt x="120073" y="109982"/>
                </a:lnTo>
                <a:lnTo>
                  <a:pt x="126931" y="103251"/>
                </a:lnTo>
                <a:lnTo>
                  <a:pt x="121851" y="97282"/>
                </a:lnTo>
                <a:lnTo>
                  <a:pt x="119311" y="91313"/>
                </a:lnTo>
                <a:lnTo>
                  <a:pt x="147251" y="62611"/>
                </a:lnTo>
                <a:lnTo>
                  <a:pt x="164015" y="62611"/>
                </a:lnTo>
                <a:lnTo>
                  <a:pt x="157284" y="55880"/>
                </a:lnTo>
                <a:lnTo>
                  <a:pt x="150299" y="52832"/>
                </a:lnTo>
                <a:lnTo>
                  <a:pt x="142044" y="52705"/>
                </a:lnTo>
                <a:lnTo>
                  <a:pt x="133662" y="52451"/>
                </a:lnTo>
                <a:close/>
              </a:path>
              <a:path w="257175" h="270510">
                <a:moveTo>
                  <a:pt x="195257" y="0"/>
                </a:moveTo>
                <a:lnTo>
                  <a:pt x="188907" y="1143"/>
                </a:lnTo>
                <a:lnTo>
                  <a:pt x="182430" y="2159"/>
                </a:lnTo>
                <a:lnTo>
                  <a:pt x="176969" y="5080"/>
                </a:lnTo>
                <a:lnTo>
                  <a:pt x="162872" y="32258"/>
                </a:lnTo>
                <a:lnTo>
                  <a:pt x="163888" y="38989"/>
                </a:lnTo>
                <a:lnTo>
                  <a:pt x="185859" y="70993"/>
                </a:lnTo>
                <a:lnTo>
                  <a:pt x="217863" y="92837"/>
                </a:lnTo>
                <a:lnTo>
                  <a:pt x="224594" y="93853"/>
                </a:lnTo>
                <a:lnTo>
                  <a:pt x="237167" y="91821"/>
                </a:lnTo>
                <a:lnTo>
                  <a:pt x="242501" y="89027"/>
                </a:lnTo>
                <a:lnTo>
                  <a:pt x="247334" y="84201"/>
                </a:lnTo>
                <a:lnTo>
                  <a:pt x="223832" y="84201"/>
                </a:lnTo>
                <a:lnTo>
                  <a:pt x="218625" y="83185"/>
                </a:lnTo>
                <a:lnTo>
                  <a:pt x="187143" y="58550"/>
                </a:lnTo>
                <a:lnTo>
                  <a:pt x="172905" y="33147"/>
                </a:lnTo>
                <a:lnTo>
                  <a:pt x="174175" y="23368"/>
                </a:lnTo>
                <a:lnTo>
                  <a:pt x="191320" y="10541"/>
                </a:lnTo>
                <a:lnTo>
                  <a:pt x="196146" y="9779"/>
                </a:lnTo>
                <a:lnTo>
                  <a:pt x="219500" y="9779"/>
                </a:lnTo>
                <a:lnTo>
                  <a:pt x="215496" y="7117"/>
                </a:lnTo>
                <a:lnTo>
                  <a:pt x="209735" y="4191"/>
                </a:lnTo>
                <a:lnTo>
                  <a:pt x="202242" y="1016"/>
                </a:lnTo>
                <a:lnTo>
                  <a:pt x="195257" y="0"/>
                </a:lnTo>
                <a:close/>
              </a:path>
              <a:path w="257175" h="270510">
                <a:moveTo>
                  <a:pt x="219500" y="9779"/>
                </a:moveTo>
                <a:lnTo>
                  <a:pt x="196146" y="9779"/>
                </a:lnTo>
                <a:lnTo>
                  <a:pt x="201734" y="10922"/>
                </a:lnTo>
                <a:lnTo>
                  <a:pt x="207830" y="13970"/>
                </a:lnTo>
                <a:lnTo>
                  <a:pt x="237136" y="39782"/>
                </a:lnTo>
                <a:lnTo>
                  <a:pt x="247327" y="60960"/>
                </a:lnTo>
                <a:lnTo>
                  <a:pt x="246692" y="65786"/>
                </a:lnTo>
                <a:lnTo>
                  <a:pt x="245930" y="70612"/>
                </a:lnTo>
                <a:lnTo>
                  <a:pt x="244025" y="74676"/>
                </a:lnTo>
                <a:lnTo>
                  <a:pt x="240850" y="77724"/>
                </a:lnTo>
                <a:lnTo>
                  <a:pt x="237802" y="80899"/>
                </a:lnTo>
                <a:lnTo>
                  <a:pt x="233738" y="82804"/>
                </a:lnTo>
                <a:lnTo>
                  <a:pt x="228785" y="83439"/>
                </a:lnTo>
                <a:lnTo>
                  <a:pt x="223832" y="84201"/>
                </a:lnTo>
                <a:lnTo>
                  <a:pt x="247334" y="84201"/>
                </a:lnTo>
                <a:lnTo>
                  <a:pt x="251772" y="79883"/>
                </a:lnTo>
                <a:lnTo>
                  <a:pt x="254566" y="74295"/>
                </a:lnTo>
                <a:lnTo>
                  <a:pt x="255772" y="67419"/>
                </a:lnTo>
                <a:lnTo>
                  <a:pt x="256586" y="62230"/>
                </a:lnTo>
                <a:lnTo>
                  <a:pt x="256670" y="60960"/>
                </a:lnTo>
                <a:lnTo>
                  <a:pt x="255709" y="54356"/>
                </a:lnTo>
                <a:lnTo>
                  <a:pt x="234373" y="22352"/>
                </a:lnTo>
                <a:lnTo>
                  <a:pt x="221531" y="11128"/>
                </a:lnTo>
                <a:lnTo>
                  <a:pt x="219500" y="9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771447" y="5223128"/>
            <a:ext cx="250825" cy="264795"/>
          </a:xfrm>
          <a:custGeom>
            <a:avLst/>
            <a:gdLst/>
            <a:ahLst/>
            <a:cxnLst/>
            <a:rect l="l" t="t" r="r" b="b"/>
            <a:pathLst>
              <a:path w="250825" h="264795">
                <a:moveTo>
                  <a:pt x="54287" y="166370"/>
                </a:moveTo>
                <a:lnTo>
                  <a:pt x="37396" y="166370"/>
                </a:lnTo>
                <a:lnTo>
                  <a:pt x="42349" y="168275"/>
                </a:lnTo>
                <a:lnTo>
                  <a:pt x="47175" y="173228"/>
                </a:lnTo>
                <a:lnTo>
                  <a:pt x="55357" y="209169"/>
                </a:lnTo>
                <a:lnTo>
                  <a:pt x="57462" y="264287"/>
                </a:lnTo>
                <a:lnTo>
                  <a:pt x="79873" y="241935"/>
                </a:lnTo>
                <a:lnTo>
                  <a:pt x="66098" y="241935"/>
                </a:lnTo>
                <a:lnTo>
                  <a:pt x="64701" y="205105"/>
                </a:lnTo>
                <a:lnTo>
                  <a:pt x="57208" y="169291"/>
                </a:lnTo>
                <a:lnTo>
                  <a:pt x="54287" y="166370"/>
                </a:lnTo>
                <a:close/>
              </a:path>
              <a:path w="250825" h="264795">
                <a:moveTo>
                  <a:pt x="98991" y="209169"/>
                </a:moveTo>
                <a:lnTo>
                  <a:pt x="66098" y="241935"/>
                </a:lnTo>
                <a:lnTo>
                  <a:pt x="79873" y="241935"/>
                </a:lnTo>
                <a:lnTo>
                  <a:pt x="105849" y="216027"/>
                </a:lnTo>
                <a:lnTo>
                  <a:pt x="98991" y="209169"/>
                </a:lnTo>
                <a:close/>
              </a:path>
              <a:path w="250825" h="264795">
                <a:moveTo>
                  <a:pt x="23807" y="156210"/>
                </a:moveTo>
                <a:lnTo>
                  <a:pt x="16441" y="159385"/>
                </a:lnTo>
                <a:lnTo>
                  <a:pt x="3233" y="172593"/>
                </a:lnTo>
                <a:lnTo>
                  <a:pt x="73" y="180008"/>
                </a:lnTo>
                <a:lnTo>
                  <a:pt x="0" y="190055"/>
                </a:lnTo>
                <a:lnTo>
                  <a:pt x="574" y="195953"/>
                </a:lnTo>
                <a:lnTo>
                  <a:pt x="2503" y="202215"/>
                </a:lnTo>
                <a:lnTo>
                  <a:pt x="5718" y="208145"/>
                </a:lnTo>
                <a:lnTo>
                  <a:pt x="10218" y="213741"/>
                </a:lnTo>
                <a:lnTo>
                  <a:pt x="17076" y="206883"/>
                </a:lnTo>
                <a:lnTo>
                  <a:pt x="11996" y="201041"/>
                </a:lnTo>
                <a:lnTo>
                  <a:pt x="9456" y="194945"/>
                </a:lnTo>
                <a:lnTo>
                  <a:pt x="9456" y="182880"/>
                </a:lnTo>
                <a:lnTo>
                  <a:pt x="11615" y="177546"/>
                </a:lnTo>
                <a:lnTo>
                  <a:pt x="16763" y="172525"/>
                </a:lnTo>
                <a:lnTo>
                  <a:pt x="20505" y="168783"/>
                </a:lnTo>
                <a:lnTo>
                  <a:pt x="25712" y="166497"/>
                </a:lnTo>
                <a:lnTo>
                  <a:pt x="31554" y="166370"/>
                </a:lnTo>
                <a:lnTo>
                  <a:pt x="54287" y="166370"/>
                </a:lnTo>
                <a:lnTo>
                  <a:pt x="47429" y="159512"/>
                </a:lnTo>
                <a:lnTo>
                  <a:pt x="40444" y="156591"/>
                </a:lnTo>
                <a:lnTo>
                  <a:pt x="32189" y="156337"/>
                </a:lnTo>
                <a:lnTo>
                  <a:pt x="23807" y="156210"/>
                </a:lnTo>
                <a:close/>
              </a:path>
              <a:path w="250825" h="264795">
                <a:moveTo>
                  <a:pt x="86418" y="102616"/>
                </a:moveTo>
                <a:lnTo>
                  <a:pt x="80068" y="103759"/>
                </a:lnTo>
                <a:lnTo>
                  <a:pt x="73718" y="104775"/>
                </a:lnTo>
                <a:lnTo>
                  <a:pt x="68130" y="107696"/>
                </a:lnTo>
                <a:lnTo>
                  <a:pt x="58986" y="116840"/>
                </a:lnTo>
                <a:lnTo>
                  <a:pt x="56192" y="122301"/>
                </a:lnTo>
                <a:lnTo>
                  <a:pt x="54160" y="134874"/>
                </a:lnTo>
                <a:lnTo>
                  <a:pt x="55176" y="141605"/>
                </a:lnTo>
                <a:lnTo>
                  <a:pt x="77020" y="173609"/>
                </a:lnTo>
                <a:lnTo>
                  <a:pt x="109151" y="195453"/>
                </a:lnTo>
                <a:lnTo>
                  <a:pt x="115882" y="196469"/>
                </a:lnTo>
                <a:lnTo>
                  <a:pt x="128328" y="194437"/>
                </a:lnTo>
                <a:lnTo>
                  <a:pt x="133789" y="191643"/>
                </a:lnTo>
                <a:lnTo>
                  <a:pt x="138615" y="186817"/>
                </a:lnTo>
                <a:lnTo>
                  <a:pt x="115120" y="186817"/>
                </a:lnTo>
                <a:lnTo>
                  <a:pt x="109786" y="185801"/>
                </a:lnTo>
                <a:lnTo>
                  <a:pt x="78358" y="161166"/>
                </a:lnTo>
                <a:lnTo>
                  <a:pt x="64066" y="135763"/>
                </a:lnTo>
                <a:lnTo>
                  <a:pt x="64828" y="130810"/>
                </a:lnTo>
                <a:lnTo>
                  <a:pt x="65463" y="125984"/>
                </a:lnTo>
                <a:lnTo>
                  <a:pt x="67368" y="121920"/>
                </a:lnTo>
                <a:lnTo>
                  <a:pt x="73591" y="115697"/>
                </a:lnTo>
                <a:lnTo>
                  <a:pt x="77655" y="113792"/>
                </a:lnTo>
                <a:lnTo>
                  <a:pt x="82481" y="113157"/>
                </a:lnTo>
                <a:lnTo>
                  <a:pt x="87434" y="112395"/>
                </a:lnTo>
                <a:lnTo>
                  <a:pt x="110672" y="112395"/>
                </a:lnTo>
                <a:lnTo>
                  <a:pt x="106659" y="109733"/>
                </a:lnTo>
                <a:lnTo>
                  <a:pt x="100896" y="106807"/>
                </a:lnTo>
                <a:lnTo>
                  <a:pt x="93403" y="103632"/>
                </a:lnTo>
                <a:lnTo>
                  <a:pt x="86418" y="102616"/>
                </a:lnTo>
                <a:close/>
              </a:path>
              <a:path w="250825" h="264795">
                <a:moveTo>
                  <a:pt x="110672" y="112395"/>
                </a:moveTo>
                <a:lnTo>
                  <a:pt x="87434" y="112395"/>
                </a:lnTo>
                <a:lnTo>
                  <a:pt x="92895" y="113538"/>
                </a:lnTo>
                <a:lnTo>
                  <a:pt x="99118" y="116586"/>
                </a:lnTo>
                <a:lnTo>
                  <a:pt x="128344" y="142398"/>
                </a:lnTo>
                <a:lnTo>
                  <a:pt x="138488" y="163576"/>
                </a:lnTo>
                <a:lnTo>
                  <a:pt x="137218" y="173228"/>
                </a:lnTo>
                <a:lnTo>
                  <a:pt x="135313" y="177292"/>
                </a:lnTo>
                <a:lnTo>
                  <a:pt x="132138" y="180340"/>
                </a:lnTo>
                <a:lnTo>
                  <a:pt x="128963" y="183515"/>
                </a:lnTo>
                <a:lnTo>
                  <a:pt x="125026" y="185420"/>
                </a:lnTo>
                <a:lnTo>
                  <a:pt x="120073" y="186055"/>
                </a:lnTo>
                <a:lnTo>
                  <a:pt x="115120" y="186817"/>
                </a:lnTo>
                <a:lnTo>
                  <a:pt x="138615" y="186817"/>
                </a:lnTo>
                <a:lnTo>
                  <a:pt x="142933" y="182499"/>
                </a:lnTo>
                <a:lnTo>
                  <a:pt x="145854" y="176911"/>
                </a:lnTo>
                <a:lnTo>
                  <a:pt x="146870" y="170434"/>
                </a:lnTo>
                <a:lnTo>
                  <a:pt x="148013" y="163957"/>
                </a:lnTo>
                <a:lnTo>
                  <a:pt x="125661" y="124968"/>
                </a:lnTo>
                <a:lnTo>
                  <a:pt x="112707" y="113744"/>
                </a:lnTo>
                <a:lnTo>
                  <a:pt x="110672" y="112395"/>
                </a:lnTo>
                <a:close/>
              </a:path>
              <a:path w="250825" h="264795">
                <a:moveTo>
                  <a:pt x="164111" y="56388"/>
                </a:moveTo>
                <a:lnTo>
                  <a:pt x="147378" y="56388"/>
                </a:lnTo>
                <a:lnTo>
                  <a:pt x="152204" y="58420"/>
                </a:lnTo>
                <a:lnTo>
                  <a:pt x="156268" y="62357"/>
                </a:lnTo>
                <a:lnTo>
                  <a:pt x="159443" y="65532"/>
                </a:lnTo>
                <a:lnTo>
                  <a:pt x="161602" y="69342"/>
                </a:lnTo>
                <a:lnTo>
                  <a:pt x="162846" y="74265"/>
                </a:lnTo>
                <a:lnTo>
                  <a:pt x="164015" y="78359"/>
                </a:lnTo>
                <a:lnTo>
                  <a:pt x="164751" y="86078"/>
                </a:lnTo>
                <a:lnTo>
                  <a:pt x="164801" y="87080"/>
                </a:lnTo>
                <a:lnTo>
                  <a:pt x="165215" y="99187"/>
                </a:lnTo>
                <a:lnTo>
                  <a:pt x="167444" y="154432"/>
                </a:lnTo>
                <a:lnTo>
                  <a:pt x="189738" y="132080"/>
                </a:lnTo>
                <a:lnTo>
                  <a:pt x="176080" y="132080"/>
                </a:lnTo>
                <a:lnTo>
                  <a:pt x="174683" y="95250"/>
                </a:lnTo>
                <a:lnTo>
                  <a:pt x="167063" y="59436"/>
                </a:lnTo>
                <a:lnTo>
                  <a:pt x="164111" y="56388"/>
                </a:lnTo>
                <a:close/>
              </a:path>
              <a:path w="250825" h="264795">
                <a:moveTo>
                  <a:pt x="208846" y="99187"/>
                </a:moveTo>
                <a:lnTo>
                  <a:pt x="176080" y="132080"/>
                </a:lnTo>
                <a:lnTo>
                  <a:pt x="189738" y="132080"/>
                </a:lnTo>
                <a:lnTo>
                  <a:pt x="215704" y="106045"/>
                </a:lnTo>
                <a:lnTo>
                  <a:pt x="208846" y="99187"/>
                </a:lnTo>
                <a:close/>
              </a:path>
              <a:path w="250825" h="264795">
                <a:moveTo>
                  <a:pt x="133789" y="46228"/>
                </a:moveTo>
                <a:lnTo>
                  <a:pt x="110034" y="78232"/>
                </a:lnTo>
                <a:lnTo>
                  <a:pt x="109971" y="80089"/>
                </a:lnTo>
                <a:lnTo>
                  <a:pt x="110556" y="86078"/>
                </a:lnTo>
                <a:lnTo>
                  <a:pt x="112485" y="92297"/>
                </a:lnTo>
                <a:lnTo>
                  <a:pt x="115700" y="98182"/>
                </a:lnTo>
                <a:lnTo>
                  <a:pt x="120200" y="103759"/>
                </a:lnTo>
                <a:lnTo>
                  <a:pt x="126931" y="97028"/>
                </a:lnTo>
                <a:lnTo>
                  <a:pt x="121851" y="91059"/>
                </a:lnTo>
                <a:lnTo>
                  <a:pt x="119311" y="85090"/>
                </a:lnTo>
                <a:lnTo>
                  <a:pt x="147378" y="56388"/>
                </a:lnTo>
                <a:lnTo>
                  <a:pt x="164111" y="56388"/>
                </a:lnTo>
                <a:lnTo>
                  <a:pt x="163126" y="55372"/>
                </a:lnTo>
                <a:lnTo>
                  <a:pt x="157284" y="49657"/>
                </a:lnTo>
                <a:lnTo>
                  <a:pt x="150299" y="46609"/>
                </a:lnTo>
                <a:lnTo>
                  <a:pt x="142044" y="46482"/>
                </a:lnTo>
                <a:lnTo>
                  <a:pt x="133789" y="46228"/>
                </a:lnTo>
                <a:close/>
              </a:path>
              <a:path w="250825" h="264795">
                <a:moveTo>
                  <a:pt x="193377" y="13970"/>
                </a:moveTo>
                <a:lnTo>
                  <a:pt x="179382" y="13970"/>
                </a:lnTo>
                <a:lnTo>
                  <a:pt x="243644" y="78232"/>
                </a:lnTo>
                <a:lnTo>
                  <a:pt x="250629" y="71120"/>
                </a:lnTo>
                <a:lnTo>
                  <a:pt x="193377" y="13970"/>
                </a:lnTo>
                <a:close/>
              </a:path>
              <a:path w="250825" h="264795">
                <a:moveTo>
                  <a:pt x="179382" y="0"/>
                </a:moveTo>
                <a:lnTo>
                  <a:pt x="165412" y="13970"/>
                </a:lnTo>
                <a:lnTo>
                  <a:pt x="168206" y="25146"/>
                </a:lnTo>
                <a:lnTo>
                  <a:pt x="179382" y="13970"/>
                </a:lnTo>
                <a:lnTo>
                  <a:pt x="193377" y="13970"/>
                </a:lnTo>
                <a:lnTo>
                  <a:pt x="179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9" name="object 10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32128" y="5215509"/>
            <a:ext cx="618676" cy="407162"/>
          </a:xfrm>
          <a:prstGeom prst="rect">
            <a:avLst/>
          </a:prstGeom>
        </p:spPr>
      </p:pic>
      <p:sp>
        <p:nvSpPr>
          <p:cNvPr id="110" name="object 110"/>
          <p:cNvSpPr/>
          <p:nvPr/>
        </p:nvSpPr>
        <p:spPr>
          <a:xfrm>
            <a:off x="7379207" y="5748528"/>
            <a:ext cx="243840" cy="82550"/>
          </a:xfrm>
          <a:custGeom>
            <a:avLst/>
            <a:gdLst/>
            <a:ahLst/>
            <a:cxnLst/>
            <a:rect l="l" t="t" r="r" b="b"/>
            <a:pathLst>
              <a:path w="243840" h="82550">
                <a:moveTo>
                  <a:pt x="243840" y="0"/>
                </a:moveTo>
                <a:lnTo>
                  <a:pt x="0" y="0"/>
                </a:lnTo>
                <a:lnTo>
                  <a:pt x="0" y="82296"/>
                </a:lnTo>
                <a:lnTo>
                  <a:pt x="243840" y="82296"/>
                </a:lnTo>
                <a:lnTo>
                  <a:pt x="243840" y="0"/>
                </a:lnTo>
                <a:close/>
              </a:path>
            </a:pathLst>
          </a:custGeom>
          <a:solidFill>
            <a:srgbClr val="295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636509" y="5676087"/>
            <a:ext cx="139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585858"/>
                </a:solidFill>
                <a:latin typeface="Verdana"/>
                <a:cs typeface="Verdana"/>
              </a:rPr>
              <a:t>Funding($Bn.)(LHS)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9493757" y="5752909"/>
            <a:ext cx="243840" cy="73660"/>
            <a:chOff x="9493757" y="5752909"/>
            <a:chExt cx="243840" cy="73660"/>
          </a:xfrm>
        </p:grpSpPr>
        <p:sp>
          <p:nvSpPr>
            <p:cNvPr id="113" name="object 113"/>
            <p:cNvSpPr/>
            <p:nvPr/>
          </p:nvSpPr>
          <p:spPr>
            <a:xfrm>
              <a:off x="9493757" y="5790437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857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582911" y="575767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EE7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582911" y="575767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64007"/>
                  </a:moveTo>
                  <a:lnTo>
                    <a:pt x="64007" y="64007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64007"/>
                  </a:lnTo>
                  <a:close/>
                </a:path>
              </a:pathLst>
            </a:custGeom>
            <a:ln w="9525">
              <a:solidFill>
                <a:srgbClr val="EE7C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9752456" y="5676087"/>
            <a:ext cx="951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585858"/>
                </a:solidFill>
                <a:latin typeface="Verdana"/>
                <a:cs typeface="Verdana"/>
              </a:rPr>
              <a:t>Rounds(RHS)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5377</Words>
  <Application>Microsoft Office PowerPoint</Application>
  <PresentationFormat>Widescreen</PresentationFormat>
  <Paragraphs>1169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Microsoft Sans Serif</vt:lpstr>
      <vt:lpstr>Tahoma</vt:lpstr>
      <vt:lpstr>Times New Roman</vt:lpstr>
      <vt:lpstr>Verdana</vt:lpstr>
      <vt:lpstr>Wingdings</vt:lpstr>
      <vt:lpstr>Office Theme</vt:lpstr>
      <vt:lpstr>PowerPoint Presentation</vt:lpstr>
      <vt:lpstr>Contents</vt:lpstr>
      <vt:lpstr>What is Innovation?</vt:lpstr>
      <vt:lpstr>Innovation: A driver for growth and wealth creation</vt:lpstr>
      <vt:lpstr>Waves of Innovation</vt:lpstr>
      <vt:lpstr>India is getting better at innovation</vt:lpstr>
      <vt:lpstr>Economic Complexity Index – India Rank Improving</vt:lpstr>
      <vt:lpstr>Thriving start-up ecosystem</vt:lpstr>
      <vt:lpstr>… and so is funding in private space</vt:lpstr>
      <vt:lpstr>Maturing digital payment stack and evolving use cases</vt:lpstr>
      <vt:lpstr>Transformation in ecosystem: Internet access &amp; online usage</vt:lpstr>
      <vt:lpstr>Potential Investment Opportunities</vt:lpstr>
      <vt:lpstr>Opportunities spread across sectors</vt:lpstr>
      <vt:lpstr>Huge opportunity size (1/2)</vt:lpstr>
      <vt:lpstr>Huge opportunity size (2/2)</vt:lpstr>
      <vt:lpstr>Ecommerce has significant potential</vt:lpstr>
      <vt:lpstr>Fintech: From digital payments to Neo Banks</vt:lpstr>
      <vt:lpstr>Foodtech: Large addressable market and industry structure</vt:lpstr>
      <vt:lpstr>SaaS/Deep Tech: Real innovation happening in India</vt:lpstr>
      <vt:lpstr>Generative AI: Startups in India Doubled in 2022</vt:lpstr>
      <vt:lpstr>Digital Advertising: Long runway for growth</vt:lpstr>
      <vt:lpstr>Healthcare: Pace of digitization is expected to increase in India</vt:lpstr>
      <vt:lpstr>Global chemicals supply chains shifting to India</vt:lpstr>
      <vt:lpstr>Focus on environment</vt:lpstr>
      <vt:lpstr>Case Study</vt:lpstr>
      <vt:lpstr>Presenting UTI Innovation Fund</vt:lpstr>
      <vt:lpstr>Experienced Research Team</vt:lpstr>
      <vt:lpstr>ScoreAlpha: Pragmatic approach to security selection</vt:lpstr>
      <vt:lpstr>Investment Strategy</vt:lpstr>
      <vt:lpstr>Fund Snapshot</vt:lpstr>
      <vt:lpstr>Fund Features</vt:lpstr>
      <vt:lpstr>Why invest in UTI Innovation Fund?</vt:lpstr>
      <vt:lpstr>Product Suitability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Gold</dc:title>
  <dc:creator>vithal@hotstuffbuzz.com</dc:creator>
  <cp:lastModifiedBy>krishna swaroop taduri</cp:lastModifiedBy>
  <cp:revision>1</cp:revision>
  <dcterms:created xsi:type="dcterms:W3CDTF">2023-09-29T13:18:28Z</dcterms:created>
  <dcterms:modified xsi:type="dcterms:W3CDTF">2023-09-29T13:24:49Z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2023-09-29T00:00:00Z</vt:filetime>
  </property>
  <property fmtid="{D5CDD505-2E9C-101B-9397-08002B2CF9AE}" pid="5" name="Producer">
    <vt:lpwstr>Microsoft® PowerPoint® for Microsoft 365</vt:lpwstr>
  </property>
</Properties>
</file>