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57" r:id="rId3"/>
    <p:sldId id="258" r:id="rId4"/>
    <p:sldId id="259" r:id="rId5"/>
    <p:sldId id="260" r:id="rId6"/>
    <p:sldId id="262" r:id="rId7"/>
    <p:sldId id="289" r:id="rId8"/>
    <p:sldId id="263" r:id="rId9"/>
    <p:sldId id="288" r:id="rId10"/>
    <p:sldId id="268" r:id="rId11"/>
    <p:sldId id="266" r:id="rId12"/>
    <p:sldId id="264" r:id="rId13"/>
    <p:sldId id="282" r:id="rId14"/>
    <p:sldId id="269" r:id="rId15"/>
    <p:sldId id="271" r:id="rId16"/>
    <p:sldId id="273" r:id="rId17"/>
    <p:sldId id="272" r:id="rId18"/>
    <p:sldId id="270" r:id="rId19"/>
    <p:sldId id="291" r:id="rId20"/>
    <p:sldId id="278" r:id="rId21"/>
    <p:sldId id="279" r:id="rId22"/>
    <p:sldId id="296" r:id="rId23"/>
    <p:sldId id="280" r:id="rId24"/>
    <p:sldId id="277" r:id="rId25"/>
    <p:sldId id="293" r:id="rId26"/>
    <p:sldId id="281" r:id="rId27"/>
    <p:sldId id="283" r:id="rId28"/>
    <p:sldId id="284" r:id="rId29"/>
    <p:sldId id="297" r:id="rId30"/>
    <p:sldId id="298" r:id="rId31"/>
    <p:sldId id="292" r:id="rId32"/>
    <p:sldId id="287" r:id="rId33"/>
    <p:sldId id="290" r:id="rId34"/>
    <p:sldId id="276" r:id="rId35"/>
    <p:sldId id="261" r:id="rId36"/>
    <p:sldId id="295" r:id="rId37"/>
    <p:sldId id="274" r:id="rId38"/>
    <p:sldId id="286" r:id="rId39"/>
    <p:sldId id="265" r:id="rId40"/>
    <p:sldId id="285" r:id="rId41"/>
    <p:sldId id="267" r:id="rId4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C6FFA7"/>
    <a:srgbClr val="FDFFA3"/>
    <a:srgbClr val="65FE28"/>
    <a:srgbClr val="F70DC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15" autoAdjust="0"/>
    <p:restoredTop sz="94660"/>
  </p:normalViewPr>
  <p:slideViewPr>
    <p:cSldViewPr>
      <p:cViewPr varScale="1">
        <p:scale>
          <a:sx n="88" d="100"/>
          <a:sy n="88" d="100"/>
        </p:scale>
        <p:origin x="-65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64"/>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6AC0C-4515-4911-B9AC-283626B9D7E7}" type="datetimeFigureOut">
              <a:rPr kumimoji="1" lang="ja-JP" altLang="en-US" smtClean="0"/>
              <a:pPr/>
              <a:t>2010/2/13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C9391-02AE-4214-851D-56E87B5BE63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sz="2800" dirty="0" smtClean="0"/>
              <a:t>模範解答と変数名が異なっても制約条件が合っていれば正解</a:t>
            </a:r>
            <a:endParaRPr kumimoji="1" lang="ja-JP" altLang="en-US" dirty="0"/>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25</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26</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27</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28</a:t>
            </a:fld>
            <a:endParaRPr kumimoji="1"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29</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30</a:t>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31</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32</a:t>
            </a:fld>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33</a:t>
            </a:fld>
            <a:endParaRPr kumimoji="1"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34</a:t>
            </a:fld>
            <a:endParaRPr kumimoji="1" lang="ja-JP"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35</a:t>
            </a:fld>
            <a:endParaRPr kumimoji="1" lang="ja-JP"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36</a:t>
            </a:fld>
            <a:endParaRPr kumimoji="1" lang="ja-JP"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37</a:t>
            </a:fld>
            <a:endParaRPr kumimoji="1" lang="ja-JP"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38</a:t>
            </a:fld>
            <a:endParaRPr kumimoji="1" lang="ja-JP"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39</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4</a:t>
            </a:fld>
            <a:endParaRPr kumimoji="1" lang="ja-JP"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40</a:t>
            </a:fld>
            <a:endParaRPr kumimoji="1" lang="ja-JP"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41</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問題作成時に「どの節を基準に，どの節，あるいは部分木を操作するか」というパターンを指す</a:t>
            </a:r>
            <a:endParaRPr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3D4C9391-02AE-4214-851D-56E87B5BE63A}"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098" name="Rectangle 2"/>
          <p:cNvSpPr>
            <a:spLocks noChangeArrowheads="1"/>
          </p:cNvSpPr>
          <p:nvPr/>
        </p:nvSpPr>
        <p:spPr bwMode="gray">
          <a:xfrm>
            <a:off x="2057400" y="6621463"/>
            <a:ext cx="7086600" cy="250825"/>
          </a:xfrm>
          <a:prstGeom prst="rect">
            <a:avLst/>
          </a:prstGeom>
          <a:gradFill rotWithShape="0">
            <a:gsLst>
              <a:gs pos="0">
                <a:schemeClr val="accent2"/>
              </a:gs>
              <a:gs pos="100000">
                <a:schemeClr val="accent2">
                  <a:gamma/>
                  <a:shade val="69804"/>
                  <a:invGamma/>
                </a:schemeClr>
              </a:gs>
            </a:gsLst>
            <a:lin ang="0" scaled="1"/>
          </a:gradFill>
          <a:ln w="9525">
            <a:noFill/>
            <a:miter lim="800000"/>
            <a:headEnd/>
            <a:tailEnd/>
          </a:ln>
          <a:effectLst/>
        </p:spPr>
        <p:txBody>
          <a:bodyPr wrap="none" anchor="ctr"/>
          <a:lstStyle/>
          <a:p>
            <a:endParaRPr lang="ja-JP" altLang="en-US"/>
          </a:p>
        </p:txBody>
      </p:sp>
      <p:sp>
        <p:nvSpPr>
          <p:cNvPr id="4099" name="Rectangle 3"/>
          <p:cNvSpPr>
            <a:spLocks noChangeArrowheads="1"/>
          </p:cNvSpPr>
          <p:nvPr/>
        </p:nvSpPr>
        <p:spPr bwMode="gray">
          <a:xfrm>
            <a:off x="-14288" y="0"/>
            <a:ext cx="9158288" cy="1412875"/>
          </a:xfrm>
          <a:prstGeom prst="rect">
            <a:avLst/>
          </a:prstGeom>
          <a:gradFill rotWithShape="1">
            <a:gsLst>
              <a:gs pos="0">
                <a:schemeClr val="accent2"/>
              </a:gs>
              <a:gs pos="100000">
                <a:schemeClr val="accent2">
                  <a:gamma/>
                  <a:shade val="78824"/>
                  <a:invGamma/>
                </a:schemeClr>
              </a:gs>
            </a:gsLst>
            <a:lin ang="0" scaled="1"/>
          </a:gradFill>
          <a:ln w="9525">
            <a:solidFill>
              <a:schemeClr val="tx1"/>
            </a:solidFill>
            <a:miter lim="800000"/>
            <a:headEnd/>
            <a:tailEnd/>
          </a:ln>
          <a:effectLst/>
        </p:spPr>
        <p:txBody>
          <a:bodyPr wrap="none" anchor="ctr"/>
          <a:lstStyle/>
          <a:p>
            <a:endParaRPr lang="ja-JP" altLang="en-US"/>
          </a:p>
        </p:txBody>
      </p:sp>
      <p:sp>
        <p:nvSpPr>
          <p:cNvPr id="4103" name="Rectangle 7"/>
          <p:cNvSpPr>
            <a:spLocks noGrp="1" noChangeArrowheads="1"/>
          </p:cNvSpPr>
          <p:nvPr>
            <p:ph type="ctrTitle"/>
          </p:nvPr>
        </p:nvSpPr>
        <p:spPr>
          <a:xfrm>
            <a:off x="395288" y="2852738"/>
            <a:ext cx="8424862" cy="936625"/>
          </a:xfrm>
        </p:spPr>
        <p:txBody>
          <a:bodyPr/>
          <a:lstStyle>
            <a:lvl1pPr algn="ctr">
              <a:defRPr sz="4000">
                <a:solidFill>
                  <a:schemeClr val="tx1"/>
                </a:solidFill>
              </a:defRPr>
            </a:lvl1pPr>
          </a:lstStyle>
          <a:p>
            <a:r>
              <a:rPr lang="ja-JP" altLang="en-US" smtClean="0"/>
              <a:t>マスタ タイトルの書式設定</a:t>
            </a:r>
            <a:endParaRPr lang="ja-JP" altLang="ja-JP"/>
          </a:p>
        </p:txBody>
      </p:sp>
      <p:sp>
        <p:nvSpPr>
          <p:cNvPr id="4104" name="Rectangle 8"/>
          <p:cNvSpPr>
            <a:spLocks noGrp="1" noChangeArrowheads="1"/>
          </p:cNvSpPr>
          <p:nvPr>
            <p:ph type="subTitle" idx="1"/>
          </p:nvPr>
        </p:nvSpPr>
        <p:spPr>
          <a:xfrm>
            <a:off x="611188" y="3933825"/>
            <a:ext cx="8064500" cy="574675"/>
          </a:xfrm>
        </p:spPr>
        <p:txBody>
          <a:bodyPr/>
          <a:lstStyle>
            <a:lvl1pPr marL="0" indent="0" algn="ctr">
              <a:buFont typeface="Wingdings" pitchFamily="2" charset="2"/>
              <a:buNone/>
              <a:defRPr sz="2800" b="0">
                <a:solidFill>
                  <a:schemeClr val="hlink"/>
                </a:solidFill>
              </a:defRPr>
            </a:lvl1pPr>
          </a:lstStyle>
          <a:p>
            <a:r>
              <a:rPr lang="ja-JP" altLang="en-US" smtClean="0"/>
              <a:t>マスタ サブタイトルの書式設定</a:t>
            </a:r>
            <a:endParaRPr lang="ja-JP" altLang="ja-JP"/>
          </a:p>
        </p:txBody>
      </p:sp>
      <p:sp>
        <p:nvSpPr>
          <p:cNvPr id="4105" name="Rectangle 9"/>
          <p:cNvSpPr>
            <a:spLocks noChangeArrowheads="1"/>
          </p:cNvSpPr>
          <p:nvPr/>
        </p:nvSpPr>
        <p:spPr bwMode="gray">
          <a:xfrm>
            <a:off x="2195513" y="0"/>
            <a:ext cx="6948487" cy="333375"/>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endParaRPr lang="ja-JP" altLang="en-US"/>
          </a:p>
        </p:txBody>
      </p:sp>
      <p:grpSp>
        <p:nvGrpSpPr>
          <p:cNvPr id="2" name="Group 10"/>
          <p:cNvGrpSpPr>
            <a:grpSpLocks/>
          </p:cNvGrpSpPr>
          <p:nvPr/>
        </p:nvGrpSpPr>
        <p:grpSpPr bwMode="auto">
          <a:xfrm>
            <a:off x="7391400" y="0"/>
            <a:ext cx="1143000" cy="304800"/>
            <a:chOff x="4704" y="0"/>
            <a:chExt cx="720" cy="336"/>
          </a:xfrm>
        </p:grpSpPr>
        <p:sp>
          <p:nvSpPr>
            <p:cNvPr id="4107" name="Rectangle 11"/>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endParaRPr lang="ja-JP" altLang="en-US"/>
            </a:p>
          </p:txBody>
        </p:sp>
        <p:sp>
          <p:nvSpPr>
            <p:cNvPr id="4108" name="Rectangle 12"/>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endParaRPr lang="ja-JP" altLang="en-US"/>
            </a:p>
          </p:txBody>
        </p:sp>
        <p:sp>
          <p:nvSpPr>
            <p:cNvPr id="4109" name="Rectangle 13"/>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endParaRPr lang="ja-JP" altLang="en-US"/>
            </a:p>
          </p:txBody>
        </p:sp>
      </p:grpSp>
      <p:sp>
        <p:nvSpPr>
          <p:cNvPr id="4110" name="Rectangle 14"/>
          <p:cNvSpPr>
            <a:spLocks noChangeArrowheads="1"/>
          </p:cNvSpPr>
          <p:nvPr/>
        </p:nvSpPr>
        <p:spPr bwMode="gray">
          <a:xfrm>
            <a:off x="0" y="0"/>
            <a:ext cx="2209800" cy="152400"/>
          </a:xfrm>
          <a:prstGeom prst="rect">
            <a:avLst/>
          </a:prstGeom>
          <a:solidFill>
            <a:schemeClr val="bg1"/>
          </a:solidFill>
          <a:ln w="9525">
            <a:noFill/>
            <a:miter lim="800000"/>
            <a:headEnd/>
            <a:tailEnd/>
          </a:ln>
          <a:effectLst/>
        </p:spPr>
        <p:txBody>
          <a:bodyPr wrap="none" anchor="ctr"/>
          <a:lstStyle/>
          <a:p>
            <a:endParaRPr lang="ja-JP" altLang="en-US"/>
          </a:p>
        </p:txBody>
      </p:sp>
      <p:sp>
        <p:nvSpPr>
          <p:cNvPr id="4111" name="Rectangle 15"/>
          <p:cNvSpPr>
            <a:spLocks noChangeArrowheads="1"/>
          </p:cNvSpPr>
          <p:nvPr/>
        </p:nvSpPr>
        <p:spPr bwMode="gray">
          <a:xfrm>
            <a:off x="0" y="1384300"/>
            <a:ext cx="9144000" cy="215900"/>
          </a:xfrm>
          <a:prstGeom prst="rect">
            <a:avLst/>
          </a:prstGeom>
          <a:gradFill rotWithShape="1">
            <a:gsLst>
              <a:gs pos="0">
                <a:schemeClr val="tx2"/>
              </a:gs>
              <a:gs pos="100000">
                <a:schemeClr val="tx2">
                  <a:gamma/>
                  <a:tint val="0"/>
                  <a:invGamma/>
                </a:schemeClr>
              </a:gs>
            </a:gsLst>
            <a:lin ang="5400000" scaled="1"/>
          </a:gradFill>
          <a:ln w="9525">
            <a:noFill/>
            <a:miter lim="800000"/>
            <a:headEnd/>
            <a:tailEnd/>
          </a:ln>
          <a:effectLst/>
        </p:spPr>
        <p:txBody>
          <a:bodyPr wrap="none" anchor="ctr"/>
          <a:lstStyle/>
          <a:p>
            <a:endParaRPr lang="ja-JP" altLang="en-US"/>
          </a:p>
        </p:txBody>
      </p:sp>
      <p:sp>
        <p:nvSpPr>
          <p:cNvPr id="4112" name="Rectangle 16"/>
          <p:cNvSpPr>
            <a:spLocks noChangeArrowheads="1"/>
          </p:cNvSpPr>
          <p:nvPr/>
        </p:nvSpPr>
        <p:spPr bwMode="gray">
          <a:xfrm>
            <a:off x="0" y="1219200"/>
            <a:ext cx="9144000" cy="228600"/>
          </a:xfrm>
          <a:prstGeom prst="rect">
            <a:avLst/>
          </a:prstGeom>
          <a:solidFill>
            <a:schemeClr val="accent1"/>
          </a:solidFill>
          <a:ln w="9525">
            <a:noFill/>
            <a:miter lim="800000"/>
            <a:headEnd/>
            <a:tailEnd/>
          </a:ln>
          <a:effectLst/>
        </p:spPr>
        <p:txBody>
          <a:bodyPr wrap="none" anchor="ctr"/>
          <a:lstStyle/>
          <a:p>
            <a:endParaRPr lang="ja-JP" altLang="en-US"/>
          </a:p>
        </p:txBody>
      </p:sp>
      <p:sp>
        <p:nvSpPr>
          <p:cNvPr id="4114" name="Rectangle 18"/>
          <p:cNvSpPr>
            <a:spLocks noGrp="1" noChangeArrowheads="1"/>
          </p:cNvSpPr>
          <p:nvPr>
            <p:ph type="dt" sz="half" idx="2"/>
          </p:nvPr>
        </p:nvSpPr>
        <p:spPr>
          <a:xfrm>
            <a:off x="6588125" y="6611938"/>
            <a:ext cx="2133600" cy="268287"/>
          </a:xfrm>
        </p:spPr>
        <p:txBody>
          <a:bodyPr/>
          <a:lstStyle>
            <a:lvl1pPr>
              <a:defRPr>
                <a:solidFill>
                  <a:schemeClr val="bg1"/>
                </a:solidFill>
              </a:defRPr>
            </a:lvl1pPr>
          </a:lstStyle>
          <a:p>
            <a:fld id="{C84F2E02-C1A2-4055-9A23-CDE24FD86D4A}" type="datetimeFigureOut">
              <a:rPr kumimoji="1" lang="ja-JP" altLang="en-US" smtClean="0"/>
              <a:pPr/>
              <a:t>2010/2/13</a:t>
            </a:fld>
            <a:endParaRPr kumimoji="1" lang="ja-JP" altLang="en-US"/>
          </a:p>
        </p:txBody>
      </p:sp>
      <p:sp>
        <p:nvSpPr>
          <p:cNvPr id="4115" name="Rectangle 19"/>
          <p:cNvSpPr>
            <a:spLocks noGrp="1" noChangeArrowheads="1"/>
          </p:cNvSpPr>
          <p:nvPr>
            <p:ph type="sldNum" sz="quarter" idx="4"/>
          </p:nvPr>
        </p:nvSpPr>
        <p:spPr>
          <a:xfrm>
            <a:off x="3590925" y="6611938"/>
            <a:ext cx="2133600" cy="268287"/>
          </a:xfrm>
        </p:spPr>
        <p:txBody>
          <a:bodyPr/>
          <a:lstStyle>
            <a:lvl1pPr>
              <a:defRPr>
                <a:solidFill>
                  <a:schemeClr val="bg1"/>
                </a:solidFill>
              </a:defRPr>
            </a:lvl1pPr>
          </a:lstStyle>
          <a:p>
            <a:fld id="{3ED8E02A-7B9D-485A-941A-F6D125E2ADF4}" type="slidenum">
              <a:rPr kumimoji="1" lang="ja-JP" altLang="en-US" smtClean="0"/>
              <a:pPr/>
              <a:t>&lt;#&gt;</a:t>
            </a:fld>
            <a:endParaRPr kumimoji="1" lang="ja-JP" altLang="en-US"/>
          </a:p>
        </p:txBody>
      </p:sp>
      <p:sp>
        <p:nvSpPr>
          <p:cNvPr id="4116" name="Line 20"/>
          <p:cNvSpPr>
            <a:spLocks noChangeShapeType="1"/>
          </p:cNvSpPr>
          <p:nvPr/>
        </p:nvSpPr>
        <p:spPr bwMode="gray">
          <a:xfrm flipH="1">
            <a:off x="0" y="1219200"/>
            <a:ext cx="9144000" cy="0"/>
          </a:xfrm>
          <a:prstGeom prst="line">
            <a:avLst/>
          </a:prstGeom>
          <a:noFill/>
          <a:ln w="9525">
            <a:solidFill>
              <a:schemeClr val="bg1"/>
            </a:solidFill>
            <a:round/>
            <a:headEnd/>
            <a:tailEnd/>
          </a:ln>
          <a:effectLst/>
        </p:spPr>
        <p:txBody>
          <a:bodyPr/>
          <a:lstStyle/>
          <a:p>
            <a:endParaRPr lang="ja-JP" altLang="en-US"/>
          </a:p>
        </p:txBody>
      </p:sp>
      <p:grpSp>
        <p:nvGrpSpPr>
          <p:cNvPr id="3" name="Group 21"/>
          <p:cNvGrpSpPr>
            <a:grpSpLocks/>
          </p:cNvGrpSpPr>
          <p:nvPr/>
        </p:nvGrpSpPr>
        <p:grpSpPr bwMode="auto">
          <a:xfrm>
            <a:off x="0" y="6616700"/>
            <a:ext cx="2700338" cy="255588"/>
            <a:chOff x="0" y="4168"/>
            <a:chExt cx="1701" cy="161"/>
          </a:xfrm>
        </p:grpSpPr>
        <p:sp>
          <p:nvSpPr>
            <p:cNvPr id="4118" name="Rectangle 22"/>
            <p:cNvSpPr>
              <a:spLocks noChangeArrowheads="1"/>
            </p:cNvSpPr>
            <p:nvPr/>
          </p:nvSpPr>
          <p:spPr bwMode="gray">
            <a:xfrm>
              <a:off x="0" y="4171"/>
              <a:ext cx="1501" cy="158"/>
            </a:xfrm>
            <a:prstGeom prst="rect">
              <a:avLst/>
            </a:prstGeom>
            <a:solidFill>
              <a:schemeClr val="hlink"/>
            </a:solidFill>
            <a:ln w="9525">
              <a:noFill/>
              <a:miter lim="800000"/>
              <a:headEnd/>
              <a:tailEnd/>
            </a:ln>
            <a:effectLst/>
          </p:spPr>
          <p:txBody>
            <a:bodyPr wrap="none" anchor="ctr"/>
            <a:lstStyle/>
            <a:p>
              <a:endParaRPr lang="ja-JP" altLang="en-US"/>
            </a:p>
          </p:txBody>
        </p:sp>
        <p:sp>
          <p:nvSpPr>
            <p:cNvPr id="4119" name="AutoShape 23"/>
            <p:cNvSpPr>
              <a:spLocks noChangeArrowheads="1"/>
            </p:cNvSpPr>
            <p:nvPr userDrawn="1"/>
          </p:nvSpPr>
          <p:spPr bwMode="gray">
            <a:xfrm>
              <a:off x="930" y="4168"/>
              <a:ext cx="771" cy="157"/>
            </a:xfrm>
            <a:prstGeom prst="parallelogram">
              <a:avLst>
                <a:gd name="adj" fmla="val 122771"/>
              </a:avLst>
            </a:prstGeom>
            <a:solidFill>
              <a:schemeClr val="hlink"/>
            </a:solidFill>
            <a:ln w="9525">
              <a:noFill/>
              <a:miter lim="800000"/>
              <a:headEnd/>
              <a:tailEnd/>
            </a:ln>
            <a:effectLst/>
          </p:spPr>
          <p:txBody>
            <a:bodyPr wrap="none" anchor="ctr"/>
            <a:lstStyle/>
            <a:p>
              <a:endParaRPr lang="ja-JP" altLang="en-US"/>
            </a:p>
          </p:txBody>
        </p:sp>
      </p:grpSp>
      <p:sp>
        <p:nvSpPr>
          <p:cNvPr id="4120" name="Rectangle 24"/>
          <p:cNvSpPr>
            <a:spLocks noGrp="1" noChangeArrowheads="1"/>
          </p:cNvSpPr>
          <p:nvPr>
            <p:ph type="ftr" sz="quarter" idx="3"/>
          </p:nvPr>
        </p:nvSpPr>
        <p:spPr>
          <a:xfrm>
            <a:off x="179388" y="6588125"/>
            <a:ext cx="2232025" cy="268288"/>
          </a:xfrm>
        </p:spPr>
        <p:txBody>
          <a:bodyPr/>
          <a:lstStyle>
            <a:lvl1pPr algn="l">
              <a:defRPr sz="1200" b="1">
                <a:solidFill>
                  <a:schemeClr val="bg1"/>
                </a:solidFill>
              </a:defRPr>
            </a:lvl1pPr>
          </a:lstStyle>
          <a:p>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0663" y="333375"/>
            <a:ext cx="1962150" cy="5976938"/>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684213" y="333375"/>
            <a:ext cx="5734050" cy="5976938"/>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684213" y="1412875"/>
            <a:ext cx="38481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84713" y="1412875"/>
            <a:ext cx="384810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8" name="フッター プレースホルダ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4" name="フッター プレースホルダ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 4"/>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3" name="フッター プレースホルダ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 3"/>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p:txBody>
          <a:bodyPr/>
          <a:lstStyle>
            <a:lvl1pPr>
              <a:defRPr/>
            </a:lvl1pPr>
          </a:lstStyle>
          <a:p>
            <a:fld id="{C84F2E02-C1A2-4055-9A23-CDE24FD86D4A}" type="datetimeFigureOut">
              <a:rPr kumimoji="1" lang="ja-JP" altLang="en-US" smtClean="0"/>
              <a:pPr/>
              <a:t>2010/2/13</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3ED8E02A-7B9D-485A-941A-F6D125E2ADF4}"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gray">
          <a:xfrm>
            <a:off x="-14288" y="0"/>
            <a:ext cx="9158288" cy="1268413"/>
          </a:xfrm>
          <a:prstGeom prst="rect">
            <a:avLst/>
          </a:prstGeom>
          <a:gradFill rotWithShape="1">
            <a:gsLst>
              <a:gs pos="0">
                <a:schemeClr val="accent2"/>
              </a:gs>
              <a:gs pos="100000">
                <a:schemeClr val="accent2">
                  <a:gamma/>
                  <a:shade val="78824"/>
                  <a:invGamma/>
                </a:schemeClr>
              </a:gs>
            </a:gsLst>
            <a:lin ang="0" scaled="1"/>
          </a:gradFill>
          <a:ln w="9525">
            <a:solidFill>
              <a:schemeClr val="tx1"/>
            </a:solidFill>
            <a:miter lim="800000"/>
            <a:headEnd/>
            <a:tailEnd/>
          </a:ln>
          <a:effectLst/>
        </p:spPr>
        <p:txBody>
          <a:bodyPr wrap="none" anchor="ctr"/>
          <a:lstStyle/>
          <a:p>
            <a:endParaRPr lang="ja-JP" altLang="en-US"/>
          </a:p>
        </p:txBody>
      </p:sp>
      <p:sp>
        <p:nvSpPr>
          <p:cNvPr id="3079" name="Rectangle 7"/>
          <p:cNvSpPr>
            <a:spLocks noChangeArrowheads="1"/>
          </p:cNvSpPr>
          <p:nvPr/>
        </p:nvSpPr>
        <p:spPr bwMode="gray">
          <a:xfrm>
            <a:off x="0" y="0"/>
            <a:ext cx="9144000" cy="333375"/>
          </a:xfrm>
          <a:prstGeom prst="rect">
            <a:avLst/>
          </a:prstGeom>
          <a:gradFill rotWithShape="0">
            <a:gsLst>
              <a:gs pos="0">
                <a:schemeClr val="hlink">
                  <a:gamma/>
                  <a:tint val="0"/>
                  <a:invGamma/>
                </a:schemeClr>
              </a:gs>
              <a:gs pos="100000">
                <a:schemeClr val="hlink"/>
              </a:gs>
            </a:gsLst>
            <a:lin ang="0" scaled="1"/>
          </a:gradFill>
          <a:ln w="9525">
            <a:noFill/>
            <a:miter lim="800000"/>
            <a:headEnd/>
            <a:tailEnd/>
          </a:ln>
          <a:effectLst/>
        </p:spPr>
        <p:txBody>
          <a:bodyPr wrap="none" anchor="ctr"/>
          <a:lstStyle/>
          <a:p>
            <a:endParaRPr lang="ja-JP" altLang="en-US"/>
          </a:p>
        </p:txBody>
      </p:sp>
      <p:grpSp>
        <p:nvGrpSpPr>
          <p:cNvPr id="3" name="Group 8"/>
          <p:cNvGrpSpPr>
            <a:grpSpLocks/>
          </p:cNvGrpSpPr>
          <p:nvPr/>
        </p:nvGrpSpPr>
        <p:grpSpPr bwMode="auto">
          <a:xfrm>
            <a:off x="395288" y="0"/>
            <a:ext cx="1143000" cy="304800"/>
            <a:chOff x="4704" y="0"/>
            <a:chExt cx="720" cy="336"/>
          </a:xfrm>
        </p:grpSpPr>
        <p:sp>
          <p:nvSpPr>
            <p:cNvPr id="3081" name="Rectangle 9"/>
            <p:cNvSpPr>
              <a:spLocks noChangeArrowheads="1"/>
            </p:cNvSpPr>
            <p:nvPr userDrawn="1"/>
          </p:nvSpPr>
          <p:spPr bwMode="gray">
            <a:xfrm>
              <a:off x="4704" y="0"/>
              <a:ext cx="48" cy="336"/>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82" name="Rectangle 10"/>
            <p:cNvSpPr>
              <a:spLocks noChangeArrowheads="1"/>
            </p:cNvSpPr>
            <p:nvPr userDrawn="1"/>
          </p:nvSpPr>
          <p:spPr bwMode="gray">
            <a:xfrm>
              <a:off x="5040" y="0"/>
              <a:ext cx="48" cy="336"/>
            </a:xfrm>
            <a:prstGeom prst="rect">
              <a:avLst/>
            </a:prstGeom>
            <a:solidFill>
              <a:schemeClr val="folHlink"/>
            </a:solidFill>
            <a:ln w="9525">
              <a:noFill/>
              <a:miter lim="800000"/>
              <a:headEnd/>
              <a:tailEnd/>
            </a:ln>
            <a:effectLst/>
          </p:spPr>
          <p:txBody>
            <a:bodyPr wrap="none" anchor="ctr"/>
            <a:lstStyle/>
            <a:p>
              <a:endParaRPr lang="ja-JP" altLang="en-US"/>
            </a:p>
          </p:txBody>
        </p:sp>
        <p:sp>
          <p:nvSpPr>
            <p:cNvPr id="3083" name="Rectangle 11"/>
            <p:cNvSpPr>
              <a:spLocks noChangeArrowheads="1"/>
            </p:cNvSpPr>
            <p:nvPr userDrawn="1"/>
          </p:nvSpPr>
          <p:spPr bwMode="gray">
            <a:xfrm>
              <a:off x="5376" y="0"/>
              <a:ext cx="48" cy="336"/>
            </a:xfrm>
            <a:prstGeom prst="rect">
              <a:avLst/>
            </a:prstGeom>
            <a:solidFill>
              <a:schemeClr val="accent2"/>
            </a:solidFill>
            <a:ln w="9525">
              <a:noFill/>
              <a:miter lim="800000"/>
              <a:headEnd/>
              <a:tailEnd/>
            </a:ln>
            <a:effectLst/>
          </p:spPr>
          <p:txBody>
            <a:bodyPr wrap="none" anchor="ctr"/>
            <a:lstStyle/>
            <a:p>
              <a:endParaRPr lang="ja-JP" altLang="en-US"/>
            </a:p>
          </p:txBody>
        </p:sp>
      </p:grpSp>
      <p:sp>
        <p:nvSpPr>
          <p:cNvPr id="3085" name="Rectangle 13"/>
          <p:cNvSpPr>
            <a:spLocks noGrp="1" noChangeArrowheads="1"/>
          </p:cNvSpPr>
          <p:nvPr>
            <p:ph type="body" idx="1"/>
          </p:nvPr>
        </p:nvSpPr>
        <p:spPr bwMode="gray">
          <a:xfrm>
            <a:off x="684213" y="1412875"/>
            <a:ext cx="7848600" cy="48974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ja-JP" altLang="ja-JP" smtClean="0"/>
          </a:p>
        </p:txBody>
      </p:sp>
      <p:sp>
        <p:nvSpPr>
          <p:cNvPr id="3086" name="Rectangle 14"/>
          <p:cNvSpPr>
            <a:spLocks noGrp="1" noChangeArrowheads="1"/>
          </p:cNvSpPr>
          <p:nvPr>
            <p:ph type="dt" sz="half" idx="2"/>
          </p:nvPr>
        </p:nvSpPr>
        <p:spPr bwMode="gray">
          <a:xfrm>
            <a:off x="4572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mn-lt"/>
              </a:defRPr>
            </a:lvl1pPr>
          </a:lstStyle>
          <a:p>
            <a:fld id="{C84F2E02-C1A2-4055-9A23-CDE24FD86D4A}" type="datetimeFigureOut">
              <a:rPr kumimoji="1" lang="ja-JP" altLang="en-US" smtClean="0"/>
              <a:pPr/>
              <a:t>2010/2/13</a:t>
            </a:fld>
            <a:endParaRPr kumimoji="1" lang="ja-JP" altLang="en-US"/>
          </a:p>
        </p:txBody>
      </p:sp>
      <p:sp>
        <p:nvSpPr>
          <p:cNvPr id="3087" name="Rectangle 15"/>
          <p:cNvSpPr>
            <a:spLocks noGrp="1" noChangeArrowheads="1"/>
          </p:cNvSpPr>
          <p:nvPr>
            <p:ph type="ftr" sz="quarter" idx="3"/>
          </p:nvPr>
        </p:nvSpPr>
        <p:spPr bwMode="gray">
          <a:xfrm>
            <a:off x="5940425" y="6453188"/>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spcBef>
                <a:spcPct val="50000"/>
              </a:spcBef>
              <a:defRPr kumimoji="0" sz="1400">
                <a:latin typeface="Verdana" pitchFamily="34" charset="0"/>
              </a:defRPr>
            </a:lvl1pPr>
          </a:lstStyle>
          <a:p>
            <a:endParaRPr kumimoji="1" lang="ja-JP" altLang="en-US"/>
          </a:p>
        </p:txBody>
      </p:sp>
      <p:sp>
        <p:nvSpPr>
          <p:cNvPr id="3088" name="Rectangle 16"/>
          <p:cNvSpPr>
            <a:spLocks noGrp="1" noChangeArrowheads="1"/>
          </p:cNvSpPr>
          <p:nvPr>
            <p:ph type="sldNum" sz="quarter" idx="4"/>
          </p:nvPr>
        </p:nvSpPr>
        <p:spPr bwMode="gray">
          <a:xfrm>
            <a:off x="32766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fld id="{3ED8E02A-7B9D-485A-941A-F6D125E2ADF4}" type="slidenum">
              <a:rPr kumimoji="1" lang="ja-JP" altLang="en-US" smtClean="0"/>
              <a:pPr/>
              <a:t>&lt;#&gt;</a:t>
            </a:fld>
            <a:endParaRPr kumimoji="1" lang="ja-JP" altLang="en-US"/>
          </a:p>
        </p:txBody>
      </p:sp>
      <p:grpSp>
        <p:nvGrpSpPr>
          <p:cNvPr id="4" name="Group 17"/>
          <p:cNvGrpSpPr>
            <a:grpSpLocks/>
          </p:cNvGrpSpPr>
          <p:nvPr/>
        </p:nvGrpSpPr>
        <p:grpSpPr bwMode="auto">
          <a:xfrm>
            <a:off x="0" y="892175"/>
            <a:ext cx="9144000" cy="400050"/>
            <a:chOff x="0" y="562"/>
            <a:chExt cx="5760" cy="252"/>
          </a:xfrm>
        </p:grpSpPr>
        <p:sp>
          <p:nvSpPr>
            <p:cNvPr id="3090" name="Rectangle 18"/>
            <p:cNvSpPr>
              <a:spLocks noChangeArrowheads="1"/>
            </p:cNvSpPr>
            <p:nvPr/>
          </p:nvSpPr>
          <p:spPr bwMode="gray">
            <a:xfrm>
              <a:off x="0" y="678"/>
              <a:ext cx="5760" cy="136"/>
            </a:xfrm>
            <a:prstGeom prst="rect">
              <a:avLst/>
            </a:prstGeom>
            <a:gradFill rotWithShape="1">
              <a:gsLst>
                <a:gs pos="0">
                  <a:schemeClr val="tx2"/>
                </a:gs>
                <a:gs pos="100000">
                  <a:schemeClr val="tx2">
                    <a:gamma/>
                    <a:tint val="0"/>
                    <a:invGamma/>
                  </a:schemeClr>
                </a:gs>
              </a:gsLst>
              <a:lin ang="5400000" scaled="1"/>
            </a:gradFill>
            <a:ln w="9525">
              <a:noFill/>
              <a:miter lim="800000"/>
              <a:headEnd/>
              <a:tailEnd/>
            </a:ln>
            <a:effectLst/>
          </p:spPr>
          <p:txBody>
            <a:bodyPr wrap="none" anchor="ctr"/>
            <a:lstStyle/>
            <a:p>
              <a:endParaRPr lang="ja-JP" altLang="en-US"/>
            </a:p>
          </p:txBody>
        </p:sp>
        <p:grpSp>
          <p:nvGrpSpPr>
            <p:cNvPr id="5" name="Group 19"/>
            <p:cNvGrpSpPr>
              <a:grpSpLocks/>
            </p:cNvGrpSpPr>
            <p:nvPr/>
          </p:nvGrpSpPr>
          <p:grpSpPr bwMode="auto">
            <a:xfrm>
              <a:off x="0" y="562"/>
              <a:ext cx="5760" cy="138"/>
              <a:chOff x="0" y="576"/>
              <a:chExt cx="5760" cy="138"/>
            </a:xfrm>
          </p:grpSpPr>
          <p:sp>
            <p:nvSpPr>
              <p:cNvPr id="3092" name="Rectangle 20"/>
              <p:cNvSpPr>
                <a:spLocks noChangeArrowheads="1"/>
              </p:cNvSpPr>
              <p:nvPr/>
            </p:nvSpPr>
            <p:spPr bwMode="gray">
              <a:xfrm flipH="1" flipV="1">
                <a:off x="0" y="666"/>
                <a:ext cx="5760" cy="48"/>
              </a:xfrm>
              <a:prstGeom prst="rect">
                <a:avLst/>
              </a:prstGeom>
              <a:solidFill>
                <a:schemeClr val="bg1"/>
              </a:solidFill>
              <a:ln w="9525">
                <a:noFill/>
                <a:miter lim="800000"/>
                <a:headEnd/>
                <a:tailEnd/>
              </a:ln>
              <a:effectLst/>
            </p:spPr>
            <p:txBody>
              <a:bodyPr wrap="none" anchor="ctr"/>
              <a:lstStyle/>
              <a:p>
                <a:endParaRPr lang="ja-JP" altLang="en-US"/>
              </a:p>
            </p:txBody>
          </p:sp>
          <p:sp>
            <p:nvSpPr>
              <p:cNvPr id="3093" name="Rectangle 21"/>
              <p:cNvSpPr>
                <a:spLocks noChangeArrowheads="1"/>
              </p:cNvSpPr>
              <p:nvPr/>
            </p:nvSpPr>
            <p:spPr bwMode="gray">
              <a:xfrm flipH="1" flipV="1">
                <a:off x="4656" y="576"/>
                <a:ext cx="1104" cy="96"/>
              </a:xfrm>
              <a:prstGeom prst="rect">
                <a:avLst/>
              </a:prstGeom>
              <a:solidFill>
                <a:schemeClr val="bg1"/>
              </a:solidFill>
              <a:ln w="9525">
                <a:noFill/>
                <a:miter lim="800000"/>
                <a:headEnd/>
                <a:tailEnd/>
              </a:ln>
              <a:effectLst/>
            </p:spPr>
            <p:txBody>
              <a:bodyPr wrap="none" anchor="ctr"/>
              <a:lstStyle/>
              <a:p>
                <a:endParaRPr lang="ja-JP" altLang="en-US"/>
              </a:p>
            </p:txBody>
          </p:sp>
          <p:sp>
            <p:nvSpPr>
              <p:cNvPr id="3094" name="Freeform 22"/>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bg1"/>
              </a:solidFill>
              <a:ln w="9525">
                <a:noFill/>
                <a:round/>
                <a:headEnd/>
                <a:tailEnd/>
              </a:ln>
              <a:effectLst/>
            </p:spPr>
            <p:txBody>
              <a:bodyPr/>
              <a:lstStyle/>
              <a:p>
                <a:endParaRPr lang="ja-JP" altLang="en-US"/>
              </a:p>
            </p:txBody>
          </p:sp>
        </p:grpSp>
        <p:grpSp>
          <p:nvGrpSpPr>
            <p:cNvPr id="6" name="Group 23"/>
            <p:cNvGrpSpPr>
              <a:grpSpLocks/>
            </p:cNvGrpSpPr>
            <p:nvPr userDrawn="1"/>
          </p:nvGrpSpPr>
          <p:grpSpPr bwMode="auto">
            <a:xfrm>
              <a:off x="0" y="571"/>
              <a:ext cx="5760" cy="138"/>
              <a:chOff x="0" y="576"/>
              <a:chExt cx="5760" cy="138"/>
            </a:xfrm>
          </p:grpSpPr>
          <p:sp>
            <p:nvSpPr>
              <p:cNvPr id="3096" name="Rectangle 24"/>
              <p:cNvSpPr>
                <a:spLocks noChangeArrowheads="1"/>
              </p:cNvSpPr>
              <p:nvPr/>
            </p:nvSpPr>
            <p:spPr bwMode="gray">
              <a:xfrm flipH="1" flipV="1">
                <a:off x="0" y="666"/>
                <a:ext cx="5760" cy="48"/>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97" name="Rectangle 25"/>
              <p:cNvSpPr>
                <a:spLocks noChangeArrowheads="1"/>
              </p:cNvSpPr>
              <p:nvPr/>
            </p:nvSpPr>
            <p:spPr bwMode="gray">
              <a:xfrm flipH="1" flipV="1">
                <a:off x="4656" y="576"/>
                <a:ext cx="1104" cy="96"/>
              </a:xfrm>
              <a:prstGeom prst="rect">
                <a:avLst/>
              </a:prstGeom>
              <a:solidFill>
                <a:schemeClr val="accent1"/>
              </a:solidFill>
              <a:ln w="9525">
                <a:noFill/>
                <a:miter lim="800000"/>
                <a:headEnd/>
                <a:tailEnd/>
              </a:ln>
              <a:effectLst/>
            </p:spPr>
            <p:txBody>
              <a:bodyPr wrap="none" anchor="ctr"/>
              <a:lstStyle/>
              <a:p>
                <a:endParaRPr lang="ja-JP" altLang="en-US"/>
              </a:p>
            </p:txBody>
          </p:sp>
          <p:sp>
            <p:nvSpPr>
              <p:cNvPr id="3098" name="Freeform 26"/>
              <p:cNvSpPr>
                <a:spLocks/>
              </p:cNvSpPr>
              <p:nvPr/>
            </p:nvSpPr>
            <p:spPr bwMode="gray">
              <a:xfrm flipH="1" flipV="1">
                <a:off x="4560" y="576"/>
                <a:ext cx="96" cy="96"/>
              </a:xfrm>
              <a:custGeom>
                <a:avLst/>
                <a:gdLst/>
                <a:ahLst/>
                <a:cxnLst>
                  <a:cxn ang="0">
                    <a:pos x="192" y="0"/>
                  </a:cxn>
                  <a:cxn ang="0">
                    <a:pos x="0" y="0"/>
                  </a:cxn>
                  <a:cxn ang="0">
                    <a:pos x="0" y="192"/>
                  </a:cxn>
                  <a:cxn ang="0">
                    <a:pos x="192" y="0"/>
                  </a:cxn>
                </a:cxnLst>
                <a:rect l="0" t="0" r="r" b="b"/>
                <a:pathLst>
                  <a:path w="192" h="192">
                    <a:moveTo>
                      <a:pt x="192" y="0"/>
                    </a:moveTo>
                    <a:lnTo>
                      <a:pt x="0" y="0"/>
                    </a:lnTo>
                    <a:lnTo>
                      <a:pt x="0" y="192"/>
                    </a:lnTo>
                    <a:lnTo>
                      <a:pt x="192" y="0"/>
                    </a:lnTo>
                    <a:close/>
                  </a:path>
                </a:pathLst>
              </a:custGeom>
              <a:solidFill>
                <a:schemeClr val="accent1"/>
              </a:solidFill>
              <a:ln w="9525">
                <a:noFill/>
                <a:round/>
                <a:headEnd/>
                <a:tailEnd/>
              </a:ln>
              <a:effectLst/>
            </p:spPr>
            <p:txBody>
              <a:bodyPr/>
              <a:lstStyle/>
              <a:p>
                <a:endParaRPr lang="ja-JP" altLang="en-US"/>
              </a:p>
            </p:txBody>
          </p:sp>
        </p:grpSp>
      </p:grpSp>
      <p:sp>
        <p:nvSpPr>
          <p:cNvPr id="3099" name="Rectangle 27"/>
          <p:cNvSpPr>
            <a:spLocks noGrp="1" noChangeArrowheads="1"/>
          </p:cNvSpPr>
          <p:nvPr>
            <p:ph type="title"/>
          </p:nvPr>
        </p:nvSpPr>
        <p:spPr bwMode="gray">
          <a:xfrm>
            <a:off x="971550" y="333375"/>
            <a:ext cx="7200900" cy="5746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ja-JP" altLang="ja-JP" smtClean="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spcBef>
          <a:spcPct val="0"/>
        </a:spcBef>
        <a:spcAft>
          <a:spcPct val="0"/>
        </a:spcAft>
        <a:defRPr kumimoji="1" sz="3600">
          <a:solidFill>
            <a:schemeClr val="bg1"/>
          </a:solidFill>
          <a:latin typeface="+mj-lt"/>
          <a:ea typeface="+mj-ea"/>
          <a:cs typeface="+mj-cs"/>
        </a:defRPr>
      </a:lvl1pPr>
      <a:lvl2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2pPr>
      <a:lvl3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3pPr>
      <a:lvl4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4pPr>
      <a:lvl5pPr algn="l" rtl="0" eaLnBrk="1" fontAlgn="base" hangingPunct="1">
        <a:spcBef>
          <a:spcPct val="0"/>
        </a:spcBef>
        <a:spcAft>
          <a:spcPct val="0"/>
        </a:spcAft>
        <a:defRPr kumimoji="1" sz="3600">
          <a:solidFill>
            <a:schemeClr val="bg1"/>
          </a:solidFill>
          <a:latin typeface="ＭＳ Ｐゴシック" charset="-128"/>
          <a:ea typeface="ＭＳ Ｐゴシック" charset="-128"/>
        </a:defRPr>
      </a:lvl5pPr>
      <a:lvl6pPr marL="4572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6pPr>
      <a:lvl7pPr marL="9144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7pPr>
      <a:lvl8pPr marL="13716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8pPr>
      <a:lvl9pPr marL="1828800" algn="l" rtl="0" eaLnBrk="1" fontAlgn="base" hangingPunct="1">
        <a:spcBef>
          <a:spcPct val="0"/>
        </a:spcBef>
        <a:spcAft>
          <a:spcPct val="0"/>
        </a:spcAft>
        <a:defRPr kumimoji="1" sz="3600">
          <a:solidFill>
            <a:schemeClr val="bg1"/>
          </a:solidFill>
          <a:latin typeface="ＭＳ Ｐゴシック" charset="-128"/>
          <a:ea typeface="ＭＳ Ｐゴシック" charset="-128"/>
        </a:defRPr>
      </a:lvl9pPr>
    </p:titleStyle>
    <p:bodyStyle>
      <a:lvl1pPr marL="342900" indent="-342900" algn="l" rtl="0" eaLnBrk="1" fontAlgn="base" hangingPunct="1">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0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60000"/>
        <a:buFont typeface="Wingdings" pitchFamily="2" charset="2"/>
        <a:buChar char="n"/>
        <a:defRPr kumimoji="1">
          <a:solidFill>
            <a:schemeClr val="tx1"/>
          </a:solidFill>
          <a:latin typeface="+mn-lt"/>
          <a:ea typeface="+mn-ea"/>
        </a:defRPr>
      </a:lvl3pPr>
      <a:lvl4pPr marL="1600200" indent="-228600" algn="l" rtl="0" eaLnBrk="1" fontAlgn="base" hangingPunct="1">
        <a:spcBef>
          <a:spcPct val="20000"/>
        </a:spcBef>
        <a:spcAft>
          <a:spcPct val="0"/>
        </a:spcAft>
        <a:buChar char="–"/>
        <a:defRPr kumimoji="1">
          <a:solidFill>
            <a:schemeClr val="tx1"/>
          </a:solidFill>
          <a:latin typeface="+mn-lt"/>
          <a:ea typeface="+mn-ea"/>
        </a:defRPr>
      </a:lvl4pPr>
      <a:lvl5pPr marL="2057400" indent="-228600" algn="l" rtl="0" eaLnBrk="1" fontAlgn="base" hangingPunct="1">
        <a:spcBef>
          <a:spcPct val="20000"/>
        </a:spcBef>
        <a:spcAft>
          <a:spcPct val="0"/>
        </a:spcAft>
        <a:buChar char="•"/>
        <a:defRPr kumimoji="1">
          <a:solidFill>
            <a:schemeClr val="tx1"/>
          </a:solidFill>
          <a:latin typeface="+mn-lt"/>
          <a:ea typeface="+mn-ea"/>
        </a:defRPr>
      </a:lvl5pPr>
      <a:lvl6pPr marL="2514600" indent="-228600" algn="l" rtl="0" eaLnBrk="1" fontAlgn="base" hangingPunct="1">
        <a:spcBef>
          <a:spcPct val="20000"/>
        </a:spcBef>
        <a:spcAft>
          <a:spcPct val="0"/>
        </a:spcAft>
        <a:buChar char="•"/>
        <a:defRPr kumimoji="1">
          <a:solidFill>
            <a:schemeClr val="tx1"/>
          </a:solidFill>
          <a:latin typeface="+mn-lt"/>
          <a:ea typeface="+mn-ea"/>
        </a:defRPr>
      </a:lvl6pPr>
      <a:lvl7pPr marL="2971800" indent="-228600" algn="l" rtl="0" eaLnBrk="1" fontAlgn="base" hangingPunct="1">
        <a:spcBef>
          <a:spcPct val="20000"/>
        </a:spcBef>
        <a:spcAft>
          <a:spcPct val="0"/>
        </a:spcAft>
        <a:buChar char="•"/>
        <a:defRPr kumimoji="1">
          <a:solidFill>
            <a:schemeClr val="tx1"/>
          </a:solidFill>
          <a:latin typeface="+mn-lt"/>
          <a:ea typeface="+mn-ea"/>
        </a:defRPr>
      </a:lvl7pPr>
      <a:lvl8pPr marL="3429000" indent="-228600" algn="l" rtl="0" eaLnBrk="1" fontAlgn="base" hangingPunct="1">
        <a:spcBef>
          <a:spcPct val="20000"/>
        </a:spcBef>
        <a:spcAft>
          <a:spcPct val="0"/>
        </a:spcAft>
        <a:buChar char="•"/>
        <a:defRPr kumimoji="1">
          <a:solidFill>
            <a:schemeClr val="tx1"/>
          </a:solidFill>
          <a:latin typeface="+mn-lt"/>
          <a:ea typeface="+mn-ea"/>
        </a:defRPr>
      </a:lvl8pPr>
      <a:lvl9pPr marL="3886200" indent="-228600" algn="l" rtl="0" eaLnBrk="1" fontAlgn="base" hangingPunct="1">
        <a:spcBef>
          <a:spcPct val="20000"/>
        </a:spcBef>
        <a:spcAft>
          <a:spcPct val="0"/>
        </a:spcAft>
        <a:buChar char="•"/>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288" y="2571744"/>
            <a:ext cx="8424862" cy="1217619"/>
          </a:xfrm>
        </p:spPr>
        <p:txBody>
          <a:bodyPr/>
          <a:lstStyle/>
          <a:p>
            <a:r>
              <a:rPr kumimoji="1" lang="en-US" altLang="ja-JP" dirty="0" smtClean="0"/>
              <a:t>C</a:t>
            </a:r>
            <a:r>
              <a:rPr kumimoji="1" lang="ja-JP" altLang="en-US" dirty="0" smtClean="0"/>
              <a:t>言語穴埋め問題を用いた</a:t>
            </a:r>
            <a:r>
              <a:rPr kumimoji="1" lang="en-US" altLang="ja-JP" dirty="0" smtClean="0"/>
              <a:t/>
            </a:r>
            <a:br>
              <a:rPr kumimoji="1" lang="en-US" altLang="ja-JP" dirty="0" smtClean="0"/>
            </a:br>
            <a:r>
              <a:rPr kumimoji="1" lang="ja-JP" altLang="en-US" dirty="0" smtClean="0"/>
              <a:t>学習システムの実現</a:t>
            </a:r>
            <a:endParaRPr kumimoji="1" lang="ja-JP" altLang="en-US" dirty="0"/>
          </a:p>
        </p:txBody>
      </p:sp>
      <p:sp>
        <p:nvSpPr>
          <p:cNvPr id="3" name="サブタイトル 2"/>
          <p:cNvSpPr>
            <a:spLocks noGrp="1"/>
          </p:cNvSpPr>
          <p:nvPr>
            <p:ph type="subTitle" idx="1"/>
          </p:nvPr>
        </p:nvSpPr>
        <p:spPr/>
        <p:txBody>
          <a:bodyPr/>
          <a:lstStyle/>
          <a:p>
            <a:r>
              <a:rPr lang="ja-JP" altLang="en-US" sz="3200" dirty="0" smtClean="0"/>
              <a:t>知能メディア工学研究室　　</a:t>
            </a:r>
            <a:r>
              <a:rPr lang="ja-JP" altLang="en-US" sz="3200" dirty="0" smtClean="0">
                <a:solidFill>
                  <a:srgbClr val="7030A0"/>
                </a:solidFill>
              </a:rPr>
              <a:t>有安浩平</a:t>
            </a:r>
            <a:endParaRPr kumimoji="1" lang="ja-JP" altLang="en-US" sz="3200" dirty="0">
              <a:solidFill>
                <a:srgbClr val="7030A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FF0000"/>
                </a:solidFill>
              </a:rPr>
              <a:t>問題の自動生成</a:t>
            </a:r>
            <a:endParaRPr kumimoji="1" lang="ja-JP" altLang="en-US" sz="60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問題作成意図</a:t>
            </a:r>
            <a:endParaRPr kumimoji="1" lang="ja-JP" altLang="en-US" dirty="0"/>
          </a:p>
        </p:txBody>
      </p:sp>
      <p:sp>
        <p:nvSpPr>
          <p:cNvPr id="3" name="コンテンツ プレースホルダ 2"/>
          <p:cNvSpPr>
            <a:spLocks noGrp="1"/>
          </p:cNvSpPr>
          <p:nvPr>
            <p:ph idx="1"/>
          </p:nvPr>
        </p:nvSpPr>
        <p:spPr/>
        <p:txBody>
          <a:bodyPr/>
          <a:lstStyle/>
          <a:p>
            <a:r>
              <a:rPr lang="ja-JP" altLang="en-US" sz="2800" dirty="0" smtClean="0"/>
              <a:t>問題作成意図を設けより簡単に問題作成が　　出来るように</a:t>
            </a:r>
          </a:p>
          <a:p>
            <a:r>
              <a:rPr lang="ja-JP" altLang="en-US" sz="2900" dirty="0" smtClean="0"/>
              <a:t>問題作成意図</a:t>
            </a:r>
            <a:endParaRPr lang="en-US" altLang="ja-JP" sz="2900" dirty="0" smtClean="0"/>
          </a:p>
          <a:p>
            <a:pPr lvl="1"/>
            <a:r>
              <a:rPr lang="ja-JP" altLang="en-US" sz="2900" dirty="0" smtClean="0"/>
              <a:t>例：表示関数の使い方が分かっているか</a:t>
            </a:r>
            <a:endParaRPr lang="en-US" altLang="ja-JP" sz="2900" dirty="0" smtClean="0"/>
          </a:p>
          <a:p>
            <a:pPr lvl="1">
              <a:buNone/>
            </a:pPr>
            <a:r>
              <a:rPr lang="ja-JP" altLang="en-US" sz="2900" dirty="0" smtClean="0"/>
              <a:t>　　　　ｆ</a:t>
            </a:r>
            <a:r>
              <a:rPr lang="en-US" altLang="ja-JP" sz="2900" dirty="0" smtClean="0"/>
              <a:t>or</a:t>
            </a:r>
            <a:r>
              <a:rPr lang="ja-JP" altLang="en-US" sz="2900" dirty="0" smtClean="0"/>
              <a:t>文の使い方が分かっているか</a:t>
            </a:r>
            <a:endParaRPr lang="en-US" altLang="ja-JP" sz="2700" dirty="0" smtClean="0"/>
          </a:p>
          <a:p>
            <a:pPr lvl="1"/>
            <a:r>
              <a:rPr lang="ja-JP" altLang="en-US" sz="2600" dirty="0" smtClean="0"/>
              <a:t>問題作成ルールより抽象的な表現をしたものを選び問題作成を行うことが可能</a:t>
            </a:r>
            <a:endParaRPr lang="en-US" altLang="ja-JP" sz="2600" dirty="0" smtClean="0"/>
          </a:p>
          <a:p>
            <a:endParaRPr kumimoji="1" lang="ja-JP" altLang="en-US" dirty="0"/>
          </a:p>
        </p:txBody>
      </p:sp>
      <p:grpSp>
        <p:nvGrpSpPr>
          <p:cNvPr id="4" name="グループ化 3"/>
          <p:cNvGrpSpPr/>
          <p:nvPr/>
        </p:nvGrpSpPr>
        <p:grpSpPr>
          <a:xfrm>
            <a:off x="500034" y="4643446"/>
            <a:ext cx="8407066" cy="1928826"/>
            <a:chOff x="500034" y="4643446"/>
            <a:chExt cx="8407066" cy="1928826"/>
          </a:xfrm>
        </p:grpSpPr>
        <p:sp>
          <p:nvSpPr>
            <p:cNvPr id="5" name="正方形/長方形 4"/>
            <p:cNvSpPr/>
            <p:nvPr/>
          </p:nvSpPr>
          <p:spPr>
            <a:xfrm>
              <a:off x="500034" y="5572140"/>
              <a:ext cx="171451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問題作成意図</a:t>
              </a:r>
              <a:endParaRPr kumimoji="1" lang="ja-JP" altLang="en-US" dirty="0"/>
            </a:p>
          </p:txBody>
        </p:sp>
        <p:sp>
          <p:nvSpPr>
            <p:cNvPr id="6" name="正方形/長方形 5"/>
            <p:cNvSpPr/>
            <p:nvPr/>
          </p:nvSpPr>
          <p:spPr>
            <a:xfrm>
              <a:off x="2857488" y="5214950"/>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1</a:t>
              </a:r>
              <a:endParaRPr kumimoji="1" lang="ja-JP" altLang="en-US" dirty="0"/>
            </a:p>
          </p:txBody>
        </p:sp>
        <p:sp>
          <p:nvSpPr>
            <p:cNvPr id="7" name="正方形/長方形 6"/>
            <p:cNvSpPr/>
            <p:nvPr/>
          </p:nvSpPr>
          <p:spPr>
            <a:xfrm>
              <a:off x="2857488" y="5643578"/>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2</a:t>
              </a:r>
              <a:endParaRPr kumimoji="1" lang="ja-JP" altLang="en-US" dirty="0"/>
            </a:p>
          </p:txBody>
        </p:sp>
        <p:sp>
          <p:nvSpPr>
            <p:cNvPr id="8" name="正方形/長方形 7"/>
            <p:cNvSpPr/>
            <p:nvPr/>
          </p:nvSpPr>
          <p:spPr>
            <a:xfrm>
              <a:off x="2857488" y="6072206"/>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3</a:t>
              </a:r>
              <a:endParaRPr kumimoji="1" lang="ja-JP" altLang="en-US" dirty="0"/>
            </a:p>
          </p:txBody>
        </p:sp>
        <p:sp>
          <p:nvSpPr>
            <p:cNvPr id="9" name="左中かっこ 8"/>
            <p:cNvSpPr/>
            <p:nvPr/>
          </p:nvSpPr>
          <p:spPr>
            <a:xfrm>
              <a:off x="2357422" y="5214950"/>
              <a:ext cx="357190" cy="114300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 name="Picture 3"/>
            <p:cNvPicPr>
              <a:picLocks noChangeAspect="1" noChangeArrowheads="1"/>
            </p:cNvPicPr>
            <p:nvPr/>
          </p:nvPicPr>
          <p:blipFill>
            <a:blip r:embed="rId3" cstate="print"/>
            <a:srcRect/>
            <a:stretch>
              <a:fillRect/>
            </a:stretch>
          </p:blipFill>
          <p:spPr bwMode="auto">
            <a:xfrm>
              <a:off x="5429256" y="4643446"/>
              <a:ext cx="3477844" cy="1928826"/>
            </a:xfrm>
            <a:prstGeom prst="rect">
              <a:avLst/>
            </a:prstGeom>
            <a:noFill/>
            <a:ln w="9525">
              <a:noFill/>
              <a:miter lim="800000"/>
              <a:headEnd/>
              <a:tailEnd/>
            </a:ln>
            <a:effectLst/>
          </p:spPr>
        </p:pic>
        <p:sp>
          <p:nvSpPr>
            <p:cNvPr id="11" name="右矢印 10"/>
            <p:cNvSpPr/>
            <p:nvPr/>
          </p:nvSpPr>
          <p:spPr>
            <a:xfrm>
              <a:off x="5143504" y="5429264"/>
              <a:ext cx="857256"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適用</a:t>
              </a:r>
              <a:endParaRPr kumimoji="1" lang="ja-JP" altLang="en-US"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問題の自動生成の</a:t>
            </a:r>
            <a:r>
              <a:rPr lang="ja-JP" altLang="en-US" dirty="0" smtClean="0"/>
              <a:t>流れ</a:t>
            </a:r>
            <a:endParaRPr kumimoji="1" lang="ja-JP" altLang="en-US" dirty="0"/>
          </a:p>
        </p:txBody>
      </p:sp>
      <p:pic>
        <p:nvPicPr>
          <p:cNvPr id="6" name="図 5" descr="make_flow.eps"/>
          <p:cNvPicPr>
            <a:picLocks noChangeAspect="1"/>
          </p:cNvPicPr>
          <p:nvPr/>
        </p:nvPicPr>
        <p:blipFill>
          <a:blip r:embed="rId3" cstate="print"/>
          <a:stretch>
            <a:fillRect/>
          </a:stretch>
        </p:blipFill>
        <p:spPr>
          <a:xfrm>
            <a:off x="0" y="1643050"/>
            <a:ext cx="9144000" cy="5621525"/>
          </a:xfrm>
          <a:prstGeom prst="rect">
            <a:avLst/>
          </a:prstGeom>
        </p:spPr>
      </p:pic>
      <p:sp>
        <p:nvSpPr>
          <p:cNvPr id="5" name="円/楕円 4"/>
          <p:cNvSpPr/>
          <p:nvPr/>
        </p:nvSpPr>
        <p:spPr>
          <a:xfrm>
            <a:off x="142844" y="4714884"/>
            <a:ext cx="2000264" cy="1071570"/>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a:t>
            </a:r>
            <a:r>
              <a:rPr kumimoji="1" lang="en-US" altLang="ja-JP" dirty="0" smtClean="0"/>
              <a:t>1</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問題の自動生成</a:t>
            </a:r>
            <a:endParaRPr kumimoji="1" lang="en-US" altLang="ja-JP" sz="3200" dirty="0" smtClean="0"/>
          </a:p>
          <a:p>
            <a:endParaRPr lang="en-US" altLang="ja-JP" sz="3200" dirty="0" smtClean="0"/>
          </a:p>
          <a:p>
            <a:pPr>
              <a:buNone/>
            </a:pPr>
            <a:endParaRPr kumimoji="1" lang="ja-JP" altLang="en-US" sz="3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0070C0"/>
                </a:solidFill>
              </a:rPr>
              <a:t>自動出題</a:t>
            </a:r>
            <a:endParaRPr kumimoji="1" lang="ja-JP" altLang="en-US" sz="6000" dirty="0">
              <a:solidFill>
                <a:srgbClr val="0070C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出題手法</a:t>
            </a:r>
            <a:endParaRPr kumimoji="1" lang="ja-JP" altLang="en-US" dirty="0"/>
          </a:p>
        </p:txBody>
      </p:sp>
      <p:sp>
        <p:nvSpPr>
          <p:cNvPr id="3" name="コンテンツ プレースホルダ 2"/>
          <p:cNvSpPr>
            <a:spLocks noGrp="1"/>
          </p:cNvSpPr>
          <p:nvPr>
            <p:ph idx="1"/>
          </p:nvPr>
        </p:nvSpPr>
        <p:spPr>
          <a:xfrm>
            <a:off x="684212" y="1412875"/>
            <a:ext cx="7745440" cy="4897438"/>
          </a:xfrm>
        </p:spPr>
        <p:txBody>
          <a:bodyPr/>
          <a:lstStyle/>
          <a:p>
            <a:r>
              <a:rPr kumimoji="1" lang="ja-JP" altLang="en-US" sz="3200" dirty="0" smtClean="0"/>
              <a:t>学習者の理解度に応じた出題を行うため以下の出題</a:t>
            </a:r>
            <a:r>
              <a:rPr lang="ja-JP" altLang="en-US" sz="3200" dirty="0" smtClean="0"/>
              <a:t>法を組み合わせた出題を行う</a:t>
            </a:r>
            <a:endParaRPr kumimoji="1" lang="en-US" altLang="ja-JP" sz="3200" dirty="0" smtClean="0"/>
          </a:p>
          <a:p>
            <a:pPr lvl="1"/>
            <a:r>
              <a:rPr kumimoji="1" lang="ja-JP" altLang="en-US" sz="2800" dirty="0" smtClean="0"/>
              <a:t>関係性を用いた出題</a:t>
            </a:r>
            <a:endParaRPr kumimoji="1" lang="en-US" altLang="ja-JP" sz="2800" dirty="0" smtClean="0"/>
          </a:p>
          <a:p>
            <a:pPr lvl="1"/>
            <a:r>
              <a:rPr lang="ja-JP" altLang="en-US" sz="2800" dirty="0" smtClean="0"/>
              <a:t>形成的評価を用いた出題</a:t>
            </a:r>
            <a:endParaRPr lang="en-US" altLang="ja-JP" sz="2800" dirty="0" smtClean="0"/>
          </a:p>
          <a:p>
            <a:pPr lvl="1"/>
            <a:r>
              <a:rPr kumimoji="1" lang="ja-JP" altLang="en-US" sz="2800" dirty="0" smtClean="0"/>
              <a:t>総括的評価のための出題</a:t>
            </a:r>
            <a:endParaRPr kumimoji="1" lang="ja-JP" alt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a:xfrm rot="1804856">
            <a:off x="6462516" y="4553114"/>
            <a:ext cx="57150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rot="19884810">
            <a:off x="4391216" y="4548442"/>
            <a:ext cx="57150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関連性を用いた出題</a:t>
            </a:r>
            <a:endParaRPr kumimoji="1" lang="ja-JP" altLang="en-US" dirty="0"/>
          </a:p>
        </p:txBody>
      </p:sp>
      <p:sp>
        <p:nvSpPr>
          <p:cNvPr id="3" name="コンテンツ プレースホルダ 2"/>
          <p:cNvSpPr>
            <a:spLocks noGrp="1"/>
          </p:cNvSpPr>
          <p:nvPr>
            <p:ph idx="1"/>
          </p:nvPr>
        </p:nvSpPr>
        <p:spPr>
          <a:xfrm>
            <a:off x="684212" y="1412875"/>
            <a:ext cx="8174067" cy="4897438"/>
          </a:xfrm>
        </p:spPr>
        <p:txBody>
          <a:bodyPr/>
          <a:lstStyle/>
          <a:p>
            <a:r>
              <a:rPr kumimoji="1" lang="ja-JP" altLang="en-US" sz="3200" dirty="0" smtClean="0"/>
              <a:t>プログラミング言語</a:t>
            </a:r>
            <a:r>
              <a:rPr lang="ja-JP" altLang="en-US" sz="3200" dirty="0" smtClean="0"/>
              <a:t>の学習</a:t>
            </a:r>
            <a:r>
              <a:rPr kumimoji="1" lang="ja-JP" altLang="en-US" sz="3200" dirty="0" smtClean="0"/>
              <a:t>では</a:t>
            </a:r>
            <a:r>
              <a:rPr kumimoji="1" lang="ja-JP" altLang="en-US" sz="3200" dirty="0" smtClean="0">
                <a:solidFill>
                  <a:srgbClr val="FF0000"/>
                </a:solidFill>
              </a:rPr>
              <a:t>以前に習った内容との関連性</a:t>
            </a:r>
            <a:r>
              <a:rPr kumimoji="1" lang="ja-JP" altLang="en-US" sz="3200" dirty="0" smtClean="0"/>
              <a:t>が強い傾向がある</a:t>
            </a:r>
            <a:endParaRPr kumimoji="1" lang="en-US" altLang="ja-JP" sz="3200" dirty="0" smtClean="0"/>
          </a:p>
          <a:p>
            <a:r>
              <a:rPr lang="ja-JP" altLang="en-US" sz="3200" dirty="0" smtClean="0"/>
              <a:t>関連性に基づき分野ごとに順に出題を行う</a:t>
            </a:r>
            <a:endParaRPr kumimoji="1" lang="ja-JP" altLang="en-US" sz="3200" dirty="0"/>
          </a:p>
        </p:txBody>
      </p:sp>
      <p:sp>
        <p:nvSpPr>
          <p:cNvPr id="5" name="円/楕円 4"/>
          <p:cNvSpPr/>
          <p:nvPr/>
        </p:nvSpPr>
        <p:spPr>
          <a:xfrm>
            <a:off x="4786314" y="3571876"/>
            <a:ext cx="1928826" cy="1714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6786578" y="4214818"/>
            <a:ext cx="1928826" cy="1714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2714612" y="4143380"/>
            <a:ext cx="1857388" cy="1643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メモ 8"/>
          <p:cNvSpPr/>
          <p:nvPr/>
        </p:nvSpPr>
        <p:spPr>
          <a:xfrm>
            <a:off x="8001024" y="542926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メモ 9"/>
          <p:cNvSpPr/>
          <p:nvPr/>
        </p:nvSpPr>
        <p:spPr>
          <a:xfrm>
            <a:off x="7715272" y="5000636"/>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メモ 10"/>
          <p:cNvSpPr/>
          <p:nvPr/>
        </p:nvSpPr>
        <p:spPr>
          <a:xfrm>
            <a:off x="7429520" y="550070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メモ 11"/>
          <p:cNvSpPr/>
          <p:nvPr/>
        </p:nvSpPr>
        <p:spPr>
          <a:xfrm>
            <a:off x="7286644" y="507207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メモ 12"/>
          <p:cNvSpPr/>
          <p:nvPr/>
        </p:nvSpPr>
        <p:spPr>
          <a:xfrm>
            <a:off x="5929322" y="457200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メモ 13"/>
          <p:cNvSpPr/>
          <p:nvPr/>
        </p:nvSpPr>
        <p:spPr>
          <a:xfrm>
            <a:off x="5429256" y="4857760"/>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メモ 14"/>
          <p:cNvSpPr/>
          <p:nvPr/>
        </p:nvSpPr>
        <p:spPr>
          <a:xfrm>
            <a:off x="5214942" y="442913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メモ 15"/>
          <p:cNvSpPr/>
          <p:nvPr/>
        </p:nvSpPr>
        <p:spPr>
          <a:xfrm>
            <a:off x="3071802" y="471488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メモ 16"/>
          <p:cNvSpPr/>
          <p:nvPr/>
        </p:nvSpPr>
        <p:spPr>
          <a:xfrm>
            <a:off x="3071802" y="5072074"/>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メモ 17"/>
          <p:cNvSpPr/>
          <p:nvPr/>
        </p:nvSpPr>
        <p:spPr>
          <a:xfrm>
            <a:off x="3571868" y="4786322"/>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メモ 18"/>
          <p:cNvSpPr/>
          <p:nvPr/>
        </p:nvSpPr>
        <p:spPr>
          <a:xfrm>
            <a:off x="3500430" y="5214950"/>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メモ 19"/>
          <p:cNvSpPr/>
          <p:nvPr/>
        </p:nvSpPr>
        <p:spPr>
          <a:xfrm>
            <a:off x="3929058" y="5000636"/>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3071802" y="4214818"/>
            <a:ext cx="1059906" cy="400110"/>
          </a:xfrm>
          <a:prstGeom prst="rect">
            <a:avLst/>
          </a:prstGeom>
          <a:noFill/>
        </p:spPr>
        <p:txBody>
          <a:bodyPr wrap="none" rtlCol="0">
            <a:spAutoFit/>
          </a:bodyPr>
          <a:lstStyle/>
          <a:p>
            <a:r>
              <a:rPr kumimoji="1" lang="ja-JP" altLang="en-US" sz="2000" b="1" dirty="0" smtClean="0"/>
              <a:t>ポインタ</a:t>
            </a:r>
            <a:endParaRPr kumimoji="1" lang="ja-JP" altLang="en-US" sz="2000" b="1" dirty="0"/>
          </a:p>
        </p:txBody>
      </p:sp>
      <p:sp>
        <p:nvSpPr>
          <p:cNvPr id="22" name="テキスト ボックス 21"/>
          <p:cNvSpPr txBox="1"/>
          <p:nvPr/>
        </p:nvSpPr>
        <p:spPr>
          <a:xfrm>
            <a:off x="5000628" y="3714752"/>
            <a:ext cx="1579278" cy="400110"/>
          </a:xfrm>
          <a:prstGeom prst="rect">
            <a:avLst/>
          </a:prstGeom>
          <a:noFill/>
        </p:spPr>
        <p:txBody>
          <a:bodyPr wrap="none" rtlCol="0">
            <a:spAutoFit/>
          </a:bodyPr>
          <a:lstStyle/>
          <a:p>
            <a:r>
              <a:rPr kumimoji="1" lang="ja-JP" altLang="en-US" sz="2000" b="1" dirty="0" smtClean="0"/>
              <a:t>ポインタ配列</a:t>
            </a:r>
            <a:endParaRPr kumimoji="1" lang="ja-JP" altLang="en-US" sz="2000" b="1" dirty="0"/>
          </a:p>
        </p:txBody>
      </p:sp>
      <p:sp>
        <p:nvSpPr>
          <p:cNvPr id="23" name="テキスト ボックス 22"/>
          <p:cNvSpPr txBox="1"/>
          <p:nvPr/>
        </p:nvSpPr>
        <p:spPr>
          <a:xfrm>
            <a:off x="6858016" y="4357694"/>
            <a:ext cx="1837362" cy="400110"/>
          </a:xfrm>
          <a:prstGeom prst="rect">
            <a:avLst/>
          </a:prstGeom>
          <a:noFill/>
        </p:spPr>
        <p:txBody>
          <a:bodyPr wrap="none" rtlCol="0">
            <a:spAutoFit/>
          </a:bodyPr>
          <a:lstStyle/>
          <a:p>
            <a:r>
              <a:rPr kumimoji="1" lang="ja-JP" altLang="en-US" sz="2000" b="1" dirty="0" smtClean="0"/>
              <a:t>構造体ポインタ</a:t>
            </a:r>
            <a:endParaRPr kumimoji="1" lang="ja-JP" altLang="en-US" sz="2000" b="1" dirty="0"/>
          </a:p>
        </p:txBody>
      </p:sp>
      <p:pic>
        <p:nvPicPr>
          <p:cNvPr id="1028" name="Picture 4" descr="C:\Users\ariyasu\AppData\Local\Microsoft\Windows\Temporary Internet Files\Content.IE5\77EZK2P9\MCj03967600000[1].wmf"/>
          <p:cNvPicPr>
            <a:picLocks noChangeAspect="1" noChangeArrowheads="1"/>
          </p:cNvPicPr>
          <p:nvPr/>
        </p:nvPicPr>
        <p:blipFill>
          <a:blip r:embed="rId3" cstate="print"/>
          <a:srcRect/>
          <a:stretch>
            <a:fillRect/>
          </a:stretch>
        </p:blipFill>
        <p:spPr bwMode="auto">
          <a:xfrm flipH="1">
            <a:off x="357158" y="4143380"/>
            <a:ext cx="1285884" cy="1370194"/>
          </a:xfrm>
          <a:prstGeom prst="rect">
            <a:avLst/>
          </a:prstGeom>
          <a:noFill/>
        </p:spPr>
      </p:pic>
      <p:sp>
        <p:nvSpPr>
          <p:cNvPr id="31" name="左矢印 30"/>
          <p:cNvSpPr/>
          <p:nvPr/>
        </p:nvSpPr>
        <p:spPr>
          <a:xfrm>
            <a:off x="1785918" y="4929198"/>
            <a:ext cx="714380" cy="50006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1785918" y="4500570"/>
            <a:ext cx="697627" cy="400110"/>
          </a:xfrm>
          <a:prstGeom prst="rect">
            <a:avLst/>
          </a:prstGeom>
          <a:noFill/>
        </p:spPr>
        <p:txBody>
          <a:bodyPr wrap="none" rtlCol="0">
            <a:spAutoFit/>
          </a:bodyPr>
          <a:lstStyle/>
          <a:p>
            <a:r>
              <a:rPr kumimoji="1" lang="ja-JP" altLang="en-US" sz="2000" b="1" dirty="0" smtClean="0"/>
              <a:t>出題</a:t>
            </a:r>
            <a:endParaRPr kumimoji="1" lang="ja-JP" altLang="en-US" sz="2000" b="1" dirty="0"/>
          </a:p>
        </p:txBody>
      </p:sp>
      <p:sp>
        <p:nvSpPr>
          <p:cNvPr id="27" name="メモ 26"/>
          <p:cNvSpPr/>
          <p:nvPr/>
        </p:nvSpPr>
        <p:spPr>
          <a:xfrm>
            <a:off x="5643570" y="421481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メモ 28"/>
          <p:cNvSpPr/>
          <p:nvPr/>
        </p:nvSpPr>
        <p:spPr>
          <a:xfrm>
            <a:off x="6858016" y="492919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メモ 29"/>
          <p:cNvSpPr/>
          <p:nvPr/>
        </p:nvSpPr>
        <p:spPr>
          <a:xfrm>
            <a:off x="8215338" y="4929198"/>
            <a:ext cx="285752" cy="28575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形成的評価と総括的評価</a:t>
            </a:r>
            <a:endParaRPr kumimoji="1" lang="ja-JP" altLang="en-US" dirty="0"/>
          </a:p>
        </p:txBody>
      </p:sp>
      <p:sp>
        <p:nvSpPr>
          <p:cNvPr id="6" name="コンテンツ プレースホルダ 5"/>
          <p:cNvSpPr>
            <a:spLocks noGrp="1"/>
          </p:cNvSpPr>
          <p:nvPr>
            <p:ph idx="1"/>
          </p:nvPr>
        </p:nvSpPr>
        <p:spPr/>
        <p:txBody>
          <a:bodyPr/>
          <a:lstStyle/>
          <a:p>
            <a:r>
              <a:rPr kumimoji="1" lang="ja-JP" altLang="en-US" sz="2800" dirty="0" smtClean="0"/>
              <a:t>形成的評価：</a:t>
            </a:r>
            <a:r>
              <a:rPr kumimoji="1" lang="en-US" altLang="ja-JP" sz="2800" dirty="0" smtClean="0"/>
              <a:t>1</a:t>
            </a:r>
            <a:r>
              <a:rPr kumimoji="1" lang="ja-JP" altLang="en-US" sz="2800" dirty="0" smtClean="0"/>
              <a:t>問解くごとに理解度を評価</a:t>
            </a:r>
            <a:endParaRPr kumimoji="1" lang="en-US" altLang="ja-JP" sz="2800" dirty="0" smtClean="0"/>
          </a:p>
          <a:p>
            <a:r>
              <a:rPr lang="ja-JP" altLang="en-US" sz="2800" dirty="0" smtClean="0"/>
              <a:t>総括的評価：最後に正解率の評価</a:t>
            </a:r>
            <a:endParaRPr kumimoji="1" lang="ja-JP" altLang="en-US" sz="2800" dirty="0"/>
          </a:p>
        </p:txBody>
      </p:sp>
      <p:sp>
        <p:nvSpPr>
          <p:cNvPr id="25" name="テキスト ボックス 24"/>
          <p:cNvSpPr txBox="1"/>
          <p:nvPr/>
        </p:nvSpPr>
        <p:spPr>
          <a:xfrm>
            <a:off x="7500958" y="2357430"/>
            <a:ext cx="1210588" cy="707886"/>
          </a:xfrm>
          <a:prstGeom prst="rect">
            <a:avLst/>
          </a:prstGeom>
          <a:noFill/>
        </p:spPr>
        <p:txBody>
          <a:bodyPr wrap="none" rtlCol="0">
            <a:spAutoFit/>
          </a:bodyPr>
          <a:lstStyle/>
          <a:p>
            <a:r>
              <a:rPr kumimoji="1" lang="ja-JP" altLang="en-US" sz="2000" dirty="0" smtClean="0">
                <a:solidFill>
                  <a:srgbClr val="00B050"/>
                </a:solidFill>
              </a:rPr>
              <a:t>正解数が</a:t>
            </a:r>
            <a:endParaRPr kumimoji="1" lang="en-US" altLang="ja-JP" sz="2000" dirty="0" smtClean="0">
              <a:solidFill>
                <a:srgbClr val="00B050"/>
              </a:solidFill>
            </a:endParaRPr>
          </a:p>
          <a:p>
            <a:r>
              <a:rPr kumimoji="1" lang="ja-JP" altLang="en-US" sz="2000" dirty="0" smtClean="0">
                <a:solidFill>
                  <a:srgbClr val="00B050"/>
                </a:solidFill>
              </a:rPr>
              <a:t>閾</a:t>
            </a:r>
            <a:r>
              <a:rPr lang="ja-JP" altLang="en-US" sz="2000" dirty="0" smtClean="0">
                <a:solidFill>
                  <a:srgbClr val="00B050"/>
                </a:solidFill>
              </a:rPr>
              <a:t>値以上</a:t>
            </a:r>
            <a:endParaRPr kumimoji="1" lang="ja-JP" altLang="en-US" sz="2000" dirty="0">
              <a:solidFill>
                <a:srgbClr val="00B050"/>
              </a:solidFill>
            </a:endParaRPr>
          </a:p>
        </p:txBody>
      </p:sp>
      <p:sp>
        <p:nvSpPr>
          <p:cNvPr id="5" name="テキスト ボックス 4"/>
          <p:cNvSpPr txBox="1"/>
          <p:nvPr/>
        </p:nvSpPr>
        <p:spPr>
          <a:xfrm>
            <a:off x="6215074" y="6457890"/>
            <a:ext cx="1994457" cy="400110"/>
          </a:xfrm>
          <a:prstGeom prst="rect">
            <a:avLst/>
          </a:prstGeom>
          <a:noFill/>
        </p:spPr>
        <p:txBody>
          <a:bodyPr wrap="none" rtlCol="0">
            <a:spAutoFit/>
          </a:bodyPr>
          <a:lstStyle/>
          <a:p>
            <a:r>
              <a:rPr kumimoji="1" lang="ja-JP" altLang="en-US" sz="2000" b="1" dirty="0" smtClean="0"/>
              <a:t>閾値：正解率</a:t>
            </a:r>
            <a:r>
              <a:rPr lang="en-US" altLang="ja-JP" sz="2000" b="1" dirty="0" smtClean="0"/>
              <a:t>60%</a:t>
            </a:r>
            <a:endParaRPr kumimoji="1" lang="en-US" altLang="ja-JP" sz="2000" b="1" dirty="0" smtClean="0"/>
          </a:p>
        </p:txBody>
      </p:sp>
      <p:sp>
        <p:nvSpPr>
          <p:cNvPr id="8" name="正方形/長方形 7"/>
          <p:cNvSpPr/>
          <p:nvPr/>
        </p:nvSpPr>
        <p:spPr>
          <a:xfrm>
            <a:off x="500034"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問題１</a:t>
            </a:r>
            <a:endParaRPr kumimoji="1" lang="en-US" altLang="ja-JP" sz="2000" dirty="0" smtClean="0">
              <a:solidFill>
                <a:schemeClr val="tx1"/>
              </a:solidFill>
            </a:endParaRPr>
          </a:p>
          <a:p>
            <a:pPr algn="ctr"/>
            <a:r>
              <a:rPr lang="ja-JP" altLang="en-US" dirty="0" smtClean="0">
                <a:solidFill>
                  <a:schemeClr val="tx1"/>
                </a:solidFill>
              </a:rPr>
              <a:t>分野：ポインタ</a:t>
            </a:r>
            <a:endParaRPr lang="en-US" altLang="ja-JP" dirty="0" smtClean="0">
              <a:solidFill>
                <a:schemeClr val="tx1"/>
              </a:solidFill>
            </a:endParaRPr>
          </a:p>
          <a:p>
            <a:pPr algn="ctr"/>
            <a:r>
              <a:rPr lang="en-US" altLang="ja-JP" sz="2000" dirty="0" smtClean="0">
                <a:solidFill>
                  <a:schemeClr val="tx1"/>
                </a:solidFill>
              </a:rPr>
              <a:t>Lv.</a:t>
            </a:r>
            <a:r>
              <a:rPr kumimoji="1" lang="en-US" altLang="ja-JP" sz="2000" dirty="0" smtClean="0">
                <a:solidFill>
                  <a:schemeClr val="tx1"/>
                </a:solidFill>
              </a:rPr>
              <a:t>1</a:t>
            </a:r>
            <a:endParaRPr kumimoji="1" lang="ja-JP" altLang="en-US" sz="2000" dirty="0">
              <a:solidFill>
                <a:schemeClr val="tx1"/>
              </a:solidFill>
            </a:endParaRPr>
          </a:p>
        </p:txBody>
      </p:sp>
      <p:sp>
        <p:nvSpPr>
          <p:cNvPr id="9" name="正方形/長方形 8"/>
          <p:cNvSpPr/>
          <p:nvPr/>
        </p:nvSpPr>
        <p:spPr>
          <a:xfrm>
            <a:off x="2500298" y="4000504"/>
            <a:ext cx="1571636" cy="8572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bg1"/>
                </a:solidFill>
              </a:rPr>
              <a:t>問題</a:t>
            </a:r>
            <a:r>
              <a:rPr kumimoji="1" lang="en-US" altLang="ja-JP" sz="2000" dirty="0" smtClean="0">
                <a:solidFill>
                  <a:schemeClr val="bg1"/>
                </a:solidFill>
              </a:rPr>
              <a:t>4</a:t>
            </a:r>
          </a:p>
          <a:p>
            <a:pPr algn="ctr"/>
            <a:r>
              <a:rPr lang="ja-JP" altLang="en-US" dirty="0" smtClean="0">
                <a:solidFill>
                  <a:schemeClr val="bg1"/>
                </a:solidFill>
              </a:rPr>
              <a:t>分野：ポインタ</a:t>
            </a:r>
            <a:endParaRPr lang="en-US" altLang="ja-JP" dirty="0" smtClean="0">
              <a:solidFill>
                <a:schemeClr val="bg1"/>
              </a:solidFill>
            </a:endParaRPr>
          </a:p>
          <a:p>
            <a:pPr algn="ctr"/>
            <a:r>
              <a:rPr lang="en-US" altLang="ja-JP" sz="2000" dirty="0" smtClean="0">
                <a:solidFill>
                  <a:schemeClr val="bg1"/>
                </a:solidFill>
              </a:rPr>
              <a:t>Lv.2</a:t>
            </a:r>
            <a:endParaRPr kumimoji="1" lang="ja-JP" altLang="en-US" sz="2000" dirty="0">
              <a:solidFill>
                <a:schemeClr val="bg1"/>
              </a:solidFill>
            </a:endParaRPr>
          </a:p>
        </p:txBody>
      </p:sp>
      <p:sp>
        <p:nvSpPr>
          <p:cNvPr id="10" name="正方形/長方形 9"/>
          <p:cNvSpPr/>
          <p:nvPr/>
        </p:nvSpPr>
        <p:spPr>
          <a:xfrm>
            <a:off x="2500298"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a:t>
            </a:r>
            <a:r>
              <a:rPr kumimoji="1" lang="en-US" altLang="ja-JP" sz="2000" dirty="0" smtClean="0">
                <a:solidFill>
                  <a:schemeClr val="tx1"/>
                </a:solidFill>
              </a:rPr>
              <a:t>2</a:t>
            </a:r>
          </a:p>
          <a:p>
            <a:pPr algn="ctr"/>
            <a:r>
              <a:rPr lang="ja-JP" altLang="en-US" dirty="0" smtClean="0">
                <a:solidFill>
                  <a:schemeClr val="tx1"/>
                </a:solidFill>
              </a:rPr>
              <a:t>分野：ポインタ</a:t>
            </a:r>
            <a:endParaRPr lang="en-US" altLang="ja-JP" dirty="0" smtClean="0">
              <a:solidFill>
                <a:schemeClr val="tx1"/>
              </a:solidFill>
            </a:endParaRPr>
          </a:p>
          <a:p>
            <a:pPr algn="ctr"/>
            <a:r>
              <a:rPr lang="en-US" altLang="ja-JP" sz="2000" dirty="0" smtClean="0">
                <a:solidFill>
                  <a:schemeClr val="tx1"/>
                </a:solidFill>
              </a:rPr>
              <a:t>Lv.</a:t>
            </a:r>
            <a:r>
              <a:rPr kumimoji="1" lang="en-US" altLang="ja-JP" sz="2000" dirty="0" smtClean="0">
                <a:solidFill>
                  <a:schemeClr val="tx1"/>
                </a:solidFill>
              </a:rPr>
              <a:t>1</a:t>
            </a:r>
            <a:endParaRPr kumimoji="1" lang="ja-JP" altLang="en-US" sz="2000" dirty="0">
              <a:solidFill>
                <a:schemeClr val="tx1"/>
              </a:solidFill>
            </a:endParaRPr>
          </a:p>
        </p:txBody>
      </p:sp>
      <p:sp>
        <p:nvSpPr>
          <p:cNvPr id="11" name="正方形/長方形 10"/>
          <p:cNvSpPr/>
          <p:nvPr/>
        </p:nvSpPr>
        <p:spPr>
          <a:xfrm>
            <a:off x="4714876" y="2643182"/>
            <a:ext cx="1571636" cy="85725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問題</a:t>
            </a:r>
            <a:r>
              <a:rPr kumimoji="1" lang="en-US" altLang="ja-JP" sz="2000" dirty="0" smtClean="0"/>
              <a:t>6</a:t>
            </a:r>
          </a:p>
          <a:p>
            <a:pPr algn="ctr"/>
            <a:r>
              <a:rPr lang="ja-JP" altLang="en-US" dirty="0" smtClean="0"/>
              <a:t>分野：ポインタ</a:t>
            </a:r>
            <a:endParaRPr lang="en-US" altLang="ja-JP" dirty="0" smtClean="0"/>
          </a:p>
          <a:p>
            <a:pPr algn="ctr"/>
            <a:r>
              <a:rPr lang="en-US" altLang="ja-JP" sz="2000" dirty="0" smtClean="0"/>
              <a:t>Lv.5</a:t>
            </a:r>
            <a:endParaRPr kumimoji="1" lang="ja-JP" altLang="en-US" sz="2000" dirty="0"/>
          </a:p>
        </p:txBody>
      </p:sp>
      <p:sp>
        <p:nvSpPr>
          <p:cNvPr id="12" name="正方形/長方形 11"/>
          <p:cNvSpPr/>
          <p:nvPr/>
        </p:nvSpPr>
        <p:spPr>
          <a:xfrm>
            <a:off x="4714876" y="4000504"/>
            <a:ext cx="1571636" cy="8572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bg1"/>
                </a:solidFill>
              </a:rPr>
              <a:t>問題</a:t>
            </a:r>
            <a:r>
              <a:rPr kumimoji="1" lang="en-US" altLang="ja-JP" sz="2000" dirty="0" smtClean="0">
                <a:solidFill>
                  <a:schemeClr val="bg1"/>
                </a:solidFill>
              </a:rPr>
              <a:t>5</a:t>
            </a:r>
          </a:p>
          <a:p>
            <a:pPr algn="ctr"/>
            <a:r>
              <a:rPr lang="ja-JP" altLang="en-US" dirty="0" smtClean="0">
                <a:solidFill>
                  <a:schemeClr val="bg1"/>
                </a:solidFill>
              </a:rPr>
              <a:t>分野：ポインタ</a:t>
            </a:r>
            <a:endParaRPr lang="en-US" altLang="ja-JP" dirty="0" smtClean="0">
              <a:solidFill>
                <a:schemeClr val="bg1"/>
              </a:solidFill>
            </a:endParaRPr>
          </a:p>
          <a:p>
            <a:pPr algn="ctr"/>
            <a:r>
              <a:rPr lang="en-US" altLang="ja-JP" sz="2000" dirty="0" smtClean="0">
                <a:solidFill>
                  <a:schemeClr val="bg1"/>
                </a:solidFill>
              </a:rPr>
              <a:t>Lv.2</a:t>
            </a:r>
            <a:endParaRPr kumimoji="1" lang="ja-JP" altLang="en-US" sz="2000" dirty="0">
              <a:solidFill>
                <a:schemeClr val="bg1"/>
              </a:solidFill>
            </a:endParaRPr>
          </a:p>
        </p:txBody>
      </p:sp>
      <p:sp>
        <p:nvSpPr>
          <p:cNvPr id="13" name="正方形/長方形 12"/>
          <p:cNvSpPr/>
          <p:nvPr/>
        </p:nvSpPr>
        <p:spPr>
          <a:xfrm>
            <a:off x="4714876" y="5429264"/>
            <a:ext cx="1571636" cy="8572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a:t>
            </a:r>
            <a:r>
              <a:rPr kumimoji="1" lang="en-US" altLang="ja-JP" sz="2000" dirty="0" smtClean="0">
                <a:solidFill>
                  <a:schemeClr val="tx1"/>
                </a:solidFill>
              </a:rPr>
              <a:t>3</a:t>
            </a:r>
          </a:p>
          <a:p>
            <a:pPr algn="ctr"/>
            <a:r>
              <a:rPr lang="ja-JP" altLang="en-US" dirty="0" smtClean="0">
                <a:solidFill>
                  <a:schemeClr val="tx1"/>
                </a:solidFill>
              </a:rPr>
              <a:t>分野：ポインタ</a:t>
            </a:r>
            <a:endParaRPr lang="en-US" altLang="ja-JP" dirty="0" smtClean="0">
              <a:solidFill>
                <a:schemeClr val="tx1"/>
              </a:solidFill>
            </a:endParaRPr>
          </a:p>
          <a:p>
            <a:pPr algn="ctr"/>
            <a:r>
              <a:rPr lang="en-US" altLang="ja-JP" sz="2000" dirty="0" smtClean="0">
                <a:solidFill>
                  <a:schemeClr val="tx1"/>
                </a:solidFill>
              </a:rPr>
              <a:t>Lv.</a:t>
            </a:r>
            <a:r>
              <a:rPr kumimoji="1" lang="en-US" altLang="ja-JP" sz="2000" dirty="0" smtClean="0">
                <a:solidFill>
                  <a:schemeClr val="tx1"/>
                </a:solidFill>
              </a:rPr>
              <a:t>1</a:t>
            </a:r>
            <a:endParaRPr kumimoji="1" lang="ja-JP" altLang="en-US" sz="2000" dirty="0">
              <a:solidFill>
                <a:schemeClr val="tx1"/>
              </a:solidFill>
            </a:endParaRPr>
          </a:p>
        </p:txBody>
      </p:sp>
      <p:cxnSp>
        <p:nvCxnSpPr>
          <p:cNvPr id="14" name="カギ線コネクタ 13"/>
          <p:cNvCxnSpPr>
            <a:stCxn id="8" idx="3"/>
            <a:endCxn id="9" idx="1"/>
          </p:cNvCxnSpPr>
          <p:nvPr/>
        </p:nvCxnSpPr>
        <p:spPr>
          <a:xfrm flipV="1">
            <a:off x="2071670" y="4429132"/>
            <a:ext cx="428628" cy="14287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8" idx="3"/>
            <a:endCxn id="10" idx="1"/>
          </p:cNvCxnSpPr>
          <p:nvPr/>
        </p:nvCxnSpPr>
        <p:spPr>
          <a:xfrm>
            <a:off x="2071670" y="5857892"/>
            <a:ext cx="42862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9" idx="3"/>
            <a:endCxn id="12" idx="1"/>
          </p:cNvCxnSpPr>
          <p:nvPr/>
        </p:nvCxnSpPr>
        <p:spPr>
          <a:xfrm>
            <a:off x="4071934" y="4429132"/>
            <a:ext cx="64294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カギ線コネクタ 17"/>
          <p:cNvCxnSpPr/>
          <p:nvPr/>
        </p:nvCxnSpPr>
        <p:spPr>
          <a:xfrm flipV="1">
            <a:off x="4071934" y="4786322"/>
            <a:ext cx="642942" cy="964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カギ線コネクタ 18"/>
          <p:cNvCxnSpPr/>
          <p:nvPr/>
        </p:nvCxnSpPr>
        <p:spPr>
          <a:xfrm flipV="1">
            <a:off x="4143372" y="3071810"/>
            <a:ext cx="571504" cy="1357322"/>
          </a:xfrm>
          <a:prstGeom prst="bentConnector3">
            <a:avLst>
              <a:gd name="adj1" fmla="val 4809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7858148" y="5072074"/>
            <a:ext cx="1143008" cy="1000132"/>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復習</a:t>
            </a:r>
            <a:endParaRPr kumimoji="1" lang="ja-JP" altLang="en-US" b="1" dirty="0"/>
          </a:p>
        </p:txBody>
      </p:sp>
      <p:cxnSp>
        <p:nvCxnSpPr>
          <p:cNvPr id="22" name="直線矢印コネクタ 21"/>
          <p:cNvCxnSpPr>
            <a:stCxn id="11" idx="3"/>
          </p:cNvCxnSpPr>
          <p:nvPr/>
        </p:nvCxnSpPr>
        <p:spPr>
          <a:xfrm>
            <a:off x="6286512" y="3071810"/>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785918" y="4000504"/>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4" name="テキスト ボックス 23"/>
          <p:cNvSpPr txBox="1"/>
          <p:nvPr/>
        </p:nvSpPr>
        <p:spPr>
          <a:xfrm>
            <a:off x="4357686" y="5072074"/>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6" name="テキスト ボックス 25"/>
          <p:cNvSpPr txBox="1"/>
          <p:nvPr/>
        </p:nvSpPr>
        <p:spPr>
          <a:xfrm>
            <a:off x="3571868" y="3429000"/>
            <a:ext cx="697627" cy="400110"/>
          </a:xfrm>
          <a:prstGeom prst="rect">
            <a:avLst/>
          </a:prstGeom>
          <a:noFill/>
        </p:spPr>
        <p:txBody>
          <a:bodyPr wrap="none" rtlCol="0">
            <a:spAutoFit/>
          </a:bodyPr>
          <a:lstStyle/>
          <a:p>
            <a:r>
              <a:rPr kumimoji="1" lang="ja-JP" altLang="en-US" sz="2000" dirty="0" smtClean="0">
                <a:solidFill>
                  <a:srgbClr val="FF0000"/>
                </a:solidFill>
              </a:rPr>
              <a:t>正解</a:t>
            </a:r>
            <a:endParaRPr kumimoji="1" lang="ja-JP" altLang="en-US" sz="2000" dirty="0">
              <a:solidFill>
                <a:srgbClr val="FF0000"/>
              </a:solidFill>
            </a:endParaRPr>
          </a:p>
        </p:txBody>
      </p:sp>
      <p:sp>
        <p:nvSpPr>
          <p:cNvPr id="27" name="テキスト ボックス 26"/>
          <p:cNvSpPr txBox="1"/>
          <p:nvPr/>
        </p:nvSpPr>
        <p:spPr>
          <a:xfrm>
            <a:off x="3929058" y="442913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28" name="テキスト ボックス 27"/>
          <p:cNvSpPr txBox="1"/>
          <p:nvPr/>
        </p:nvSpPr>
        <p:spPr>
          <a:xfrm>
            <a:off x="1857356" y="621508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29" name="テキスト ボックス 28"/>
          <p:cNvSpPr txBox="1"/>
          <p:nvPr/>
        </p:nvSpPr>
        <p:spPr>
          <a:xfrm>
            <a:off x="4000496" y="6215082"/>
            <a:ext cx="954107" cy="400110"/>
          </a:xfrm>
          <a:prstGeom prst="rect">
            <a:avLst/>
          </a:prstGeom>
          <a:noFill/>
        </p:spPr>
        <p:txBody>
          <a:bodyPr wrap="none" rtlCol="0">
            <a:spAutoFit/>
          </a:bodyPr>
          <a:lstStyle/>
          <a:p>
            <a:r>
              <a:rPr kumimoji="1" lang="ja-JP" altLang="en-US" sz="2000" dirty="0" smtClean="0">
                <a:solidFill>
                  <a:srgbClr val="0070C0"/>
                </a:solidFill>
              </a:rPr>
              <a:t>不正解</a:t>
            </a:r>
            <a:endParaRPr kumimoji="1" lang="ja-JP" altLang="en-US" sz="2000" dirty="0">
              <a:solidFill>
                <a:srgbClr val="0070C0"/>
              </a:solidFill>
            </a:endParaRPr>
          </a:p>
        </p:txBody>
      </p:sp>
      <p:sp>
        <p:nvSpPr>
          <p:cNvPr id="35" name="乗算記号 34"/>
          <p:cNvSpPr/>
          <p:nvPr/>
        </p:nvSpPr>
        <p:spPr>
          <a:xfrm>
            <a:off x="5000628" y="5286388"/>
            <a:ext cx="1071570" cy="1143008"/>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7715272" y="3000372"/>
            <a:ext cx="1285884" cy="100013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次の</a:t>
            </a:r>
            <a:endParaRPr kumimoji="1" lang="en-US" altLang="ja-JP" b="1" dirty="0" smtClean="0"/>
          </a:p>
          <a:p>
            <a:pPr algn="ctr"/>
            <a:r>
              <a:rPr kumimoji="1" lang="ja-JP" altLang="en-US" b="1" dirty="0" smtClean="0"/>
              <a:t>分野へ</a:t>
            </a:r>
            <a:endParaRPr kumimoji="1" lang="ja-JP" altLang="en-US" b="1" dirty="0"/>
          </a:p>
        </p:txBody>
      </p:sp>
      <p:sp>
        <p:nvSpPr>
          <p:cNvPr id="68" name="正方形/長方形 67"/>
          <p:cNvSpPr/>
          <p:nvPr/>
        </p:nvSpPr>
        <p:spPr>
          <a:xfrm>
            <a:off x="6572264" y="2643182"/>
            <a:ext cx="928694" cy="38576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総括的</a:t>
            </a:r>
            <a:endParaRPr kumimoji="1" lang="en-US" altLang="ja-JP" b="1" dirty="0" smtClean="0">
              <a:solidFill>
                <a:schemeClr val="tx1"/>
              </a:solidFill>
            </a:endParaRPr>
          </a:p>
          <a:p>
            <a:pPr algn="ctr"/>
            <a:r>
              <a:rPr kumimoji="1" lang="ja-JP" altLang="en-US" b="1" dirty="0" smtClean="0">
                <a:solidFill>
                  <a:schemeClr val="tx1"/>
                </a:solidFill>
              </a:rPr>
              <a:t>評価</a:t>
            </a:r>
            <a:endParaRPr kumimoji="1" lang="ja-JP" altLang="en-US" b="1" dirty="0">
              <a:solidFill>
                <a:schemeClr val="tx1"/>
              </a:solidFill>
            </a:endParaRPr>
          </a:p>
        </p:txBody>
      </p:sp>
      <p:cxnSp>
        <p:nvCxnSpPr>
          <p:cNvPr id="36" name="直線矢印コネクタ 35"/>
          <p:cNvCxnSpPr/>
          <p:nvPr/>
        </p:nvCxnSpPr>
        <p:spPr>
          <a:xfrm flipV="1">
            <a:off x="4071934" y="5857892"/>
            <a:ext cx="3857652" cy="2143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stCxn id="12" idx="3"/>
          </p:cNvCxnSpPr>
          <p:nvPr/>
        </p:nvCxnSpPr>
        <p:spPr>
          <a:xfrm>
            <a:off x="6286512" y="4429132"/>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endCxn id="40" idx="2"/>
          </p:cNvCxnSpPr>
          <p:nvPr/>
        </p:nvCxnSpPr>
        <p:spPr>
          <a:xfrm>
            <a:off x="7500958" y="3500438"/>
            <a:ext cx="21431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endCxn id="21" idx="2"/>
          </p:cNvCxnSpPr>
          <p:nvPr/>
        </p:nvCxnSpPr>
        <p:spPr>
          <a:xfrm>
            <a:off x="7500958" y="5572140"/>
            <a:ext cx="35719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0" name="テキスト ボックス 119"/>
          <p:cNvSpPr txBox="1"/>
          <p:nvPr/>
        </p:nvSpPr>
        <p:spPr>
          <a:xfrm>
            <a:off x="7500958" y="4429132"/>
            <a:ext cx="1210588" cy="707886"/>
          </a:xfrm>
          <a:prstGeom prst="rect">
            <a:avLst/>
          </a:prstGeom>
          <a:noFill/>
        </p:spPr>
        <p:txBody>
          <a:bodyPr wrap="none" rtlCol="0">
            <a:spAutoFit/>
          </a:bodyPr>
          <a:lstStyle/>
          <a:p>
            <a:r>
              <a:rPr kumimoji="1" lang="ja-JP" altLang="en-US" sz="2000" dirty="0" smtClean="0">
                <a:solidFill>
                  <a:schemeClr val="accent5">
                    <a:lumMod val="75000"/>
                  </a:schemeClr>
                </a:solidFill>
              </a:rPr>
              <a:t>正解数が</a:t>
            </a:r>
            <a:endParaRPr kumimoji="1" lang="en-US" altLang="ja-JP" sz="2000" dirty="0" smtClean="0">
              <a:solidFill>
                <a:schemeClr val="accent5">
                  <a:lumMod val="75000"/>
                </a:schemeClr>
              </a:solidFill>
            </a:endParaRPr>
          </a:p>
          <a:p>
            <a:r>
              <a:rPr lang="ja-JP" altLang="en-US" sz="2000" dirty="0" smtClean="0">
                <a:solidFill>
                  <a:schemeClr val="accent5">
                    <a:lumMod val="75000"/>
                  </a:schemeClr>
                </a:solidFill>
              </a:rPr>
              <a:t>閾値以下</a:t>
            </a:r>
            <a:endParaRPr kumimoji="1" lang="ja-JP" altLang="en-US" sz="2000"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z="6000" dirty="0" smtClean="0">
                <a:solidFill>
                  <a:srgbClr val="00B050"/>
                </a:solidFill>
              </a:rPr>
              <a:t>自動採点</a:t>
            </a:r>
            <a:endParaRPr kumimoji="1" lang="ja-JP" altLang="en-US" sz="6000" dirty="0">
              <a:solidFill>
                <a:srgbClr val="00B05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採点方法</a:t>
            </a:r>
            <a:endParaRPr kumimoji="1" lang="ja-JP" altLang="en-US" dirty="0"/>
          </a:p>
        </p:txBody>
      </p:sp>
      <p:sp>
        <p:nvSpPr>
          <p:cNvPr id="3" name="コンテンツ プレースホルダ 2"/>
          <p:cNvSpPr>
            <a:spLocks noGrp="1"/>
          </p:cNvSpPr>
          <p:nvPr>
            <p:ph idx="1"/>
          </p:nvPr>
        </p:nvSpPr>
        <p:spPr/>
        <p:txBody>
          <a:bodyPr/>
          <a:lstStyle/>
          <a:p>
            <a:pPr>
              <a:buClr>
                <a:srgbClr val="FF0000"/>
              </a:buClr>
            </a:pPr>
            <a:r>
              <a:rPr lang="ja-JP" altLang="en-US" sz="3200" dirty="0" smtClean="0"/>
              <a:t>対応テーブルによる変数の比較</a:t>
            </a:r>
            <a:endParaRPr lang="en-US" altLang="ja-JP" sz="3200" dirty="0" smtClean="0"/>
          </a:p>
          <a:p>
            <a:pPr lvl="1">
              <a:buClr>
                <a:srgbClr val="FF0000"/>
              </a:buClr>
            </a:pPr>
            <a:r>
              <a:rPr kumimoji="1" lang="ja-JP" altLang="en-US" sz="2800" dirty="0" smtClean="0"/>
              <a:t>変数の制約関係に対応</a:t>
            </a:r>
            <a:endParaRPr kumimoji="1" lang="en-US" altLang="ja-JP" sz="2800" dirty="0" smtClean="0"/>
          </a:p>
          <a:p>
            <a:pPr>
              <a:buClr>
                <a:srgbClr val="FF0000"/>
              </a:buClr>
            </a:pPr>
            <a:r>
              <a:rPr kumimoji="1" lang="ja-JP" altLang="en-US" sz="3200" dirty="0" smtClean="0"/>
              <a:t>正規フォーマットへの変換</a:t>
            </a:r>
            <a:endParaRPr kumimoji="1" lang="en-US" altLang="ja-JP" sz="3200" dirty="0" smtClean="0"/>
          </a:p>
          <a:p>
            <a:pPr lvl="1">
              <a:buClr>
                <a:srgbClr val="FF0000"/>
              </a:buClr>
            </a:pPr>
            <a:r>
              <a:rPr kumimoji="1" lang="ja-JP" altLang="en-US" sz="2800" dirty="0" smtClean="0"/>
              <a:t>複数の記述法があるコードに対応</a:t>
            </a:r>
            <a:endParaRPr kumimoji="1" lang="en-US" altLang="ja-JP" sz="2800" dirty="0" smtClean="0"/>
          </a:p>
          <a:p>
            <a:pPr>
              <a:buClr>
                <a:srgbClr val="FF0000"/>
              </a:buClr>
            </a:pPr>
            <a:r>
              <a:rPr kumimoji="1" lang="ja-JP" altLang="en-US" sz="3200" dirty="0" smtClean="0"/>
              <a:t>構文木同士の</a:t>
            </a:r>
            <a:r>
              <a:rPr kumimoji="1" lang="ja-JP" altLang="en-US" sz="3200" dirty="0" smtClean="0"/>
              <a:t>比較</a:t>
            </a:r>
            <a:endParaRPr kumimoji="1" lang="en-US" altLang="ja-JP" sz="3200" dirty="0" smtClean="0"/>
          </a:p>
          <a:p>
            <a:pPr lvl="1">
              <a:buClr>
                <a:srgbClr val="FF0000"/>
              </a:buClr>
            </a:pPr>
            <a:r>
              <a:rPr kumimoji="1" lang="ja-JP" altLang="en-US" sz="2800" dirty="0" smtClean="0"/>
              <a:t>プログラムの構造の違いを比較</a:t>
            </a:r>
            <a:endParaRPr kumimoji="1" lang="en-US" altLang="ja-JP"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発表の流れ</a:t>
            </a:r>
            <a:endParaRPr kumimoji="1" lang="ja-JP" altLang="en-US" dirty="0"/>
          </a:p>
        </p:txBody>
      </p:sp>
      <p:sp>
        <p:nvSpPr>
          <p:cNvPr id="3" name="コンテンツ プレースホルダ 2"/>
          <p:cNvSpPr>
            <a:spLocks noGrp="1"/>
          </p:cNvSpPr>
          <p:nvPr>
            <p:ph idx="1"/>
          </p:nvPr>
        </p:nvSpPr>
        <p:spPr/>
        <p:txBody>
          <a:bodyPr/>
          <a:lstStyle/>
          <a:p>
            <a:r>
              <a:rPr lang="ja-JP" altLang="en-US" sz="3200" dirty="0" smtClean="0"/>
              <a:t>背景</a:t>
            </a:r>
            <a:endParaRPr lang="en-US" altLang="ja-JP" sz="3200" dirty="0"/>
          </a:p>
          <a:p>
            <a:r>
              <a:rPr lang="ja-JP" altLang="en-US" sz="3200" dirty="0" smtClean="0"/>
              <a:t>研究の目的</a:t>
            </a:r>
            <a:endParaRPr kumimoji="1" lang="en-US" altLang="ja-JP" sz="3200" dirty="0" smtClean="0"/>
          </a:p>
          <a:p>
            <a:r>
              <a:rPr lang="ja-JP" altLang="en-US" sz="3200" dirty="0"/>
              <a:t>穴埋め問題</a:t>
            </a:r>
            <a:r>
              <a:rPr lang="ja-JP" altLang="en-US" sz="3200" dirty="0" smtClean="0"/>
              <a:t>を用いた学習システム</a:t>
            </a:r>
            <a:endParaRPr kumimoji="1" lang="en-US" altLang="ja-JP" sz="3200" dirty="0"/>
          </a:p>
          <a:p>
            <a:pPr lvl="1"/>
            <a:r>
              <a:rPr lang="ja-JP" altLang="en-US" sz="2800" dirty="0"/>
              <a:t>穴埋め問題</a:t>
            </a:r>
            <a:r>
              <a:rPr lang="ja-JP" altLang="en-US" sz="2800" dirty="0" smtClean="0"/>
              <a:t>の自動生成</a:t>
            </a:r>
            <a:endParaRPr lang="en-US" altLang="ja-JP" sz="2800" dirty="0" smtClean="0"/>
          </a:p>
          <a:p>
            <a:pPr lvl="1"/>
            <a:r>
              <a:rPr kumimoji="1" lang="ja-JP" altLang="en-US" sz="2800" dirty="0"/>
              <a:t>自動</a:t>
            </a:r>
            <a:r>
              <a:rPr kumimoji="1" lang="ja-JP" altLang="en-US" sz="2800" dirty="0" smtClean="0"/>
              <a:t>出題制御</a:t>
            </a:r>
            <a:endParaRPr kumimoji="1" lang="en-US" altLang="ja-JP" sz="2800" dirty="0" smtClean="0"/>
          </a:p>
          <a:p>
            <a:pPr lvl="1"/>
            <a:r>
              <a:rPr lang="ja-JP" altLang="en-US" sz="2800" dirty="0"/>
              <a:t>自動</a:t>
            </a:r>
            <a:r>
              <a:rPr lang="ja-JP" altLang="en-US" sz="2800" dirty="0" smtClean="0"/>
              <a:t>採点</a:t>
            </a:r>
            <a:endParaRPr lang="en-US" altLang="ja-JP" sz="2800" dirty="0" smtClean="0"/>
          </a:p>
          <a:p>
            <a:r>
              <a:rPr kumimoji="1" lang="ja-JP" altLang="en-US" sz="3200" dirty="0" smtClean="0"/>
              <a:t>まとめ・今後の課題</a:t>
            </a:r>
            <a:endParaRPr kumimoji="1" lang="ja-JP"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p:cNvGrpSpPr/>
          <p:nvPr/>
        </p:nvGrpSpPr>
        <p:grpSpPr>
          <a:xfrm>
            <a:off x="928662" y="1285860"/>
            <a:ext cx="4643470" cy="5072098"/>
            <a:chOff x="3428992" y="1571612"/>
            <a:chExt cx="3429024" cy="4000527"/>
          </a:xfrm>
        </p:grpSpPr>
        <p:sp>
          <p:nvSpPr>
            <p:cNvPr id="18" name="正方形/長方形 17"/>
            <p:cNvSpPr/>
            <p:nvPr/>
          </p:nvSpPr>
          <p:spPr>
            <a:xfrm>
              <a:off x="3428992" y="1643050"/>
              <a:ext cx="3429024" cy="36433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p:cNvGrpSpPr/>
            <p:nvPr/>
          </p:nvGrpSpPr>
          <p:grpSpPr>
            <a:xfrm>
              <a:off x="3428992" y="1571612"/>
              <a:ext cx="3429024" cy="4000527"/>
              <a:chOff x="5143504" y="2179797"/>
              <a:chExt cx="3429024" cy="4103947"/>
            </a:xfrm>
          </p:grpSpPr>
          <p:sp>
            <p:nvSpPr>
              <p:cNvPr id="20" name="正方形/長方形 19"/>
              <p:cNvSpPr/>
              <p:nvPr/>
            </p:nvSpPr>
            <p:spPr>
              <a:xfrm>
                <a:off x="5143504" y="2216199"/>
                <a:ext cx="3429024" cy="38560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テキスト ボックス 20"/>
              <p:cNvSpPr txBox="1"/>
              <p:nvPr/>
            </p:nvSpPr>
            <p:spPr>
              <a:xfrm>
                <a:off x="5143504" y="2179797"/>
                <a:ext cx="3397084" cy="4103947"/>
              </a:xfrm>
              <a:prstGeom prst="rect">
                <a:avLst/>
              </a:prstGeom>
              <a:noFill/>
            </p:spPr>
            <p:txBody>
              <a:bodyPr wrap="square" rtlCol="0">
                <a:spAutoFit/>
              </a:bodyPr>
              <a:lstStyle/>
              <a:p>
                <a:r>
                  <a:rPr kumimoji="1" lang="en-US" altLang="ja-JP" sz="2400" dirty="0" smtClean="0"/>
                  <a:t>5</a:t>
                </a:r>
                <a:r>
                  <a:rPr kumimoji="1" lang="ja-JP" altLang="en-US" sz="2400" dirty="0" smtClean="0"/>
                  <a:t>の倍数を小さいものから順に求めるプログラムを作りなさい。</a:t>
                </a:r>
                <a:endParaRPr lang="en-US" altLang="ja-JP" sz="2400" dirty="0" smtClean="0"/>
              </a:p>
              <a:p>
                <a:r>
                  <a:rPr kumimoji="1" lang="en-US" altLang="ja-JP" sz="2400" dirty="0" smtClean="0"/>
                  <a:t>#include&lt;</a:t>
                </a:r>
                <a:r>
                  <a:rPr kumimoji="1" lang="en-US" altLang="ja-JP" sz="2400" dirty="0" err="1" smtClean="0"/>
                  <a:t>stdio.h</a:t>
                </a:r>
                <a:r>
                  <a:rPr kumimoji="1" lang="en-US" altLang="ja-JP" sz="2400" dirty="0" smtClean="0"/>
                  <a:t>&gt;</a:t>
                </a:r>
              </a:p>
              <a:p>
                <a:endParaRPr lang="en-US" altLang="ja-JP" sz="2400" dirty="0" smtClean="0"/>
              </a:p>
              <a:p>
                <a:r>
                  <a:rPr lang="en-US" altLang="ja-JP" sz="2400" dirty="0" err="1" smtClean="0"/>
                  <a:t>i</a:t>
                </a:r>
                <a:r>
                  <a:rPr kumimoji="1" lang="en-US" altLang="ja-JP" sz="2400" dirty="0" err="1" smtClean="0"/>
                  <a:t>nt</a:t>
                </a:r>
                <a:r>
                  <a:rPr kumimoji="1" lang="en-US" altLang="ja-JP" sz="2400" dirty="0" smtClean="0"/>
                  <a:t> main(){</a:t>
                </a:r>
              </a:p>
              <a:p>
                <a:r>
                  <a:rPr lang="en-US" altLang="ja-JP" sz="2400" dirty="0" smtClean="0"/>
                  <a:t>  </a:t>
                </a:r>
                <a:r>
                  <a:rPr lang="en-US" altLang="ja-JP" sz="2400" dirty="0" err="1" smtClean="0"/>
                  <a:t>int</a:t>
                </a:r>
                <a:r>
                  <a:rPr lang="en-US" altLang="ja-JP" sz="2400" dirty="0" smtClean="0"/>
                  <a:t> </a:t>
                </a:r>
                <a:r>
                  <a:rPr lang="en-US" altLang="ja-JP" sz="2400" dirty="0" err="1" smtClean="0"/>
                  <a:t>sum,i</a:t>
                </a:r>
                <a:r>
                  <a:rPr lang="en-US" altLang="ja-JP" sz="2400" dirty="0" smtClean="0"/>
                  <a:t>;</a:t>
                </a:r>
              </a:p>
              <a:p>
                <a:r>
                  <a:rPr kumimoji="1" lang="en-US" altLang="ja-JP" sz="2400" dirty="0" smtClean="0"/>
                  <a:t>  </a:t>
                </a:r>
                <a:r>
                  <a:rPr lang="en-US" altLang="ja-JP" sz="2400" dirty="0" err="1" smtClean="0"/>
                  <a:t>int</a:t>
                </a:r>
                <a:r>
                  <a:rPr lang="en-US" altLang="ja-JP" sz="2400" dirty="0" smtClean="0"/>
                  <a:t> a =</a:t>
                </a:r>
                <a:r>
                  <a:rPr lang="ja-JP" altLang="en-US" sz="2400" dirty="0" smtClean="0"/>
                  <a:t>　</a:t>
                </a:r>
                <a:r>
                  <a:rPr lang="en-US" altLang="ja-JP" sz="2400" dirty="0" smtClean="0"/>
                  <a:t>5;</a:t>
                </a:r>
              </a:p>
              <a:p>
                <a:r>
                  <a:rPr lang="en-US" altLang="ja-JP" sz="2400" dirty="0" smtClean="0"/>
                  <a:t>  for(</a:t>
                </a:r>
                <a:r>
                  <a:rPr lang="en-US" altLang="ja-JP" sz="2400" dirty="0" err="1" smtClean="0"/>
                  <a:t>i</a:t>
                </a:r>
                <a:r>
                  <a:rPr lang="en-US" altLang="ja-JP" sz="2400" dirty="0" smtClean="0"/>
                  <a:t>=0;i&lt;10;i++){</a:t>
                </a:r>
              </a:p>
              <a:p>
                <a:r>
                  <a:rPr lang="ja-JP" altLang="en-US" sz="2400" dirty="0" smtClean="0"/>
                  <a:t>　　</a:t>
                </a:r>
                <a:r>
                  <a:rPr lang="en-US" altLang="ja-JP" sz="2400" dirty="0" smtClean="0"/>
                  <a:t>sum = sum + a;</a:t>
                </a:r>
              </a:p>
              <a:p>
                <a:r>
                  <a:rPr lang="en-US" altLang="ja-JP" sz="2400" dirty="0" smtClean="0"/>
                  <a:t>    </a:t>
                </a:r>
                <a:r>
                  <a:rPr lang="en-US" altLang="ja-JP" sz="2400" dirty="0" err="1" smtClean="0"/>
                  <a:t>printf</a:t>
                </a:r>
                <a:r>
                  <a:rPr lang="en-US" altLang="ja-JP" sz="2400" dirty="0" smtClean="0"/>
                  <a:t>(“5*%d=%d\</a:t>
                </a:r>
                <a:r>
                  <a:rPr lang="en-US" altLang="ja-JP" sz="2400" dirty="0" err="1" smtClean="0"/>
                  <a:t>n”,i,sum</a:t>
                </a:r>
                <a:r>
                  <a:rPr lang="en-US" altLang="ja-JP" sz="2400" dirty="0" smtClean="0"/>
                  <a:t>);</a:t>
                </a:r>
              </a:p>
              <a:p>
                <a:r>
                  <a:rPr lang="en-US" altLang="ja-JP" sz="2400" dirty="0" smtClean="0"/>
                  <a:t>  }</a:t>
                </a:r>
              </a:p>
              <a:p>
                <a:r>
                  <a:rPr lang="en-US" altLang="ja-JP" sz="2400" dirty="0" smtClean="0"/>
                  <a:t>  return 0;</a:t>
                </a:r>
                <a:r>
                  <a:rPr lang="ja-JP" altLang="en-US" sz="2400" dirty="0" smtClean="0"/>
                  <a:t>　</a:t>
                </a:r>
                <a:r>
                  <a:rPr lang="en-US" altLang="ja-JP" sz="2400" dirty="0" smtClean="0"/>
                  <a:t>}</a:t>
                </a:r>
              </a:p>
              <a:p>
                <a:endParaRPr kumimoji="1" lang="ja-JP" altLang="en-US" sz="2400" dirty="0"/>
              </a:p>
            </p:txBody>
          </p:sp>
        </p:grpSp>
      </p:grpSp>
      <p:sp>
        <p:nvSpPr>
          <p:cNvPr id="2" name="タイトル 1"/>
          <p:cNvSpPr>
            <a:spLocks noGrp="1"/>
          </p:cNvSpPr>
          <p:nvPr>
            <p:ph type="title"/>
          </p:nvPr>
        </p:nvSpPr>
        <p:spPr/>
        <p:txBody>
          <a:bodyPr/>
          <a:lstStyle/>
          <a:p>
            <a:r>
              <a:rPr kumimoji="1" lang="ja-JP" altLang="en-US" dirty="0" smtClean="0"/>
              <a:t>対応テーブルによる変数の比較</a:t>
            </a:r>
            <a:endParaRPr kumimoji="1" lang="ja-JP" altLang="en-US" dirty="0"/>
          </a:p>
        </p:txBody>
      </p:sp>
      <p:grpSp>
        <p:nvGrpSpPr>
          <p:cNvPr id="55" name="グループ化 54"/>
          <p:cNvGrpSpPr/>
          <p:nvPr/>
        </p:nvGrpSpPr>
        <p:grpSpPr>
          <a:xfrm>
            <a:off x="928662" y="1285860"/>
            <a:ext cx="4643470" cy="4899910"/>
            <a:chOff x="8143900" y="2692790"/>
            <a:chExt cx="3429024" cy="3856007"/>
          </a:xfrm>
        </p:grpSpPr>
        <p:sp>
          <p:nvSpPr>
            <p:cNvPr id="4" name="正方形/長方形 3"/>
            <p:cNvSpPr/>
            <p:nvPr/>
          </p:nvSpPr>
          <p:spPr>
            <a:xfrm>
              <a:off x="8143900" y="2692790"/>
              <a:ext cx="3429024" cy="38560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8143900" y="2692791"/>
              <a:ext cx="3397084" cy="3778416"/>
            </a:xfrm>
            <a:prstGeom prst="rect">
              <a:avLst/>
            </a:prstGeom>
            <a:noFill/>
          </p:spPr>
          <p:txBody>
            <a:bodyPr wrap="square" rtlCol="0">
              <a:spAutoFit/>
            </a:bodyPr>
            <a:lstStyle/>
            <a:p>
              <a:r>
                <a:rPr kumimoji="1" lang="en-US" altLang="ja-JP" sz="2400" dirty="0" smtClean="0"/>
                <a:t>5</a:t>
              </a:r>
              <a:r>
                <a:rPr kumimoji="1" lang="ja-JP" altLang="en-US" sz="2400" dirty="0" smtClean="0"/>
                <a:t>の倍数を小さいものから順に求めるプログラムを作りなさい。</a:t>
              </a:r>
              <a:endParaRPr lang="en-US" altLang="ja-JP" sz="2400" dirty="0" smtClean="0"/>
            </a:p>
            <a:p>
              <a:r>
                <a:rPr kumimoji="1" lang="en-US" altLang="ja-JP" sz="2400" dirty="0" smtClean="0"/>
                <a:t>#include&lt;</a:t>
              </a:r>
              <a:r>
                <a:rPr kumimoji="1" lang="en-US" altLang="ja-JP" sz="2400" dirty="0" err="1" smtClean="0"/>
                <a:t>stdio.h</a:t>
              </a:r>
              <a:r>
                <a:rPr kumimoji="1" lang="en-US" altLang="ja-JP" sz="2400" dirty="0" smtClean="0"/>
                <a:t>&gt;</a:t>
              </a:r>
            </a:p>
            <a:p>
              <a:endParaRPr lang="en-US" altLang="ja-JP" sz="2400" dirty="0" smtClean="0"/>
            </a:p>
            <a:p>
              <a:r>
                <a:rPr lang="en-US" altLang="ja-JP" sz="2400" dirty="0" err="1" smtClean="0"/>
                <a:t>i</a:t>
              </a:r>
              <a:r>
                <a:rPr kumimoji="1" lang="en-US" altLang="ja-JP" sz="2400" dirty="0" err="1" smtClean="0"/>
                <a:t>nt</a:t>
              </a:r>
              <a:r>
                <a:rPr kumimoji="1" lang="en-US" altLang="ja-JP" sz="2400" dirty="0" smtClean="0"/>
                <a:t> main(){</a:t>
              </a:r>
            </a:p>
            <a:p>
              <a:r>
                <a:rPr lang="en-US" altLang="ja-JP" sz="2400" dirty="0" smtClean="0"/>
                <a:t>  </a:t>
              </a:r>
              <a:r>
                <a:rPr lang="en-US" altLang="ja-JP" sz="2400" dirty="0" err="1" smtClean="0"/>
                <a:t>int</a:t>
              </a:r>
              <a:r>
                <a:rPr lang="en-US" altLang="ja-JP" sz="2400" dirty="0" smtClean="0"/>
                <a:t> [ A ],</a:t>
              </a:r>
              <a:r>
                <a:rPr lang="en-US" altLang="ja-JP" sz="2400" dirty="0" err="1" smtClean="0"/>
                <a:t>i</a:t>
              </a:r>
              <a:r>
                <a:rPr lang="en-US" altLang="ja-JP" sz="2400" dirty="0" smtClean="0"/>
                <a:t>;</a:t>
              </a:r>
            </a:p>
            <a:p>
              <a:r>
                <a:rPr kumimoji="1" lang="en-US" altLang="ja-JP" sz="2400" dirty="0" smtClean="0"/>
                <a:t>  </a:t>
              </a:r>
              <a:r>
                <a:rPr lang="en-US" altLang="ja-JP" sz="2400" dirty="0" err="1" smtClean="0"/>
                <a:t>int</a:t>
              </a:r>
              <a:r>
                <a:rPr lang="en-US" altLang="ja-JP" sz="2400" dirty="0" smtClean="0"/>
                <a:t> a =</a:t>
              </a:r>
              <a:r>
                <a:rPr lang="ja-JP" altLang="en-US" sz="2400" dirty="0" smtClean="0"/>
                <a:t>　</a:t>
              </a:r>
              <a:r>
                <a:rPr lang="en-US" altLang="ja-JP" sz="2400" dirty="0" smtClean="0"/>
                <a:t>5;</a:t>
              </a:r>
            </a:p>
            <a:p>
              <a:r>
                <a:rPr lang="en-US" altLang="ja-JP" sz="2400" dirty="0" smtClean="0"/>
                <a:t>  for(</a:t>
              </a:r>
              <a:r>
                <a:rPr lang="en-US" altLang="ja-JP" sz="2400" dirty="0" err="1" smtClean="0"/>
                <a:t>i</a:t>
              </a:r>
              <a:r>
                <a:rPr lang="en-US" altLang="ja-JP" sz="2400" dirty="0" smtClean="0"/>
                <a:t>=0;[ B ]&lt;10;i++){</a:t>
              </a:r>
            </a:p>
            <a:p>
              <a:r>
                <a:rPr lang="ja-JP" altLang="en-US" sz="2400" dirty="0" smtClean="0"/>
                <a:t>　　</a:t>
              </a:r>
              <a:r>
                <a:rPr lang="en-US" altLang="ja-JP" sz="2400" dirty="0" smtClean="0"/>
                <a:t>[ C ] = [ D ] + a;</a:t>
              </a:r>
            </a:p>
            <a:p>
              <a:r>
                <a:rPr lang="en-US" altLang="ja-JP" sz="2400" dirty="0" smtClean="0"/>
                <a:t>    </a:t>
              </a:r>
              <a:r>
                <a:rPr lang="en-US" altLang="ja-JP" sz="2400" dirty="0" err="1" smtClean="0"/>
                <a:t>printf</a:t>
              </a:r>
              <a:r>
                <a:rPr lang="en-US" altLang="ja-JP" sz="2400" dirty="0" smtClean="0"/>
                <a:t>(“5*%d=%d\</a:t>
              </a:r>
              <a:r>
                <a:rPr lang="en-US" altLang="ja-JP" sz="2400" dirty="0" err="1" smtClean="0"/>
                <a:t>n”,i</a:t>
              </a:r>
              <a:r>
                <a:rPr lang="en-US" altLang="ja-JP" sz="2400" dirty="0" smtClean="0"/>
                <a:t>,[ E ]);</a:t>
              </a:r>
            </a:p>
            <a:p>
              <a:r>
                <a:rPr lang="en-US" altLang="ja-JP" sz="2400" dirty="0" smtClean="0"/>
                <a:t>  }</a:t>
              </a:r>
            </a:p>
            <a:p>
              <a:r>
                <a:rPr lang="en-US" altLang="ja-JP" sz="2400" dirty="0" smtClean="0"/>
                <a:t>  return 0;</a:t>
              </a:r>
              <a:r>
                <a:rPr lang="ja-JP" altLang="en-US" sz="2400" dirty="0" smtClean="0"/>
                <a:t>　</a:t>
              </a:r>
              <a:r>
                <a:rPr lang="en-US" altLang="ja-JP" sz="2400" dirty="0" smtClean="0"/>
                <a:t>}</a:t>
              </a:r>
            </a:p>
            <a:p>
              <a:endParaRPr kumimoji="1" lang="ja-JP" altLang="en-US" dirty="0"/>
            </a:p>
          </p:txBody>
        </p:sp>
      </p:grpSp>
      <p:grpSp>
        <p:nvGrpSpPr>
          <p:cNvPr id="54" name="グループ化 53"/>
          <p:cNvGrpSpPr/>
          <p:nvPr/>
        </p:nvGrpSpPr>
        <p:grpSpPr>
          <a:xfrm>
            <a:off x="1714481" y="2357430"/>
            <a:ext cx="3500459" cy="2286015"/>
            <a:chOff x="5500696" y="2643182"/>
            <a:chExt cx="3500459" cy="2286015"/>
          </a:xfrm>
        </p:grpSpPr>
        <p:sp>
          <p:nvSpPr>
            <p:cNvPr id="6" name="テキスト ボックス 5"/>
            <p:cNvSpPr txBox="1"/>
            <p:nvPr/>
          </p:nvSpPr>
          <p:spPr>
            <a:xfrm>
              <a:off x="6500826" y="2643182"/>
              <a:ext cx="2500329" cy="1015663"/>
            </a:xfrm>
            <a:prstGeom prst="rect">
              <a:avLst/>
            </a:prstGeom>
            <a:solidFill>
              <a:schemeClr val="accent2">
                <a:lumMod val="20000"/>
                <a:lumOff val="80000"/>
              </a:schemeClr>
            </a:solidFill>
          </p:spPr>
          <p:txBody>
            <a:bodyPr wrap="square" rtlCol="0">
              <a:spAutoFit/>
            </a:bodyPr>
            <a:lstStyle/>
            <a:p>
              <a:r>
                <a:rPr kumimoji="1" lang="ja-JP" altLang="en-US" sz="2000" dirty="0" smtClean="0">
                  <a:solidFill>
                    <a:srgbClr val="FF0000"/>
                  </a:solidFill>
                </a:rPr>
                <a:t>同じ変数名が入るが</a:t>
              </a:r>
              <a:endParaRPr kumimoji="1" lang="en-US" altLang="ja-JP" sz="2000" dirty="0" smtClean="0">
                <a:solidFill>
                  <a:srgbClr val="FF0000"/>
                </a:solidFill>
              </a:endParaRPr>
            </a:p>
            <a:p>
              <a:r>
                <a:rPr lang="ja-JP" altLang="en-US" sz="2000" dirty="0" smtClean="0">
                  <a:solidFill>
                    <a:srgbClr val="FF0000"/>
                  </a:solidFill>
                </a:rPr>
                <a:t>変数名が指定されていない</a:t>
              </a:r>
              <a:endParaRPr kumimoji="1" lang="ja-JP" altLang="en-US" sz="2000" dirty="0">
                <a:solidFill>
                  <a:srgbClr val="FF0000"/>
                </a:solidFill>
              </a:endParaRPr>
            </a:p>
          </p:txBody>
        </p:sp>
        <p:cxnSp>
          <p:nvCxnSpPr>
            <p:cNvPr id="8" name="直線矢印コネクタ 7"/>
            <p:cNvCxnSpPr>
              <a:stCxn id="6" idx="2"/>
            </p:cNvCxnSpPr>
            <p:nvPr/>
          </p:nvCxnSpPr>
          <p:spPr>
            <a:xfrm rot="5400000">
              <a:off x="6883642" y="2847402"/>
              <a:ext cx="55907" cy="167879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2"/>
            </p:cNvCxnSpPr>
            <p:nvPr/>
          </p:nvCxnSpPr>
          <p:spPr>
            <a:xfrm rot="5400000">
              <a:off x="6141309" y="3018233"/>
              <a:ext cx="969070" cy="22502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6" idx="2"/>
            </p:cNvCxnSpPr>
            <p:nvPr/>
          </p:nvCxnSpPr>
          <p:spPr>
            <a:xfrm rot="5400000">
              <a:off x="6669328" y="3490344"/>
              <a:ext cx="913163" cy="125016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6" idx="2"/>
            </p:cNvCxnSpPr>
            <p:nvPr/>
          </p:nvCxnSpPr>
          <p:spPr>
            <a:xfrm rot="16200000" flipH="1">
              <a:off x="7276551" y="4133285"/>
              <a:ext cx="1270353" cy="3214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7" name="正方形/長方形 26"/>
          <p:cNvSpPr/>
          <p:nvPr/>
        </p:nvSpPr>
        <p:spPr>
          <a:xfrm>
            <a:off x="2428860" y="2357430"/>
            <a:ext cx="4429156" cy="10001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制約条件が合えばどんな変数名を入れても正解となるはず</a:t>
            </a:r>
            <a:r>
              <a:rPr lang="en-US" altLang="ja-JP" sz="2400" dirty="0" smtClean="0"/>
              <a:t>…</a:t>
            </a:r>
          </a:p>
        </p:txBody>
      </p:sp>
      <p:sp>
        <p:nvSpPr>
          <p:cNvPr id="28" name="正方形/長方形 27"/>
          <p:cNvSpPr/>
          <p:nvPr/>
        </p:nvSpPr>
        <p:spPr>
          <a:xfrm>
            <a:off x="5786446" y="5429264"/>
            <a:ext cx="3071802" cy="128588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変数名   </a:t>
            </a:r>
            <a:r>
              <a:rPr lang="ja-JP" altLang="en-US" sz="2000" dirty="0" smtClean="0"/>
              <a:t>型   </a:t>
            </a:r>
            <a:r>
              <a:rPr kumimoji="1" lang="en-US" altLang="ja-JP" sz="2000" dirty="0" smtClean="0"/>
              <a:t>ID       </a:t>
            </a:r>
            <a:r>
              <a:rPr kumimoji="1" lang="ja-JP" altLang="en-US" sz="2000" dirty="0" smtClean="0"/>
              <a:t>ノード     </a:t>
            </a:r>
            <a:endParaRPr kumimoji="1" lang="en-US" altLang="ja-JP" sz="2000" dirty="0" smtClean="0"/>
          </a:p>
          <a:p>
            <a:pPr algn="ctr"/>
            <a:r>
              <a:rPr lang="en-US" altLang="ja-JP" sz="2000" dirty="0" smtClean="0"/>
              <a:t>s</a:t>
            </a:r>
            <a:r>
              <a:rPr kumimoji="1" lang="en-US" altLang="ja-JP" sz="2000" dirty="0" smtClean="0"/>
              <a:t>um</a:t>
            </a:r>
            <a:r>
              <a:rPr kumimoji="1" lang="ja-JP" altLang="en-US" sz="2000" dirty="0" smtClean="0"/>
              <a:t>　 </a:t>
            </a:r>
            <a:r>
              <a:rPr kumimoji="1" lang="en-US" altLang="ja-JP" sz="2000" dirty="0" err="1" smtClean="0"/>
              <a:t>int</a:t>
            </a:r>
            <a:r>
              <a:rPr kumimoji="1" lang="en-US" altLang="ja-JP" sz="2000" dirty="0" smtClean="0"/>
              <a:t>    1    node1,…</a:t>
            </a:r>
            <a:endParaRPr lang="en-US" altLang="ja-JP" sz="2000" dirty="0" smtClean="0"/>
          </a:p>
          <a:p>
            <a:pPr algn="ctr"/>
            <a:r>
              <a:rPr lang="en-US" altLang="ja-JP" sz="2000" dirty="0" err="1" smtClean="0"/>
              <a:t>i</a:t>
            </a:r>
            <a:r>
              <a:rPr lang="en-US" altLang="ja-JP" sz="2000" dirty="0" smtClean="0"/>
              <a:t>  </a:t>
            </a:r>
            <a:r>
              <a:rPr lang="ja-JP" altLang="en-US" sz="2000" dirty="0" smtClean="0"/>
              <a:t>　　 </a:t>
            </a:r>
            <a:r>
              <a:rPr lang="en-US" altLang="ja-JP" sz="2000" dirty="0" err="1" smtClean="0"/>
              <a:t>int</a:t>
            </a:r>
            <a:r>
              <a:rPr lang="en-US" altLang="ja-JP" sz="2000" dirty="0" smtClean="0"/>
              <a:t> </a:t>
            </a:r>
            <a:r>
              <a:rPr lang="ja-JP" altLang="en-US" sz="2000" dirty="0" smtClean="0"/>
              <a:t>　 </a:t>
            </a:r>
            <a:r>
              <a:rPr lang="en-US" altLang="ja-JP" sz="2000" dirty="0" smtClean="0"/>
              <a:t>2    node2,…</a:t>
            </a:r>
            <a:endParaRPr kumimoji="1" lang="en-US" altLang="ja-JP" sz="2000" dirty="0" smtClean="0"/>
          </a:p>
          <a:p>
            <a:pPr algn="ctr"/>
            <a:r>
              <a:rPr lang="en-US" altLang="ja-JP" sz="2000" dirty="0" smtClean="0"/>
              <a:t>a  </a:t>
            </a:r>
            <a:r>
              <a:rPr lang="ja-JP" altLang="en-US" sz="2000" dirty="0" smtClean="0"/>
              <a:t>　　</a:t>
            </a:r>
            <a:r>
              <a:rPr lang="en-US" altLang="ja-JP" sz="2000" dirty="0" err="1" smtClean="0"/>
              <a:t>int</a:t>
            </a:r>
            <a:r>
              <a:rPr lang="ja-JP" altLang="en-US" sz="2000" dirty="0" smtClean="0"/>
              <a:t> 　 </a:t>
            </a:r>
            <a:r>
              <a:rPr lang="en-US" altLang="ja-JP" sz="2000" dirty="0" smtClean="0"/>
              <a:t>3    node3,…</a:t>
            </a:r>
            <a:endParaRPr kumimoji="1" lang="ja-JP" altLang="en-US" sz="2000" dirty="0"/>
          </a:p>
        </p:txBody>
      </p:sp>
      <p:sp>
        <p:nvSpPr>
          <p:cNvPr id="29" name="テキスト ボックス 28"/>
          <p:cNvSpPr txBox="1"/>
          <p:nvPr/>
        </p:nvSpPr>
        <p:spPr>
          <a:xfrm>
            <a:off x="5637214" y="1428736"/>
            <a:ext cx="3320140" cy="954107"/>
          </a:xfrm>
          <a:prstGeom prst="rect">
            <a:avLst/>
          </a:prstGeom>
          <a:noFill/>
        </p:spPr>
        <p:txBody>
          <a:bodyPr wrap="none" rtlCol="0">
            <a:spAutoFit/>
          </a:bodyPr>
          <a:lstStyle/>
          <a:p>
            <a:pPr algn="ctr"/>
            <a:r>
              <a:rPr lang="ja-JP" altLang="en-US" sz="2800" dirty="0" smtClean="0">
                <a:solidFill>
                  <a:srgbClr val="FF0000"/>
                </a:solidFill>
              </a:rPr>
              <a:t>変数の対応テーブル</a:t>
            </a:r>
            <a:endParaRPr lang="en-US" altLang="ja-JP" sz="2800" dirty="0" smtClean="0">
              <a:solidFill>
                <a:srgbClr val="FF0000"/>
              </a:solidFill>
            </a:endParaRPr>
          </a:p>
          <a:p>
            <a:pPr algn="ctr"/>
            <a:r>
              <a:rPr lang="ja-JP" altLang="en-US" sz="2800" dirty="0" smtClean="0">
                <a:solidFill>
                  <a:srgbClr val="FF0000"/>
                </a:solidFill>
              </a:rPr>
              <a:t>を用いて比較</a:t>
            </a:r>
            <a:endParaRPr kumimoji="1" lang="ja-JP" altLang="en-US" sz="2800" dirty="0">
              <a:solidFill>
                <a:srgbClr val="FF0000"/>
              </a:solidFill>
            </a:endParaRPr>
          </a:p>
        </p:txBody>
      </p:sp>
      <p:sp>
        <p:nvSpPr>
          <p:cNvPr id="30" name="テキスト ボックス 29"/>
          <p:cNvSpPr txBox="1"/>
          <p:nvPr/>
        </p:nvSpPr>
        <p:spPr>
          <a:xfrm>
            <a:off x="5715008" y="5072074"/>
            <a:ext cx="2937022" cy="400110"/>
          </a:xfrm>
          <a:prstGeom prst="rect">
            <a:avLst/>
          </a:prstGeom>
          <a:noFill/>
        </p:spPr>
        <p:txBody>
          <a:bodyPr wrap="none" rtlCol="0">
            <a:spAutoFit/>
          </a:bodyPr>
          <a:lstStyle/>
          <a:p>
            <a:r>
              <a:rPr lang="ja-JP" altLang="en-US" sz="2000" dirty="0" smtClean="0"/>
              <a:t>模範解答の対応テーブル</a:t>
            </a:r>
            <a:endParaRPr kumimoji="1" lang="ja-JP" altLang="en-US" sz="2000" dirty="0"/>
          </a:p>
        </p:txBody>
      </p:sp>
      <p:sp>
        <p:nvSpPr>
          <p:cNvPr id="31" name="正方形/長方形 30"/>
          <p:cNvSpPr/>
          <p:nvPr/>
        </p:nvSpPr>
        <p:spPr>
          <a:xfrm>
            <a:off x="5851528" y="3000372"/>
            <a:ext cx="3071802" cy="12858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変数名   </a:t>
            </a:r>
            <a:r>
              <a:rPr lang="ja-JP" altLang="en-US" sz="2000" dirty="0" smtClean="0"/>
              <a:t>型   </a:t>
            </a:r>
            <a:r>
              <a:rPr kumimoji="1" lang="en-US" altLang="ja-JP" sz="2000" dirty="0" smtClean="0"/>
              <a:t>ID       </a:t>
            </a:r>
            <a:r>
              <a:rPr kumimoji="1" lang="ja-JP" altLang="en-US" sz="2000" dirty="0" smtClean="0"/>
              <a:t>ノード     </a:t>
            </a:r>
            <a:endParaRPr kumimoji="1" lang="en-US" altLang="ja-JP" sz="2000" dirty="0" smtClean="0"/>
          </a:p>
          <a:p>
            <a:pPr algn="ctr"/>
            <a:r>
              <a:rPr lang="en-US" altLang="ja-JP" sz="2000" dirty="0" smtClean="0"/>
              <a:t>b</a:t>
            </a:r>
            <a:r>
              <a:rPr lang="ja-JP" altLang="en-US" sz="2000" dirty="0" smtClean="0"/>
              <a:t>　　</a:t>
            </a:r>
            <a:r>
              <a:rPr kumimoji="1" lang="ja-JP" altLang="en-US" sz="2000" dirty="0" smtClean="0"/>
              <a:t>　 </a:t>
            </a:r>
            <a:r>
              <a:rPr kumimoji="1" lang="en-US" altLang="ja-JP" sz="2000" dirty="0" err="1" smtClean="0"/>
              <a:t>int</a:t>
            </a:r>
            <a:r>
              <a:rPr kumimoji="1" lang="en-US" altLang="ja-JP" sz="2000" dirty="0" smtClean="0"/>
              <a:t>    1    node1,…</a:t>
            </a:r>
            <a:endParaRPr lang="en-US" altLang="ja-JP" sz="2000" dirty="0" smtClean="0"/>
          </a:p>
          <a:p>
            <a:pPr algn="ctr"/>
            <a:r>
              <a:rPr lang="en-US" altLang="ja-JP" sz="2000" dirty="0" err="1" smtClean="0"/>
              <a:t>i</a:t>
            </a:r>
            <a:r>
              <a:rPr lang="en-US" altLang="ja-JP" sz="2000" dirty="0" smtClean="0"/>
              <a:t>  </a:t>
            </a:r>
            <a:r>
              <a:rPr lang="ja-JP" altLang="en-US" sz="2000" dirty="0" smtClean="0"/>
              <a:t>　　 </a:t>
            </a:r>
            <a:r>
              <a:rPr lang="en-US" altLang="ja-JP" sz="2000" dirty="0" err="1" smtClean="0"/>
              <a:t>int</a:t>
            </a:r>
            <a:r>
              <a:rPr lang="en-US" altLang="ja-JP" sz="2000" dirty="0" smtClean="0"/>
              <a:t> </a:t>
            </a:r>
            <a:r>
              <a:rPr lang="ja-JP" altLang="en-US" sz="2000" dirty="0" smtClean="0"/>
              <a:t>　 </a:t>
            </a:r>
            <a:r>
              <a:rPr lang="en-US" altLang="ja-JP" sz="2000" dirty="0" smtClean="0"/>
              <a:t>2    node2,…</a:t>
            </a:r>
            <a:endParaRPr kumimoji="1" lang="en-US" altLang="ja-JP" sz="2000" dirty="0" smtClean="0"/>
          </a:p>
          <a:p>
            <a:pPr algn="ctr"/>
            <a:r>
              <a:rPr lang="en-US" altLang="ja-JP" sz="2000" dirty="0" smtClean="0"/>
              <a:t>a  </a:t>
            </a:r>
            <a:r>
              <a:rPr lang="ja-JP" altLang="en-US" sz="2000" dirty="0" smtClean="0"/>
              <a:t>　　</a:t>
            </a:r>
            <a:r>
              <a:rPr lang="en-US" altLang="ja-JP" sz="2000" dirty="0" err="1" smtClean="0"/>
              <a:t>int</a:t>
            </a:r>
            <a:r>
              <a:rPr lang="ja-JP" altLang="en-US" sz="2000" dirty="0" smtClean="0"/>
              <a:t> 　 </a:t>
            </a:r>
            <a:r>
              <a:rPr lang="en-US" altLang="ja-JP" sz="2000" dirty="0" smtClean="0"/>
              <a:t>3    node3,…</a:t>
            </a:r>
            <a:endParaRPr kumimoji="1" lang="ja-JP" altLang="en-US" sz="2000" dirty="0"/>
          </a:p>
        </p:txBody>
      </p:sp>
      <p:sp>
        <p:nvSpPr>
          <p:cNvPr id="32" name="テキスト ボックス 31"/>
          <p:cNvSpPr txBox="1"/>
          <p:nvPr/>
        </p:nvSpPr>
        <p:spPr>
          <a:xfrm>
            <a:off x="5565776" y="2571744"/>
            <a:ext cx="3578224" cy="400110"/>
          </a:xfrm>
          <a:prstGeom prst="rect">
            <a:avLst/>
          </a:prstGeom>
          <a:noFill/>
        </p:spPr>
        <p:txBody>
          <a:bodyPr wrap="none" rtlCol="0">
            <a:spAutoFit/>
          </a:bodyPr>
          <a:lstStyle/>
          <a:p>
            <a:r>
              <a:rPr kumimoji="1" lang="ja-JP" altLang="en-US" sz="2000" dirty="0" smtClean="0"/>
              <a:t>解答から生成した対応テーブル</a:t>
            </a:r>
            <a:endParaRPr kumimoji="1" lang="ja-JP" altLang="en-US" sz="2000" dirty="0"/>
          </a:p>
        </p:txBody>
      </p:sp>
      <p:sp>
        <p:nvSpPr>
          <p:cNvPr id="33" name="上下矢印 32"/>
          <p:cNvSpPr/>
          <p:nvPr/>
        </p:nvSpPr>
        <p:spPr>
          <a:xfrm>
            <a:off x="7000892" y="4357694"/>
            <a:ext cx="785818" cy="785818"/>
          </a:xfrm>
          <a:prstGeom prst="upDownArrow">
            <a:avLst>
              <a:gd name="adj1" fmla="val 50000"/>
              <a:gd name="adj2" fmla="val 27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比較</a:t>
            </a:r>
            <a:endParaRPr kumimoji="1" lang="ja-JP" altLang="en-US" sz="2000" dirty="0"/>
          </a:p>
        </p:txBody>
      </p:sp>
      <p:grpSp>
        <p:nvGrpSpPr>
          <p:cNvPr id="34" name="グループ化 33"/>
          <p:cNvGrpSpPr/>
          <p:nvPr/>
        </p:nvGrpSpPr>
        <p:grpSpPr>
          <a:xfrm>
            <a:off x="1643065" y="2428868"/>
            <a:ext cx="3500438" cy="2286014"/>
            <a:chOff x="5348341" y="2705096"/>
            <a:chExt cx="3500438" cy="2286014"/>
          </a:xfrm>
        </p:grpSpPr>
        <p:sp>
          <p:nvSpPr>
            <p:cNvPr id="35" name="テキスト ボックス 34"/>
            <p:cNvSpPr txBox="1"/>
            <p:nvPr/>
          </p:nvSpPr>
          <p:spPr>
            <a:xfrm>
              <a:off x="6348450" y="2705096"/>
              <a:ext cx="2500329" cy="707886"/>
            </a:xfrm>
            <a:prstGeom prst="rect">
              <a:avLst/>
            </a:prstGeom>
            <a:solidFill>
              <a:schemeClr val="accent2">
                <a:lumMod val="20000"/>
                <a:lumOff val="80000"/>
              </a:schemeClr>
            </a:solidFill>
          </p:spPr>
          <p:txBody>
            <a:bodyPr wrap="square" rtlCol="0">
              <a:spAutoFit/>
            </a:bodyPr>
            <a:lstStyle/>
            <a:p>
              <a:r>
                <a:rPr kumimoji="1" lang="ja-JP" altLang="en-US" sz="2000" dirty="0" smtClean="0">
                  <a:solidFill>
                    <a:srgbClr val="FF0000"/>
                  </a:solidFill>
                </a:rPr>
                <a:t>すべて同じ変数名が入っている</a:t>
              </a:r>
              <a:endParaRPr kumimoji="1" lang="en-US" altLang="ja-JP" sz="2000" dirty="0" smtClean="0">
                <a:solidFill>
                  <a:srgbClr val="FF0000"/>
                </a:solidFill>
              </a:endParaRPr>
            </a:p>
          </p:txBody>
        </p:sp>
        <p:cxnSp>
          <p:nvCxnSpPr>
            <p:cNvPr id="36" name="直線矢印コネクタ 35"/>
            <p:cNvCxnSpPr>
              <a:stCxn id="35" idx="2"/>
            </p:cNvCxnSpPr>
            <p:nvPr/>
          </p:nvCxnSpPr>
          <p:spPr>
            <a:xfrm rot="5400000">
              <a:off x="6645569" y="2687236"/>
              <a:ext cx="227301" cy="167879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35" idx="2"/>
            </p:cNvCxnSpPr>
            <p:nvPr/>
          </p:nvCxnSpPr>
          <p:spPr>
            <a:xfrm rot="5400000">
              <a:off x="5835054" y="2926269"/>
              <a:ext cx="1276848" cy="225027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35" idx="2"/>
            </p:cNvCxnSpPr>
            <p:nvPr/>
          </p:nvCxnSpPr>
          <p:spPr>
            <a:xfrm rot="5400000">
              <a:off x="6363075" y="3398380"/>
              <a:ext cx="1220939" cy="125014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35" idx="2"/>
            </p:cNvCxnSpPr>
            <p:nvPr/>
          </p:nvCxnSpPr>
          <p:spPr>
            <a:xfrm rot="16200000" flipH="1">
              <a:off x="6970287" y="4041310"/>
              <a:ext cx="1578129" cy="3214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29">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30" grpId="0"/>
      <p:bldP spid="31" grpId="0" animBg="1"/>
      <p:bldP spid="32" grpId="0"/>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正規フォーマットへの変換</a:t>
            </a:r>
            <a:endParaRPr kumimoji="1" lang="ja-JP" altLang="en-US" dirty="0"/>
          </a:p>
        </p:txBody>
      </p:sp>
      <p:sp>
        <p:nvSpPr>
          <p:cNvPr id="3" name="コンテンツ プレースホルダ 2"/>
          <p:cNvSpPr>
            <a:spLocks noGrp="1"/>
          </p:cNvSpPr>
          <p:nvPr>
            <p:ph idx="1"/>
          </p:nvPr>
        </p:nvSpPr>
        <p:spPr>
          <a:xfrm>
            <a:off x="684213" y="1412875"/>
            <a:ext cx="7531125" cy="4897438"/>
          </a:xfrm>
        </p:spPr>
        <p:txBody>
          <a:bodyPr/>
          <a:lstStyle/>
          <a:p>
            <a:r>
              <a:rPr kumimoji="1" lang="ja-JP" altLang="en-US" sz="3200" dirty="0" smtClean="0"/>
              <a:t>特定の異なる記述で同じ動作をするものに対応する</a:t>
            </a:r>
            <a:endParaRPr kumimoji="1" lang="en-US" altLang="ja-JP" sz="3200" dirty="0" smtClean="0"/>
          </a:p>
          <a:p>
            <a:endParaRPr kumimoji="1" lang="en-US" altLang="ja-JP" sz="3200" dirty="0" smtClean="0"/>
          </a:p>
          <a:p>
            <a:endParaRPr lang="en-US" altLang="ja-JP" sz="3200" dirty="0" smtClean="0"/>
          </a:p>
          <a:p>
            <a:endParaRPr kumimoji="1" lang="en-US" altLang="ja-JP" sz="3200" dirty="0" smtClean="0"/>
          </a:p>
          <a:p>
            <a:endParaRPr lang="en-US" altLang="ja-JP" sz="3200" dirty="0" smtClean="0"/>
          </a:p>
          <a:p>
            <a:endParaRPr kumimoji="1" lang="en-US" altLang="ja-JP" sz="3200" dirty="0" smtClean="0"/>
          </a:p>
          <a:p>
            <a:r>
              <a:rPr lang="ja-JP" altLang="en-US" sz="3200" dirty="0" smtClean="0"/>
              <a:t>統一のフォーマット（正規フォーマット）に変換することで違いをなくす</a:t>
            </a:r>
            <a:endParaRPr kumimoji="1" lang="ja-JP" altLang="en-US" sz="3200" dirty="0"/>
          </a:p>
        </p:txBody>
      </p:sp>
      <p:sp>
        <p:nvSpPr>
          <p:cNvPr id="4" name="テキスト ボックス 3"/>
          <p:cNvSpPr txBox="1"/>
          <p:nvPr/>
        </p:nvSpPr>
        <p:spPr>
          <a:xfrm>
            <a:off x="1071538" y="2500306"/>
            <a:ext cx="3214710" cy="2677656"/>
          </a:xfrm>
          <a:prstGeom prst="rect">
            <a:avLst/>
          </a:prstGeom>
          <a:noFill/>
        </p:spPr>
        <p:txBody>
          <a:bodyPr wrap="square" rtlCol="0">
            <a:spAutoFit/>
          </a:bodyPr>
          <a:lstStyle/>
          <a:p>
            <a:pPr>
              <a:buFont typeface="Arial" pitchFamily="34" charset="0"/>
              <a:buChar char="•"/>
            </a:pPr>
            <a:r>
              <a:rPr lang="en-US" altLang="ja-JP" sz="2400" dirty="0" smtClean="0"/>
              <a:t>f</a:t>
            </a:r>
            <a:r>
              <a:rPr kumimoji="1" lang="en-US" altLang="ja-JP" sz="2400" dirty="0" smtClean="0"/>
              <a:t>or</a:t>
            </a:r>
            <a:r>
              <a:rPr kumimoji="1" lang="ja-JP" altLang="en-US" sz="2400" dirty="0" smtClean="0"/>
              <a:t>文と</a:t>
            </a:r>
            <a:r>
              <a:rPr kumimoji="1" lang="en-US" altLang="ja-JP" sz="2400" dirty="0" smtClean="0"/>
              <a:t>while</a:t>
            </a:r>
            <a:r>
              <a:rPr kumimoji="1" lang="ja-JP" altLang="en-US" sz="2400" dirty="0" smtClean="0"/>
              <a:t>文</a:t>
            </a:r>
            <a:endParaRPr kumimoji="1" lang="en-US" altLang="ja-JP" sz="2400" dirty="0" smtClean="0"/>
          </a:p>
          <a:p>
            <a:pPr>
              <a:buFont typeface="Arial" pitchFamily="34" charset="0"/>
              <a:buChar char="•"/>
            </a:pPr>
            <a:r>
              <a:rPr kumimoji="1" lang="ja-JP" altLang="en-US" sz="2400" dirty="0" smtClean="0"/>
              <a:t>分配律</a:t>
            </a:r>
            <a:endParaRPr kumimoji="1" lang="en-US" altLang="ja-JP" sz="2400" dirty="0" smtClean="0"/>
          </a:p>
          <a:p>
            <a:r>
              <a:rPr kumimoji="1" lang="ja-JP" altLang="en-US" sz="2400" dirty="0" smtClean="0"/>
              <a:t>　「</a:t>
            </a:r>
            <a:r>
              <a:rPr kumimoji="1" lang="en-US" altLang="ja-JP" sz="2400" dirty="0" smtClean="0"/>
              <a:t>c</a:t>
            </a:r>
            <a:r>
              <a:rPr lang="ja-JP" altLang="en-US" sz="2400" dirty="0" smtClean="0"/>
              <a:t>*</a:t>
            </a:r>
            <a:r>
              <a:rPr kumimoji="1" lang="en-US" altLang="ja-JP" sz="2400" dirty="0" smtClean="0"/>
              <a:t>(</a:t>
            </a:r>
            <a:r>
              <a:rPr kumimoji="1" lang="en-US" altLang="ja-JP" sz="2400" dirty="0" err="1" smtClean="0"/>
              <a:t>a+b</a:t>
            </a:r>
            <a:r>
              <a:rPr kumimoji="1" lang="en-US" altLang="ja-JP" sz="2400" dirty="0" smtClean="0"/>
              <a:t>)</a:t>
            </a:r>
            <a:r>
              <a:rPr lang="ja-JP" altLang="en-US" sz="2400" dirty="0" smtClean="0"/>
              <a:t>＝</a:t>
            </a:r>
            <a:r>
              <a:rPr kumimoji="1" lang="en-US" altLang="ja-JP" sz="2400" dirty="0" smtClean="0"/>
              <a:t>a*</a:t>
            </a:r>
            <a:r>
              <a:rPr kumimoji="1" lang="en-US" altLang="ja-JP" sz="2400" dirty="0" err="1" smtClean="0"/>
              <a:t>c+b</a:t>
            </a:r>
            <a:r>
              <a:rPr kumimoji="1" lang="en-US" altLang="ja-JP" sz="2400" dirty="0" smtClean="0"/>
              <a:t>*c</a:t>
            </a:r>
            <a:r>
              <a:rPr kumimoji="1" lang="ja-JP" altLang="en-US" sz="2400" dirty="0" smtClean="0"/>
              <a:t>」</a:t>
            </a:r>
            <a:endParaRPr kumimoji="1" lang="en-US" altLang="ja-JP" sz="2400" dirty="0" smtClean="0"/>
          </a:p>
          <a:p>
            <a:pPr>
              <a:buFont typeface="Arial" pitchFamily="34" charset="0"/>
              <a:buChar char="•"/>
            </a:pPr>
            <a:r>
              <a:rPr lang="ja-JP" altLang="en-US" sz="2400" dirty="0" smtClean="0"/>
              <a:t>可換律</a:t>
            </a:r>
            <a:endParaRPr lang="en-US" altLang="ja-JP" sz="2400" dirty="0" smtClean="0"/>
          </a:p>
          <a:p>
            <a:r>
              <a:rPr lang="ja-JP" altLang="en-US" sz="2400" dirty="0" smtClean="0"/>
              <a:t>　「</a:t>
            </a:r>
            <a:r>
              <a:rPr lang="en-US" altLang="ja-JP" sz="2400" dirty="0" err="1" smtClean="0"/>
              <a:t>a+b</a:t>
            </a:r>
            <a:r>
              <a:rPr lang="ja-JP" altLang="en-US" sz="2400" dirty="0" smtClean="0"/>
              <a:t>＝</a:t>
            </a:r>
            <a:r>
              <a:rPr lang="en-US" altLang="ja-JP" sz="2400" dirty="0" err="1" smtClean="0"/>
              <a:t>b+a</a:t>
            </a:r>
            <a:r>
              <a:rPr lang="ja-JP" altLang="en-US" sz="2400" dirty="0" smtClean="0"/>
              <a:t>」</a:t>
            </a:r>
            <a:endParaRPr lang="en-US" altLang="ja-JP" sz="2400" dirty="0" smtClean="0"/>
          </a:p>
          <a:p>
            <a:pPr>
              <a:buFont typeface="Arial" pitchFamily="34" charset="0"/>
              <a:buChar char="•"/>
            </a:pPr>
            <a:r>
              <a:rPr kumimoji="1" lang="ja-JP" altLang="en-US" sz="2400" dirty="0" smtClean="0"/>
              <a:t>結合律</a:t>
            </a:r>
            <a:endParaRPr lang="en-US" altLang="ja-JP" dirty="0" smtClean="0"/>
          </a:p>
          <a:p>
            <a:r>
              <a:rPr lang="ja-JP" altLang="en-US" sz="2400" dirty="0" smtClean="0"/>
              <a:t>　「（</a:t>
            </a:r>
            <a:r>
              <a:rPr lang="en-US" altLang="ja-JP" sz="2400" dirty="0" smtClean="0"/>
              <a:t>a*b)c</a:t>
            </a:r>
            <a:r>
              <a:rPr lang="ja-JP" altLang="en-US" sz="2400" dirty="0" smtClean="0"/>
              <a:t>＝</a:t>
            </a:r>
            <a:r>
              <a:rPr lang="en-US" altLang="ja-JP" sz="2400" dirty="0" smtClean="0"/>
              <a:t>a*(b*c)</a:t>
            </a:r>
            <a:r>
              <a:rPr lang="ja-JP" altLang="en-US" sz="2400" dirty="0" smtClean="0"/>
              <a:t>」</a:t>
            </a:r>
            <a:endParaRPr kumimoji="1" lang="en-US" altLang="ja-JP" sz="2400" dirty="0" smtClean="0"/>
          </a:p>
        </p:txBody>
      </p:sp>
      <p:sp>
        <p:nvSpPr>
          <p:cNvPr id="6" name="テキスト ボックス 5"/>
          <p:cNvSpPr txBox="1"/>
          <p:nvPr/>
        </p:nvSpPr>
        <p:spPr>
          <a:xfrm>
            <a:off x="4857752" y="2500306"/>
            <a:ext cx="3958135" cy="2308324"/>
          </a:xfrm>
          <a:prstGeom prst="rect">
            <a:avLst/>
          </a:prstGeom>
          <a:noFill/>
        </p:spPr>
        <p:txBody>
          <a:bodyPr wrap="none" rtlCol="0">
            <a:spAutoFit/>
          </a:bodyPr>
          <a:lstStyle/>
          <a:p>
            <a:pPr>
              <a:buFont typeface="Arial" pitchFamily="34" charset="0"/>
              <a:buChar char="•"/>
            </a:pPr>
            <a:r>
              <a:rPr lang="en-US" altLang="ja-JP" sz="2400" dirty="0" smtClean="0"/>
              <a:t>f</a:t>
            </a:r>
            <a:r>
              <a:rPr kumimoji="1" lang="en-US" altLang="ja-JP" sz="2400" dirty="0" smtClean="0"/>
              <a:t>or</a:t>
            </a:r>
            <a:r>
              <a:rPr kumimoji="1" lang="ja-JP" altLang="en-US" sz="2400" dirty="0" smtClean="0"/>
              <a:t>文に統一</a:t>
            </a:r>
            <a:endParaRPr kumimoji="1" lang="en-US" altLang="ja-JP" sz="2400" dirty="0" smtClean="0"/>
          </a:p>
          <a:p>
            <a:pPr>
              <a:buFont typeface="Arial" pitchFamily="34" charset="0"/>
              <a:buChar char="•"/>
            </a:pPr>
            <a:r>
              <a:rPr lang="ja-JP" altLang="en-US" sz="2400" dirty="0" smtClean="0"/>
              <a:t>分解した形（</a:t>
            </a:r>
            <a:r>
              <a:rPr lang="en-US" altLang="ja-JP" sz="2400" dirty="0" smtClean="0"/>
              <a:t>a*</a:t>
            </a:r>
            <a:r>
              <a:rPr lang="en-US" altLang="ja-JP" sz="2400" dirty="0" err="1" smtClean="0"/>
              <a:t>c+b</a:t>
            </a:r>
            <a:r>
              <a:rPr lang="en-US" altLang="ja-JP" sz="2400" dirty="0" smtClean="0"/>
              <a:t>*c)</a:t>
            </a:r>
            <a:r>
              <a:rPr lang="ja-JP" altLang="en-US" sz="2400" dirty="0" smtClean="0"/>
              <a:t>に統一</a:t>
            </a:r>
            <a:endParaRPr lang="en-US" altLang="ja-JP" sz="2400" dirty="0" smtClean="0"/>
          </a:p>
          <a:p>
            <a:pPr>
              <a:buFont typeface="Arial" pitchFamily="34" charset="0"/>
              <a:buChar char="•"/>
            </a:pPr>
            <a:endParaRPr lang="en-US" altLang="ja-JP" sz="2400" dirty="0" smtClean="0"/>
          </a:p>
          <a:p>
            <a:pPr>
              <a:buFont typeface="Arial" pitchFamily="34" charset="0"/>
              <a:buChar char="•"/>
            </a:pPr>
            <a:r>
              <a:rPr lang="ja-JP" altLang="en-US" sz="2400" dirty="0" smtClean="0"/>
              <a:t>変数名を辞書順に</a:t>
            </a:r>
            <a:endParaRPr lang="en-US" altLang="ja-JP" sz="2400" dirty="0" smtClean="0"/>
          </a:p>
          <a:p>
            <a:r>
              <a:rPr lang="ja-JP" altLang="en-US" sz="2400" dirty="0" smtClean="0"/>
              <a:t> 並べることに統一</a:t>
            </a:r>
            <a:endParaRPr lang="en-US" altLang="ja-JP" sz="2400" dirty="0" smtClean="0"/>
          </a:p>
          <a:p>
            <a:pPr>
              <a:buFont typeface="Arial" pitchFamily="34" charset="0"/>
              <a:buChar char="•"/>
            </a:pPr>
            <a:r>
              <a:rPr lang="ja-JP" altLang="en-US" sz="2400" dirty="0" smtClean="0"/>
              <a:t>結合させない形に統一</a:t>
            </a:r>
            <a:endParaRPr lang="en-US" altLang="ja-JP" sz="2400" dirty="0" smtClean="0"/>
          </a:p>
        </p:txBody>
      </p:sp>
      <p:cxnSp>
        <p:nvCxnSpPr>
          <p:cNvPr id="8" name="直線矢印コネクタ 7"/>
          <p:cNvCxnSpPr/>
          <p:nvPr/>
        </p:nvCxnSpPr>
        <p:spPr>
          <a:xfrm>
            <a:off x="3571868" y="278605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571868" y="314324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3571868" y="385762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3571868" y="4572008"/>
            <a:ext cx="1143008"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1550" y="333375"/>
            <a:ext cx="7743854" cy="574675"/>
          </a:xfrm>
        </p:spPr>
        <p:txBody>
          <a:bodyPr/>
          <a:lstStyle/>
          <a:p>
            <a:r>
              <a:rPr kumimoji="1" lang="ja-JP" altLang="en-US" dirty="0" smtClean="0"/>
              <a:t>正規フォーマットへの変換の流れ</a:t>
            </a:r>
            <a:endParaRPr kumimoji="1" lang="ja-JP" altLang="en-US" dirty="0"/>
          </a:p>
        </p:txBody>
      </p:sp>
      <p:sp>
        <p:nvSpPr>
          <p:cNvPr id="3" name="コンテンツ プレースホルダ 2"/>
          <p:cNvSpPr>
            <a:spLocks noGrp="1"/>
          </p:cNvSpPr>
          <p:nvPr>
            <p:ph idx="1"/>
          </p:nvPr>
        </p:nvSpPr>
        <p:spPr/>
        <p:txBody>
          <a:bodyPr/>
          <a:lstStyle/>
          <a:p>
            <a:r>
              <a:rPr lang="ja-JP" altLang="en-US" sz="3200" dirty="0" smtClean="0"/>
              <a:t>構文木の正規フォーマットへの変換の流れ</a:t>
            </a:r>
            <a:endParaRPr lang="en-US" altLang="ja-JP" sz="3200" dirty="0" smtClean="0"/>
          </a:p>
          <a:p>
            <a:pPr marL="971550" lvl="1" indent="-514350"/>
            <a:r>
              <a:rPr lang="ja-JP" altLang="en-US" sz="2800" dirty="0" smtClean="0"/>
              <a:t>構文木を幅優先探索し変換場所の特定</a:t>
            </a:r>
            <a:endParaRPr lang="en-US" altLang="ja-JP" sz="2800" dirty="0" smtClean="0"/>
          </a:p>
          <a:p>
            <a:pPr marL="971550" lvl="1" indent="-514350"/>
            <a:r>
              <a:rPr lang="ja-JP" altLang="en-US" sz="2800" dirty="0" smtClean="0"/>
              <a:t>結合律の変換</a:t>
            </a:r>
            <a:endParaRPr lang="en-US" altLang="ja-JP" sz="2800" dirty="0" smtClean="0"/>
          </a:p>
          <a:p>
            <a:pPr marL="971550" lvl="1" indent="-514350"/>
            <a:r>
              <a:rPr lang="ja-JP" altLang="en-US" sz="2800" dirty="0" smtClean="0"/>
              <a:t>分配律の変換</a:t>
            </a:r>
            <a:endParaRPr lang="en-US" altLang="ja-JP" sz="2800" dirty="0" smtClean="0"/>
          </a:p>
          <a:p>
            <a:pPr marL="971550" lvl="1" indent="-514350"/>
            <a:r>
              <a:rPr lang="ja-JP" altLang="en-US" sz="2800" dirty="0" smtClean="0"/>
              <a:t>可換率の変換</a:t>
            </a:r>
            <a:endParaRPr lang="en-US" altLang="ja-JP" sz="2800" dirty="0" smtClean="0"/>
          </a:p>
          <a:p>
            <a:pPr marL="971550" lvl="1" indent="-514350"/>
            <a:r>
              <a:rPr lang="en-US" altLang="ja-JP" sz="2800" dirty="0" smtClean="0"/>
              <a:t>for</a:t>
            </a:r>
            <a:r>
              <a:rPr lang="ja-JP" altLang="en-US" sz="2800" dirty="0" smtClean="0"/>
              <a:t>と</a:t>
            </a:r>
            <a:r>
              <a:rPr lang="en-US" altLang="ja-JP" sz="2800" dirty="0" smtClean="0"/>
              <a:t>while</a:t>
            </a:r>
            <a:r>
              <a:rPr lang="ja-JP" altLang="en-US" sz="2800" dirty="0" smtClean="0"/>
              <a:t>の変換</a:t>
            </a:r>
            <a:endParaRPr lang="en-US" altLang="ja-JP" sz="2800" dirty="0" smtClean="0"/>
          </a:p>
          <a:p>
            <a:endParaRPr kumimoji="1" lang="ja-JP" altLang="en-US" sz="2800" dirty="0"/>
          </a:p>
        </p:txBody>
      </p:sp>
      <p:sp>
        <p:nvSpPr>
          <p:cNvPr id="4" name="テキスト ボックス 3"/>
          <p:cNvSpPr txBox="1"/>
          <p:nvPr/>
        </p:nvSpPr>
        <p:spPr>
          <a:xfrm>
            <a:off x="5715008" y="3357562"/>
            <a:ext cx="2225289" cy="523220"/>
          </a:xfrm>
          <a:prstGeom prst="rect">
            <a:avLst/>
          </a:prstGeom>
          <a:noFill/>
        </p:spPr>
        <p:txBody>
          <a:bodyPr wrap="none" rtlCol="0">
            <a:spAutoFit/>
          </a:bodyPr>
          <a:lstStyle/>
          <a:p>
            <a:r>
              <a:rPr kumimoji="1" lang="en-US" altLang="ja-JP" sz="2800" dirty="0" smtClean="0">
                <a:solidFill>
                  <a:schemeClr val="accent6">
                    <a:lumMod val="75000"/>
                  </a:schemeClr>
                </a:solidFill>
              </a:rPr>
              <a:t>(a*c)*d*(</a:t>
            </a:r>
            <a:r>
              <a:rPr kumimoji="1" lang="en-US" altLang="ja-JP" sz="2800" dirty="0" err="1" smtClean="0">
                <a:solidFill>
                  <a:schemeClr val="accent6">
                    <a:lumMod val="75000"/>
                  </a:schemeClr>
                </a:solidFill>
              </a:rPr>
              <a:t>e+b</a:t>
            </a:r>
            <a:r>
              <a:rPr kumimoji="1" lang="en-US" altLang="ja-JP" sz="2800" dirty="0" smtClean="0">
                <a:solidFill>
                  <a:schemeClr val="accent6">
                    <a:lumMod val="75000"/>
                  </a:schemeClr>
                </a:solidFill>
              </a:rPr>
              <a:t>)</a:t>
            </a:r>
            <a:endParaRPr kumimoji="1" lang="ja-JP" altLang="en-US" sz="2800" dirty="0">
              <a:solidFill>
                <a:schemeClr val="accent6">
                  <a:lumMod val="75000"/>
                </a:schemeClr>
              </a:solidFill>
            </a:endParaRPr>
          </a:p>
        </p:txBody>
      </p:sp>
      <p:sp>
        <p:nvSpPr>
          <p:cNvPr id="5" name="テキスト ボックス 4"/>
          <p:cNvSpPr txBox="1"/>
          <p:nvPr/>
        </p:nvSpPr>
        <p:spPr>
          <a:xfrm>
            <a:off x="5786446" y="4143380"/>
            <a:ext cx="2007281" cy="523220"/>
          </a:xfrm>
          <a:prstGeom prst="rect">
            <a:avLst/>
          </a:prstGeom>
          <a:noFill/>
        </p:spPr>
        <p:txBody>
          <a:bodyPr wrap="none" rtlCol="0">
            <a:spAutoFit/>
          </a:bodyPr>
          <a:lstStyle/>
          <a:p>
            <a:r>
              <a:rPr kumimoji="1" lang="en-US" altLang="ja-JP" sz="2800" dirty="0" smtClean="0">
                <a:solidFill>
                  <a:schemeClr val="accent6">
                    <a:lumMod val="75000"/>
                  </a:schemeClr>
                </a:solidFill>
              </a:rPr>
              <a:t>a*c*d*(</a:t>
            </a:r>
            <a:r>
              <a:rPr lang="en-US" altLang="ja-JP" sz="2800" dirty="0" err="1" smtClean="0">
                <a:solidFill>
                  <a:schemeClr val="accent6">
                    <a:lumMod val="75000"/>
                  </a:schemeClr>
                </a:solidFill>
              </a:rPr>
              <a:t>e</a:t>
            </a:r>
            <a:r>
              <a:rPr kumimoji="1" lang="en-US" altLang="ja-JP" sz="2800" dirty="0" err="1" smtClean="0">
                <a:solidFill>
                  <a:schemeClr val="accent6">
                    <a:lumMod val="75000"/>
                  </a:schemeClr>
                </a:solidFill>
              </a:rPr>
              <a:t>+b</a:t>
            </a:r>
            <a:r>
              <a:rPr kumimoji="1" lang="en-US" altLang="ja-JP" sz="2800" dirty="0" smtClean="0">
                <a:solidFill>
                  <a:schemeClr val="accent6">
                    <a:lumMod val="75000"/>
                  </a:schemeClr>
                </a:solidFill>
              </a:rPr>
              <a:t>)</a:t>
            </a:r>
            <a:endParaRPr kumimoji="1" lang="ja-JP" altLang="en-US" sz="2800" dirty="0">
              <a:solidFill>
                <a:schemeClr val="accent6">
                  <a:lumMod val="75000"/>
                </a:schemeClr>
              </a:solidFill>
            </a:endParaRPr>
          </a:p>
        </p:txBody>
      </p:sp>
      <p:sp>
        <p:nvSpPr>
          <p:cNvPr id="6" name="テキスト ボックス 5"/>
          <p:cNvSpPr txBox="1"/>
          <p:nvPr/>
        </p:nvSpPr>
        <p:spPr>
          <a:xfrm>
            <a:off x="5786446" y="4929198"/>
            <a:ext cx="2856872" cy="523220"/>
          </a:xfrm>
          <a:prstGeom prst="rect">
            <a:avLst/>
          </a:prstGeom>
          <a:noFill/>
        </p:spPr>
        <p:txBody>
          <a:bodyPr wrap="none" rtlCol="0">
            <a:spAutoFit/>
          </a:bodyPr>
          <a:lstStyle/>
          <a:p>
            <a:r>
              <a:rPr kumimoji="1" lang="en-US" altLang="ja-JP" sz="2800" dirty="0" smtClean="0">
                <a:solidFill>
                  <a:schemeClr val="accent6">
                    <a:lumMod val="75000"/>
                  </a:schemeClr>
                </a:solidFill>
              </a:rPr>
              <a:t>a*c*d*</a:t>
            </a:r>
            <a:r>
              <a:rPr lang="en-US" altLang="ja-JP" sz="2800" dirty="0" err="1" smtClean="0">
                <a:solidFill>
                  <a:schemeClr val="accent6">
                    <a:lumMod val="75000"/>
                  </a:schemeClr>
                </a:solidFill>
              </a:rPr>
              <a:t>e</a:t>
            </a:r>
            <a:r>
              <a:rPr kumimoji="1" lang="en-US" altLang="ja-JP" sz="2800" dirty="0" err="1" smtClean="0">
                <a:solidFill>
                  <a:schemeClr val="accent6">
                    <a:lumMod val="75000"/>
                  </a:schemeClr>
                </a:solidFill>
              </a:rPr>
              <a:t>+a</a:t>
            </a:r>
            <a:r>
              <a:rPr kumimoji="1" lang="en-US" altLang="ja-JP" sz="2800" dirty="0" smtClean="0">
                <a:solidFill>
                  <a:schemeClr val="accent6">
                    <a:lumMod val="75000"/>
                  </a:schemeClr>
                </a:solidFill>
              </a:rPr>
              <a:t>*c*d*b</a:t>
            </a:r>
            <a:endParaRPr kumimoji="1" lang="ja-JP" altLang="en-US" sz="2800" dirty="0">
              <a:solidFill>
                <a:schemeClr val="accent6">
                  <a:lumMod val="75000"/>
                </a:schemeClr>
              </a:solidFill>
            </a:endParaRPr>
          </a:p>
        </p:txBody>
      </p:sp>
      <p:sp>
        <p:nvSpPr>
          <p:cNvPr id="7" name="テキスト ボックス 6"/>
          <p:cNvSpPr txBox="1"/>
          <p:nvPr/>
        </p:nvSpPr>
        <p:spPr>
          <a:xfrm>
            <a:off x="5786446" y="5715016"/>
            <a:ext cx="2856872" cy="523220"/>
          </a:xfrm>
          <a:prstGeom prst="rect">
            <a:avLst/>
          </a:prstGeom>
          <a:noFill/>
        </p:spPr>
        <p:txBody>
          <a:bodyPr wrap="none" rtlCol="0">
            <a:spAutoFit/>
          </a:bodyPr>
          <a:lstStyle/>
          <a:p>
            <a:r>
              <a:rPr kumimoji="1" lang="en-US" altLang="ja-JP" sz="2800" dirty="0" smtClean="0">
                <a:solidFill>
                  <a:schemeClr val="accent6">
                    <a:lumMod val="75000"/>
                  </a:schemeClr>
                </a:solidFill>
              </a:rPr>
              <a:t>a*b*c*</a:t>
            </a:r>
            <a:r>
              <a:rPr kumimoji="1" lang="en-US" altLang="ja-JP" sz="2800" dirty="0" err="1" smtClean="0">
                <a:solidFill>
                  <a:schemeClr val="accent6">
                    <a:lumMod val="75000"/>
                  </a:schemeClr>
                </a:solidFill>
              </a:rPr>
              <a:t>d+a</a:t>
            </a:r>
            <a:r>
              <a:rPr kumimoji="1" lang="en-US" altLang="ja-JP" sz="2800" dirty="0" smtClean="0">
                <a:solidFill>
                  <a:schemeClr val="accent6">
                    <a:lumMod val="75000"/>
                  </a:schemeClr>
                </a:solidFill>
              </a:rPr>
              <a:t>*c*d*e</a:t>
            </a:r>
            <a:endParaRPr kumimoji="1" lang="ja-JP" altLang="en-US" sz="2800" dirty="0">
              <a:solidFill>
                <a:schemeClr val="accent6">
                  <a:lumMod val="75000"/>
                </a:schemeClr>
              </a:solidFill>
            </a:endParaRPr>
          </a:p>
        </p:txBody>
      </p:sp>
      <p:sp>
        <p:nvSpPr>
          <p:cNvPr id="8" name="下矢印 7"/>
          <p:cNvSpPr/>
          <p:nvPr/>
        </p:nvSpPr>
        <p:spPr>
          <a:xfrm>
            <a:off x="6643702" y="3857628"/>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6643702" y="4714884"/>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下矢印 9"/>
          <p:cNvSpPr/>
          <p:nvPr/>
        </p:nvSpPr>
        <p:spPr>
          <a:xfrm>
            <a:off x="6643702" y="5500702"/>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643438" y="3857628"/>
            <a:ext cx="1714512" cy="3571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結合律の変換</a:t>
            </a:r>
            <a:endParaRPr kumimoji="1" lang="ja-JP" altLang="en-US" sz="2000" dirty="0"/>
          </a:p>
        </p:txBody>
      </p:sp>
      <p:sp>
        <p:nvSpPr>
          <p:cNvPr id="12" name="正方形/長方形 11"/>
          <p:cNvSpPr/>
          <p:nvPr/>
        </p:nvSpPr>
        <p:spPr>
          <a:xfrm>
            <a:off x="4643438" y="4643446"/>
            <a:ext cx="1714512" cy="3571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分配律の変換</a:t>
            </a:r>
            <a:endParaRPr kumimoji="1" lang="ja-JP" altLang="en-US" sz="2000" dirty="0"/>
          </a:p>
        </p:txBody>
      </p:sp>
      <p:sp>
        <p:nvSpPr>
          <p:cNvPr id="13" name="正方形/長方形 12"/>
          <p:cNvSpPr/>
          <p:nvPr/>
        </p:nvSpPr>
        <p:spPr>
          <a:xfrm>
            <a:off x="4643438" y="5429264"/>
            <a:ext cx="1714512" cy="35719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t>可換律の変換</a:t>
            </a:r>
            <a:endParaRPr kumimoji="1" lang="ja-JP" altLang="en-US" sz="2000" dirty="0"/>
          </a:p>
        </p:txBody>
      </p:sp>
      <p:sp>
        <p:nvSpPr>
          <p:cNvPr id="14" name="テキスト ボックス 13"/>
          <p:cNvSpPr txBox="1"/>
          <p:nvPr/>
        </p:nvSpPr>
        <p:spPr>
          <a:xfrm>
            <a:off x="4643438" y="2857496"/>
            <a:ext cx="4083169" cy="523220"/>
          </a:xfrm>
          <a:prstGeom prst="rect">
            <a:avLst/>
          </a:prstGeom>
          <a:noFill/>
        </p:spPr>
        <p:txBody>
          <a:bodyPr wrap="none" rtlCol="0">
            <a:spAutoFit/>
          </a:bodyPr>
          <a:lstStyle/>
          <a:p>
            <a:r>
              <a:rPr kumimoji="1" lang="ja-JP" altLang="en-US" sz="2800" dirty="0" smtClean="0"/>
              <a:t>正規フォーマットの変換例</a:t>
            </a:r>
            <a:endParaRPr kumimoji="1" lang="ja-JP"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構文木同士の比較</a:t>
            </a:r>
            <a:endParaRPr kumimoji="1" lang="ja-JP" altLang="en-US" dirty="0"/>
          </a:p>
        </p:txBody>
      </p:sp>
      <p:sp>
        <p:nvSpPr>
          <p:cNvPr id="5" name="コンテンツ プレースホルダ 4"/>
          <p:cNvSpPr>
            <a:spLocks noGrp="1"/>
          </p:cNvSpPr>
          <p:nvPr>
            <p:ph idx="1"/>
          </p:nvPr>
        </p:nvSpPr>
        <p:spPr/>
        <p:txBody>
          <a:bodyPr/>
          <a:lstStyle/>
          <a:p>
            <a:r>
              <a:rPr kumimoji="1" lang="ja-JP" altLang="en-US" sz="3200" dirty="0" smtClean="0"/>
              <a:t>構文木を根から順に対応付けしていく</a:t>
            </a:r>
            <a:endParaRPr kumimoji="1" lang="en-US" altLang="ja-JP" sz="3200" dirty="0" smtClean="0"/>
          </a:p>
          <a:p>
            <a:r>
              <a:rPr lang="ja-JP" altLang="en-US" sz="3200" dirty="0" smtClean="0"/>
              <a:t>そうすることで構造的差異を見つけだす</a:t>
            </a:r>
            <a:endParaRPr kumimoji="1" lang="en-US" altLang="ja-JP" sz="3200" dirty="0" smtClean="0"/>
          </a:p>
          <a:p>
            <a:r>
              <a:rPr kumimoji="1" lang="ja-JP" altLang="en-US" sz="3200" dirty="0" smtClean="0"/>
              <a:t>対応付けできない部分を間違いと判断</a:t>
            </a:r>
            <a:endParaRPr kumimoji="1" lang="ja-JP" altLang="en-US" sz="3200" dirty="0"/>
          </a:p>
        </p:txBody>
      </p:sp>
      <p:pic>
        <p:nvPicPr>
          <p:cNvPr id="6" name="コンテンツ プレースホルダ 3" descr="hikaku.eps"/>
          <p:cNvPicPr>
            <a:picLocks noChangeAspect="1"/>
          </p:cNvPicPr>
          <p:nvPr/>
        </p:nvPicPr>
        <p:blipFill>
          <a:blip r:embed="rId3" cstate="print"/>
          <a:stretch>
            <a:fillRect/>
          </a:stretch>
        </p:blipFill>
        <p:spPr bwMode="gray">
          <a:xfrm>
            <a:off x="714348" y="3071810"/>
            <a:ext cx="7715304" cy="40744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採点の流れ</a:t>
            </a:r>
            <a:endParaRPr kumimoji="1" lang="ja-JP" altLang="en-US" dirty="0"/>
          </a:p>
        </p:txBody>
      </p:sp>
      <p:sp>
        <p:nvSpPr>
          <p:cNvPr id="7" name="コンテンツ プレースホルダ 6"/>
          <p:cNvSpPr>
            <a:spLocks noGrp="1"/>
          </p:cNvSpPr>
          <p:nvPr>
            <p:ph idx="1"/>
          </p:nvPr>
        </p:nvSpPr>
        <p:spPr/>
        <p:txBody>
          <a:bodyPr/>
          <a:lstStyle/>
          <a:p>
            <a:r>
              <a:rPr kumimoji="1" lang="ja-JP" altLang="en-US" sz="3200" dirty="0" smtClean="0"/>
              <a:t>採点時の流れ</a:t>
            </a:r>
            <a:endParaRPr kumimoji="1" lang="ja-JP" altLang="en-US" sz="3200" dirty="0"/>
          </a:p>
        </p:txBody>
      </p:sp>
      <p:pic>
        <p:nvPicPr>
          <p:cNvPr id="5" name="図 4" descr="answer_flow.eps"/>
          <p:cNvPicPr>
            <a:picLocks noChangeAspect="1"/>
          </p:cNvPicPr>
          <p:nvPr/>
        </p:nvPicPr>
        <p:blipFill>
          <a:blip r:embed="rId3" cstate="print"/>
          <a:stretch>
            <a:fillRect/>
          </a:stretch>
        </p:blipFill>
        <p:spPr>
          <a:xfrm>
            <a:off x="357158" y="2033428"/>
            <a:ext cx="9144000" cy="482457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a:t>
            </a:r>
            <a:r>
              <a:rPr kumimoji="1" lang="en-US" altLang="ja-JP" dirty="0" smtClean="0"/>
              <a:t>2</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出題・採点</a:t>
            </a:r>
            <a:endParaRPr kumimoji="1" lang="ja-JP" alt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正方形/長方形 104"/>
          <p:cNvSpPr/>
          <p:nvPr/>
        </p:nvSpPr>
        <p:spPr>
          <a:xfrm>
            <a:off x="0" y="3643314"/>
            <a:ext cx="3428992" cy="235745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p:cNvSpPr/>
          <p:nvPr/>
        </p:nvSpPr>
        <p:spPr>
          <a:xfrm>
            <a:off x="4929190" y="3571876"/>
            <a:ext cx="4214810" cy="32861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500430" y="3786190"/>
            <a:ext cx="1285884" cy="1714512"/>
          </a:xfrm>
          <a:prstGeom prst="rect">
            <a:avLst/>
          </a:prstGeom>
          <a:solidFill>
            <a:srgbClr val="FDFF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システムの全体像</a:t>
            </a:r>
            <a:endParaRPr kumimoji="1" lang="ja-JP" altLang="en-US" dirty="0"/>
          </a:p>
        </p:txBody>
      </p:sp>
      <p:sp>
        <p:nvSpPr>
          <p:cNvPr id="5" name="テキスト ボックス 4"/>
          <p:cNvSpPr txBox="1"/>
          <p:nvPr/>
        </p:nvSpPr>
        <p:spPr>
          <a:xfrm>
            <a:off x="428596" y="5500702"/>
            <a:ext cx="2744662" cy="400110"/>
          </a:xfrm>
          <a:prstGeom prst="rect">
            <a:avLst/>
          </a:prstGeom>
          <a:noFill/>
        </p:spPr>
        <p:txBody>
          <a:bodyPr wrap="none" rtlCol="0">
            <a:spAutoFit/>
          </a:bodyPr>
          <a:lstStyle/>
          <a:p>
            <a:r>
              <a:rPr lang="ja-JP" altLang="en-US" sz="2000" dirty="0" smtClean="0"/>
              <a:t>穴埋め問題自動生成部</a:t>
            </a:r>
            <a:endParaRPr lang="ja-JP" altLang="en-US" sz="2000" dirty="0"/>
          </a:p>
        </p:txBody>
      </p:sp>
      <p:sp>
        <p:nvSpPr>
          <p:cNvPr id="6" name="テキスト ボックス 5"/>
          <p:cNvSpPr txBox="1"/>
          <p:nvPr/>
        </p:nvSpPr>
        <p:spPr>
          <a:xfrm>
            <a:off x="7286644" y="6286520"/>
            <a:ext cx="1595309" cy="400110"/>
          </a:xfrm>
          <a:prstGeom prst="rect">
            <a:avLst/>
          </a:prstGeom>
          <a:noFill/>
        </p:spPr>
        <p:txBody>
          <a:bodyPr wrap="none" rtlCol="0">
            <a:spAutoFit/>
          </a:bodyPr>
          <a:lstStyle/>
          <a:p>
            <a:r>
              <a:rPr lang="ja-JP" altLang="en-US" sz="2000" dirty="0" smtClean="0"/>
              <a:t>出題・採点部</a:t>
            </a:r>
            <a:endParaRPr lang="ja-JP" altLang="en-US" sz="2000" dirty="0"/>
          </a:p>
        </p:txBody>
      </p:sp>
      <p:sp>
        <p:nvSpPr>
          <p:cNvPr id="8" name="テキスト ボックス 7"/>
          <p:cNvSpPr txBox="1"/>
          <p:nvPr/>
        </p:nvSpPr>
        <p:spPr>
          <a:xfrm>
            <a:off x="3714744" y="3786190"/>
            <a:ext cx="944489" cy="400110"/>
          </a:xfrm>
          <a:prstGeom prst="rect">
            <a:avLst/>
          </a:prstGeom>
          <a:noFill/>
        </p:spPr>
        <p:txBody>
          <a:bodyPr wrap="none" rtlCol="0">
            <a:spAutoFit/>
          </a:bodyPr>
          <a:lstStyle/>
          <a:p>
            <a:r>
              <a:rPr kumimoji="1" lang="ja-JP" altLang="en-US" sz="2000" dirty="0" smtClean="0"/>
              <a:t>サーバ</a:t>
            </a:r>
            <a:endParaRPr kumimoji="1" lang="ja-JP" altLang="en-US" sz="2000" dirty="0"/>
          </a:p>
        </p:txBody>
      </p:sp>
      <p:sp>
        <p:nvSpPr>
          <p:cNvPr id="9" name="正方形/長方形 8"/>
          <p:cNvSpPr/>
          <p:nvPr/>
        </p:nvSpPr>
        <p:spPr>
          <a:xfrm>
            <a:off x="142844" y="3786190"/>
            <a:ext cx="1428760" cy="357190"/>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構文解析部</a:t>
            </a:r>
            <a:endParaRPr kumimoji="1" lang="ja-JP" altLang="en-US" b="1" dirty="0"/>
          </a:p>
        </p:txBody>
      </p:sp>
      <p:sp>
        <p:nvSpPr>
          <p:cNvPr id="10" name="正方形/長方形 9"/>
          <p:cNvSpPr/>
          <p:nvPr/>
        </p:nvSpPr>
        <p:spPr>
          <a:xfrm>
            <a:off x="1714480" y="3786190"/>
            <a:ext cx="1571636" cy="571504"/>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問題作成意図</a:t>
            </a:r>
            <a:endParaRPr kumimoji="1" lang="en-US" altLang="ja-JP" b="1" dirty="0" smtClean="0"/>
          </a:p>
          <a:p>
            <a:pPr algn="ctr"/>
            <a:r>
              <a:rPr kumimoji="1" lang="ja-JP" altLang="en-US" b="1" dirty="0" smtClean="0"/>
              <a:t>解析部</a:t>
            </a:r>
            <a:endParaRPr kumimoji="1" lang="ja-JP" altLang="en-US" b="1" dirty="0"/>
          </a:p>
        </p:txBody>
      </p:sp>
      <p:sp>
        <p:nvSpPr>
          <p:cNvPr id="11" name="正方形/長方形 10"/>
          <p:cNvSpPr/>
          <p:nvPr/>
        </p:nvSpPr>
        <p:spPr>
          <a:xfrm>
            <a:off x="142844" y="4714884"/>
            <a:ext cx="1428760" cy="500066"/>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問題生成部</a:t>
            </a:r>
            <a:endParaRPr kumimoji="1" lang="ja-JP" altLang="en-US" b="1" dirty="0"/>
          </a:p>
        </p:txBody>
      </p:sp>
      <p:sp>
        <p:nvSpPr>
          <p:cNvPr id="12" name="フローチャート : 磁気ディスク 11"/>
          <p:cNvSpPr/>
          <p:nvPr/>
        </p:nvSpPr>
        <p:spPr>
          <a:xfrm>
            <a:off x="3643306" y="4572008"/>
            <a:ext cx="1071570" cy="785818"/>
          </a:xfrm>
          <a:prstGeom prst="flowChartMagneticDisk">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問題</a:t>
            </a:r>
            <a:r>
              <a:rPr kumimoji="1" lang="en-US" altLang="ja-JP" sz="2000" dirty="0" smtClean="0">
                <a:solidFill>
                  <a:schemeClr val="tx1"/>
                </a:solidFill>
              </a:rPr>
              <a:t>DB</a:t>
            </a:r>
            <a:endParaRPr kumimoji="1" lang="ja-JP" altLang="en-US" sz="2000" dirty="0">
              <a:solidFill>
                <a:schemeClr val="tx1"/>
              </a:solidFill>
            </a:endParaRPr>
          </a:p>
        </p:txBody>
      </p:sp>
      <p:sp>
        <p:nvSpPr>
          <p:cNvPr id="13" name="正方形/長方形 12"/>
          <p:cNvSpPr/>
          <p:nvPr/>
        </p:nvSpPr>
        <p:spPr>
          <a:xfrm>
            <a:off x="5357818" y="385762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出題制御部</a:t>
            </a:r>
            <a:endParaRPr kumimoji="1" lang="ja-JP" altLang="en-US" b="1" dirty="0"/>
          </a:p>
        </p:txBody>
      </p:sp>
      <p:sp>
        <p:nvSpPr>
          <p:cNvPr id="14" name="正方形/長方形 13"/>
          <p:cNvSpPr/>
          <p:nvPr/>
        </p:nvSpPr>
        <p:spPr>
          <a:xfrm>
            <a:off x="7215206" y="385762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解答作成部</a:t>
            </a:r>
            <a:endParaRPr kumimoji="1" lang="ja-JP" altLang="en-US" b="1" dirty="0"/>
          </a:p>
        </p:txBody>
      </p:sp>
      <p:sp>
        <p:nvSpPr>
          <p:cNvPr id="15" name="正方形/長方形 14"/>
          <p:cNvSpPr/>
          <p:nvPr/>
        </p:nvSpPr>
        <p:spPr>
          <a:xfrm>
            <a:off x="7215206" y="5786454"/>
            <a:ext cx="1785950" cy="500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正規フォーマット変換部</a:t>
            </a:r>
            <a:endParaRPr kumimoji="1" lang="ja-JP" altLang="en-US" b="1" dirty="0"/>
          </a:p>
        </p:txBody>
      </p:sp>
      <p:sp>
        <p:nvSpPr>
          <p:cNvPr id="16" name="正方形/長方形 15"/>
          <p:cNvSpPr/>
          <p:nvPr/>
        </p:nvSpPr>
        <p:spPr>
          <a:xfrm>
            <a:off x="5429256" y="6143644"/>
            <a:ext cx="1428760" cy="5715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対応テーブル比較部</a:t>
            </a:r>
            <a:endParaRPr kumimoji="1" lang="ja-JP" altLang="en-US" b="1" dirty="0"/>
          </a:p>
        </p:txBody>
      </p:sp>
      <p:sp>
        <p:nvSpPr>
          <p:cNvPr id="17" name="正方形/長方形 16"/>
          <p:cNvSpPr/>
          <p:nvPr/>
        </p:nvSpPr>
        <p:spPr>
          <a:xfrm>
            <a:off x="5429256" y="5500702"/>
            <a:ext cx="1428760" cy="500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構文木の</a:t>
            </a:r>
            <a:endParaRPr kumimoji="1" lang="en-US" altLang="ja-JP" b="1" dirty="0" smtClean="0"/>
          </a:p>
          <a:p>
            <a:pPr algn="ctr"/>
            <a:r>
              <a:rPr kumimoji="1" lang="ja-JP" altLang="en-US" b="1" dirty="0" smtClean="0"/>
              <a:t>比較部</a:t>
            </a:r>
            <a:endParaRPr kumimoji="1" lang="ja-JP" altLang="en-US" b="1" dirty="0"/>
          </a:p>
        </p:txBody>
      </p:sp>
      <p:sp>
        <p:nvSpPr>
          <p:cNvPr id="18" name="正方形/長方形 17"/>
          <p:cNvSpPr/>
          <p:nvPr/>
        </p:nvSpPr>
        <p:spPr>
          <a:xfrm>
            <a:off x="5357818" y="4572008"/>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評価部</a:t>
            </a:r>
            <a:endParaRPr kumimoji="1" lang="ja-JP" altLang="en-US" b="1" dirty="0"/>
          </a:p>
        </p:txBody>
      </p:sp>
      <p:sp>
        <p:nvSpPr>
          <p:cNvPr id="19" name="正方形/長方形 18"/>
          <p:cNvSpPr/>
          <p:nvPr/>
        </p:nvSpPr>
        <p:spPr>
          <a:xfrm>
            <a:off x="7215206" y="5000636"/>
            <a:ext cx="1500198" cy="3571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構文解析</a:t>
            </a:r>
            <a:r>
              <a:rPr kumimoji="1" lang="ja-JP" altLang="en-US" b="1" dirty="0" smtClean="0"/>
              <a:t>部</a:t>
            </a:r>
            <a:endParaRPr kumimoji="1" lang="ja-JP" altLang="en-US" b="1" dirty="0"/>
          </a:p>
        </p:txBody>
      </p:sp>
      <p:pic>
        <p:nvPicPr>
          <p:cNvPr id="1026" name="Picture 2" descr="C:\Program Files\Microsoft Office\MEDIA\CAGCAT10\j0292020.wmf"/>
          <p:cNvPicPr>
            <a:picLocks noChangeAspect="1" noChangeArrowheads="1"/>
          </p:cNvPicPr>
          <p:nvPr/>
        </p:nvPicPr>
        <p:blipFill>
          <a:blip r:embed="rId3" cstate="print"/>
          <a:srcRect/>
          <a:stretch>
            <a:fillRect/>
          </a:stretch>
        </p:blipFill>
        <p:spPr bwMode="auto">
          <a:xfrm>
            <a:off x="1142976" y="1643050"/>
            <a:ext cx="1714512" cy="1500198"/>
          </a:xfrm>
          <a:prstGeom prst="rect">
            <a:avLst/>
          </a:prstGeom>
          <a:noFill/>
        </p:spPr>
      </p:pic>
      <p:pic>
        <p:nvPicPr>
          <p:cNvPr id="1027" name="Picture 3" descr="C:\Users\ariyasu\AppData\Local\Microsoft\Windows\Temporary Internet Files\Content.IE5\G8A6PQS8\MCj03966560000[1].wmf"/>
          <p:cNvPicPr>
            <a:picLocks noChangeAspect="1" noChangeArrowheads="1"/>
          </p:cNvPicPr>
          <p:nvPr/>
        </p:nvPicPr>
        <p:blipFill>
          <a:blip r:embed="rId4" cstate="print"/>
          <a:srcRect/>
          <a:stretch>
            <a:fillRect/>
          </a:stretch>
        </p:blipFill>
        <p:spPr bwMode="auto">
          <a:xfrm>
            <a:off x="6143636" y="1643050"/>
            <a:ext cx="1750734" cy="1428760"/>
          </a:xfrm>
          <a:prstGeom prst="rect">
            <a:avLst/>
          </a:prstGeom>
          <a:noFill/>
        </p:spPr>
      </p:pic>
      <p:sp>
        <p:nvSpPr>
          <p:cNvPr id="23" name="テキスト ボックス 22"/>
          <p:cNvSpPr txBox="1"/>
          <p:nvPr/>
        </p:nvSpPr>
        <p:spPr>
          <a:xfrm>
            <a:off x="1571604" y="1285860"/>
            <a:ext cx="1467068" cy="400110"/>
          </a:xfrm>
          <a:prstGeom prst="rect">
            <a:avLst/>
          </a:prstGeom>
          <a:noFill/>
        </p:spPr>
        <p:txBody>
          <a:bodyPr wrap="none" rtlCol="0">
            <a:spAutoFit/>
          </a:bodyPr>
          <a:lstStyle/>
          <a:p>
            <a:r>
              <a:rPr kumimoji="1" lang="ja-JP" altLang="en-US" sz="2000" dirty="0" smtClean="0"/>
              <a:t>問題作成者</a:t>
            </a:r>
            <a:endParaRPr kumimoji="1" lang="ja-JP" altLang="en-US" sz="2000" dirty="0"/>
          </a:p>
        </p:txBody>
      </p:sp>
      <p:sp>
        <p:nvSpPr>
          <p:cNvPr id="24" name="テキスト ボックス 23"/>
          <p:cNvSpPr txBox="1"/>
          <p:nvPr/>
        </p:nvSpPr>
        <p:spPr>
          <a:xfrm>
            <a:off x="6429388" y="1285860"/>
            <a:ext cx="954107" cy="400110"/>
          </a:xfrm>
          <a:prstGeom prst="rect">
            <a:avLst/>
          </a:prstGeom>
          <a:noFill/>
        </p:spPr>
        <p:txBody>
          <a:bodyPr wrap="none" rtlCol="0">
            <a:spAutoFit/>
          </a:bodyPr>
          <a:lstStyle/>
          <a:p>
            <a:r>
              <a:rPr kumimoji="1" lang="ja-JP" altLang="en-US" sz="2000" dirty="0" smtClean="0"/>
              <a:t>学習者</a:t>
            </a:r>
            <a:endParaRPr kumimoji="1" lang="ja-JP" altLang="en-US" sz="2000" dirty="0"/>
          </a:p>
        </p:txBody>
      </p:sp>
      <p:cxnSp>
        <p:nvCxnSpPr>
          <p:cNvPr id="26" name="カギ線コネクタ 25"/>
          <p:cNvCxnSpPr>
            <a:stCxn id="12" idx="4"/>
            <a:endCxn id="13" idx="1"/>
          </p:cNvCxnSpPr>
          <p:nvPr/>
        </p:nvCxnSpPr>
        <p:spPr>
          <a:xfrm flipV="1">
            <a:off x="4714876" y="4036223"/>
            <a:ext cx="642942" cy="928694"/>
          </a:xfrm>
          <a:prstGeom prst="bentConnector3">
            <a:avLst>
              <a:gd name="adj1" fmla="val 50000"/>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3" idx="0"/>
          </p:cNvCxnSpPr>
          <p:nvPr/>
        </p:nvCxnSpPr>
        <p:spPr>
          <a:xfrm rot="5400000" flipH="1" flipV="1">
            <a:off x="6054338" y="3125389"/>
            <a:ext cx="785818" cy="6786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endCxn id="14" idx="0"/>
          </p:cNvCxnSpPr>
          <p:nvPr/>
        </p:nvCxnSpPr>
        <p:spPr>
          <a:xfrm rot="16200000" flipH="1">
            <a:off x="7268784" y="3161107"/>
            <a:ext cx="785818" cy="607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5643570" y="3143248"/>
            <a:ext cx="697627" cy="400110"/>
          </a:xfrm>
          <a:prstGeom prst="rect">
            <a:avLst/>
          </a:prstGeom>
          <a:noFill/>
        </p:spPr>
        <p:txBody>
          <a:bodyPr wrap="none" rtlCol="0">
            <a:spAutoFit/>
          </a:bodyPr>
          <a:lstStyle/>
          <a:p>
            <a:r>
              <a:rPr kumimoji="1" lang="ja-JP" altLang="en-US" sz="2000" dirty="0" smtClean="0"/>
              <a:t>出題</a:t>
            </a:r>
            <a:endParaRPr kumimoji="1" lang="ja-JP" altLang="en-US" sz="2000" dirty="0"/>
          </a:p>
        </p:txBody>
      </p:sp>
      <p:sp>
        <p:nvSpPr>
          <p:cNvPr id="32" name="テキスト ボックス 31"/>
          <p:cNvSpPr txBox="1"/>
          <p:nvPr/>
        </p:nvSpPr>
        <p:spPr>
          <a:xfrm>
            <a:off x="7929586" y="3214686"/>
            <a:ext cx="697627" cy="400110"/>
          </a:xfrm>
          <a:prstGeom prst="rect">
            <a:avLst/>
          </a:prstGeom>
          <a:noFill/>
        </p:spPr>
        <p:txBody>
          <a:bodyPr wrap="none" rtlCol="0">
            <a:spAutoFit/>
          </a:bodyPr>
          <a:lstStyle/>
          <a:p>
            <a:r>
              <a:rPr kumimoji="1" lang="ja-JP" altLang="en-US" sz="2000" dirty="0" smtClean="0"/>
              <a:t>解答</a:t>
            </a:r>
            <a:endParaRPr kumimoji="1" lang="ja-JP" altLang="en-US" sz="2000" dirty="0"/>
          </a:p>
        </p:txBody>
      </p:sp>
      <p:cxnSp>
        <p:nvCxnSpPr>
          <p:cNvPr id="36" name="直線矢印コネクタ 35"/>
          <p:cNvCxnSpPr>
            <a:endCxn id="9" idx="0"/>
          </p:cNvCxnSpPr>
          <p:nvPr/>
        </p:nvCxnSpPr>
        <p:spPr>
          <a:xfrm rot="5400000">
            <a:off x="821505" y="3178967"/>
            <a:ext cx="642942" cy="5715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026" idx="2"/>
            <a:endCxn id="10" idx="0"/>
          </p:cNvCxnSpPr>
          <p:nvPr/>
        </p:nvCxnSpPr>
        <p:spPr>
          <a:xfrm rot="16200000" flipH="1">
            <a:off x="1928794" y="3214686"/>
            <a:ext cx="642942" cy="5000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2500298" y="3143248"/>
            <a:ext cx="2500330" cy="428628"/>
          </a:xfrm>
          <a:prstGeom prst="ellipse">
            <a:avLst/>
          </a:prstGeom>
          <a:solidFill>
            <a:srgbClr val="65FE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問題作成意図</a:t>
            </a:r>
            <a:endParaRPr kumimoji="1" lang="ja-JP" altLang="en-US" sz="2000" dirty="0">
              <a:solidFill>
                <a:sysClr val="windowText" lastClr="000000"/>
              </a:solidFill>
            </a:endParaRPr>
          </a:p>
        </p:txBody>
      </p:sp>
      <p:sp>
        <p:nvSpPr>
          <p:cNvPr id="41" name="メモ 40"/>
          <p:cNvSpPr/>
          <p:nvPr/>
        </p:nvSpPr>
        <p:spPr>
          <a:xfrm>
            <a:off x="142844" y="2643182"/>
            <a:ext cx="928694" cy="928694"/>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ソースコード</a:t>
            </a:r>
            <a:endParaRPr kumimoji="1" lang="ja-JP" altLang="en-US" sz="2000" dirty="0">
              <a:solidFill>
                <a:schemeClr val="tx1"/>
              </a:solidFill>
            </a:endParaRPr>
          </a:p>
        </p:txBody>
      </p:sp>
      <p:cxnSp>
        <p:nvCxnSpPr>
          <p:cNvPr id="43" name="カギ線コネクタ 42"/>
          <p:cNvCxnSpPr>
            <a:stCxn id="9" idx="2"/>
            <a:endCxn id="11" idx="0"/>
          </p:cNvCxnSpPr>
          <p:nvPr/>
        </p:nvCxnSpPr>
        <p:spPr>
          <a:xfrm rot="5400000">
            <a:off x="571472" y="4429132"/>
            <a:ext cx="571504"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図形 44"/>
          <p:cNvCxnSpPr>
            <a:stCxn id="10" idx="2"/>
            <a:endCxn id="11" idx="0"/>
          </p:cNvCxnSpPr>
          <p:nvPr/>
        </p:nvCxnSpPr>
        <p:spPr>
          <a:xfrm rot="5400000">
            <a:off x="1500166" y="3714752"/>
            <a:ext cx="357190" cy="1643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11" idx="3"/>
            <a:endCxn id="49" idx="1"/>
          </p:cNvCxnSpPr>
          <p:nvPr/>
        </p:nvCxnSpPr>
        <p:spPr>
          <a:xfrm>
            <a:off x="1571604" y="4964917"/>
            <a:ext cx="35719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14" idx="2"/>
            <a:endCxn id="19" idx="0"/>
          </p:cNvCxnSpPr>
          <p:nvPr/>
        </p:nvCxnSpPr>
        <p:spPr>
          <a:xfrm rot="5400000">
            <a:off x="7572396" y="4607727"/>
            <a:ext cx="78581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rot="5400000">
            <a:off x="7786712" y="5572138"/>
            <a:ext cx="428628" cy="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図形 75"/>
          <p:cNvCxnSpPr>
            <a:stCxn id="17" idx="1"/>
            <a:endCxn id="18" idx="2"/>
          </p:cNvCxnSpPr>
          <p:nvPr/>
        </p:nvCxnSpPr>
        <p:spPr>
          <a:xfrm rot="10800000" flipH="1">
            <a:off x="5429255" y="4929199"/>
            <a:ext cx="678661" cy="821537"/>
          </a:xfrm>
          <a:prstGeom prst="bentConnector4">
            <a:avLst>
              <a:gd name="adj1" fmla="val -33684"/>
              <a:gd name="adj2" fmla="val 6521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図形 79"/>
          <p:cNvCxnSpPr>
            <a:stCxn id="16" idx="1"/>
            <a:endCxn id="18" idx="2"/>
          </p:cNvCxnSpPr>
          <p:nvPr/>
        </p:nvCxnSpPr>
        <p:spPr>
          <a:xfrm rot="10800000" flipH="1">
            <a:off x="5429255" y="4929198"/>
            <a:ext cx="678661" cy="1500198"/>
          </a:xfrm>
          <a:prstGeom prst="bentConnector4">
            <a:avLst>
              <a:gd name="adj1" fmla="val -33684"/>
              <a:gd name="adj2" fmla="val 8201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7" name="カギ線コネクタ 86"/>
          <p:cNvCxnSpPr>
            <a:stCxn id="15" idx="1"/>
            <a:endCxn id="17" idx="3"/>
          </p:cNvCxnSpPr>
          <p:nvPr/>
        </p:nvCxnSpPr>
        <p:spPr>
          <a:xfrm rot="10800000">
            <a:off x="6858016" y="5750735"/>
            <a:ext cx="357190" cy="2857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9" name="カギ線コネクタ 88"/>
          <p:cNvCxnSpPr>
            <a:stCxn id="15" idx="1"/>
            <a:endCxn id="16" idx="3"/>
          </p:cNvCxnSpPr>
          <p:nvPr/>
        </p:nvCxnSpPr>
        <p:spPr>
          <a:xfrm rot="10800000" flipV="1">
            <a:off x="6858016" y="6036486"/>
            <a:ext cx="357190" cy="3929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18" idx="0"/>
            <a:endCxn id="13" idx="2"/>
          </p:cNvCxnSpPr>
          <p:nvPr/>
        </p:nvCxnSpPr>
        <p:spPr>
          <a:xfrm rot="5400000" flipH="1" flipV="1">
            <a:off x="5929322" y="4393413"/>
            <a:ext cx="35719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1928794" y="4643446"/>
            <a:ext cx="1428760" cy="642942"/>
          </a:xfrm>
          <a:prstGeom prst="rect">
            <a:avLst/>
          </a:prstGeom>
          <a:solidFill>
            <a:srgbClr val="F70DC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問題候補</a:t>
            </a:r>
            <a:endParaRPr kumimoji="1" lang="en-US" altLang="ja-JP" b="1" dirty="0" smtClean="0"/>
          </a:p>
          <a:p>
            <a:pPr algn="ctr"/>
            <a:r>
              <a:rPr kumimoji="1" lang="ja-JP" altLang="en-US" b="1" dirty="0" smtClean="0"/>
              <a:t>選択部</a:t>
            </a:r>
            <a:endParaRPr kumimoji="1" lang="ja-JP" altLang="en-US" b="1" dirty="0"/>
          </a:p>
        </p:txBody>
      </p:sp>
      <p:cxnSp>
        <p:nvCxnSpPr>
          <p:cNvPr id="53" name="直線矢印コネクタ 52"/>
          <p:cNvCxnSpPr>
            <a:stCxn id="49" idx="3"/>
            <a:endCxn id="12" idx="2"/>
          </p:cNvCxnSpPr>
          <p:nvPr/>
        </p:nvCxnSpPr>
        <p:spPr>
          <a:xfrm>
            <a:off x="3357554" y="4964917"/>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まとめと今後の課題</a:t>
            </a:r>
            <a:endParaRPr kumimoji="1" lang="ja-JP" altLang="en-US" dirty="0"/>
          </a:p>
        </p:txBody>
      </p:sp>
      <p:sp>
        <p:nvSpPr>
          <p:cNvPr id="3" name="コンテンツ プレースホルダ 2"/>
          <p:cNvSpPr>
            <a:spLocks noGrp="1"/>
          </p:cNvSpPr>
          <p:nvPr>
            <p:ph idx="1"/>
          </p:nvPr>
        </p:nvSpPr>
        <p:spPr>
          <a:xfrm>
            <a:off x="714348" y="1285860"/>
            <a:ext cx="8429652" cy="4897438"/>
          </a:xfrm>
        </p:spPr>
        <p:txBody>
          <a:bodyPr/>
          <a:lstStyle/>
          <a:p>
            <a:r>
              <a:rPr lang="ja-JP" altLang="en-US" sz="3200" dirty="0" smtClean="0"/>
              <a:t>まとめ</a:t>
            </a:r>
            <a:endParaRPr lang="en-US" altLang="ja-JP" sz="3200" dirty="0" smtClean="0"/>
          </a:p>
          <a:p>
            <a:pPr lvl="1"/>
            <a:r>
              <a:rPr lang="ja-JP" altLang="en-US" sz="2800" dirty="0" smtClean="0"/>
              <a:t>問題作成の負荷を軽減するため　　　　　　　　　　　問題の自動生成が出来るようになった</a:t>
            </a:r>
            <a:endParaRPr lang="en-US" altLang="ja-JP" sz="2800" dirty="0" smtClean="0"/>
          </a:p>
          <a:p>
            <a:pPr lvl="1"/>
            <a:r>
              <a:rPr lang="ja-JP" altLang="en-US" sz="2800" dirty="0" smtClean="0"/>
              <a:t>自動生成をした問題を用いて出題・採点が　　　　行えるシステムを構築した</a:t>
            </a:r>
            <a:endParaRPr lang="en-US" altLang="ja-JP" sz="2800" dirty="0" smtClean="0"/>
          </a:p>
          <a:p>
            <a:r>
              <a:rPr lang="ja-JP" altLang="en-US" sz="3200" dirty="0" smtClean="0"/>
              <a:t>今後の課題</a:t>
            </a:r>
            <a:endParaRPr lang="en-US" altLang="ja-JP" sz="3200" dirty="0" smtClean="0"/>
          </a:p>
          <a:p>
            <a:pPr lvl="1"/>
            <a:r>
              <a:rPr lang="ja-JP" altLang="en-US" sz="2800" dirty="0" smtClean="0"/>
              <a:t>問題作成意図や問題作成ルールの評価</a:t>
            </a:r>
            <a:endParaRPr lang="en-US" altLang="ja-JP" sz="2800" dirty="0" smtClean="0"/>
          </a:p>
          <a:p>
            <a:pPr lvl="1"/>
            <a:r>
              <a:rPr lang="ja-JP" altLang="en-US" sz="2800" dirty="0" smtClean="0"/>
              <a:t>未実装部分の実装（採点部）</a:t>
            </a:r>
            <a:endParaRPr lang="en-US" altLang="ja-JP" sz="2800" dirty="0" smtClean="0"/>
          </a:p>
          <a:p>
            <a:pPr lvl="1"/>
            <a:r>
              <a:rPr lang="ja-JP" altLang="en-US" sz="2800" dirty="0" smtClean="0"/>
              <a:t>問題作成意図の改良（対応できない意図がある）</a:t>
            </a:r>
            <a:endParaRPr lang="en-US" altLang="ja-JP" sz="3200" dirty="0" smtClean="0"/>
          </a:p>
          <a:p>
            <a:pPr lvl="1"/>
            <a:r>
              <a:rPr lang="ja-JP" altLang="en-US" sz="2800" dirty="0" smtClean="0"/>
              <a:t>正規フォーマットの改良　　　　　　　　　　　　　　　（例：数値を用いたものへの対応　</a:t>
            </a:r>
            <a:r>
              <a:rPr lang="en-US" altLang="ja-JP" sz="2800" dirty="0" smtClean="0"/>
              <a:t>1/2a</a:t>
            </a:r>
            <a:r>
              <a:rPr lang="ja-JP" altLang="en-US" sz="2800" dirty="0" smtClean="0"/>
              <a:t>と</a:t>
            </a:r>
            <a:r>
              <a:rPr lang="en-US" altLang="ja-JP" sz="2800" dirty="0" smtClean="0"/>
              <a:t>0.5a</a:t>
            </a:r>
            <a:r>
              <a:rPr lang="ja-JP" altLang="en-US" sz="2800" dirty="0" smtClean="0"/>
              <a:t>）</a:t>
            </a:r>
            <a:endParaRPr lang="en-US" altLang="ja-JP"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 4"/>
          <p:cNvSpPr>
            <a:spLocks noGrp="1"/>
          </p:cNvSpPr>
          <p:nvPr>
            <p:ph type="body" idx="1"/>
          </p:nvPr>
        </p:nvSpPr>
        <p:spPr>
          <a:xfrm>
            <a:off x="1371600" y="2786058"/>
            <a:ext cx="7772400" cy="1500187"/>
          </a:xfrm>
        </p:spPr>
        <p:txBody>
          <a:bodyPr/>
          <a:lstStyle/>
          <a:p>
            <a:r>
              <a:rPr lang="ja-JP" altLang="en-US" sz="4000" dirty="0" smtClean="0"/>
              <a:t>ご清聴ありがとうございました</a:t>
            </a:r>
            <a:endParaRPr kumimoji="1" lang="ja-JP" altLang="en-US" sz="4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 2"/>
          <p:cNvSpPr>
            <a:spLocks noGrp="1"/>
          </p:cNvSpPr>
          <p:nvPr>
            <p:ph idx="1"/>
          </p:nvPr>
        </p:nvSpPr>
        <p:spPr>
          <a:xfrm>
            <a:off x="684212" y="1412875"/>
            <a:ext cx="8459788" cy="4897438"/>
          </a:xfrm>
        </p:spPr>
        <p:txBody>
          <a:bodyPr/>
          <a:lstStyle/>
          <a:p>
            <a:r>
              <a:rPr kumimoji="1" lang="ja-JP" altLang="en-US" sz="3200" dirty="0" smtClean="0"/>
              <a:t>プログラムを多く組ませることは重要だが</a:t>
            </a:r>
            <a:r>
              <a:rPr kumimoji="1" lang="en-US" altLang="ja-JP" sz="3200" dirty="0" smtClean="0"/>
              <a:t>…</a:t>
            </a:r>
          </a:p>
          <a:p>
            <a:pPr>
              <a:buNone/>
            </a:pPr>
            <a:r>
              <a:rPr lang="ja-JP" altLang="en-US" sz="3200" dirty="0" smtClean="0"/>
              <a:t>学習者の好きなようにプログラムを作成させると</a:t>
            </a:r>
            <a:endParaRPr lang="en-US" altLang="ja-JP" sz="3200" dirty="0" smtClean="0"/>
          </a:p>
          <a:p>
            <a:pPr lvl="1"/>
            <a:r>
              <a:rPr lang="ja-JP" altLang="en-US" sz="2800" dirty="0" smtClean="0"/>
              <a:t>興味のある分野だけ学習を行う</a:t>
            </a:r>
            <a:endParaRPr lang="en-US" altLang="ja-JP" sz="2800" dirty="0" smtClean="0"/>
          </a:p>
          <a:p>
            <a:pPr lvl="1"/>
            <a:r>
              <a:rPr lang="ja-JP" altLang="en-US" sz="2800" dirty="0" smtClean="0"/>
              <a:t>知識がないため効率の悪いプログラムを作る</a:t>
            </a:r>
            <a:endParaRPr lang="en-US" altLang="ja-JP" sz="2800" dirty="0" smtClean="0"/>
          </a:p>
          <a:p>
            <a:pPr lvl="1"/>
            <a:endParaRPr lang="en-US" altLang="ja-JP" sz="1600" dirty="0" smtClean="0"/>
          </a:p>
          <a:p>
            <a:r>
              <a:rPr lang="ja-JP" altLang="en-US" sz="3200" dirty="0" smtClean="0"/>
              <a:t>学校などでは</a:t>
            </a:r>
            <a:r>
              <a:rPr lang="en-US" altLang="ja-JP" sz="3200" dirty="0" smtClean="0"/>
              <a:t>…</a:t>
            </a:r>
          </a:p>
          <a:p>
            <a:pPr>
              <a:buNone/>
            </a:pPr>
            <a:r>
              <a:rPr lang="en-US" altLang="ja-JP" sz="3200" dirty="0" smtClean="0"/>
              <a:t>	</a:t>
            </a:r>
            <a:r>
              <a:rPr lang="ja-JP" altLang="en-US" sz="3200" dirty="0" smtClean="0">
                <a:solidFill>
                  <a:srgbClr val="FF0000"/>
                </a:solidFill>
              </a:rPr>
              <a:t>学習者に問題を出題し、解かせる</a:t>
            </a:r>
            <a:r>
              <a:rPr lang="ja-JP" altLang="en-US" sz="3200" dirty="0" smtClean="0"/>
              <a:t>という演習形式の学習が行われている</a:t>
            </a:r>
            <a:endParaRPr lang="en-US" altLang="ja-JP" sz="3200" dirty="0" smtClean="0"/>
          </a:p>
        </p:txBody>
      </p:sp>
      <p:pic>
        <p:nvPicPr>
          <p:cNvPr id="1027" name="Picture 3" descr="C:\Users\ariyasu\AppData\Local\Microsoft\Windows\Temporary Internet Files\Content.IE5\R3ZI3VKS\MCj03966560000[1].wmf"/>
          <p:cNvPicPr>
            <a:picLocks noChangeAspect="1" noChangeArrowheads="1"/>
          </p:cNvPicPr>
          <p:nvPr/>
        </p:nvPicPr>
        <p:blipFill>
          <a:blip r:embed="rId3" cstate="print"/>
          <a:srcRect/>
          <a:stretch>
            <a:fillRect/>
          </a:stretch>
        </p:blipFill>
        <p:spPr bwMode="auto">
          <a:xfrm>
            <a:off x="6357950" y="5214950"/>
            <a:ext cx="1829714" cy="1493215"/>
          </a:xfrm>
          <a:prstGeom prst="rect">
            <a:avLst/>
          </a:prstGeom>
          <a:noFill/>
        </p:spPr>
      </p:pic>
      <p:pic>
        <p:nvPicPr>
          <p:cNvPr id="1030"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6715140" y="5000636"/>
            <a:ext cx="494231" cy="574478"/>
          </a:xfrm>
          <a:prstGeom prst="rect">
            <a:avLst/>
          </a:prstGeom>
          <a:noFill/>
        </p:spPr>
      </p:pic>
      <p:pic>
        <p:nvPicPr>
          <p:cNvPr id="9"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8072462" y="5072074"/>
            <a:ext cx="494231" cy="574478"/>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情報系の大学や情報系企業の研修</a:t>
            </a:r>
            <a:endParaRPr kumimoji="1" lang="en-US" altLang="ja-JP" sz="3200" dirty="0" smtClean="0"/>
          </a:p>
          <a:p>
            <a:pPr lvl="1"/>
            <a:r>
              <a:rPr lang="ja-JP" altLang="en-US" sz="2800" dirty="0" smtClean="0"/>
              <a:t>プログラミング言語の教育に</a:t>
            </a:r>
            <a:r>
              <a:rPr lang="en-US" altLang="ja-JP" sz="2800" dirty="0" smtClean="0"/>
              <a:t>C</a:t>
            </a:r>
            <a:r>
              <a:rPr lang="ja-JP" altLang="en-US" sz="2800" dirty="0" smtClean="0"/>
              <a:t>言語を　　　　　用いているところが多い</a:t>
            </a:r>
            <a:endParaRPr lang="en-US" altLang="ja-JP" sz="2800" dirty="0" smtClean="0"/>
          </a:p>
          <a:p>
            <a:pPr>
              <a:lnSpc>
                <a:spcPct val="150000"/>
              </a:lnSpc>
            </a:pPr>
            <a:r>
              <a:rPr kumimoji="1" lang="ja-JP" altLang="en-US" sz="3200" dirty="0" smtClean="0"/>
              <a:t>初期段階の</a:t>
            </a:r>
            <a:r>
              <a:rPr kumimoji="1" lang="en-US" altLang="ja-JP" sz="3200" dirty="0" smtClean="0"/>
              <a:t>C</a:t>
            </a:r>
            <a:r>
              <a:rPr kumimoji="1" lang="ja-JP" altLang="en-US" sz="3200" dirty="0" smtClean="0"/>
              <a:t>言語学習</a:t>
            </a:r>
            <a:endParaRPr kumimoji="1" lang="en-US" altLang="ja-JP" sz="3200" dirty="0" smtClean="0"/>
          </a:p>
          <a:p>
            <a:pPr lvl="1"/>
            <a:r>
              <a:rPr lang="ja-JP" altLang="en-US" sz="2800" dirty="0" smtClean="0"/>
              <a:t>概念の理解が重要</a:t>
            </a:r>
            <a:endParaRPr lang="en-US" altLang="ja-JP" sz="2800" dirty="0" smtClean="0"/>
          </a:p>
          <a:p>
            <a:pPr lvl="1"/>
            <a:r>
              <a:rPr kumimoji="1" lang="ja-JP" altLang="en-US" sz="2800" dirty="0" smtClean="0"/>
              <a:t>プログラムを実際に組ませることも重要</a:t>
            </a:r>
            <a:endParaRPr kumimoji="1" lang="ja-JP" altLang="en-US" sz="2800" dirty="0"/>
          </a:p>
        </p:txBody>
      </p:sp>
      <p:pic>
        <p:nvPicPr>
          <p:cNvPr id="1026" name="Picture 2" descr="C:\Users\ariyasu\AppData\Local\Microsoft\Windows\Temporary Internet Files\Content.IE5\GQW0J00K\MCj03974120000[1].wmf"/>
          <p:cNvPicPr>
            <a:picLocks noChangeAspect="1" noChangeArrowheads="1"/>
          </p:cNvPicPr>
          <p:nvPr/>
        </p:nvPicPr>
        <p:blipFill>
          <a:blip r:embed="rId3" cstate="print"/>
          <a:srcRect/>
          <a:stretch>
            <a:fillRect/>
          </a:stretch>
        </p:blipFill>
        <p:spPr bwMode="auto">
          <a:xfrm>
            <a:off x="7072330" y="5143512"/>
            <a:ext cx="1714512" cy="1483157"/>
          </a:xfrm>
          <a:prstGeom prst="rect">
            <a:avLst/>
          </a:prstGeom>
          <a:noFill/>
        </p:spPr>
      </p:pic>
      <p:pic>
        <p:nvPicPr>
          <p:cNvPr id="1027" name="Picture 3" descr="C:\Users\ariyasu\AppData\Local\Microsoft\Windows\Temporary Internet Files\Content.IE5\7YJ7RSYJ\MCj03967500000[1].wmf"/>
          <p:cNvPicPr>
            <a:picLocks noChangeAspect="1" noChangeArrowheads="1"/>
          </p:cNvPicPr>
          <p:nvPr/>
        </p:nvPicPr>
        <p:blipFill>
          <a:blip r:embed="rId4" cstate="print"/>
          <a:srcRect/>
          <a:stretch>
            <a:fillRect/>
          </a:stretch>
        </p:blipFill>
        <p:spPr bwMode="auto">
          <a:xfrm>
            <a:off x="285720" y="5143512"/>
            <a:ext cx="1737484" cy="150019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3">
                                            <p:txEl>
                                              <p:pRg st="4" end="4"/>
                                            </p:txEl>
                                          </p:spTgt>
                                        </p:tgtEl>
                                        <p:attrNameLst>
                                          <p:attrName>style.color</p:attrName>
                                        </p:attrNameLst>
                                      </p:cBhvr>
                                      <p:to>
                                        <a:srgbClr val="FE0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これまで</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穴埋め問題を解かせていく学習システムが多く研究されている</a:t>
            </a:r>
            <a:endParaRPr lang="en-US" altLang="ja-JP" sz="3200" dirty="0" smtClean="0"/>
          </a:p>
          <a:p>
            <a:pPr lvl="1"/>
            <a:r>
              <a:rPr kumimoji="1" lang="ja-JP" altLang="en-US" sz="2800" dirty="0" smtClean="0"/>
              <a:t>ソースを読む力をつけさせる</a:t>
            </a:r>
            <a:endParaRPr kumimoji="1" lang="en-US" altLang="ja-JP" sz="2800" dirty="0" smtClean="0"/>
          </a:p>
          <a:p>
            <a:pPr lvl="1"/>
            <a:r>
              <a:rPr kumimoji="1" lang="ja-JP" altLang="en-US" sz="2800" dirty="0" smtClean="0"/>
              <a:t>流れをイメージさせる力をつけられる</a:t>
            </a:r>
            <a:endParaRPr kumimoji="1" lang="en-US" altLang="ja-JP" sz="2800" dirty="0" smtClean="0"/>
          </a:p>
          <a:p>
            <a:pPr>
              <a:buClr>
                <a:srgbClr val="FF0000"/>
              </a:buClr>
            </a:pPr>
            <a:r>
              <a:rPr kumimoji="1" lang="en-US" altLang="ja-JP" sz="2800" dirty="0" err="1" smtClean="0"/>
              <a:t>DrilLs</a:t>
            </a:r>
            <a:r>
              <a:rPr kumimoji="1" lang="en-US" altLang="ja-JP" sz="2800" dirty="0" smtClean="0"/>
              <a:t>-L</a:t>
            </a:r>
            <a:r>
              <a:rPr lang="en-US" altLang="ja-JP" sz="2800" dirty="0" smtClean="0"/>
              <a:t>…</a:t>
            </a:r>
            <a:r>
              <a:rPr lang="ja-JP" altLang="en-US" dirty="0" smtClean="0"/>
              <a:t>データベースに登録された問題から簡単な記述だけでテストを作成</a:t>
            </a:r>
            <a:endParaRPr lang="en-US" altLang="ja-JP" dirty="0" smtClean="0"/>
          </a:p>
          <a:p>
            <a:pPr>
              <a:buClr>
                <a:srgbClr val="FF0000"/>
              </a:buClr>
            </a:pPr>
            <a:r>
              <a:rPr kumimoji="1" lang="en-US" altLang="ja-JP" sz="2800" dirty="0" smtClean="0"/>
              <a:t>MAX-C…</a:t>
            </a:r>
            <a:r>
              <a:rPr kumimoji="1" lang="ja-JP" altLang="en-US" dirty="0" smtClean="0"/>
              <a:t>アルゴリズムを用いて類似問題を出題</a:t>
            </a:r>
            <a:endParaRPr kumimoji="1" lang="en-US" altLang="ja-JP" dirty="0" smtClean="0"/>
          </a:p>
          <a:p>
            <a:pPr>
              <a:buClr>
                <a:srgbClr val="FF0000"/>
              </a:buClr>
            </a:pPr>
            <a:r>
              <a:rPr lang="en-US" altLang="ja-JP" sz="2800" dirty="0" smtClean="0"/>
              <a:t>ADEL</a:t>
            </a:r>
            <a:r>
              <a:rPr lang="ja-JP" altLang="en-US" sz="2800" dirty="0" smtClean="0"/>
              <a:t>テスト機構</a:t>
            </a:r>
            <a:r>
              <a:rPr lang="en-US" altLang="ja-JP" sz="2800" dirty="0" smtClean="0"/>
              <a:t>…</a:t>
            </a:r>
            <a:r>
              <a:rPr lang="ja-JP" altLang="en-US" dirty="0" smtClean="0"/>
              <a:t>単元ごとに問題を出題し学習者の理解度を計る</a:t>
            </a:r>
            <a:endParaRPr kumimoji="1" lang="ja-JP" altLang="en-US" dirty="0"/>
          </a:p>
        </p:txBody>
      </p:sp>
      <p:pic>
        <p:nvPicPr>
          <p:cNvPr id="2051" name="Picture 3" descr="C:\Users\ariyasu\AppData\Local\Microsoft\Windows\Temporary Internet Files\Content.IE5\F331A4ZG\MCj04295630000[1].wmf"/>
          <p:cNvPicPr>
            <a:picLocks noChangeAspect="1" noChangeArrowheads="1"/>
          </p:cNvPicPr>
          <p:nvPr/>
        </p:nvPicPr>
        <p:blipFill>
          <a:blip r:embed="rId3" cstate="print"/>
          <a:srcRect/>
          <a:stretch>
            <a:fillRect/>
          </a:stretch>
        </p:blipFill>
        <p:spPr bwMode="auto">
          <a:xfrm>
            <a:off x="7358082" y="5429264"/>
            <a:ext cx="1500530" cy="1095451"/>
          </a:xfrm>
          <a:prstGeom prst="rect">
            <a:avLst/>
          </a:prstGeom>
          <a:noFill/>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正方形/長方形 12"/>
          <p:cNvSpPr/>
          <p:nvPr/>
        </p:nvSpPr>
        <p:spPr>
          <a:xfrm>
            <a:off x="4929190" y="2143116"/>
            <a:ext cx="4071966" cy="42148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生成される問題例</a:t>
            </a:r>
            <a:endParaRPr kumimoji="1" lang="ja-JP" altLang="en-US" dirty="0"/>
          </a:p>
        </p:txBody>
      </p:sp>
      <p:pic>
        <p:nvPicPr>
          <p:cNvPr id="4" name="Picture 4"/>
          <p:cNvPicPr>
            <a:picLocks noGrp="1" noChangeAspect="1" noChangeArrowheads="1"/>
          </p:cNvPicPr>
          <p:nvPr>
            <p:ph idx="1"/>
          </p:nvPr>
        </p:nvPicPr>
        <p:blipFill>
          <a:blip r:embed="rId3" cstate="print"/>
          <a:srcRect/>
          <a:stretch>
            <a:fillRect/>
          </a:stretch>
        </p:blipFill>
        <p:spPr bwMode="auto">
          <a:xfrm>
            <a:off x="5072066" y="2357430"/>
            <a:ext cx="3895725" cy="3438525"/>
          </a:xfrm>
          <a:prstGeom prst="rect">
            <a:avLst/>
          </a:prstGeom>
          <a:noFill/>
          <a:ln w="9525">
            <a:noFill/>
            <a:miter lim="800000"/>
            <a:headEnd/>
            <a:tailEnd/>
          </a:ln>
          <a:effectLst/>
        </p:spPr>
      </p:pic>
      <p:grpSp>
        <p:nvGrpSpPr>
          <p:cNvPr id="15" name="グループ化 14"/>
          <p:cNvGrpSpPr/>
          <p:nvPr/>
        </p:nvGrpSpPr>
        <p:grpSpPr>
          <a:xfrm>
            <a:off x="428596" y="5286388"/>
            <a:ext cx="3000396" cy="1285884"/>
            <a:chOff x="428596" y="5286388"/>
            <a:chExt cx="3000396" cy="1285884"/>
          </a:xfrm>
        </p:grpSpPr>
        <p:sp>
          <p:nvSpPr>
            <p:cNvPr id="5" name="正方形/長方形 4"/>
            <p:cNvSpPr/>
            <p:nvPr/>
          </p:nvSpPr>
          <p:spPr>
            <a:xfrm>
              <a:off x="428596" y="5715016"/>
              <a:ext cx="3000396"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t>表示関数の使い方が</a:t>
              </a:r>
              <a:endParaRPr lang="en-US" altLang="ja-JP" sz="2400" dirty="0" smtClean="0"/>
            </a:p>
            <a:p>
              <a:pPr algn="ctr"/>
              <a:r>
                <a:rPr lang="ja-JP" altLang="en-US" sz="2400" dirty="0" smtClean="0"/>
                <a:t>分かっているか</a:t>
              </a:r>
              <a:endParaRPr lang="ja-JP" altLang="en-US" sz="2400" dirty="0"/>
            </a:p>
          </p:txBody>
        </p:sp>
        <p:sp>
          <p:nvSpPr>
            <p:cNvPr id="6" name="テキスト ボックス 5"/>
            <p:cNvSpPr txBox="1"/>
            <p:nvPr/>
          </p:nvSpPr>
          <p:spPr>
            <a:xfrm>
              <a:off x="857224" y="5286388"/>
              <a:ext cx="2429002" cy="738664"/>
            </a:xfrm>
            <a:prstGeom prst="rect">
              <a:avLst/>
            </a:prstGeom>
            <a:noFill/>
          </p:spPr>
          <p:txBody>
            <a:bodyPr wrap="square" rtlCol="0">
              <a:spAutoFit/>
            </a:bodyPr>
            <a:lstStyle/>
            <a:p>
              <a:r>
                <a:rPr lang="ja-JP" altLang="en-US" sz="2400" dirty="0" smtClean="0"/>
                <a:t>問題作成意図</a:t>
              </a:r>
              <a:endParaRPr lang="en-US" altLang="ja-JP" sz="2400" dirty="0" smtClean="0"/>
            </a:p>
            <a:p>
              <a:endParaRPr kumimoji="1" lang="ja-JP" altLang="en-US" dirty="0"/>
            </a:p>
          </p:txBody>
        </p:sp>
      </p:grpSp>
      <p:grpSp>
        <p:nvGrpSpPr>
          <p:cNvPr id="14" name="グループ化 13"/>
          <p:cNvGrpSpPr/>
          <p:nvPr/>
        </p:nvGrpSpPr>
        <p:grpSpPr>
          <a:xfrm>
            <a:off x="428596" y="1142984"/>
            <a:ext cx="3071834" cy="2928958"/>
            <a:chOff x="428596" y="1142984"/>
            <a:chExt cx="3071834" cy="2928958"/>
          </a:xfrm>
        </p:grpSpPr>
        <p:sp>
          <p:nvSpPr>
            <p:cNvPr id="7" name="正方形/長方形 6"/>
            <p:cNvSpPr/>
            <p:nvPr/>
          </p:nvSpPr>
          <p:spPr>
            <a:xfrm>
              <a:off x="428596" y="1571612"/>
              <a:ext cx="3071834" cy="25003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00034" y="1643050"/>
              <a:ext cx="2993127" cy="2246769"/>
            </a:xfrm>
            <a:prstGeom prst="rect">
              <a:avLst/>
            </a:prstGeom>
            <a:noFill/>
          </p:spPr>
          <p:txBody>
            <a:bodyPr wrap="none" rtlCol="0">
              <a:spAutoFit/>
            </a:bodyPr>
            <a:lstStyle/>
            <a:p>
              <a:r>
                <a:rPr kumimoji="1" lang="en-US" altLang="ja-JP" sz="2000" dirty="0" smtClean="0">
                  <a:latin typeface="+mn-ea"/>
                </a:rPr>
                <a:t>#include&lt;</a:t>
              </a:r>
              <a:r>
                <a:rPr kumimoji="1" lang="en-US" altLang="ja-JP" sz="2000" dirty="0" err="1" smtClean="0">
                  <a:latin typeface="+mn-ea"/>
                </a:rPr>
                <a:t>stdio.h</a:t>
              </a:r>
              <a:r>
                <a:rPr kumimoji="1" lang="en-US" altLang="ja-JP" sz="2000" dirty="0" smtClean="0">
                  <a:latin typeface="+mn-ea"/>
                </a:rPr>
                <a:t>&gt;</a:t>
              </a:r>
            </a:p>
            <a:p>
              <a:endParaRPr lang="en-US" altLang="ja-JP" sz="2000" dirty="0" smtClean="0">
                <a:latin typeface="+mn-ea"/>
              </a:endParaRPr>
            </a:p>
            <a:p>
              <a:r>
                <a:rPr lang="en-US" altLang="ja-JP" sz="2000" dirty="0" err="1" smtClean="0">
                  <a:latin typeface="+mn-ea"/>
                </a:rPr>
                <a:t>i</a:t>
              </a:r>
              <a:r>
                <a:rPr kumimoji="1" lang="en-US" altLang="ja-JP" sz="2000" dirty="0" err="1" smtClean="0">
                  <a:latin typeface="+mn-ea"/>
                </a:rPr>
                <a:t>nt</a:t>
              </a:r>
              <a:r>
                <a:rPr kumimoji="1" lang="en-US" altLang="ja-JP" sz="2000" dirty="0" smtClean="0">
                  <a:latin typeface="+mn-ea"/>
                </a:rPr>
                <a:t> main(){</a:t>
              </a:r>
            </a:p>
            <a:p>
              <a:r>
                <a:rPr lang="en-US" altLang="ja-JP" sz="2000" dirty="0" smtClean="0">
                  <a:latin typeface="+mn-ea"/>
                </a:rPr>
                <a:t>      char halo[] = “Hello!”;</a:t>
              </a:r>
            </a:p>
            <a:p>
              <a:r>
                <a:rPr kumimoji="1" lang="en-US" altLang="ja-JP" sz="2000" dirty="0" smtClean="0">
                  <a:latin typeface="+mn-ea"/>
                </a:rPr>
                <a:t>      </a:t>
              </a:r>
              <a:r>
                <a:rPr kumimoji="1" lang="en-US" altLang="ja-JP" sz="2000" dirty="0" err="1" smtClean="0">
                  <a:latin typeface="+mn-ea"/>
                </a:rPr>
                <a:t>printf</a:t>
              </a:r>
              <a:r>
                <a:rPr kumimoji="1" lang="en-US" altLang="ja-JP" sz="2000" dirty="0" smtClean="0">
                  <a:latin typeface="+mn-ea"/>
                </a:rPr>
                <a:t>(“%s\</a:t>
              </a:r>
              <a:r>
                <a:rPr kumimoji="1" lang="en-US" altLang="ja-JP" sz="2000" dirty="0" err="1" smtClean="0">
                  <a:latin typeface="+mn-ea"/>
                </a:rPr>
                <a:t>n”,halo</a:t>
              </a:r>
              <a:r>
                <a:rPr kumimoji="1" lang="en-US" altLang="ja-JP" sz="2000" dirty="0" smtClean="0">
                  <a:latin typeface="+mn-ea"/>
                </a:rPr>
                <a:t>);</a:t>
              </a:r>
            </a:p>
            <a:p>
              <a:r>
                <a:rPr lang="en-US" altLang="ja-JP" sz="2000" dirty="0" smtClean="0">
                  <a:latin typeface="+mn-ea"/>
                </a:rPr>
                <a:t>      return 0;</a:t>
              </a:r>
            </a:p>
            <a:p>
              <a:r>
                <a:rPr kumimoji="1" lang="en-US" altLang="ja-JP" sz="2000" dirty="0" smtClean="0">
                  <a:latin typeface="+mn-ea"/>
                </a:rPr>
                <a:t>}</a:t>
              </a:r>
              <a:endParaRPr kumimoji="1" lang="ja-JP" altLang="en-US" sz="2000" dirty="0">
                <a:latin typeface="+mn-ea"/>
              </a:endParaRPr>
            </a:p>
          </p:txBody>
        </p:sp>
        <p:sp>
          <p:nvSpPr>
            <p:cNvPr id="9" name="テキスト ボックス 8"/>
            <p:cNvSpPr txBox="1"/>
            <p:nvPr/>
          </p:nvSpPr>
          <p:spPr>
            <a:xfrm>
              <a:off x="1071538" y="1142984"/>
              <a:ext cx="1766830" cy="461665"/>
            </a:xfrm>
            <a:prstGeom prst="rect">
              <a:avLst/>
            </a:prstGeom>
            <a:noFill/>
          </p:spPr>
          <p:txBody>
            <a:bodyPr wrap="none" rtlCol="0">
              <a:spAutoFit/>
            </a:bodyPr>
            <a:lstStyle/>
            <a:p>
              <a:r>
                <a:rPr lang="ja-JP" altLang="en-US" sz="2400" dirty="0" smtClean="0"/>
                <a:t>ソースコード</a:t>
              </a:r>
              <a:endParaRPr kumimoji="1" lang="ja-JP" altLang="en-US" sz="2400" dirty="0"/>
            </a:p>
          </p:txBody>
        </p:sp>
      </p:grpSp>
      <p:sp>
        <p:nvSpPr>
          <p:cNvPr id="16" name="曲折矢印 15"/>
          <p:cNvSpPr/>
          <p:nvPr/>
        </p:nvSpPr>
        <p:spPr>
          <a:xfrm>
            <a:off x="1928794" y="4572008"/>
            <a:ext cx="2571768" cy="571504"/>
          </a:xfrm>
          <a:prstGeom prst="bentArrow">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曲折矢印 16"/>
          <p:cNvSpPr/>
          <p:nvPr/>
        </p:nvSpPr>
        <p:spPr>
          <a:xfrm flipV="1">
            <a:off x="1928794" y="4286256"/>
            <a:ext cx="2571768" cy="571504"/>
          </a:xfrm>
          <a:prstGeom prst="bentArrow">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問題作成意図</a:t>
            </a:r>
            <a:endParaRPr kumimoji="1" lang="ja-JP" altLang="en-US" dirty="0"/>
          </a:p>
        </p:txBody>
      </p:sp>
      <p:sp>
        <p:nvSpPr>
          <p:cNvPr id="4" name="コンテンツ プレースホルダ 2"/>
          <p:cNvSpPr txBox="1">
            <a:spLocks/>
          </p:cNvSpPr>
          <p:nvPr/>
        </p:nvSpPr>
        <p:spPr bwMode="gray">
          <a:xfrm>
            <a:off x="714348" y="1500174"/>
            <a:ext cx="7858180" cy="5143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r>
              <a:rPr kumimoji="1" lang="ja-JP" altLang="en-US" sz="3200" b="1" i="0" u="none" strike="noStrike" kern="0" cap="none" spc="0" normalizeH="0" baseline="0" noProof="0" smtClean="0">
                <a:ln>
                  <a:noFill/>
                </a:ln>
                <a:solidFill>
                  <a:schemeClr val="tx1"/>
                </a:solidFill>
                <a:effectLst/>
                <a:uLnTx/>
                <a:uFillTx/>
                <a:latin typeface="+mn-lt"/>
                <a:ea typeface="+mn-ea"/>
                <a:cs typeface="+mn-cs"/>
              </a:rPr>
              <a:t>問題作成意図の作成</a:t>
            </a:r>
            <a:endParaRPr kumimoji="1" lang="en-US" altLang="ja-JP" sz="3200" b="1"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ja-JP" altLang="en-US" sz="2900" b="0" i="0" u="none" strike="noStrike" kern="0" cap="none" spc="0" normalizeH="0" baseline="0" noProof="0" smtClean="0">
                <a:ln>
                  <a:noFill/>
                </a:ln>
                <a:solidFill>
                  <a:schemeClr val="tx1"/>
                </a:solidFill>
                <a:effectLst/>
                <a:uLnTx/>
                <a:uFillTx/>
                <a:latin typeface="+mn-lt"/>
                <a:ea typeface="+mn-ea"/>
              </a:rPr>
              <a:t>システムにあらかじめ意図が登録済み</a:t>
            </a:r>
            <a:endParaRPr kumimoji="1" lang="en-US" altLang="ja-JP" sz="2900" b="0"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60000"/>
              <a:buFont typeface="Wingdings" pitchFamily="2" charset="2"/>
              <a:buChar char="n"/>
              <a:tabLst/>
              <a:defRPr/>
            </a:pPr>
            <a:r>
              <a:rPr kumimoji="1" lang="ja-JP" altLang="en-US" sz="2600" b="0" i="0" u="none" strike="noStrike" kern="0" cap="none" spc="0" normalizeH="0" baseline="0" noProof="0" smtClean="0">
                <a:ln>
                  <a:noFill/>
                </a:ln>
                <a:solidFill>
                  <a:schemeClr val="tx1"/>
                </a:solidFill>
                <a:effectLst/>
                <a:uLnTx/>
                <a:uFillTx/>
                <a:latin typeface="+mn-lt"/>
                <a:ea typeface="+mn-ea"/>
              </a:rPr>
              <a:t>より手軽に問題作成</a:t>
            </a:r>
            <a:endParaRPr kumimoji="1" lang="en-US" altLang="ja-JP" sz="2600" b="0"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ja-JP" altLang="en-US" sz="2900" b="0" i="0" u="none" strike="noStrike" kern="0" cap="none" spc="0" normalizeH="0" baseline="0" noProof="0" smtClean="0">
                <a:ln>
                  <a:noFill/>
                </a:ln>
                <a:solidFill>
                  <a:schemeClr val="tx1"/>
                </a:solidFill>
                <a:effectLst/>
                <a:uLnTx/>
                <a:uFillTx/>
                <a:latin typeface="+mn-lt"/>
                <a:ea typeface="+mn-ea"/>
              </a:rPr>
              <a:t>教材作成者が問題作成ルールを組み合わせることで任意の問題作成意図を作れるように</a:t>
            </a:r>
            <a:endParaRPr kumimoji="1" lang="en-US" altLang="ja-JP" sz="2900" b="0"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60000"/>
              <a:buFont typeface="Wingdings" pitchFamily="2" charset="2"/>
              <a:buChar char="n"/>
              <a:tabLst/>
              <a:defRPr/>
            </a:pPr>
            <a:r>
              <a:rPr kumimoji="1" lang="ja-JP" altLang="en-US" sz="2600" b="0" i="0" u="none" strike="noStrike" kern="0" cap="none" spc="0" normalizeH="0" baseline="0" noProof="0" smtClean="0">
                <a:ln>
                  <a:noFill/>
                </a:ln>
                <a:solidFill>
                  <a:schemeClr val="tx1"/>
                </a:solidFill>
                <a:effectLst/>
                <a:uLnTx/>
                <a:uFillTx/>
                <a:latin typeface="+mn-lt"/>
                <a:ea typeface="+mn-ea"/>
              </a:rPr>
              <a:t>より柔軟に問題作成</a:t>
            </a:r>
            <a:endParaRPr kumimoji="1" lang="en-US" altLang="ja-JP" sz="2600" b="0" i="0" u="none" strike="noStrike" kern="0" cap="none" spc="0" normalizeH="0" baseline="0" noProof="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50000"/>
              <a:buFont typeface="Wingdings" pitchFamily="2" charset="2"/>
              <a:buChar char="n"/>
              <a:tabLst/>
              <a:defRPr/>
            </a:pPr>
            <a:endParaRPr kumimoji="1" lang="en-US" altLang="ja-JP" sz="2800" b="1"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12" name="グループ化 11"/>
          <p:cNvGrpSpPr/>
          <p:nvPr/>
        </p:nvGrpSpPr>
        <p:grpSpPr>
          <a:xfrm>
            <a:off x="500034" y="4643446"/>
            <a:ext cx="8407066" cy="1928826"/>
            <a:chOff x="500034" y="4643446"/>
            <a:chExt cx="8407066" cy="1928826"/>
          </a:xfrm>
        </p:grpSpPr>
        <p:sp>
          <p:nvSpPr>
            <p:cNvPr id="5" name="正方形/長方形 4"/>
            <p:cNvSpPr/>
            <p:nvPr/>
          </p:nvSpPr>
          <p:spPr>
            <a:xfrm>
              <a:off x="500034" y="5572140"/>
              <a:ext cx="171451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問題作成意図</a:t>
              </a:r>
              <a:endParaRPr kumimoji="1" lang="ja-JP" altLang="en-US" dirty="0"/>
            </a:p>
          </p:txBody>
        </p:sp>
        <p:sp>
          <p:nvSpPr>
            <p:cNvPr id="6" name="正方形/長方形 5"/>
            <p:cNvSpPr/>
            <p:nvPr/>
          </p:nvSpPr>
          <p:spPr>
            <a:xfrm>
              <a:off x="2857488" y="5214950"/>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1</a:t>
              </a:r>
              <a:endParaRPr kumimoji="1" lang="ja-JP" altLang="en-US" dirty="0"/>
            </a:p>
          </p:txBody>
        </p:sp>
        <p:sp>
          <p:nvSpPr>
            <p:cNvPr id="7" name="正方形/長方形 6"/>
            <p:cNvSpPr/>
            <p:nvPr/>
          </p:nvSpPr>
          <p:spPr>
            <a:xfrm>
              <a:off x="2857488" y="5643578"/>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2</a:t>
              </a:r>
              <a:endParaRPr kumimoji="1" lang="ja-JP" altLang="en-US" dirty="0"/>
            </a:p>
          </p:txBody>
        </p:sp>
        <p:sp>
          <p:nvSpPr>
            <p:cNvPr id="8" name="正方形/長方形 7"/>
            <p:cNvSpPr/>
            <p:nvPr/>
          </p:nvSpPr>
          <p:spPr>
            <a:xfrm>
              <a:off x="2857488" y="6072206"/>
              <a:ext cx="200026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問題作成ルール</a:t>
              </a:r>
              <a:r>
                <a:rPr kumimoji="1" lang="en-US" altLang="ja-JP" dirty="0" smtClean="0"/>
                <a:t>3</a:t>
              </a:r>
              <a:endParaRPr kumimoji="1" lang="ja-JP" altLang="en-US" dirty="0"/>
            </a:p>
          </p:txBody>
        </p:sp>
        <p:sp>
          <p:nvSpPr>
            <p:cNvPr id="9" name="左中かっこ 8"/>
            <p:cNvSpPr/>
            <p:nvPr/>
          </p:nvSpPr>
          <p:spPr>
            <a:xfrm>
              <a:off x="2357422" y="5214950"/>
              <a:ext cx="357190" cy="114300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 name="Picture 3"/>
            <p:cNvPicPr>
              <a:picLocks noChangeAspect="1" noChangeArrowheads="1"/>
            </p:cNvPicPr>
            <p:nvPr/>
          </p:nvPicPr>
          <p:blipFill>
            <a:blip r:embed="rId3" cstate="print"/>
            <a:srcRect/>
            <a:stretch>
              <a:fillRect/>
            </a:stretch>
          </p:blipFill>
          <p:spPr bwMode="auto">
            <a:xfrm>
              <a:off x="5429256" y="4643446"/>
              <a:ext cx="3477844" cy="1928826"/>
            </a:xfrm>
            <a:prstGeom prst="rect">
              <a:avLst/>
            </a:prstGeom>
            <a:noFill/>
            <a:ln w="9525">
              <a:noFill/>
              <a:miter lim="800000"/>
              <a:headEnd/>
              <a:tailEnd/>
            </a:ln>
            <a:effectLst/>
          </p:spPr>
        </p:pic>
        <p:sp>
          <p:nvSpPr>
            <p:cNvPr id="11" name="右矢印 10"/>
            <p:cNvSpPr/>
            <p:nvPr/>
          </p:nvSpPr>
          <p:spPr>
            <a:xfrm>
              <a:off x="5143504" y="5429264"/>
              <a:ext cx="857256"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適用</a:t>
              </a:r>
              <a:endParaRPr kumimoji="1" lang="ja-JP" altLang="en-US" dirty="0"/>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a:xfrm>
            <a:off x="684212" y="1412875"/>
            <a:ext cx="8031191" cy="4897438"/>
          </a:xfrm>
        </p:spPr>
        <p:txBody>
          <a:bodyPr/>
          <a:lstStyle/>
          <a:p>
            <a:r>
              <a:rPr lang="ja-JP" altLang="en-US" sz="3200" dirty="0" smtClean="0"/>
              <a:t>問題作成ルールを書くにはある程度ソースコードから生成される構文木の構造を理解していないといけない</a:t>
            </a:r>
            <a:endParaRPr lang="en-US" altLang="ja-JP" sz="3200" dirty="0" smtClean="0"/>
          </a:p>
          <a:p>
            <a:endParaRPr kumimoji="1" lang="en-US" altLang="ja-JP" sz="3200" dirty="0" smtClean="0"/>
          </a:p>
          <a:p>
            <a:r>
              <a:rPr kumimoji="1" lang="ja-JP" altLang="en-US" sz="3200" dirty="0" smtClean="0">
                <a:solidFill>
                  <a:srgbClr val="FF0000"/>
                </a:solidFill>
              </a:rPr>
              <a:t>構文木の構造を知らなくても、より抽象的なイメージで問題作成を行う</a:t>
            </a:r>
            <a:endParaRPr kumimoji="1" lang="ja-JP" altLang="en-US" sz="32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採点時の問題点</a:t>
            </a:r>
            <a:endParaRPr kumimoji="1" lang="ja-JP" altLang="en-US" dirty="0"/>
          </a:p>
        </p:txBody>
      </p:sp>
      <p:sp>
        <p:nvSpPr>
          <p:cNvPr id="5" name="コンテンツ プレースホルダ 4"/>
          <p:cNvSpPr>
            <a:spLocks noGrp="1"/>
          </p:cNvSpPr>
          <p:nvPr>
            <p:ph idx="1"/>
          </p:nvPr>
        </p:nvSpPr>
        <p:spPr/>
        <p:txBody>
          <a:bodyPr/>
          <a:lstStyle/>
          <a:p>
            <a:r>
              <a:rPr kumimoji="1" lang="ja-JP" altLang="en-US" sz="3200" dirty="0" smtClean="0"/>
              <a:t>同じ動作をするプログラムでも、記述が異なるものが存在する</a:t>
            </a:r>
            <a:endParaRPr kumimoji="1" lang="en-US" altLang="ja-JP" sz="3200" dirty="0" smtClean="0"/>
          </a:p>
          <a:p>
            <a:endParaRPr lang="en-US" altLang="ja-JP" sz="3200" dirty="0" smtClean="0"/>
          </a:p>
          <a:p>
            <a:endParaRPr kumimoji="1" lang="en-US" altLang="ja-JP" sz="3200" dirty="0" smtClean="0"/>
          </a:p>
          <a:p>
            <a:endParaRPr lang="en-US" altLang="ja-JP" sz="3200" dirty="0" smtClean="0"/>
          </a:p>
          <a:p>
            <a:endParaRPr kumimoji="1" lang="en-US" altLang="ja-JP" sz="3200" dirty="0" smtClean="0"/>
          </a:p>
          <a:p>
            <a:pPr>
              <a:buNone/>
            </a:pPr>
            <a:endParaRPr kumimoji="1" lang="en-US" altLang="ja-JP" sz="4000" dirty="0" smtClean="0"/>
          </a:p>
          <a:p>
            <a:r>
              <a:rPr lang="ja-JP" altLang="en-US" sz="3200" dirty="0" smtClean="0"/>
              <a:t>これらの採点を行う場合、採点者に複数の模範解答を登録してもらうしかない</a:t>
            </a:r>
            <a:endParaRPr kumimoji="1" lang="ja-JP" altLang="en-US" sz="3200" dirty="0"/>
          </a:p>
        </p:txBody>
      </p:sp>
      <p:pic>
        <p:nvPicPr>
          <p:cNvPr id="6" name="コンテンツ プレースホルダ 3" descr="wrong_write.eps"/>
          <p:cNvPicPr>
            <a:picLocks noChangeAspect="1"/>
          </p:cNvPicPr>
          <p:nvPr/>
        </p:nvPicPr>
        <p:blipFill>
          <a:blip r:embed="rId3" cstate="print"/>
          <a:stretch>
            <a:fillRect/>
          </a:stretch>
        </p:blipFill>
        <p:spPr bwMode="gray">
          <a:xfrm>
            <a:off x="3929058" y="2500306"/>
            <a:ext cx="4967108" cy="3143272"/>
          </a:xfrm>
          <a:prstGeom prst="rect">
            <a:avLst/>
          </a:prstGeom>
          <a:noFill/>
          <a:ln w="9525">
            <a:noFill/>
            <a:miter lim="800000"/>
            <a:headEnd/>
            <a:tailEnd/>
          </a:ln>
          <a:effectLst/>
        </p:spPr>
      </p:pic>
      <p:sp>
        <p:nvSpPr>
          <p:cNvPr id="7" name="テキスト ボックス 6"/>
          <p:cNvSpPr txBox="1"/>
          <p:nvPr/>
        </p:nvSpPr>
        <p:spPr>
          <a:xfrm>
            <a:off x="857224" y="2500306"/>
            <a:ext cx="3143272" cy="3046988"/>
          </a:xfrm>
          <a:prstGeom prst="rect">
            <a:avLst/>
          </a:prstGeom>
          <a:noFill/>
        </p:spPr>
        <p:txBody>
          <a:bodyPr wrap="square" rtlCol="0">
            <a:spAutoFit/>
          </a:bodyPr>
          <a:lstStyle/>
          <a:p>
            <a:pPr>
              <a:buFont typeface="Arial" pitchFamily="34" charset="0"/>
              <a:buChar char="•"/>
            </a:pPr>
            <a:r>
              <a:rPr kumimoji="1" lang="en-US" altLang="ja-JP" sz="2400" dirty="0" smtClean="0"/>
              <a:t>For</a:t>
            </a:r>
            <a:r>
              <a:rPr kumimoji="1" lang="ja-JP" altLang="en-US" sz="2400" dirty="0" smtClean="0"/>
              <a:t>文と</a:t>
            </a:r>
            <a:r>
              <a:rPr kumimoji="1" lang="en-US" altLang="ja-JP" sz="2400" dirty="0" smtClean="0"/>
              <a:t>while</a:t>
            </a:r>
            <a:r>
              <a:rPr kumimoji="1" lang="ja-JP" altLang="en-US" sz="2400" dirty="0" smtClean="0"/>
              <a:t>文</a:t>
            </a:r>
            <a:endParaRPr kumimoji="1" lang="en-US" altLang="ja-JP" sz="2400" dirty="0" smtClean="0"/>
          </a:p>
          <a:p>
            <a:pPr>
              <a:buFont typeface="Arial" pitchFamily="34" charset="0"/>
              <a:buChar char="•"/>
            </a:pPr>
            <a:r>
              <a:rPr lang="ja-JP" altLang="en-US" sz="2400" dirty="0" smtClean="0"/>
              <a:t>変数名</a:t>
            </a:r>
            <a:endParaRPr kumimoji="1" lang="en-US" altLang="ja-JP" sz="2400" dirty="0" smtClean="0"/>
          </a:p>
          <a:p>
            <a:pPr>
              <a:buFont typeface="Arial" pitchFamily="34" charset="0"/>
              <a:buChar char="•"/>
            </a:pPr>
            <a:r>
              <a:rPr kumimoji="1" lang="ja-JP" altLang="en-US" sz="2400" dirty="0" smtClean="0"/>
              <a:t>分配律</a:t>
            </a:r>
            <a:endParaRPr kumimoji="1" lang="en-US" altLang="ja-JP" sz="2400" dirty="0" smtClean="0"/>
          </a:p>
          <a:p>
            <a:r>
              <a:rPr kumimoji="1" lang="ja-JP" altLang="en-US" sz="2400" dirty="0" smtClean="0"/>
              <a:t>　「</a:t>
            </a:r>
            <a:r>
              <a:rPr kumimoji="1" lang="en-US" altLang="ja-JP" sz="2400" dirty="0" smtClean="0"/>
              <a:t>c</a:t>
            </a:r>
            <a:r>
              <a:rPr kumimoji="1" lang="ja-JP" altLang="en-US" sz="2400" dirty="0" smtClean="0"/>
              <a:t>＊</a:t>
            </a:r>
            <a:r>
              <a:rPr kumimoji="1" lang="en-US" altLang="ja-JP" sz="2400" dirty="0" smtClean="0"/>
              <a:t>(</a:t>
            </a:r>
            <a:r>
              <a:rPr kumimoji="1" lang="en-US" altLang="ja-JP" sz="2400" dirty="0" err="1" smtClean="0"/>
              <a:t>a+b</a:t>
            </a:r>
            <a:r>
              <a:rPr kumimoji="1" lang="en-US" altLang="ja-JP" sz="2400" dirty="0" smtClean="0"/>
              <a:t>)</a:t>
            </a:r>
            <a:r>
              <a:rPr kumimoji="1" lang="ja-JP" altLang="en-US" sz="2400" dirty="0" smtClean="0"/>
              <a:t>と</a:t>
            </a:r>
            <a:r>
              <a:rPr kumimoji="1" lang="en-US" altLang="ja-JP" sz="2400" dirty="0" smtClean="0"/>
              <a:t>a*</a:t>
            </a:r>
            <a:r>
              <a:rPr kumimoji="1" lang="en-US" altLang="ja-JP" sz="2400" dirty="0" err="1" smtClean="0"/>
              <a:t>c+b</a:t>
            </a:r>
            <a:r>
              <a:rPr kumimoji="1" lang="en-US" altLang="ja-JP" sz="2400" dirty="0" smtClean="0"/>
              <a:t>*c</a:t>
            </a:r>
            <a:r>
              <a:rPr kumimoji="1" lang="ja-JP" altLang="en-US" sz="2400" dirty="0" smtClean="0"/>
              <a:t>」</a:t>
            </a:r>
            <a:endParaRPr kumimoji="1" lang="en-US" altLang="ja-JP" sz="2400" dirty="0" smtClean="0"/>
          </a:p>
          <a:p>
            <a:pPr>
              <a:buFont typeface="Arial" pitchFamily="34" charset="0"/>
              <a:buChar char="•"/>
            </a:pPr>
            <a:r>
              <a:rPr lang="ja-JP" altLang="en-US" sz="2400" dirty="0" smtClean="0"/>
              <a:t>可換律</a:t>
            </a:r>
            <a:endParaRPr lang="en-US" altLang="ja-JP" sz="2400" dirty="0" smtClean="0"/>
          </a:p>
          <a:p>
            <a:r>
              <a:rPr lang="ja-JP" altLang="en-US" sz="2400" dirty="0" smtClean="0"/>
              <a:t>　「</a:t>
            </a:r>
            <a:r>
              <a:rPr lang="en-US" altLang="ja-JP" sz="2400" dirty="0" err="1" smtClean="0"/>
              <a:t>a+b</a:t>
            </a:r>
            <a:r>
              <a:rPr lang="ja-JP" altLang="en-US" sz="2400" dirty="0" smtClean="0"/>
              <a:t>と</a:t>
            </a:r>
            <a:r>
              <a:rPr lang="en-US" altLang="ja-JP" sz="2400" dirty="0" err="1" smtClean="0"/>
              <a:t>b+a</a:t>
            </a:r>
            <a:r>
              <a:rPr lang="ja-JP" altLang="en-US" sz="2400" dirty="0" smtClean="0"/>
              <a:t>」</a:t>
            </a:r>
            <a:endParaRPr lang="en-US" altLang="ja-JP" sz="2400" dirty="0" smtClean="0"/>
          </a:p>
          <a:p>
            <a:pPr>
              <a:buFont typeface="Arial" pitchFamily="34" charset="0"/>
              <a:buChar char="•"/>
            </a:pPr>
            <a:r>
              <a:rPr kumimoji="1" lang="ja-JP" altLang="en-US" sz="2400" dirty="0" smtClean="0"/>
              <a:t>結合律</a:t>
            </a:r>
            <a:endParaRPr lang="en-US" altLang="ja-JP" dirty="0" smtClean="0"/>
          </a:p>
          <a:p>
            <a:r>
              <a:rPr lang="ja-JP" altLang="en-US" sz="2400" dirty="0" smtClean="0"/>
              <a:t>　「</a:t>
            </a:r>
            <a:r>
              <a:rPr lang="en-US" altLang="ja-JP" sz="2400" dirty="0" err="1" smtClean="0"/>
              <a:t>a+a</a:t>
            </a:r>
            <a:r>
              <a:rPr lang="ja-JP" altLang="en-US" sz="2400" dirty="0" smtClean="0"/>
              <a:t>と</a:t>
            </a:r>
            <a:r>
              <a:rPr lang="en-US" altLang="ja-JP" sz="2400" dirty="0" smtClean="0"/>
              <a:t>2a</a:t>
            </a:r>
            <a:r>
              <a:rPr lang="ja-JP" altLang="en-US" sz="2400" dirty="0" smtClean="0"/>
              <a:t>」</a:t>
            </a:r>
            <a:endParaRPr kumimoji="1" lang="en-US" altLang="ja-JP" sz="2400"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正方形/長方形 6"/>
          <p:cNvSpPr/>
          <p:nvPr/>
        </p:nvSpPr>
        <p:spPr>
          <a:xfrm>
            <a:off x="1071538" y="3429000"/>
            <a:ext cx="3643338" cy="571504"/>
          </a:xfrm>
          <a:prstGeom prst="rect">
            <a:avLst/>
          </a:prstGeom>
          <a:solidFill>
            <a:srgbClr val="C6FFA7"/>
          </a:solidFill>
          <a:ln>
            <a:solidFill>
              <a:srgbClr val="C6FF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71538" y="1428736"/>
            <a:ext cx="3643338" cy="57150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 2"/>
          <p:cNvSpPr>
            <a:spLocks noGrp="1"/>
          </p:cNvSpPr>
          <p:nvPr>
            <p:ph idx="1"/>
          </p:nvPr>
        </p:nvSpPr>
        <p:spPr>
          <a:xfrm>
            <a:off x="714348" y="1428736"/>
            <a:ext cx="7848600" cy="4897438"/>
          </a:xfrm>
        </p:spPr>
        <p:txBody>
          <a:bodyPr/>
          <a:lstStyle/>
          <a:p>
            <a:r>
              <a:rPr kumimoji="1" lang="en-US" altLang="ja-JP" sz="3200" dirty="0" err="1" smtClean="0"/>
              <a:t>DrilLs</a:t>
            </a:r>
            <a:r>
              <a:rPr kumimoji="1" lang="en-US" altLang="ja-JP" sz="3200" dirty="0" smtClean="0"/>
              <a:t>-L</a:t>
            </a:r>
            <a:r>
              <a:rPr kumimoji="1" lang="ja-JP" altLang="en-US" sz="3200" dirty="0" smtClean="0"/>
              <a:t>（香川大学）</a:t>
            </a:r>
            <a:endParaRPr kumimoji="1" lang="en-US" altLang="ja-JP" sz="3200" dirty="0" smtClean="0"/>
          </a:p>
          <a:p>
            <a:pPr lvl="1"/>
            <a:r>
              <a:rPr lang="ja-JP" altLang="en-US" sz="2800" dirty="0" smtClean="0"/>
              <a:t>出題者が簡単な出題記述を書くだけでデータベースに登録された複数の問題の中から該当する問題を選び出しテストを構築し出題</a:t>
            </a:r>
            <a:endParaRPr lang="en-US" altLang="ja-JP" sz="2800" dirty="0" smtClean="0"/>
          </a:p>
          <a:p>
            <a:r>
              <a:rPr kumimoji="1" lang="en-US" altLang="ja-JP" sz="3200" dirty="0" err="1" smtClean="0"/>
              <a:t>JavaDrill</a:t>
            </a:r>
            <a:r>
              <a:rPr kumimoji="1" lang="ja-JP" altLang="en-US" sz="3200" dirty="0" smtClean="0"/>
              <a:t>（宇部高専）</a:t>
            </a:r>
            <a:endParaRPr kumimoji="1" lang="en-US" altLang="ja-JP" sz="3200" dirty="0" smtClean="0"/>
          </a:p>
          <a:p>
            <a:pPr lvl="1"/>
            <a:r>
              <a:rPr kumimoji="1" lang="ja-JP" altLang="en-US" sz="2800" dirty="0" smtClean="0"/>
              <a:t>問題作成者がソースコードを登録するだけでソースコード中の単語をランダムに穴にし、　穴埋め問題を作成し出題する（</a:t>
            </a:r>
            <a:r>
              <a:rPr kumimoji="1" lang="en-US" altLang="ja-JP" sz="2800" dirty="0" smtClean="0"/>
              <a:t>Java</a:t>
            </a:r>
            <a:r>
              <a:rPr kumimoji="1" lang="ja-JP" altLang="en-US" sz="2800" dirty="0" smtClean="0"/>
              <a:t>の学習用）</a:t>
            </a:r>
            <a:endParaRPr kumimoji="1" lang="ja-JP" altLang="en-US" sz="2800" dirty="0"/>
          </a:p>
        </p:txBody>
      </p:sp>
      <p:pic>
        <p:nvPicPr>
          <p:cNvPr id="1028" name="Picture 4" descr="C:\Users\ariyasu\Pictures\Microsoft クリップ オーガナイザ\j0434217.wmf"/>
          <p:cNvPicPr>
            <a:picLocks noChangeAspect="1" noChangeArrowheads="1"/>
          </p:cNvPicPr>
          <p:nvPr/>
        </p:nvPicPr>
        <p:blipFill>
          <a:blip r:embed="rId3" cstate="print"/>
          <a:srcRect/>
          <a:stretch>
            <a:fillRect/>
          </a:stretch>
        </p:blipFill>
        <p:spPr bwMode="auto">
          <a:xfrm>
            <a:off x="6929454" y="5500702"/>
            <a:ext cx="1841500" cy="1101725"/>
          </a:xfrm>
          <a:prstGeom prst="rect">
            <a:avLst/>
          </a:prstGeom>
          <a:noFill/>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円/楕円 5"/>
          <p:cNvSpPr/>
          <p:nvPr/>
        </p:nvSpPr>
        <p:spPr>
          <a:xfrm>
            <a:off x="785786" y="5072074"/>
            <a:ext cx="7715304" cy="1357322"/>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785786" y="3357562"/>
            <a:ext cx="7715304" cy="1357322"/>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785786" y="1643050"/>
            <a:ext cx="7715304" cy="1357322"/>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 2"/>
          <p:cNvSpPr>
            <a:spLocks noGrp="1"/>
          </p:cNvSpPr>
          <p:nvPr>
            <p:ph idx="1"/>
          </p:nvPr>
        </p:nvSpPr>
        <p:spPr>
          <a:xfrm>
            <a:off x="500034" y="1500174"/>
            <a:ext cx="8316944" cy="4897438"/>
          </a:xfrm>
        </p:spPr>
        <p:txBody>
          <a:bodyPr/>
          <a:lstStyle/>
          <a:p>
            <a:r>
              <a:rPr kumimoji="1" lang="ja-JP" altLang="en-US" sz="3200" dirty="0" smtClean="0"/>
              <a:t>新規問題作成に多大な手間がかかる</a:t>
            </a:r>
            <a:endParaRPr kumimoji="1" lang="en-US" altLang="ja-JP" sz="3200" dirty="0" smtClean="0"/>
          </a:p>
          <a:p>
            <a:pPr lvl="1"/>
            <a:r>
              <a:rPr lang="ja-JP" altLang="en-US" sz="2800" dirty="0" smtClean="0"/>
              <a:t>専用の言語での記述やデータベースへの登録　など問題を考える以外のところに手間がかかる</a:t>
            </a:r>
            <a:endParaRPr lang="en-US" altLang="ja-JP" sz="2800" dirty="0" smtClean="0"/>
          </a:p>
          <a:p>
            <a:endParaRPr lang="en-US" altLang="ja-JP" sz="1050" dirty="0" smtClean="0"/>
          </a:p>
          <a:p>
            <a:r>
              <a:rPr kumimoji="1" lang="ja-JP" altLang="en-US" sz="3200" dirty="0" smtClean="0"/>
              <a:t>問題作成者の思うような</a:t>
            </a:r>
            <a:r>
              <a:rPr lang="ja-JP" altLang="en-US" sz="3200" dirty="0" smtClean="0"/>
              <a:t>問題が出題されない</a:t>
            </a:r>
            <a:endParaRPr lang="en-US" altLang="ja-JP" sz="3200" dirty="0" smtClean="0"/>
          </a:p>
          <a:p>
            <a:pPr lvl="1"/>
            <a:r>
              <a:rPr lang="en-US" altLang="ja-JP" sz="2800" dirty="0" err="1" smtClean="0"/>
              <a:t>JavaDrill</a:t>
            </a:r>
            <a:r>
              <a:rPr lang="ja-JP" altLang="en-US" sz="2800" dirty="0" err="1" smtClean="0"/>
              <a:t>のように</a:t>
            </a:r>
            <a:r>
              <a:rPr lang="ja-JP" altLang="en-US" sz="2800" dirty="0" smtClean="0"/>
              <a:t>ランダムで穴をあけると出題する問題を制御しづらい</a:t>
            </a:r>
            <a:endParaRPr kumimoji="1" lang="en-US" altLang="ja-JP" sz="2800" dirty="0" smtClean="0"/>
          </a:p>
          <a:p>
            <a:endParaRPr kumimoji="1" lang="en-US" altLang="ja-JP" sz="1050" dirty="0" smtClean="0"/>
          </a:p>
          <a:p>
            <a:r>
              <a:rPr lang="ja-JP" altLang="en-US" sz="3200" dirty="0" smtClean="0"/>
              <a:t>学習者ごとに適した問題が出題されない</a:t>
            </a:r>
            <a:endParaRPr lang="en-US" altLang="ja-JP" sz="3200" dirty="0" smtClean="0"/>
          </a:p>
          <a:p>
            <a:pPr lvl="1"/>
            <a:r>
              <a:rPr lang="ja-JP" altLang="en-US" sz="2800" dirty="0" smtClean="0"/>
              <a:t>決められたルール通りの問題しか出題されず　　学習者の理解度に適した問題は出されない</a:t>
            </a:r>
            <a:endParaRPr kumimoji="1" lang="en-US" altLang="ja-JP" sz="2800"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71550" y="333375"/>
            <a:ext cx="7743854" cy="574675"/>
          </a:xfrm>
        </p:spPr>
        <p:txBody>
          <a:bodyPr/>
          <a:lstStyle/>
          <a:p>
            <a:r>
              <a:rPr kumimoji="1" lang="ja-JP" altLang="en-US" dirty="0" smtClean="0"/>
              <a:t>形成的評価と総括的評価を用いた出題</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solidFill>
                  <a:srgbClr val="FF0000"/>
                </a:solidFill>
              </a:rPr>
              <a:t>形成的評価</a:t>
            </a:r>
            <a:endParaRPr kumimoji="1" lang="en-US" altLang="ja-JP" sz="3200" dirty="0" smtClean="0">
              <a:solidFill>
                <a:srgbClr val="FF0000"/>
              </a:solidFill>
            </a:endParaRPr>
          </a:p>
          <a:p>
            <a:pPr lvl="1"/>
            <a:r>
              <a:rPr kumimoji="1" lang="ja-JP" altLang="en-US" sz="2800" dirty="0" smtClean="0"/>
              <a:t>学習者の理解度を</a:t>
            </a:r>
            <a:r>
              <a:rPr kumimoji="1" lang="ja-JP" altLang="en-US" sz="2800" dirty="0" smtClean="0">
                <a:solidFill>
                  <a:schemeClr val="accent2"/>
                </a:solidFill>
              </a:rPr>
              <a:t>逐次確認</a:t>
            </a:r>
            <a:r>
              <a:rPr kumimoji="1" lang="ja-JP" altLang="en-US" sz="2800" dirty="0" smtClean="0"/>
              <a:t>しながら、適切なレベルの問題を出題する</a:t>
            </a:r>
            <a:endParaRPr kumimoji="1" lang="en-US" altLang="ja-JP" sz="2800" dirty="0" smtClean="0"/>
          </a:p>
          <a:p>
            <a:pPr lvl="1"/>
            <a:r>
              <a:rPr kumimoji="1" lang="en-US" altLang="ja-JP" sz="2800" dirty="0" smtClean="0"/>
              <a:t>1</a:t>
            </a:r>
            <a:r>
              <a:rPr kumimoji="1" lang="ja-JP" altLang="en-US" sz="2800" dirty="0" smtClean="0"/>
              <a:t>問解くごとに正誤判定をし、次に出す問題のレベルの切り替えを行ったり、</a:t>
            </a:r>
            <a:r>
              <a:rPr lang="ja-JP" altLang="en-US" sz="2800" dirty="0" smtClean="0"/>
              <a:t>復習をさせる</a:t>
            </a:r>
            <a:endParaRPr kumimoji="1" lang="en-US" altLang="ja-JP" sz="3200" dirty="0" smtClean="0"/>
          </a:p>
          <a:p>
            <a:r>
              <a:rPr lang="ja-JP" altLang="en-US" sz="3200" dirty="0" smtClean="0">
                <a:solidFill>
                  <a:srgbClr val="FF0000"/>
                </a:solidFill>
              </a:rPr>
              <a:t>総括的評価</a:t>
            </a:r>
            <a:endParaRPr lang="en-US" altLang="ja-JP" sz="3200" dirty="0" smtClean="0">
              <a:solidFill>
                <a:srgbClr val="FF0000"/>
              </a:solidFill>
            </a:endParaRPr>
          </a:p>
          <a:p>
            <a:pPr lvl="1"/>
            <a:r>
              <a:rPr lang="ja-JP" altLang="en-US" sz="2800" dirty="0" smtClean="0">
                <a:solidFill>
                  <a:schemeClr val="accent2"/>
                </a:solidFill>
              </a:rPr>
              <a:t>節の最後</a:t>
            </a:r>
            <a:r>
              <a:rPr lang="ja-JP" altLang="en-US" sz="2800" dirty="0" smtClean="0"/>
              <a:t>に正解率を計算し、学習目標まで到達しているか判断する</a:t>
            </a:r>
            <a:endParaRPr lang="en-US" altLang="ja-JP" sz="2800" dirty="0" smtClean="0"/>
          </a:p>
          <a:p>
            <a:pPr lvl="1"/>
            <a:r>
              <a:rPr lang="ja-JP" altLang="en-US" sz="2800" dirty="0" smtClean="0"/>
              <a:t>閾値と正解率を比較し、修了させるか復習させるかを決定する</a:t>
            </a:r>
          </a:p>
          <a:p>
            <a:endParaRPr kumimoji="1" lang="ja-JP" altLang="en-US" sz="32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sp>
        <p:nvSpPr>
          <p:cNvPr id="3" name="コンテンツ プレースホルダ 2"/>
          <p:cNvSpPr>
            <a:spLocks noGrp="1"/>
          </p:cNvSpPr>
          <p:nvPr>
            <p:ph idx="1"/>
          </p:nvPr>
        </p:nvSpPr>
        <p:spPr>
          <a:xfrm>
            <a:off x="684212" y="1412875"/>
            <a:ext cx="8245506" cy="4897438"/>
          </a:xfrm>
        </p:spPr>
        <p:txBody>
          <a:bodyPr/>
          <a:lstStyle/>
          <a:p>
            <a:r>
              <a:rPr lang="ja-JP" altLang="en-US" sz="3200" dirty="0" smtClean="0"/>
              <a:t>「</a:t>
            </a:r>
            <a:r>
              <a:rPr lang="en-US" altLang="ja-JP" sz="3200" dirty="0" smtClean="0"/>
              <a:t>C</a:t>
            </a:r>
            <a:r>
              <a:rPr lang="ja-JP" altLang="en-US" sz="3200" dirty="0" smtClean="0"/>
              <a:t>言語学習のための穴埋め問題　　　　　　　自動生成システム」</a:t>
            </a:r>
            <a:r>
              <a:rPr lang="en-US" altLang="ja-JP" dirty="0" smtClean="0"/>
              <a:t>2008</a:t>
            </a:r>
            <a:r>
              <a:rPr lang="ja-JP" altLang="en-US" dirty="0" smtClean="0"/>
              <a:t>年卒業論文、池田絵里</a:t>
            </a:r>
            <a:endParaRPr lang="en-US" altLang="ja-JP" dirty="0" smtClean="0"/>
          </a:p>
          <a:p>
            <a:pPr lvl="1"/>
            <a:r>
              <a:rPr lang="en-US" altLang="ja-JP" sz="2800" dirty="0" smtClean="0"/>
              <a:t>C</a:t>
            </a:r>
            <a:r>
              <a:rPr lang="ja-JP" altLang="en-US" sz="2800" dirty="0" smtClean="0"/>
              <a:t>言語のソースコードを構文解析し、問題作成ルールを適用することにより演習問題を生成する</a:t>
            </a:r>
            <a:endParaRPr lang="en-US" altLang="ja-JP" sz="2800" dirty="0" smtClean="0"/>
          </a:p>
          <a:p>
            <a:endParaRPr kumimoji="1" lang="en-US" altLang="ja-JP" sz="3200" dirty="0" smtClean="0"/>
          </a:p>
          <a:p>
            <a:r>
              <a:rPr kumimoji="1" lang="ja-JP" altLang="en-US" sz="3200" dirty="0" smtClean="0"/>
              <a:t>このシステムを改良し問題の自動生成を行う</a:t>
            </a:r>
            <a:endParaRPr kumimoji="1" lang="ja-JP" altLang="en-US" sz="3200"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Picture 3"/>
          <p:cNvPicPr>
            <a:picLocks noChangeAspect="1" noChangeArrowheads="1"/>
          </p:cNvPicPr>
          <p:nvPr/>
        </p:nvPicPr>
        <p:blipFill>
          <a:blip r:embed="rId3" cstate="print"/>
          <a:srcRect/>
          <a:stretch>
            <a:fillRect/>
          </a:stretch>
        </p:blipFill>
        <p:spPr bwMode="auto">
          <a:xfrm>
            <a:off x="3786182" y="3786190"/>
            <a:ext cx="5205239" cy="2886846"/>
          </a:xfrm>
          <a:prstGeom prst="rect">
            <a:avLst/>
          </a:prstGeom>
          <a:noFill/>
          <a:ln w="9525">
            <a:noFill/>
            <a:miter lim="800000"/>
            <a:headEnd/>
            <a:tailEnd/>
          </a:ln>
          <a:effectLst/>
        </p:spPr>
      </p:pic>
      <p:sp>
        <p:nvSpPr>
          <p:cNvPr id="2" name="タイトル 1"/>
          <p:cNvSpPr>
            <a:spLocks noGrp="1"/>
          </p:cNvSpPr>
          <p:nvPr>
            <p:ph type="title"/>
          </p:nvPr>
        </p:nvSpPr>
        <p:spPr/>
        <p:txBody>
          <a:bodyPr/>
          <a:lstStyle/>
          <a:p>
            <a:r>
              <a:rPr kumimoji="1" lang="ja-JP" altLang="en-US" dirty="0" smtClean="0"/>
              <a:t>構文解析</a:t>
            </a:r>
            <a:endParaRPr kumimoji="1" lang="ja-JP" altLang="en-US" dirty="0"/>
          </a:p>
        </p:txBody>
      </p:sp>
      <p:grpSp>
        <p:nvGrpSpPr>
          <p:cNvPr id="9" name="グループ化 8"/>
          <p:cNvGrpSpPr/>
          <p:nvPr/>
        </p:nvGrpSpPr>
        <p:grpSpPr>
          <a:xfrm>
            <a:off x="357158" y="3857628"/>
            <a:ext cx="2643206" cy="2857520"/>
            <a:chOff x="714348" y="3929066"/>
            <a:chExt cx="2643206" cy="2786082"/>
          </a:xfrm>
        </p:grpSpPr>
        <p:sp>
          <p:nvSpPr>
            <p:cNvPr id="7" name="正方形/長方形 6"/>
            <p:cNvSpPr/>
            <p:nvPr/>
          </p:nvSpPr>
          <p:spPr>
            <a:xfrm>
              <a:off x="714348" y="3929066"/>
              <a:ext cx="2643206" cy="27860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85786" y="4071942"/>
              <a:ext cx="2451312" cy="2585323"/>
            </a:xfrm>
            <a:prstGeom prst="rect">
              <a:avLst/>
            </a:prstGeom>
            <a:noFill/>
          </p:spPr>
          <p:txBody>
            <a:bodyPr wrap="none" rtlCol="0">
              <a:spAutoFit/>
            </a:bodyPr>
            <a:lstStyle/>
            <a:p>
              <a:r>
                <a:rPr kumimoji="1" lang="en-US" altLang="ja-JP" b="1" dirty="0" smtClean="0">
                  <a:latin typeface="+mn-ea"/>
                </a:rPr>
                <a:t>#include&lt;</a:t>
              </a:r>
              <a:r>
                <a:rPr kumimoji="1" lang="en-US" altLang="ja-JP" b="1" dirty="0" err="1" smtClean="0">
                  <a:latin typeface="+mn-ea"/>
                </a:rPr>
                <a:t>stdio.h</a:t>
              </a:r>
              <a:r>
                <a:rPr kumimoji="1" lang="en-US" altLang="ja-JP" b="1" dirty="0" smtClean="0">
                  <a:latin typeface="+mn-ea"/>
                </a:rPr>
                <a:t>&gt;</a:t>
              </a:r>
            </a:p>
            <a:p>
              <a:endParaRPr lang="en-US" altLang="ja-JP" b="1" dirty="0" smtClean="0">
                <a:latin typeface="+mn-ea"/>
              </a:endParaRPr>
            </a:p>
            <a:p>
              <a:r>
                <a:rPr lang="en-US" altLang="ja-JP" b="1" dirty="0" err="1" smtClean="0">
                  <a:latin typeface="+mn-ea"/>
                </a:rPr>
                <a:t>i</a:t>
              </a:r>
              <a:r>
                <a:rPr kumimoji="1" lang="en-US" altLang="ja-JP" b="1" dirty="0" err="1" smtClean="0">
                  <a:latin typeface="+mn-ea"/>
                </a:rPr>
                <a:t>nt</a:t>
              </a:r>
              <a:r>
                <a:rPr kumimoji="1" lang="en-US" altLang="ja-JP" b="1" dirty="0" smtClean="0">
                  <a:latin typeface="+mn-ea"/>
                </a:rPr>
                <a:t> main(){</a:t>
              </a:r>
            </a:p>
            <a:p>
              <a:endParaRPr lang="en-US" altLang="ja-JP" b="1" dirty="0" smtClean="0">
                <a:latin typeface="+mn-ea"/>
              </a:endParaRPr>
            </a:p>
            <a:p>
              <a:r>
                <a:rPr lang="en-US" altLang="ja-JP" b="1" dirty="0" smtClean="0">
                  <a:latin typeface="+mn-ea"/>
                </a:rPr>
                <a:t>  char halo[] = “Hello!”;</a:t>
              </a:r>
            </a:p>
            <a:p>
              <a:r>
                <a:rPr kumimoji="1" lang="en-US" altLang="ja-JP" b="1" dirty="0" smtClean="0">
                  <a:latin typeface="+mn-ea"/>
                </a:rPr>
                <a:t>  </a:t>
              </a:r>
              <a:r>
                <a:rPr kumimoji="1" lang="en-US" altLang="ja-JP" b="1" dirty="0" err="1" smtClean="0">
                  <a:latin typeface="+mn-ea"/>
                </a:rPr>
                <a:t>printf</a:t>
              </a:r>
              <a:r>
                <a:rPr kumimoji="1" lang="en-US" altLang="ja-JP" b="1" dirty="0" smtClean="0">
                  <a:latin typeface="+mn-ea"/>
                </a:rPr>
                <a:t>(“%s\</a:t>
              </a:r>
              <a:r>
                <a:rPr kumimoji="1" lang="en-US" altLang="ja-JP" b="1" dirty="0" err="1" smtClean="0">
                  <a:latin typeface="+mn-ea"/>
                </a:rPr>
                <a:t>n”,halo</a:t>
              </a:r>
              <a:r>
                <a:rPr kumimoji="1" lang="en-US" altLang="ja-JP" b="1" dirty="0" smtClean="0">
                  <a:latin typeface="+mn-ea"/>
                </a:rPr>
                <a:t>);</a:t>
              </a:r>
            </a:p>
            <a:p>
              <a:endParaRPr lang="en-US" altLang="ja-JP" b="1" dirty="0" smtClean="0">
                <a:latin typeface="+mn-ea"/>
              </a:endParaRPr>
            </a:p>
            <a:p>
              <a:r>
                <a:rPr lang="en-US" altLang="ja-JP" b="1" dirty="0" smtClean="0">
                  <a:latin typeface="+mn-ea"/>
                </a:rPr>
                <a:t>  return 0;</a:t>
              </a:r>
            </a:p>
            <a:p>
              <a:r>
                <a:rPr kumimoji="1" lang="en-US" altLang="ja-JP" b="1" dirty="0" smtClean="0">
                  <a:latin typeface="+mn-ea"/>
                </a:rPr>
                <a:t>}</a:t>
              </a:r>
              <a:endParaRPr kumimoji="1" lang="ja-JP" altLang="en-US" b="1" dirty="0">
                <a:latin typeface="+mn-ea"/>
              </a:endParaRPr>
            </a:p>
          </p:txBody>
        </p:sp>
      </p:grpSp>
      <p:sp>
        <p:nvSpPr>
          <p:cNvPr id="10" name="右矢印 9"/>
          <p:cNvSpPr/>
          <p:nvPr/>
        </p:nvSpPr>
        <p:spPr>
          <a:xfrm>
            <a:off x="3143240" y="5214950"/>
            <a:ext cx="642942"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714744" y="5786454"/>
            <a:ext cx="1357322" cy="928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ysClr val="windowText" lastClr="000000"/>
                </a:solidFill>
              </a:rPr>
              <a:t>　</a:t>
            </a:r>
            <a:r>
              <a:rPr lang="en-US" altLang="ja-JP" dirty="0" smtClean="0">
                <a:solidFill>
                  <a:sysClr val="windowText" lastClr="000000"/>
                </a:solidFill>
              </a:rPr>
              <a:t>01</a:t>
            </a:r>
            <a:r>
              <a:rPr lang="ja-JP" altLang="en-US" dirty="0" smtClean="0">
                <a:solidFill>
                  <a:sysClr val="windowText" lastClr="000000"/>
                </a:solidFill>
              </a:rPr>
              <a:t>　　</a:t>
            </a:r>
            <a:r>
              <a:rPr lang="en-US" altLang="ja-JP" dirty="0" smtClean="0">
                <a:solidFill>
                  <a:sysClr val="windowText" lastClr="000000"/>
                </a:solidFill>
              </a:rPr>
              <a:t>halo</a:t>
            </a:r>
            <a:endParaRPr kumimoji="1" lang="ja-JP" altLang="en-US" dirty="0">
              <a:solidFill>
                <a:sysClr val="windowText" lastClr="000000"/>
              </a:solidFill>
            </a:endParaRPr>
          </a:p>
        </p:txBody>
      </p:sp>
      <p:sp>
        <p:nvSpPr>
          <p:cNvPr id="12" name="正方形/長方形 11"/>
          <p:cNvSpPr/>
          <p:nvPr/>
        </p:nvSpPr>
        <p:spPr>
          <a:xfrm>
            <a:off x="3714744" y="5715016"/>
            <a:ext cx="1357322" cy="3571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  ID    name</a:t>
            </a:r>
            <a:endParaRPr kumimoji="1" lang="ja-JP" altLang="en-US" dirty="0">
              <a:solidFill>
                <a:schemeClr val="tx1"/>
              </a:solidFill>
            </a:endParaRPr>
          </a:p>
        </p:txBody>
      </p:sp>
      <p:cxnSp>
        <p:nvCxnSpPr>
          <p:cNvPr id="14" name="直線コネクタ 13"/>
          <p:cNvCxnSpPr>
            <a:stCxn id="12" idx="0"/>
            <a:endCxn id="11" idx="2"/>
          </p:cNvCxnSpPr>
          <p:nvPr/>
        </p:nvCxnSpPr>
        <p:spPr>
          <a:xfrm rot="16200000" flipH="1">
            <a:off x="3893339" y="6215082"/>
            <a:ext cx="10001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000164" y="2714620"/>
            <a:ext cx="184731" cy="369332"/>
          </a:xfrm>
          <a:prstGeom prst="rect">
            <a:avLst/>
          </a:prstGeom>
          <a:noFill/>
        </p:spPr>
        <p:txBody>
          <a:bodyPr wrap="none" rtlCol="0">
            <a:spAutoFit/>
          </a:bodyPr>
          <a:lstStyle/>
          <a:p>
            <a:endParaRPr kumimoji="1" lang="ja-JP" altLang="en-US" dirty="0"/>
          </a:p>
        </p:txBody>
      </p:sp>
      <p:sp>
        <p:nvSpPr>
          <p:cNvPr id="15" name="コンテンツ プレースホルダ 14"/>
          <p:cNvSpPr>
            <a:spLocks noGrp="1"/>
          </p:cNvSpPr>
          <p:nvPr>
            <p:ph idx="1"/>
          </p:nvPr>
        </p:nvSpPr>
        <p:spPr>
          <a:xfrm>
            <a:off x="714348" y="1285860"/>
            <a:ext cx="8143932" cy="4897438"/>
          </a:xfrm>
        </p:spPr>
        <p:txBody>
          <a:bodyPr/>
          <a:lstStyle/>
          <a:p>
            <a:r>
              <a:rPr lang="ja-JP" altLang="en-US" sz="3200" dirty="0" smtClean="0"/>
              <a:t>ソースコードを構文解析し構文木を生成する</a:t>
            </a:r>
          </a:p>
          <a:p>
            <a:r>
              <a:rPr lang="ja-JP" altLang="en-US" sz="3200" dirty="0" smtClean="0"/>
              <a:t>構文解析を行うためにコンパイラコンパイラの「</a:t>
            </a:r>
            <a:r>
              <a:rPr lang="en-US" altLang="ja-JP" sz="3200" dirty="0" smtClean="0"/>
              <a:t>ANTLR</a:t>
            </a:r>
            <a:r>
              <a:rPr lang="ja-JP" altLang="en-US" sz="3200" dirty="0" smtClean="0"/>
              <a:t>」を用いた</a:t>
            </a:r>
            <a:endParaRPr lang="en-US" altLang="ja-JP" sz="3200" dirty="0" smtClean="0"/>
          </a:p>
          <a:p>
            <a:r>
              <a:rPr lang="en-US" altLang="ja-JP" sz="3200" dirty="0" smtClean="0"/>
              <a:t>LL</a:t>
            </a:r>
            <a:r>
              <a:rPr lang="ja-JP" altLang="en-US" sz="3200" dirty="0" smtClean="0"/>
              <a:t>文法によって解析を行う</a:t>
            </a:r>
            <a:endParaRPr lang="en-US" altLang="ja-JP" sz="3200" dirty="0" smtClean="0"/>
          </a:p>
          <a:p>
            <a:endParaRPr kumimoji="1" lang="ja-JP"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 2"/>
          <p:cNvSpPr>
            <a:spLocks noGrp="1"/>
          </p:cNvSpPr>
          <p:nvPr>
            <p:ph idx="1"/>
          </p:nvPr>
        </p:nvSpPr>
        <p:spPr>
          <a:xfrm>
            <a:off x="684212" y="1412875"/>
            <a:ext cx="8459788" cy="4897438"/>
          </a:xfrm>
        </p:spPr>
        <p:txBody>
          <a:bodyPr/>
          <a:lstStyle/>
          <a:p>
            <a:r>
              <a:rPr lang="ja-JP" altLang="en-US" sz="3200" dirty="0" smtClean="0">
                <a:solidFill>
                  <a:srgbClr val="FF0000"/>
                </a:solidFill>
              </a:rPr>
              <a:t>プログラムを多く組ませることが重要</a:t>
            </a:r>
            <a:endParaRPr lang="en-US" altLang="ja-JP" sz="3200" dirty="0" smtClean="0">
              <a:solidFill>
                <a:srgbClr val="FF0000"/>
              </a:solidFill>
            </a:endParaRPr>
          </a:p>
          <a:p>
            <a:r>
              <a:rPr lang="ja-JP" altLang="en-US" sz="3200" dirty="0" smtClean="0"/>
              <a:t>学校などでは</a:t>
            </a:r>
            <a:r>
              <a:rPr lang="en-US" altLang="ja-JP" sz="3200" dirty="0" smtClean="0"/>
              <a:t>…</a:t>
            </a:r>
          </a:p>
          <a:p>
            <a:pPr>
              <a:buNone/>
            </a:pPr>
            <a:r>
              <a:rPr lang="en-US" altLang="ja-JP" sz="3200" dirty="0" smtClean="0"/>
              <a:t>	</a:t>
            </a:r>
            <a:r>
              <a:rPr lang="ja-JP" altLang="en-US" sz="3200" dirty="0" smtClean="0">
                <a:solidFill>
                  <a:srgbClr val="FF0000"/>
                </a:solidFill>
              </a:rPr>
              <a:t>学習者に問題を出題し、解かせる</a:t>
            </a:r>
            <a:r>
              <a:rPr lang="ja-JP" altLang="en-US" sz="3200" dirty="0" smtClean="0"/>
              <a:t>という　　　演習形式の学習が行われている</a:t>
            </a:r>
            <a:endParaRPr lang="en-US" altLang="ja-JP" sz="3200" dirty="0" smtClean="0"/>
          </a:p>
          <a:p>
            <a:endParaRPr lang="en-US" altLang="ja-JP" sz="1600" dirty="0" smtClean="0"/>
          </a:p>
          <a:p>
            <a:r>
              <a:rPr lang="ja-JP" altLang="en-US" sz="3200" dirty="0" smtClean="0"/>
              <a:t>演習の時間だけでは説明などに費やす時間が主で多くのプログラムに触れられない</a:t>
            </a:r>
            <a:endParaRPr lang="en-US" altLang="ja-JP" sz="3200" dirty="0" smtClean="0"/>
          </a:p>
        </p:txBody>
      </p:sp>
      <p:pic>
        <p:nvPicPr>
          <p:cNvPr id="1027" name="Picture 3" descr="C:\Users\ariyasu\AppData\Local\Microsoft\Windows\Temporary Internet Files\Content.IE5\R3ZI3VKS\MCj03966560000[1].wmf"/>
          <p:cNvPicPr>
            <a:picLocks noChangeAspect="1" noChangeArrowheads="1"/>
          </p:cNvPicPr>
          <p:nvPr/>
        </p:nvPicPr>
        <p:blipFill>
          <a:blip r:embed="rId3" cstate="print"/>
          <a:srcRect/>
          <a:stretch>
            <a:fillRect/>
          </a:stretch>
        </p:blipFill>
        <p:spPr bwMode="auto">
          <a:xfrm>
            <a:off x="6357950" y="5214950"/>
            <a:ext cx="1829714" cy="1493215"/>
          </a:xfrm>
          <a:prstGeom prst="rect">
            <a:avLst/>
          </a:prstGeom>
          <a:noFill/>
        </p:spPr>
      </p:pic>
      <p:pic>
        <p:nvPicPr>
          <p:cNvPr id="1030"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6715140" y="5000636"/>
            <a:ext cx="494231" cy="574478"/>
          </a:xfrm>
          <a:prstGeom prst="rect">
            <a:avLst/>
          </a:prstGeom>
          <a:noFill/>
        </p:spPr>
      </p:pic>
      <p:pic>
        <p:nvPicPr>
          <p:cNvPr id="9" name="Picture 6" descr="C:\Users\ariyasu\AppData\Local\Microsoft\Windows\Temporary Internet Files\Content.IE5\7YJ7RSYJ\MCj03840400000[1].wmf"/>
          <p:cNvPicPr>
            <a:picLocks noChangeAspect="1" noChangeArrowheads="1"/>
          </p:cNvPicPr>
          <p:nvPr/>
        </p:nvPicPr>
        <p:blipFill>
          <a:blip r:embed="rId4" cstate="print"/>
          <a:srcRect/>
          <a:stretch>
            <a:fillRect/>
          </a:stretch>
        </p:blipFill>
        <p:spPr bwMode="auto">
          <a:xfrm>
            <a:off x="8072462" y="5072074"/>
            <a:ext cx="494231" cy="574478"/>
          </a:xfrm>
          <a:prstGeom prst="rect">
            <a:avLst/>
          </a:prstGeom>
          <a:noFill/>
        </p:spPr>
      </p:pic>
      <p:sp>
        <p:nvSpPr>
          <p:cNvPr id="7" name="テキスト ボックス 6"/>
          <p:cNvSpPr txBox="1"/>
          <p:nvPr/>
        </p:nvSpPr>
        <p:spPr>
          <a:xfrm>
            <a:off x="1000100" y="5143512"/>
            <a:ext cx="4549643" cy="1138773"/>
          </a:xfrm>
          <a:prstGeom prst="rect">
            <a:avLst/>
          </a:prstGeom>
          <a:noFill/>
        </p:spPr>
        <p:txBody>
          <a:bodyPr wrap="none" rtlCol="0">
            <a:spAutoFit/>
          </a:bodyPr>
          <a:lstStyle/>
          <a:p>
            <a:r>
              <a:rPr lang="ja-JP" altLang="en-US" sz="2800" b="1" dirty="0" smtClean="0"/>
              <a:t>多くの問題に触れさせるには</a:t>
            </a:r>
            <a:endParaRPr lang="en-US" altLang="ja-JP" sz="2800" b="1" dirty="0" smtClean="0"/>
          </a:p>
          <a:p>
            <a:r>
              <a:rPr lang="ja-JP" altLang="en-US" sz="4000" b="1" dirty="0" smtClean="0">
                <a:solidFill>
                  <a:srgbClr val="FF0000"/>
                </a:solidFill>
              </a:rPr>
              <a:t>穴埋め問題</a:t>
            </a:r>
            <a:r>
              <a:rPr lang="ja-JP" altLang="en-US" sz="2800" b="1" dirty="0" smtClean="0"/>
              <a:t>が有効</a:t>
            </a:r>
            <a:endParaRPr kumimoji="1" lang="ja-JP"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問題作成ルール</a:t>
            </a:r>
            <a:endParaRPr kumimoji="1" lang="ja-JP" altLang="en-US" dirty="0"/>
          </a:p>
        </p:txBody>
      </p:sp>
      <p:sp>
        <p:nvSpPr>
          <p:cNvPr id="3" name="コンテンツ プレースホルダ 2"/>
          <p:cNvSpPr>
            <a:spLocks noGrp="1"/>
          </p:cNvSpPr>
          <p:nvPr>
            <p:ph idx="1"/>
          </p:nvPr>
        </p:nvSpPr>
        <p:spPr/>
        <p:txBody>
          <a:bodyPr/>
          <a:lstStyle/>
          <a:p>
            <a:r>
              <a:rPr lang="ja-JP" altLang="en-US" sz="2800" dirty="0" smtClean="0"/>
              <a:t>問題作成ルール</a:t>
            </a:r>
            <a:endParaRPr lang="en-US" altLang="ja-JP" sz="2800" dirty="0" smtClean="0"/>
          </a:p>
          <a:p>
            <a:pPr lvl="1"/>
            <a:r>
              <a:rPr lang="ja-JP" altLang="en-US" sz="2400" dirty="0" smtClean="0"/>
              <a:t>「どの節を基準に，どの節，あるいは部分木を操作するか」というパターンを指し，必要とされる</a:t>
            </a:r>
            <a:r>
              <a:rPr lang="ja-JP" altLang="en-US" sz="2400" dirty="0" err="1" smtClean="0"/>
              <a:t>で</a:t>
            </a:r>
            <a:r>
              <a:rPr lang="ja-JP" altLang="en-US" sz="2400" dirty="0" smtClean="0"/>
              <a:t>あろう問題，頻出する問題の傾向から導き出し，予め定義しておく</a:t>
            </a:r>
            <a:endParaRPr lang="en-US" altLang="ja-JP" sz="2400" dirty="0" smtClean="0"/>
          </a:p>
          <a:p>
            <a:r>
              <a:rPr lang="en-US" altLang="ja-JP" sz="2800" dirty="0" err="1" smtClean="0"/>
              <a:t>createblank</a:t>
            </a:r>
            <a:r>
              <a:rPr lang="en-US" altLang="ja-JP" sz="2800" dirty="0" smtClean="0"/>
              <a:t>(</a:t>
            </a:r>
            <a:r>
              <a:rPr lang="ja-JP" altLang="en-US" sz="2800" dirty="0" smtClean="0"/>
              <a:t>枝名</a:t>
            </a:r>
            <a:r>
              <a:rPr lang="en-US" altLang="ja-JP" sz="2800" dirty="0" smtClean="0"/>
              <a:t>,</a:t>
            </a:r>
            <a:r>
              <a:rPr lang="ja-JP" altLang="en-US" sz="2800" dirty="0" smtClean="0"/>
              <a:t>指定</a:t>
            </a:r>
            <a:r>
              <a:rPr lang="en-US" altLang="ja-JP" sz="2800" dirty="0" smtClean="0"/>
              <a:t>(,</a:t>
            </a:r>
            <a:r>
              <a:rPr lang="ja-JP" altLang="en-US" sz="2800" dirty="0" smtClean="0"/>
              <a:t>指定内容</a:t>
            </a:r>
            <a:r>
              <a:rPr lang="en-US" altLang="ja-JP" sz="2800" dirty="0" smtClean="0"/>
              <a:t>))</a:t>
            </a:r>
          </a:p>
          <a:p>
            <a:pPr lvl="1"/>
            <a:r>
              <a:rPr lang="ja-JP" altLang="en-US" sz="2400" dirty="0" smtClean="0"/>
              <a:t>指定　</a:t>
            </a:r>
            <a:r>
              <a:rPr lang="en-US" altLang="ja-JP" sz="2400" dirty="0" smtClean="0"/>
              <a:t>all(</a:t>
            </a:r>
            <a:r>
              <a:rPr lang="ja-JP" altLang="en-US" sz="2400" dirty="0" smtClean="0"/>
              <a:t>部分木すべて</a:t>
            </a:r>
            <a:r>
              <a:rPr lang="en-US" altLang="ja-JP" sz="2400" dirty="0" smtClean="0"/>
              <a:t>) </a:t>
            </a:r>
            <a:r>
              <a:rPr lang="ja-JP" altLang="en-US" sz="2400" dirty="0" smtClean="0"/>
              <a:t>または</a:t>
            </a:r>
            <a:r>
              <a:rPr lang="en-US" altLang="ja-JP" sz="2400" dirty="0" smtClean="0"/>
              <a:t> select(</a:t>
            </a:r>
            <a:r>
              <a:rPr lang="ja-JP" altLang="en-US" sz="2400" dirty="0" smtClean="0"/>
              <a:t>指定）</a:t>
            </a:r>
            <a:endParaRPr lang="en-US" altLang="ja-JP" sz="2400" dirty="0" smtClean="0"/>
          </a:p>
          <a:p>
            <a:pPr lvl="1"/>
            <a:r>
              <a:rPr lang="ja-JP" altLang="en-US" sz="2400" dirty="0" smtClean="0"/>
              <a:t>指定内容　</a:t>
            </a:r>
            <a:r>
              <a:rPr lang="en-US" altLang="ja-JP" sz="2400" dirty="0" err="1" smtClean="0"/>
              <a:t>rootonly</a:t>
            </a:r>
            <a:r>
              <a:rPr lang="en-US" altLang="ja-JP" sz="2400" dirty="0" smtClean="0"/>
              <a:t>(</a:t>
            </a:r>
            <a:r>
              <a:rPr lang="ja-JP" altLang="en-US" sz="2400" dirty="0" smtClean="0"/>
              <a:t>枝名となっている部分）</a:t>
            </a:r>
            <a:endParaRPr lang="en-US" altLang="ja-JP" sz="2400" dirty="0" smtClean="0"/>
          </a:p>
          <a:p>
            <a:pPr lvl="1">
              <a:buNone/>
            </a:pPr>
            <a:r>
              <a:rPr lang="en-US" altLang="ja-JP" sz="2400" dirty="0" smtClean="0"/>
              <a:t>		      </a:t>
            </a:r>
            <a:r>
              <a:rPr lang="en-US" altLang="ja-JP" sz="2400" dirty="0" err="1" smtClean="0"/>
              <a:t>nameonly</a:t>
            </a:r>
            <a:r>
              <a:rPr lang="en-US" altLang="ja-JP" sz="2400" dirty="0" smtClean="0"/>
              <a:t>(</a:t>
            </a:r>
            <a:r>
              <a:rPr lang="ja-JP" altLang="en-US" sz="2400" dirty="0" smtClean="0"/>
              <a:t>子要素の変数名）等</a:t>
            </a:r>
            <a:endParaRPr lang="en-US" altLang="ja-JP" sz="2400" dirty="0" smtClean="0"/>
          </a:p>
          <a:p>
            <a:pPr lvl="1"/>
            <a:r>
              <a:rPr lang="ja-JP" altLang="en-US" sz="2400" dirty="0" smtClean="0"/>
              <a:t>例</a:t>
            </a:r>
            <a:endParaRPr lang="en-US" altLang="ja-JP" sz="2400" dirty="0" smtClean="0"/>
          </a:p>
          <a:p>
            <a:pPr lvl="1">
              <a:buNone/>
            </a:pPr>
            <a:r>
              <a:rPr lang="en-US" altLang="ja-JP" sz="2400" dirty="0" smtClean="0"/>
              <a:t>	</a:t>
            </a:r>
            <a:r>
              <a:rPr lang="en-US" altLang="ja-JP" sz="2400" dirty="0" err="1" smtClean="0"/>
              <a:t>createblank</a:t>
            </a:r>
            <a:r>
              <a:rPr lang="en-US" altLang="ja-JP" sz="2400" dirty="0" smtClean="0"/>
              <a:t>(</a:t>
            </a:r>
            <a:r>
              <a:rPr lang="en-US" altLang="ja-JP" sz="2400" dirty="0" err="1" smtClean="0"/>
              <a:t>printf,all</a:t>
            </a:r>
            <a:r>
              <a:rPr lang="en-US" altLang="ja-JP" sz="2400" dirty="0" smtClean="0"/>
              <a:t>)</a:t>
            </a:r>
            <a:r>
              <a:rPr lang="ja-JP" altLang="en-US" sz="2400" dirty="0" smtClean="0"/>
              <a:t>　　　</a:t>
            </a:r>
            <a:r>
              <a:rPr lang="en-US" altLang="ja-JP" sz="2400" dirty="0" err="1" smtClean="0"/>
              <a:t>createblank</a:t>
            </a:r>
            <a:r>
              <a:rPr lang="en-US" altLang="ja-JP" sz="2400" dirty="0" smtClean="0"/>
              <a:t>(</a:t>
            </a:r>
            <a:r>
              <a:rPr lang="en-US" altLang="ja-JP" sz="2400" dirty="0" err="1" smtClean="0"/>
              <a:t>char,select,rootonly</a:t>
            </a:r>
            <a:r>
              <a:rPr lang="en-US" altLang="ja-JP" sz="2400" dirty="0" smtClean="0"/>
              <a:t>)</a:t>
            </a:r>
          </a:p>
          <a:p>
            <a:pPr lvl="1">
              <a:buNone/>
            </a:pPr>
            <a:r>
              <a:rPr lang="ja-JP" altLang="en-US" sz="2400" dirty="0" smtClean="0"/>
              <a:t>「</a:t>
            </a:r>
            <a:r>
              <a:rPr lang="en-US" altLang="ja-JP" sz="2400" dirty="0" err="1" smtClean="0"/>
              <a:t>printf</a:t>
            </a:r>
            <a:r>
              <a:rPr lang="ja-JP" altLang="en-US" sz="2400" dirty="0" smtClean="0"/>
              <a:t>以下の部分木すべて」　「</a:t>
            </a:r>
            <a:r>
              <a:rPr lang="en-US" altLang="ja-JP" sz="2400" dirty="0" smtClean="0"/>
              <a:t>char</a:t>
            </a:r>
            <a:r>
              <a:rPr lang="ja-JP" altLang="en-US" sz="2400" dirty="0" smtClean="0"/>
              <a:t>という節のみ」</a:t>
            </a:r>
            <a:endParaRPr lang="en-US" altLang="ja-JP" sz="2400" dirty="0" smtClean="0"/>
          </a:p>
          <a:p>
            <a:endParaRPr kumimoji="1" lang="ja-JP" alt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下矢印 36"/>
          <p:cNvSpPr/>
          <p:nvPr/>
        </p:nvSpPr>
        <p:spPr>
          <a:xfrm>
            <a:off x="4143372" y="1785926"/>
            <a:ext cx="571504"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1285852" y="2214554"/>
            <a:ext cx="7072362" cy="4286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問題作成ルール：</a:t>
            </a:r>
            <a:r>
              <a:rPr lang="en-US" altLang="ja-JP" sz="2400" dirty="0" err="1" smtClean="0"/>
              <a:t>createblank</a:t>
            </a:r>
            <a:r>
              <a:rPr lang="en-US" altLang="ja-JP" sz="2400" dirty="0" smtClean="0"/>
              <a:t>(</a:t>
            </a:r>
            <a:r>
              <a:rPr lang="en-US" altLang="ja-JP" sz="2400" dirty="0" err="1" smtClean="0"/>
              <a:t>printf</a:t>
            </a:r>
            <a:r>
              <a:rPr lang="en-US" altLang="ja-JP" sz="2400" dirty="0" smtClean="0"/>
              <a:t> ,select, </a:t>
            </a:r>
            <a:r>
              <a:rPr lang="en-US" altLang="ja-JP" sz="2400" dirty="0" err="1" smtClean="0"/>
              <a:t>nameonly</a:t>
            </a:r>
            <a:r>
              <a:rPr lang="en-US" altLang="ja-JP" sz="2400" dirty="0" smtClean="0"/>
              <a:t>)</a:t>
            </a:r>
            <a:endParaRPr lang="ja-JP" altLang="en-US" sz="2400" dirty="0"/>
          </a:p>
        </p:txBody>
      </p:sp>
      <p:sp>
        <p:nvSpPr>
          <p:cNvPr id="2" name="タイトル 1"/>
          <p:cNvSpPr>
            <a:spLocks noGrp="1"/>
          </p:cNvSpPr>
          <p:nvPr>
            <p:ph type="title"/>
          </p:nvPr>
        </p:nvSpPr>
        <p:spPr/>
        <p:txBody>
          <a:bodyPr/>
          <a:lstStyle/>
          <a:p>
            <a:r>
              <a:rPr kumimoji="1" lang="ja-JP" altLang="en-US" dirty="0" smtClean="0"/>
              <a:t>問題の自動生成</a:t>
            </a:r>
            <a:endParaRPr kumimoji="1" lang="ja-JP" altLang="en-US" dirty="0"/>
          </a:p>
        </p:txBody>
      </p:sp>
      <p:pic>
        <p:nvPicPr>
          <p:cNvPr id="4" name="Picture 2"/>
          <p:cNvPicPr>
            <a:picLocks noChangeAspect="1" noChangeArrowheads="1"/>
          </p:cNvPicPr>
          <p:nvPr/>
        </p:nvPicPr>
        <p:blipFill>
          <a:blip r:embed="rId3" cstate="print"/>
          <a:srcRect/>
          <a:stretch>
            <a:fillRect/>
          </a:stretch>
        </p:blipFill>
        <p:spPr bwMode="auto">
          <a:xfrm>
            <a:off x="428596" y="2786058"/>
            <a:ext cx="4021695" cy="2857520"/>
          </a:xfrm>
          <a:prstGeom prst="rect">
            <a:avLst/>
          </a:prstGeom>
          <a:noFill/>
          <a:ln w="9525">
            <a:noFill/>
            <a:miter lim="800000"/>
            <a:headEnd/>
            <a:tailEnd/>
          </a:ln>
          <a:effectLst/>
        </p:spPr>
      </p:pic>
      <p:grpSp>
        <p:nvGrpSpPr>
          <p:cNvPr id="18" name="グループ化 17"/>
          <p:cNvGrpSpPr/>
          <p:nvPr/>
        </p:nvGrpSpPr>
        <p:grpSpPr>
          <a:xfrm>
            <a:off x="7000892" y="4929198"/>
            <a:ext cx="2000264" cy="785818"/>
            <a:chOff x="4786314" y="3929066"/>
            <a:chExt cx="2000264" cy="785818"/>
          </a:xfrm>
        </p:grpSpPr>
        <p:sp>
          <p:nvSpPr>
            <p:cNvPr id="19" name="正方形/長方形 18"/>
            <p:cNvSpPr/>
            <p:nvPr/>
          </p:nvSpPr>
          <p:spPr>
            <a:xfrm>
              <a:off x="4786314" y="4143380"/>
              <a:ext cx="1000132" cy="571504"/>
            </a:xfrm>
            <a:prstGeom prst="rect">
              <a:avLst/>
            </a:prstGeom>
            <a:solidFill>
              <a:srgbClr val="FF0000"/>
            </a:solidFill>
            <a:ln>
              <a:solidFill>
                <a:srgbClr val="F84A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BLANK [ A ]</a:t>
              </a:r>
              <a:endParaRPr kumimoji="1" lang="ja-JP" altLang="en-US" dirty="0"/>
            </a:p>
          </p:txBody>
        </p:sp>
        <p:sp>
          <p:nvSpPr>
            <p:cNvPr id="20" name="線吹き出し 2 (枠付き) 19"/>
            <p:cNvSpPr/>
            <p:nvPr/>
          </p:nvSpPr>
          <p:spPr>
            <a:xfrm>
              <a:off x="6000760" y="3929066"/>
              <a:ext cx="785818" cy="357190"/>
            </a:xfrm>
            <a:prstGeom prst="borderCallout2">
              <a:avLst>
                <a:gd name="adj1" fmla="val 18750"/>
                <a:gd name="adj2" fmla="val -8333"/>
                <a:gd name="adj3" fmla="val 18750"/>
                <a:gd name="adj4" fmla="val -16667"/>
                <a:gd name="adj5" fmla="val 57849"/>
                <a:gd name="adj6" fmla="val -46668"/>
              </a:avLst>
            </a:prstGeom>
            <a:solidFill>
              <a:srgbClr val="FFC000"/>
            </a:solidFill>
            <a:ln>
              <a:solidFill>
                <a:srgbClr val="F84A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i</a:t>
              </a:r>
              <a:r>
                <a:rPr kumimoji="1" lang="en-US" altLang="ja-JP" dirty="0" smtClean="0"/>
                <a:t>d=1</a:t>
              </a:r>
              <a:endParaRPr kumimoji="1" lang="ja-JP" altLang="en-US" dirty="0"/>
            </a:p>
          </p:txBody>
        </p:sp>
        <p:cxnSp>
          <p:nvCxnSpPr>
            <p:cNvPr id="21" name="直線コネクタ 20"/>
            <p:cNvCxnSpPr>
              <a:endCxn id="19" idx="0"/>
            </p:cNvCxnSpPr>
            <p:nvPr/>
          </p:nvCxnSpPr>
          <p:spPr>
            <a:xfrm rot="5400000">
              <a:off x="5214942" y="4071942"/>
              <a:ext cx="1428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5857884" y="6072206"/>
            <a:ext cx="857256" cy="642148"/>
            <a:chOff x="3143240" y="5572934"/>
            <a:chExt cx="857256" cy="642148"/>
          </a:xfrm>
          <a:solidFill>
            <a:schemeClr val="bg1"/>
          </a:solidFill>
        </p:grpSpPr>
        <p:sp>
          <p:nvSpPr>
            <p:cNvPr id="24" name="正方形/長方形 23"/>
            <p:cNvSpPr/>
            <p:nvPr/>
          </p:nvSpPr>
          <p:spPr>
            <a:xfrm>
              <a:off x="3143240" y="5786454"/>
              <a:ext cx="857256" cy="4286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halo</a:t>
              </a:r>
              <a:endParaRPr kumimoji="1" lang="ja-JP" altLang="en-US" dirty="0">
                <a:solidFill>
                  <a:schemeClr val="tx1"/>
                </a:solidFill>
              </a:endParaRPr>
            </a:p>
          </p:txBody>
        </p:sp>
        <p:cxnSp>
          <p:nvCxnSpPr>
            <p:cNvPr id="25" name="直線コネクタ 24"/>
            <p:cNvCxnSpPr>
              <a:stCxn id="24" idx="0"/>
            </p:cNvCxnSpPr>
            <p:nvPr/>
          </p:nvCxnSpPr>
          <p:spPr>
            <a:xfrm rot="5400000" flipH="1" flipV="1">
              <a:off x="3464711" y="5679297"/>
              <a:ext cx="214314" cy="1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グループ化 45"/>
          <p:cNvGrpSpPr/>
          <p:nvPr/>
        </p:nvGrpSpPr>
        <p:grpSpPr>
          <a:xfrm>
            <a:off x="3214678" y="2857496"/>
            <a:ext cx="3357586" cy="3857652"/>
            <a:chOff x="3214678" y="2857496"/>
            <a:chExt cx="3357586" cy="3857652"/>
          </a:xfrm>
        </p:grpSpPr>
        <p:sp>
          <p:nvSpPr>
            <p:cNvPr id="5" name="正方形/長方形 4"/>
            <p:cNvSpPr/>
            <p:nvPr/>
          </p:nvSpPr>
          <p:spPr>
            <a:xfrm>
              <a:off x="4071934" y="2857496"/>
              <a:ext cx="1714512" cy="50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STATEMENT</a:t>
              </a:r>
              <a:endParaRPr kumimoji="1" lang="ja-JP" altLang="en-US" dirty="0">
                <a:solidFill>
                  <a:schemeClr val="tx1"/>
                </a:solidFill>
              </a:endParaRPr>
            </a:p>
          </p:txBody>
        </p:sp>
        <p:sp>
          <p:nvSpPr>
            <p:cNvPr id="6" name="正方形/長方形 5"/>
            <p:cNvSpPr/>
            <p:nvPr/>
          </p:nvSpPr>
          <p:spPr>
            <a:xfrm>
              <a:off x="4857752" y="3857628"/>
              <a:ext cx="171451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EXPRESSION</a:t>
              </a:r>
              <a:endParaRPr kumimoji="1" lang="ja-JP" altLang="en-US" dirty="0">
                <a:solidFill>
                  <a:schemeClr val="tx1"/>
                </a:solidFill>
              </a:endParaRPr>
            </a:p>
          </p:txBody>
        </p:sp>
        <p:sp>
          <p:nvSpPr>
            <p:cNvPr id="7" name="正方形/長方形 6"/>
            <p:cNvSpPr/>
            <p:nvPr/>
          </p:nvSpPr>
          <p:spPr>
            <a:xfrm>
              <a:off x="4429124" y="6286520"/>
              <a:ext cx="107157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“%s\n”</a:t>
              </a:r>
              <a:endParaRPr kumimoji="1" lang="ja-JP" altLang="en-US" dirty="0">
                <a:solidFill>
                  <a:schemeClr val="tx1"/>
                </a:solidFill>
              </a:endParaRPr>
            </a:p>
          </p:txBody>
        </p:sp>
        <p:sp>
          <p:nvSpPr>
            <p:cNvPr id="8" name="正方形/長方形 7"/>
            <p:cNvSpPr/>
            <p:nvPr/>
          </p:nvSpPr>
          <p:spPr>
            <a:xfrm>
              <a:off x="3214678" y="4572008"/>
              <a:ext cx="164307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EXPRESSION</a:t>
              </a:r>
              <a:endParaRPr kumimoji="1" lang="ja-JP" altLang="en-US" dirty="0">
                <a:solidFill>
                  <a:schemeClr val="tx1"/>
                </a:solidFill>
              </a:endParaRPr>
            </a:p>
          </p:txBody>
        </p:sp>
        <p:sp>
          <p:nvSpPr>
            <p:cNvPr id="9" name="正方形/長方形 8"/>
            <p:cNvSpPr/>
            <p:nvPr/>
          </p:nvSpPr>
          <p:spPr>
            <a:xfrm>
              <a:off x="4857752" y="5429264"/>
              <a:ext cx="171451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ARGUMENTS</a:t>
              </a:r>
              <a:endParaRPr kumimoji="1" lang="ja-JP" altLang="en-US" dirty="0">
                <a:solidFill>
                  <a:schemeClr val="tx1"/>
                </a:solidFill>
              </a:endParaRPr>
            </a:p>
          </p:txBody>
        </p:sp>
        <p:sp>
          <p:nvSpPr>
            <p:cNvPr id="10" name="正方形/長方形 9"/>
            <p:cNvSpPr/>
            <p:nvPr/>
          </p:nvSpPr>
          <p:spPr>
            <a:xfrm>
              <a:off x="3571868" y="3857628"/>
              <a:ext cx="928694"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return</a:t>
              </a:r>
              <a:endParaRPr kumimoji="1" lang="ja-JP" altLang="en-US" dirty="0">
                <a:solidFill>
                  <a:schemeClr val="tx1"/>
                </a:solidFill>
              </a:endParaRPr>
            </a:p>
          </p:txBody>
        </p:sp>
        <p:sp>
          <p:nvSpPr>
            <p:cNvPr id="11" name="正方形/長方形 10"/>
            <p:cNvSpPr/>
            <p:nvPr/>
          </p:nvSpPr>
          <p:spPr>
            <a:xfrm>
              <a:off x="3714744" y="5286388"/>
              <a:ext cx="642942"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0</a:t>
              </a:r>
              <a:endParaRPr kumimoji="1" lang="ja-JP" altLang="en-US" dirty="0">
                <a:solidFill>
                  <a:schemeClr val="tx1"/>
                </a:solidFill>
              </a:endParaRPr>
            </a:p>
          </p:txBody>
        </p:sp>
        <p:cxnSp>
          <p:nvCxnSpPr>
            <p:cNvPr id="12" name="カギ線コネクタ 11"/>
            <p:cNvCxnSpPr>
              <a:stCxn id="5" idx="2"/>
              <a:endCxn id="10" idx="0"/>
            </p:cNvCxnSpPr>
            <p:nvPr/>
          </p:nvCxnSpPr>
          <p:spPr>
            <a:xfrm rot="5400000">
              <a:off x="4232670" y="3161108"/>
              <a:ext cx="500066" cy="89297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2"/>
              <a:endCxn id="6" idx="0"/>
            </p:cNvCxnSpPr>
            <p:nvPr/>
          </p:nvCxnSpPr>
          <p:spPr>
            <a:xfrm rot="16200000" flipH="1">
              <a:off x="5072066" y="3214686"/>
              <a:ext cx="500066" cy="78581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カギ線コネクタ 13"/>
            <p:cNvCxnSpPr>
              <a:stCxn id="9" idx="2"/>
              <a:endCxn id="7" idx="0"/>
            </p:cNvCxnSpPr>
            <p:nvPr/>
          </p:nvCxnSpPr>
          <p:spPr>
            <a:xfrm rot="5400000">
              <a:off x="5125645" y="5697157"/>
              <a:ext cx="428628" cy="75009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endCxn id="9" idx="0"/>
            </p:cNvCxnSpPr>
            <p:nvPr/>
          </p:nvCxnSpPr>
          <p:spPr>
            <a:xfrm rot="5400000">
              <a:off x="5608646" y="5322107"/>
              <a:ext cx="213519"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10" idx="2"/>
              <a:endCxn id="8" idx="0"/>
            </p:cNvCxnSpPr>
            <p:nvPr/>
          </p:nvCxnSpPr>
          <p:spPr>
            <a:xfrm rot="5400000">
              <a:off x="3893339" y="4429132"/>
              <a:ext cx="285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8" idx="2"/>
              <a:endCxn id="11" idx="0"/>
            </p:cNvCxnSpPr>
            <p:nvPr/>
          </p:nvCxnSpPr>
          <p:spPr>
            <a:xfrm rot="5400000">
              <a:off x="3893339" y="5143512"/>
              <a:ext cx="2857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715008" y="6072206"/>
              <a:ext cx="57150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グループ化 25"/>
            <p:cNvGrpSpPr/>
            <p:nvPr/>
          </p:nvGrpSpPr>
          <p:grpSpPr>
            <a:xfrm>
              <a:off x="5072066" y="4429132"/>
              <a:ext cx="1285884" cy="785024"/>
              <a:chOff x="2357422" y="3929860"/>
              <a:chExt cx="1285884" cy="785024"/>
            </a:xfrm>
            <a:solidFill>
              <a:schemeClr val="bg1"/>
            </a:solidFill>
          </p:grpSpPr>
          <p:sp>
            <p:nvSpPr>
              <p:cNvPr id="27" name="正方形/長方形 26"/>
              <p:cNvSpPr/>
              <p:nvPr/>
            </p:nvSpPr>
            <p:spPr>
              <a:xfrm>
                <a:off x="2357422" y="4071942"/>
                <a:ext cx="1285884" cy="42862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solidFill>
                  </a:rPr>
                  <a:t>printf</a:t>
                </a:r>
                <a:endParaRPr kumimoji="1" lang="ja-JP" altLang="en-US" dirty="0">
                  <a:solidFill>
                    <a:schemeClr val="tx1"/>
                  </a:solidFill>
                </a:endParaRPr>
              </a:p>
            </p:txBody>
          </p:sp>
          <p:cxnSp>
            <p:nvCxnSpPr>
              <p:cNvPr id="28" name="直線コネクタ 27"/>
              <p:cNvCxnSpPr>
                <a:endCxn id="27" idx="0"/>
              </p:cNvCxnSpPr>
              <p:nvPr/>
            </p:nvCxnSpPr>
            <p:spPr>
              <a:xfrm rot="5400000">
                <a:off x="2928926" y="4000504"/>
                <a:ext cx="142876" cy="1588"/>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7" idx="2"/>
              </p:cNvCxnSpPr>
              <p:nvPr/>
            </p:nvCxnSpPr>
            <p:spPr>
              <a:xfrm rot="16200000" flipH="1">
                <a:off x="2893207" y="4607726"/>
                <a:ext cx="214314" cy="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a:endCxn id="6" idx="2"/>
            </p:cNvCxnSpPr>
            <p:nvPr/>
          </p:nvCxnSpPr>
          <p:spPr>
            <a:xfrm rot="5400000" flipH="1" flipV="1">
              <a:off x="5642776" y="4357694"/>
              <a:ext cx="143670"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1" name="Picture 3"/>
          <p:cNvPicPr>
            <a:picLocks noChangeAspect="1" noChangeArrowheads="1"/>
          </p:cNvPicPr>
          <p:nvPr/>
        </p:nvPicPr>
        <p:blipFill>
          <a:blip r:embed="rId4" cstate="print"/>
          <a:srcRect/>
          <a:stretch>
            <a:fillRect/>
          </a:stretch>
        </p:blipFill>
        <p:spPr bwMode="auto">
          <a:xfrm>
            <a:off x="2000232" y="1852575"/>
            <a:ext cx="5252327" cy="5005425"/>
          </a:xfrm>
          <a:prstGeom prst="rect">
            <a:avLst/>
          </a:prstGeom>
          <a:noFill/>
          <a:ln w="9525">
            <a:noFill/>
            <a:miter lim="800000"/>
            <a:headEnd/>
            <a:tailEnd/>
          </a:ln>
          <a:effectLst/>
        </p:spPr>
      </p:pic>
      <p:pic>
        <p:nvPicPr>
          <p:cNvPr id="32" name="Picture 4"/>
          <p:cNvPicPr>
            <a:picLocks noChangeAspect="1" noChangeArrowheads="1"/>
          </p:cNvPicPr>
          <p:nvPr/>
        </p:nvPicPr>
        <p:blipFill>
          <a:blip r:embed="rId5" cstate="print"/>
          <a:srcRect/>
          <a:stretch>
            <a:fillRect/>
          </a:stretch>
        </p:blipFill>
        <p:spPr bwMode="auto">
          <a:xfrm>
            <a:off x="2428860" y="2214554"/>
            <a:ext cx="3895725" cy="3438525"/>
          </a:xfrm>
          <a:prstGeom prst="rect">
            <a:avLst/>
          </a:prstGeom>
          <a:noFill/>
          <a:ln w="9525">
            <a:noFill/>
            <a:miter lim="800000"/>
            <a:headEnd/>
            <a:tailEnd/>
          </a:ln>
          <a:effectLst/>
        </p:spPr>
      </p:pic>
      <p:sp>
        <p:nvSpPr>
          <p:cNvPr id="38" name="正方形/長方形 37"/>
          <p:cNvSpPr/>
          <p:nvPr/>
        </p:nvSpPr>
        <p:spPr>
          <a:xfrm>
            <a:off x="1285852" y="1214422"/>
            <a:ext cx="714380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t>問題作成意図：表示関数の使い方が分かっているか</a:t>
            </a:r>
            <a:endParaRPr lang="ja-JP" altLang="en-US" sz="2400" dirty="0"/>
          </a:p>
        </p:txBody>
      </p:sp>
      <p:cxnSp>
        <p:nvCxnSpPr>
          <p:cNvPr id="41" name="直線コネクタ 40"/>
          <p:cNvCxnSpPr/>
          <p:nvPr/>
        </p:nvCxnSpPr>
        <p:spPr>
          <a:xfrm rot="5400000" flipH="1" flipV="1">
            <a:off x="3250397" y="3036091"/>
            <a:ext cx="1000132" cy="642942"/>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rot="16200000" flipH="1">
            <a:off x="3143240" y="5429264"/>
            <a:ext cx="1357322" cy="121444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1" name="グループ化 50"/>
          <p:cNvGrpSpPr/>
          <p:nvPr/>
        </p:nvGrpSpPr>
        <p:grpSpPr>
          <a:xfrm>
            <a:off x="4822033" y="2643182"/>
            <a:ext cx="2178859" cy="4214818"/>
            <a:chOff x="4822033" y="2643182"/>
            <a:chExt cx="2178859" cy="4214818"/>
          </a:xfrm>
        </p:grpSpPr>
        <p:sp>
          <p:nvSpPr>
            <p:cNvPr id="33" name="円/楕円 32"/>
            <p:cNvSpPr/>
            <p:nvPr/>
          </p:nvSpPr>
          <p:spPr>
            <a:xfrm>
              <a:off x="5643570" y="6072182"/>
              <a:ext cx="1357322" cy="7858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p:cNvCxnSpPr>
              <a:stCxn id="39" idx="2"/>
              <a:endCxn id="33" idx="0"/>
            </p:cNvCxnSpPr>
            <p:nvPr/>
          </p:nvCxnSpPr>
          <p:spPr>
            <a:xfrm rot="16200000" flipH="1">
              <a:off x="3857632" y="3607583"/>
              <a:ext cx="3429000" cy="150019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6" presetClass="path" presetSubtype="0" accel="50000" decel="50000" fill="hold" nodeType="clickEffect">
                                  <p:stCondLst>
                                    <p:cond delay="0"/>
                                  </p:stCondLst>
                                  <p:childTnLst>
                                    <p:animMotion origin="layout" path="M -2.5E-6 -2.22222E-6 L 0.18594 -0.16504 " pathEditMode="relative" rAng="0" ptsTypes="AA">
                                      <p:cBhvr>
                                        <p:cTn id="20" dur="2000" fill="hold"/>
                                        <p:tgtEl>
                                          <p:spTgt spid="23"/>
                                        </p:tgtEl>
                                        <p:attrNameLst>
                                          <p:attrName>ppt_x</p:attrName>
                                          <p:attrName>ppt_y</p:attrName>
                                        </p:attrNameLst>
                                      </p:cBhvr>
                                      <p:rCtr x="93" y="-83"/>
                                    </p:animMotion>
                                  </p:childTnLst>
                                </p:cTn>
                              </p:par>
                              <p:par>
                                <p:cTn id="21" presetID="0" presetClass="path" presetSubtype="0" accel="50000" decel="50000" fill="hold" nodeType="withEffect">
                                  <p:stCondLst>
                                    <p:cond delay="0"/>
                                  </p:stCondLst>
                                  <p:childTnLst>
                                    <p:animMotion origin="layout" path="M 1.11111E-6 -1.48148E-6 L -0.13386 0.15741 " pathEditMode="relative" rAng="0" ptsTypes="AA">
                                      <p:cBhvr>
                                        <p:cTn id="22" dur="2000" fill="hold"/>
                                        <p:tgtEl>
                                          <p:spTgt spid="18"/>
                                        </p:tgtEl>
                                        <p:attrNameLst>
                                          <p:attrName>ppt_x</p:attrName>
                                          <p:attrName>ppt_y</p:attrName>
                                        </p:attrNameLst>
                                      </p:cBhvr>
                                      <p:rCtr x="-67" y="79"/>
                                    </p:animMotion>
                                  </p:childTnLst>
                                </p:cTn>
                              </p:par>
                              <p:par>
                                <p:cTn id="23" presetID="1" presetClass="exit" presetSubtype="0" fill="hold" nodeType="withEffect">
                                  <p:stCondLst>
                                    <p:cond delay="0"/>
                                  </p:stCondLst>
                                  <p:childTnLst>
                                    <p:set>
                                      <p:cBhvr>
                                        <p:cTn id="24" dur="1" fill="hold">
                                          <p:stCondLst>
                                            <p:cond delay="0"/>
                                          </p:stCondLst>
                                        </p:cTn>
                                        <p:tgtEl>
                                          <p:spTgt spid="5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5"/>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1"/>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9" grpId="0" animBg="1"/>
      <p:bldP spid="3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演習形式の学習システム</a:t>
            </a:r>
            <a:endParaRPr kumimoji="1" lang="ja-JP" altLang="en-US" dirty="0"/>
          </a:p>
        </p:txBody>
      </p:sp>
      <p:sp>
        <p:nvSpPr>
          <p:cNvPr id="3" name="コンテンツ プレースホルダ 2"/>
          <p:cNvSpPr>
            <a:spLocks noGrp="1"/>
          </p:cNvSpPr>
          <p:nvPr>
            <p:ph idx="1"/>
          </p:nvPr>
        </p:nvSpPr>
        <p:spPr/>
        <p:txBody>
          <a:bodyPr/>
          <a:lstStyle/>
          <a:p>
            <a:r>
              <a:rPr kumimoji="1" lang="ja-JP" altLang="en-US" sz="3200" dirty="0" smtClean="0"/>
              <a:t>穴埋め問題を用いた学習システム</a:t>
            </a:r>
            <a:r>
              <a:rPr lang="ja-JP" altLang="en-US" sz="3200" dirty="0" smtClean="0"/>
              <a:t>が　　　多く開発されている</a:t>
            </a:r>
            <a:endParaRPr lang="en-US" altLang="ja-JP" sz="3200" dirty="0" smtClean="0"/>
          </a:p>
          <a:p>
            <a:pPr lvl="1"/>
            <a:r>
              <a:rPr kumimoji="1" lang="ja-JP" altLang="en-US" sz="2800" dirty="0" smtClean="0"/>
              <a:t>ソースを読む力をつけさせる</a:t>
            </a:r>
            <a:endParaRPr kumimoji="1" lang="en-US" altLang="ja-JP" sz="2800" dirty="0" smtClean="0"/>
          </a:p>
          <a:p>
            <a:pPr lvl="1"/>
            <a:r>
              <a:rPr kumimoji="1" lang="ja-JP" altLang="en-US" sz="2800" dirty="0" smtClean="0"/>
              <a:t>流れをイメージさせる力をつけられる</a:t>
            </a:r>
            <a:endParaRPr kumimoji="1" lang="en-US" altLang="ja-JP" sz="2800" dirty="0" smtClean="0"/>
          </a:p>
          <a:p>
            <a:pPr lvl="1"/>
            <a:endParaRPr kumimoji="1" lang="en-US" altLang="ja-JP" sz="2800" dirty="0" smtClean="0"/>
          </a:p>
          <a:p>
            <a:pPr>
              <a:buClr>
                <a:srgbClr val="FF0000"/>
              </a:buClr>
            </a:pPr>
            <a:r>
              <a:rPr kumimoji="1" lang="en-US" altLang="ja-JP" sz="2800" dirty="0" err="1" smtClean="0"/>
              <a:t>DrilLs</a:t>
            </a:r>
            <a:r>
              <a:rPr kumimoji="1" lang="en-US" altLang="ja-JP" sz="2800" dirty="0" smtClean="0"/>
              <a:t>-L</a:t>
            </a:r>
            <a:r>
              <a:rPr kumimoji="1" lang="ja-JP" altLang="en-US" sz="2800" dirty="0" smtClean="0"/>
              <a:t>（香川大学）</a:t>
            </a:r>
            <a:endParaRPr lang="en-US" altLang="ja-JP" dirty="0" smtClean="0"/>
          </a:p>
          <a:p>
            <a:pPr>
              <a:buClr>
                <a:srgbClr val="FF0000"/>
              </a:buClr>
            </a:pPr>
            <a:r>
              <a:rPr kumimoji="1" lang="en-US" altLang="ja-JP" sz="2800" dirty="0" smtClean="0"/>
              <a:t>MAX-C</a:t>
            </a:r>
            <a:r>
              <a:rPr kumimoji="1" lang="ja-JP" altLang="en-US" sz="2800" dirty="0" smtClean="0"/>
              <a:t>（明治大学）</a:t>
            </a:r>
            <a:endParaRPr kumimoji="1" lang="en-US" altLang="ja-JP" dirty="0" smtClean="0"/>
          </a:p>
          <a:p>
            <a:pPr>
              <a:buClr>
                <a:srgbClr val="FF0000"/>
              </a:buClr>
            </a:pPr>
            <a:r>
              <a:rPr lang="en-US" altLang="ja-JP" sz="2800" dirty="0" smtClean="0"/>
              <a:t>ADEL</a:t>
            </a:r>
            <a:r>
              <a:rPr lang="ja-JP" altLang="en-US" sz="2800" dirty="0" smtClean="0"/>
              <a:t>テスト</a:t>
            </a:r>
            <a:r>
              <a:rPr lang="ja-JP" altLang="en-US" sz="2800" dirty="0" smtClean="0"/>
              <a:t>機構</a:t>
            </a:r>
            <a:endParaRPr lang="en-US" altLang="ja-JP" sz="2800" dirty="0" smtClean="0"/>
          </a:p>
          <a:p>
            <a:pPr>
              <a:buClr>
                <a:srgbClr val="FF0000"/>
              </a:buClr>
              <a:buNone/>
            </a:pPr>
            <a:r>
              <a:rPr lang="en-US" altLang="ja-JP" sz="2800" dirty="0" smtClean="0"/>
              <a:t>	</a:t>
            </a:r>
            <a:r>
              <a:rPr lang="ja-JP" altLang="en-US" sz="2800" dirty="0" smtClean="0"/>
              <a:t>（岡山県</a:t>
            </a:r>
            <a:r>
              <a:rPr lang="ja-JP" altLang="en-US" sz="2800" dirty="0" smtClean="0"/>
              <a:t>立</a:t>
            </a:r>
            <a:r>
              <a:rPr lang="ja-JP" altLang="en-US" sz="2800" dirty="0" smtClean="0"/>
              <a:t>大学</a:t>
            </a:r>
            <a:r>
              <a:rPr lang="en-US" altLang="ja-JP" sz="2800" dirty="0" smtClean="0"/>
              <a:t>2005</a:t>
            </a:r>
            <a:r>
              <a:rPr lang="ja-JP" altLang="en-US" sz="2800" dirty="0" smtClean="0"/>
              <a:t>年度</a:t>
            </a:r>
            <a:r>
              <a:rPr lang="ja-JP" altLang="en-US" sz="2800" dirty="0" smtClean="0"/>
              <a:t>卒業</a:t>
            </a:r>
            <a:r>
              <a:rPr lang="ja-JP" altLang="en-US" sz="2800" dirty="0" smtClean="0"/>
              <a:t>論文：西）</a:t>
            </a:r>
            <a:endParaRPr kumimoji="1" lang="ja-JP" altLang="en-US" dirty="0"/>
          </a:p>
        </p:txBody>
      </p:sp>
      <p:pic>
        <p:nvPicPr>
          <p:cNvPr id="2051" name="Picture 3" descr="C:\Users\ariyasu\AppData\Local\Microsoft\Windows\Temporary Internet Files\Content.IE5\F331A4ZG\MCj04295630000[1].wmf"/>
          <p:cNvPicPr>
            <a:picLocks noChangeAspect="1" noChangeArrowheads="1"/>
          </p:cNvPicPr>
          <p:nvPr/>
        </p:nvPicPr>
        <p:blipFill>
          <a:blip r:embed="rId3" cstate="print"/>
          <a:srcRect/>
          <a:stretch>
            <a:fillRect/>
          </a:stretch>
        </p:blipFill>
        <p:spPr bwMode="auto">
          <a:xfrm>
            <a:off x="7358082" y="5429264"/>
            <a:ext cx="1500530" cy="109545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円/楕円 5"/>
          <p:cNvSpPr/>
          <p:nvPr/>
        </p:nvSpPr>
        <p:spPr>
          <a:xfrm>
            <a:off x="785786" y="5143512"/>
            <a:ext cx="7715304" cy="1500198"/>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714348" y="3571876"/>
            <a:ext cx="7715304" cy="1143008"/>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785786" y="1928802"/>
            <a:ext cx="7715304" cy="1214446"/>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142976" y="333375"/>
            <a:ext cx="8001024" cy="574675"/>
          </a:xfrm>
        </p:spPr>
        <p:txBody>
          <a:bodyPr/>
          <a:lstStyle/>
          <a:p>
            <a:r>
              <a:rPr kumimoji="1" lang="ja-JP" altLang="en-US" dirty="0" smtClean="0"/>
              <a:t>穴埋め問題の問題点</a:t>
            </a:r>
            <a:endParaRPr kumimoji="1" lang="ja-JP" altLang="en-US" dirty="0"/>
          </a:p>
        </p:txBody>
      </p:sp>
      <p:sp>
        <p:nvSpPr>
          <p:cNvPr id="3" name="コンテンツ プレースホルダ 2"/>
          <p:cNvSpPr>
            <a:spLocks noGrp="1"/>
          </p:cNvSpPr>
          <p:nvPr>
            <p:ph idx="1"/>
          </p:nvPr>
        </p:nvSpPr>
        <p:spPr>
          <a:xfrm>
            <a:off x="428596" y="1428736"/>
            <a:ext cx="7929618" cy="4643470"/>
          </a:xfrm>
        </p:spPr>
        <p:txBody>
          <a:bodyPr/>
          <a:lstStyle/>
          <a:p>
            <a:r>
              <a:rPr lang="ja-JP" altLang="en-US" sz="3200" dirty="0" smtClean="0"/>
              <a:t>問題作成</a:t>
            </a:r>
            <a:endParaRPr kumimoji="1" lang="en-US" altLang="ja-JP" sz="3200" dirty="0" smtClean="0"/>
          </a:p>
          <a:p>
            <a:pPr lvl="1"/>
            <a:r>
              <a:rPr kumimoji="1" lang="ja-JP" altLang="en-US" sz="2800" dirty="0" smtClean="0"/>
              <a:t>新規問題作成に多大な手間がかかる</a:t>
            </a:r>
            <a:endParaRPr kumimoji="1" lang="en-US" altLang="ja-JP" sz="2800" dirty="0" smtClean="0"/>
          </a:p>
          <a:p>
            <a:pPr lvl="1"/>
            <a:r>
              <a:rPr lang="ja-JP" altLang="en-US" sz="2800" dirty="0" smtClean="0"/>
              <a:t>（どこを穴にするかを決定）</a:t>
            </a:r>
            <a:endParaRPr lang="en-US" altLang="ja-JP" sz="2800" dirty="0" smtClean="0"/>
          </a:p>
          <a:p>
            <a:r>
              <a:rPr lang="ja-JP" altLang="en-US" sz="3200" dirty="0" smtClean="0"/>
              <a:t>出題</a:t>
            </a:r>
            <a:endParaRPr lang="en-US" altLang="ja-JP" sz="3200" dirty="0" smtClean="0"/>
          </a:p>
          <a:p>
            <a:pPr lvl="1"/>
            <a:r>
              <a:rPr lang="ja-JP" altLang="en-US" sz="2800" dirty="0" smtClean="0"/>
              <a:t>学習者の理解度にあった問題が出題されない</a:t>
            </a:r>
            <a:endParaRPr lang="en-US" altLang="ja-JP" sz="2800" dirty="0" smtClean="0"/>
          </a:p>
          <a:p>
            <a:pPr lvl="1"/>
            <a:r>
              <a:rPr lang="ja-JP" altLang="en-US" sz="2800" dirty="0" smtClean="0"/>
              <a:t>（どのくらいの穴の大きさの問題を出題するか）</a:t>
            </a:r>
            <a:endParaRPr lang="en-US" altLang="ja-JP" sz="2800" dirty="0" smtClean="0"/>
          </a:p>
          <a:p>
            <a:r>
              <a:rPr lang="ja-JP" altLang="en-US" sz="3200" dirty="0" smtClean="0"/>
              <a:t>採点</a:t>
            </a:r>
            <a:endParaRPr lang="en-US" altLang="ja-JP" sz="3200" dirty="0" smtClean="0"/>
          </a:p>
          <a:p>
            <a:pPr lvl="1"/>
            <a:r>
              <a:rPr lang="ja-JP" altLang="en-US" sz="2800" dirty="0" smtClean="0"/>
              <a:t>同じ動作をするプログラムでも違う記述が出来るものがあり、採点にも手間がかかる</a:t>
            </a:r>
            <a:endParaRPr lang="en-US" altLang="ja-JP" sz="2800" dirty="0" smtClean="0"/>
          </a:p>
          <a:p>
            <a:pPr lvl="1">
              <a:buNone/>
            </a:pPr>
            <a:r>
              <a:rPr lang="ja-JP" altLang="en-US" sz="2800" dirty="0" smtClean="0"/>
              <a:t>　</a:t>
            </a:r>
            <a:r>
              <a:rPr lang="en-US" altLang="ja-JP" sz="2800" dirty="0" smtClean="0"/>
              <a:t>(for</a:t>
            </a:r>
            <a:r>
              <a:rPr lang="ja-JP" altLang="en-US" sz="2800" dirty="0" smtClean="0"/>
              <a:t>文と</a:t>
            </a:r>
            <a:r>
              <a:rPr lang="en-US" altLang="ja-JP" sz="2800" dirty="0" smtClean="0"/>
              <a:t>while</a:t>
            </a:r>
            <a:r>
              <a:rPr lang="ja-JP" altLang="en-US" sz="2800" dirty="0" smtClean="0"/>
              <a:t>文や可換律、分配律など</a:t>
            </a:r>
            <a:r>
              <a:rPr lang="en-US" altLang="ja-JP" sz="2800" dirty="0" smtClean="0"/>
              <a:t>)</a:t>
            </a:r>
          </a:p>
          <a:p>
            <a:pPr lvl="1"/>
            <a:endParaRPr lang="en-US" altLang="ja-JP" sz="2800" dirty="0" smtClean="0"/>
          </a:p>
          <a:p>
            <a:pPr lvl="1"/>
            <a:endParaRPr lang="en-US" altLang="ja-JP" sz="2800" dirty="0" smtClean="0"/>
          </a:p>
          <a:p>
            <a:pPr lvl="1"/>
            <a:endParaRPr lang="en-US" altLang="ja-JP" sz="2800" dirty="0" smtClean="0"/>
          </a:p>
        </p:txBody>
      </p:sp>
      <p:grpSp>
        <p:nvGrpSpPr>
          <p:cNvPr id="9" name="グループ化 8"/>
          <p:cNvGrpSpPr/>
          <p:nvPr/>
        </p:nvGrpSpPr>
        <p:grpSpPr>
          <a:xfrm>
            <a:off x="2500298" y="1928802"/>
            <a:ext cx="4929222" cy="3143272"/>
            <a:chOff x="3500430" y="785794"/>
            <a:chExt cx="4929222" cy="3143272"/>
          </a:xfrm>
        </p:grpSpPr>
        <p:sp>
          <p:nvSpPr>
            <p:cNvPr id="8" name="正方形/長方形 7"/>
            <p:cNvSpPr/>
            <p:nvPr/>
          </p:nvSpPr>
          <p:spPr>
            <a:xfrm>
              <a:off x="3500430" y="785794"/>
              <a:ext cx="4929222" cy="30003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コンテンツ プレースホルダ 3" descr="wrong_write.eps"/>
            <p:cNvPicPr>
              <a:picLocks noChangeAspect="1"/>
            </p:cNvPicPr>
            <p:nvPr/>
          </p:nvPicPr>
          <p:blipFill>
            <a:blip r:embed="rId3" cstate="print"/>
            <a:stretch>
              <a:fillRect/>
            </a:stretch>
          </p:blipFill>
          <p:spPr bwMode="gray">
            <a:xfrm>
              <a:off x="3500430" y="785794"/>
              <a:ext cx="4929222" cy="3143272"/>
            </a:xfrm>
            <a:prstGeom prst="rect">
              <a:avLst/>
            </a:prstGeom>
            <a:noFill/>
            <a:ln w="9525">
              <a:noFill/>
              <a:miter lim="800000"/>
              <a:headEnd/>
              <a:tailEnd/>
            </a:ln>
            <a:effectLst/>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p:cBhvr override="childStyle">
                                        <p:cTn id="14" dur="500" fill="hold"/>
                                        <p:tgtEl>
                                          <p:spTgt spid="3">
                                            <p:txEl>
                                              <p:pRg st="1" end="1"/>
                                            </p:txEl>
                                          </p:spTgt>
                                        </p:tgtEl>
                                        <p:attrNameLst>
                                          <p:attrName>style.color</p:attrName>
                                        </p:attrNameLst>
                                      </p:cBhvr>
                                      <p:to>
                                        <a:srgbClr val="FF0B0B"/>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p:cBhvr override="childStyle">
                                        <p:cTn id="18" dur="500" fill="hold"/>
                                        <p:tgtEl>
                                          <p:spTgt spid="3">
                                            <p:txEl>
                                              <p:pRg st="2" end="2"/>
                                            </p:txEl>
                                          </p:spTgt>
                                        </p:tgtEl>
                                        <p:attrNameLst>
                                          <p:attrName>style.color</p:attrName>
                                        </p:attrNameLst>
                                      </p:cBhvr>
                                      <p:to>
                                        <a:srgbClr val="FF0B0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make_flow_ikeda.eps"/>
          <p:cNvPicPr>
            <a:picLocks noChangeAspect="1"/>
          </p:cNvPicPr>
          <p:nvPr/>
        </p:nvPicPr>
        <p:blipFill>
          <a:blip r:embed="rId3" cstate="print"/>
          <a:stretch>
            <a:fillRect/>
          </a:stretch>
        </p:blipFill>
        <p:spPr>
          <a:xfrm>
            <a:off x="1000100" y="2786059"/>
            <a:ext cx="7715272" cy="2714644"/>
          </a:xfrm>
          <a:prstGeom prst="rect">
            <a:avLst/>
          </a:prstGeom>
        </p:spPr>
      </p:pic>
      <p:sp>
        <p:nvSpPr>
          <p:cNvPr id="2" name="タイトル 1"/>
          <p:cNvSpPr>
            <a:spLocks noGrp="1"/>
          </p:cNvSpPr>
          <p:nvPr>
            <p:ph type="title"/>
          </p:nvPr>
        </p:nvSpPr>
        <p:spPr/>
        <p:txBody>
          <a:bodyPr/>
          <a:lstStyle/>
          <a:p>
            <a:r>
              <a:rPr kumimoji="1" lang="ja-JP" altLang="en-US" dirty="0" smtClean="0"/>
              <a:t>穴埋め問題自動生成システム</a:t>
            </a:r>
            <a:endParaRPr kumimoji="1" lang="ja-JP" altLang="en-US" dirty="0"/>
          </a:p>
        </p:txBody>
      </p:sp>
      <p:sp>
        <p:nvSpPr>
          <p:cNvPr id="3" name="コンテンツ プレースホルダ 2"/>
          <p:cNvSpPr>
            <a:spLocks noGrp="1"/>
          </p:cNvSpPr>
          <p:nvPr>
            <p:ph idx="1"/>
          </p:nvPr>
        </p:nvSpPr>
        <p:spPr>
          <a:xfrm>
            <a:off x="684212" y="1285860"/>
            <a:ext cx="8459788" cy="4897438"/>
          </a:xfrm>
        </p:spPr>
        <p:txBody>
          <a:bodyPr/>
          <a:lstStyle/>
          <a:p>
            <a:pPr marL="324000"/>
            <a:r>
              <a:rPr lang="ja-JP" altLang="en-US" dirty="0" smtClean="0"/>
              <a:t>「</a:t>
            </a:r>
            <a:r>
              <a:rPr lang="en-US" altLang="ja-JP" dirty="0" smtClean="0"/>
              <a:t>C</a:t>
            </a:r>
            <a:r>
              <a:rPr lang="ja-JP" altLang="en-US" dirty="0" smtClean="0"/>
              <a:t>言語学習のための穴埋め問題自動生成システム」　　　　　</a:t>
            </a:r>
            <a:r>
              <a:rPr lang="en-US" altLang="ja-JP" sz="2000" dirty="0" smtClean="0"/>
              <a:t>2008</a:t>
            </a:r>
            <a:r>
              <a:rPr lang="ja-JP" altLang="en-US" sz="2000" dirty="0" smtClean="0"/>
              <a:t>年度卒業</a:t>
            </a:r>
            <a:r>
              <a:rPr lang="ja-JP" altLang="en-US" sz="2000" dirty="0" smtClean="0"/>
              <a:t>論文、池田絵里</a:t>
            </a:r>
            <a:endParaRPr lang="en-US" altLang="ja-JP" sz="2000" dirty="0" smtClean="0"/>
          </a:p>
          <a:p>
            <a:pPr marL="324000"/>
            <a:r>
              <a:rPr lang="ja-JP" altLang="en-US" dirty="0" smtClean="0"/>
              <a:t>ソースコードから生成した構文木と</a:t>
            </a:r>
            <a:r>
              <a:rPr kumimoji="1" lang="ja-JP" altLang="en-US" dirty="0" smtClean="0"/>
              <a:t>問題作成ルールを</a:t>
            </a:r>
            <a:r>
              <a:rPr lang="ja-JP" altLang="en-US" dirty="0" smtClean="0"/>
              <a:t>用いて自動的に</a:t>
            </a:r>
            <a:r>
              <a:rPr kumimoji="1" lang="ja-JP" altLang="en-US" dirty="0" smtClean="0"/>
              <a:t>穴埋め問題</a:t>
            </a:r>
            <a:r>
              <a:rPr lang="ja-JP" altLang="en-US" dirty="0" smtClean="0"/>
              <a:t>を作成する</a:t>
            </a:r>
            <a:endParaRPr kumimoji="1" lang="en-US" altLang="ja-JP" dirty="0" smtClean="0"/>
          </a:p>
          <a:p>
            <a:endParaRPr kumimoji="1" lang="en-US" altLang="ja-JP" dirty="0" smtClean="0"/>
          </a:p>
          <a:p>
            <a:endParaRPr kumimoji="1" lang="en-US" altLang="ja-JP" sz="1600" dirty="0" smtClean="0"/>
          </a:p>
          <a:p>
            <a:pPr>
              <a:buNone/>
            </a:pPr>
            <a:endParaRPr lang="en-US" altLang="ja-JP" sz="3200" dirty="0" smtClean="0"/>
          </a:p>
          <a:p>
            <a:pPr>
              <a:buNone/>
            </a:pPr>
            <a:endParaRPr lang="en-US" altLang="ja-JP" sz="4000" dirty="0" smtClean="0"/>
          </a:p>
          <a:p>
            <a:r>
              <a:rPr lang="ja-JP" altLang="en-US" dirty="0" smtClean="0"/>
              <a:t>問題作成ルール</a:t>
            </a:r>
            <a:endParaRPr lang="en-US" altLang="ja-JP" dirty="0" smtClean="0"/>
          </a:p>
          <a:p>
            <a:pPr lvl="1"/>
            <a:r>
              <a:rPr lang="ja-JP" altLang="en-US" dirty="0" smtClean="0"/>
              <a:t>例：</a:t>
            </a:r>
            <a:r>
              <a:rPr lang="en-US" altLang="ja-JP" dirty="0" err="1" smtClean="0"/>
              <a:t>createblank</a:t>
            </a:r>
            <a:r>
              <a:rPr lang="en-US" altLang="ja-JP" dirty="0" smtClean="0"/>
              <a:t>(</a:t>
            </a:r>
            <a:r>
              <a:rPr lang="en-US" altLang="ja-JP" dirty="0" err="1" smtClean="0"/>
              <a:t>printf,all</a:t>
            </a:r>
            <a:r>
              <a:rPr lang="en-US" altLang="ja-JP" dirty="0" smtClean="0"/>
              <a:t>), </a:t>
            </a:r>
            <a:r>
              <a:rPr lang="en-US" altLang="ja-JP" dirty="0" err="1" smtClean="0"/>
              <a:t>createblank</a:t>
            </a:r>
            <a:r>
              <a:rPr lang="en-US" altLang="ja-JP" dirty="0" smtClean="0"/>
              <a:t>(</a:t>
            </a:r>
            <a:r>
              <a:rPr lang="en-US" altLang="ja-JP" dirty="0" err="1" smtClean="0"/>
              <a:t>char,select,rootonly</a:t>
            </a:r>
            <a:r>
              <a:rPr lang="en-US" altLang="ja-JP" dirty="0" smtClean="0"/>
              <a:t>)</a:t>
            </a:r>
          </a:p>
          <a:p>
            <a:pPr lvl="1">
              <a:buNone/>
            </a:pPr>
            <a:r>
              <a:rPr lang="ja-JP" altLang="en-US" dirty="0" smtClean="0"/>
              <a:t>「</a:t>
            </a:r>
            <a:r>
              <a:rPr lang="en-US" altLang="ja-JP" dirty="0" err="1" smtClean="0"/>
              <a:t>printf</a:t>
            </a:r>
            <a:r>
              <a:rPr lang="ja-JP" altLang="en-US" dirty="0" smtClean="0"/>
              <a:t>以下の部分木すべて」</a:t>
            </a:r>
            <a:r>
              <a:rPr lang="en-US" altLang="ja-JP" dirty="0" smtClean="0"/>
              <a:t>,</a:t>
            </a:r>
            <a:r>
              <a:rPr lang="ja-JP" altLang="en-US" dirty="0" smtClean="0"/>
              <a:t>　「</a:t>
            </a:r>
            <a:r>
              <a:rPr lang="en-US" altLang="ja-JP" dirty="0" smtClean="0"/>
              <a:t>char</a:t>
            </a:r>
            <a:r>
              <a:rPr lang="ja-JP" altLang="en-US" dirty="0" smtClean="0"/>
              <a:t>という節のみ」</a:t>
            </a:r>
            <a:endParaRPr lang="en-US" altLang="ja-JP" dirty="0" smtClean="0"/>
          </a:p>
          <a:p>
            <a:endParaRPr lang="en-US" altLang="ja-JP" dirty="0" smtClean="0"/>
          </a:p>
          <a:p>
            <a:endParaRPr kumimoji="1" lang="ja-JP" altLang="en-US" sz="3200" dirty="0"/>
          </a:p>
        </p:txBody>
      </p:sp>
      <p:sp>
        <p:nvSpPr>
          <p:cNvPr id="5" name="テキスト ボックス 4"/>
          <p:cNvSpPr txBox="1"/>
          <p:nvPr/>
        </p:nvSpPr>
        <p:spPr>
          <a:xfrm>
            <a:off x="1071538" y="2786058"/>
            <a:ext cx="1467068" cy="400110"/>
          </a:xfrm>
          <a:prstGeom prst="rect">
            <a:avLst/>
          </a:prstGeom>
          <a:solidFill>
            <a:schemeClr val="bg1"/>
          </a:solidFill>
        </p:spPr>
        <p:txBody>
          <a:bodyPr wrap="none" rtlCol="0">
            <a:spAutoFit/>
          </a:bodyPr>
          <a:lstStyle/>
          <a:p>
            <a:r>
              <a:rPr kumimoji="1" lang="ja-JP" altLang="en-US" sz="2000" dirty="0" smtClean="0">
                <a:solidFill>
                  <a:srgbClr val="FF0000"/>
                </a:solidFill>
              </a:rPr>
              <a:t>問題作成者</a:t>
            </a:r>
            <a:endParaRPr kumimoji="1" lang="ja-JP" altLang="en-US" sz="2000" dirty="0">
              <a:solidFill>
                <a:srgbClr val="FF0000"/>
              </a:solidFill>
            </a:endParaRPr>
          </a:p>
        </p:txBody>
      </p:sp>
      <p:sp>
        <p:nvSpPr>
          <p:cNvPr id="7" name="正方形/長方形 6"/>
          <p:cNvSpPr/>
          <p:nvPr/>
        </p:nvSpPr>
        <p:spPr>
          <a:xfrm>
            <a:off x="1500166" y="5214950"/>
            <a:ext cx="5929354" cy="107157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dirty="0" smtClean="0"/>
              <a:t>問題点</a:t>
            </a:r>
            <a:endParaRPr lang="en-US" altLang="ja-JP" sz="2000" b="1" dirty="0" smtClean="0"/>
          </a:p>
          <a:p>
            <a:r>
              <a:rPr lang="ja-JP" altLang="en-US" sz="2000" b="1" dirty="0" smtClean="0"/>
              <a:t>問題作成ルールを書くにはある程度ソースコードから生成される構文木の構造を理解していないといけない</a:t>
            </a:r>
            <a:endParaRPr lang="en-US" altLang="ja-JP" sz="20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円/楕円 6"/>
          <p:cNvSpPr/>
          <p:nvPr/>
        </p:nvSpPr>
        <p:spPr>
          <a:xfrm>
            <a:off x="1285852" y="4857760"/>
            <a:ext cx="7572428" cy="500066"/>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1071538" y="3714752"/>
            <a:ext cx="7572428" cy="500066"/>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1000100" y="1428736"/>
            <a:ext cx="7786742" cy="1714512"/>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研究の目的</a:t>
            </a:r>
            <a:endParaRPr kumimoji="1" lang="ja-JP" altLang="en-US" dirty="0"/>
          </a:p>
        </p:txBody>
      </p:sp>
      <p:sp>
        <p:nvSpPr>
          <p:cNvPr id="3" name="コンテンツ プレースホルダ 2"/>
          <p:cNvSpPr>
            <a:spLocks noGrp="1"/>
          </p:cNvSpPr>
          <p:nvPr>
            <p:ph idx="1"/>
          </p:nvPr>
        </p:nvSpPr>
        <p:spPr>
          <a:xfrm>
            <a:off x="827057" y="1428736"/>
            <a:ext cx="7888347" cy="4897438"/>
          </a:xfrm>
        </p:spPr>
        <p:txBody>
          <a:bodyPr/>
          <a:lstStyle/>
          <a:p>
            <a:r>
              <a:rPr lang="ja-JP" altLang="en-US" sz="3200" dirty="0" smtClean="0"/>
              <a:t>穴埋め問題自動生成システムの改善</a:t>
            </a:r>
            <a:endParaRPr lang="en-US" altLang="ja-JP" sz="3200" dirty="0" smtClean="0"/>
          </a:p>
          <a:p>
            <a:pPr lvl="1"/>
            <a:r>
              <a:rPr lang="ja-JP" altLang="en-US" sz="2800" dirty="0" smtClean="0"/>
              <a:t>問題</a:t>
            </a:r>
            <a:r>
              <a:rPr lang="ja-JP" altLang="en-US" sz="2800" dirty="0" smtClean="0"/>
              <a:t>作成者の手間を軽減</a:t>
            </a:r>
            <a:r>
              <a:rPr lang="ja-JP" altLang="en-US" sz="2800" dirty="0" smtClean="0"/>
              <a:t>する</a:t>
            </a:r>
            <a:endParaRPr kumimoji="1" lang="en-US" altLang="ja-JP" sz="2800" dirty="0" smtClean="0"/>
          </a:p>
          <a:p>
            <a:pPr lvl="1"/>
            <a:r>
              <a:rPr lang="ja-JP" altLang="en-US" sz="2800" dirty="0" smtClean="0"/>
              <a:t>問題作成者の意図通りの問題が作れる</a:t>
            </a:r>
            <a:endParaRPr kumimoji="1" lang="en-US" altLang="ja-JP" sz="2800" dirty="0" smtClean="0"/>
          </a:p>
          <a:p>
            <a:endParaRPr kumimoji="1" lang="en-US" altLang="ja-JP" sz="3200" dirty="0" smtClean="0"/>
          </a:p>
          <a:p>
            <a:r>
              <a:rPr kumimoji="1" lang="ja-JP" altLang="en-US" sz="3200" dirty="0" smtClean="0"/>
              <a:t>学習者のレベルに合わせた出題が出来る</a:t>
            </a:r>
            <a:endParaRPr lang="en-US" altLang="ja-JP" sz="3200" dirty="0" smtClean="0"/>
          </a:p>
          <a:p>
            <a:endParaRPr lang="en-US" altLang="ja-JP" sz="3200" dirty="0" smtClean="0"/>
          </a:p>
          <a:p>
            <a:r>
              <a:rPr lang="ja-JP" altLang="en-US" sz="3200" dirty="0" smtClean="0"/>
              <a:t>解答の</a:t>
            </a:r>
            <a:r>
              <a:rPr kumimoji="1" lang="ja-JP" altLang="en-US" sz="3200" dirty="0" smtClean="0"/>
              <a:t>差異を吸収した採点が出来る</a:t>
            </a:r>
            <a:endParaRPr kumimoji="1" lang="ja-JP" alt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5429256" y="4857760"/>
            <a:ext cx="2928958" cy="12858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研究のアプローチ</a:t>
            </a:r>
            <a:endParaRPr kumimoji="1" lang="ja-JP" altLang="en-US" dirty="0"/>
          </a:p>
        </p:txBody>
      </p:sp>
      <p:sp>
        <p:nvSpPr>
          <p:cNvPr id="3" name="コンテンツ プレースホルダ 2"/>
          <p:cNvSpPr>
            <a:spLocks noGrp="1"/>
          </p:cNvSpPr>
          <p:nvPr>
            <p:ph idx="1"/>
          </p:nvPr>
        </p:nvSpPr>
        <p:spPr>
          <a:xfrm>
            <a:off x="1041370" y="1500174"/>
            <a:ext cx="8102630" cy="4897438"/>
          </a:xfrm>
        </p:spPr>
        <p:txBody>
          <a:bodyPr/>
          <a:lstStyle/>
          <a:p>
            <a:r>
              <a:rPr lang="ja-JP" altLang="en-US" sz="3200" dirty="0" smtClean="0"/>
              <a:t>問題の</a:t>
            </a:r>
            <a:r>
              <a:rPr kumimoji="1" lang="ja-JP" altLang="en-US" sz="3200" dirty="0" smtClean="0"/>
              <a:t>自動生成</a:t>
            </a:r>
            <a:endParaRPr kumimoji="1" lang="en-US" altLang="ja-JP" sz="3200" dirty="0" smtClean="0"/>
          </a:p>
          <a:p>
            <a:r>
              <a:rPr lang="ja-JP" altLang="en-US" sz="3200" dirty="0" smtClean="0"/>
              <a:t>理解度に対応した自動出題</a:t>
            </a:r>
            <a:endParaRPr kumimoji="1" lang="en-US" altLang="ja-JP" sz="3200" dirty="0" smtClean="0"/>
          </a:p>
          <a:p>
            <a:r>
              <a:rPr kumimoji="1" lang="ja-JP" altLang="en-US" sz="3200" dirty="0" smtClean="0"/>
              <a:t>構文木を用いた自動採点</a:t>
            </a:r>
            <a:endParaRPr lang="en-US" altLang="ja-JP" sz="3200" dirty="0" smtClean="0"/>
          </a:p>
          <a:p>
            <a:endParaRPr kumimoji="1" lang="en-US" altLang="ja-JP" sz="3200" dirty="0" smtClean="0"/>
          </a:p>
        </p:txBody>
      </p:sp>
      <p:sp>
        <p:nvSpPr>
          <p:cNvPr id="7" name="正方形/長方形 6"/>
          <p:cNvSpPr/>
          <p:nvPr/>
        </p:nvSpPr>
        <p:spPr>
          <a:xfrm>
            <a:off x="1571604" y="4929198"/>
            <a:ext cx="1643074" cy="11430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穴埋め</a:t>
            </a:r>
            <a:r>
              <a:rPr lang="ja-JP" altLang="en-US" sz="2000" dirty="0" smtClean="0"/>
              <a:t>問題の自動生成</a:t>
            </a:r>
            <a:endParaRPr kumimoji="1" lang="ja-JP" altLang="en-US" sz="2000" dirty="0"/>
          </a:p>
        </p:txBody>
      </p:sp>
      <p:sp>
        <p:nvSpPr>
          <p:cNvPr id="8" name="円柱 7"/>
          <p:cNvSpPr/>
          <p:nvPr/>
        </p:nvSpPr>
        <p:spPr>
          <a:xfrm>
            <a:off x="3643306" y="5000636"/>
            <a:ext cx="1428760" cy="10001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問題</a:t>
            </a:r>
            <a:r>
              <a:rPr kumimoji="1" lang="en-US" altLang="ja-JP" sz="2000" dirty="0" smtClean="0"/>
              <a:t>DB</a:t>
            </a:r>
            <a:endParaRPr kumimoji="1" lang="ja-JP" altLang="en-US" sz="2000" dirty="0"/>
          </a:p>
        </p:txBody>
      </p:sp>
      <p:sp>
        <p:nvSpPr>
          <p:cNvPr id="9" name="正方形/長方形 8"/>
          <p:cNvSpPr/>
          <p:nvPr/>
        </p:nvSpPr>
        <p:spPr>
          <a:xfrm>
            <a:off x="5572132" y="5143512"/>
            <a:ext cx="1214446" cy="71438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自動出題</a:t>
            </a:r>
            <a:endParaRPr kumimoji="1" lang="ja-JP" altLang="en-US" sz="2000" dirty="0"/>
          </a:p>
        </p:txBody>
      </p:sp>
      <p:sp>
        <p:nvSpPr>
          <p:cNvPr id="10" name="正方形/長方形 9"/>
          <p:cNvSpPr/>
          <p:nvPr/>
        </p:nvSpPr>
        <p:spPr>
          <a:xfrm>
            <a:off x="7000892" y="5143512"/>
            <a:ext cx="1214446" cy="71438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自動採点</a:t>
            </a:r>
            <a:endParaRPr kumimoji="1" lang="ja-JP" altLang="en-US" sz="2000" dirty="0"/>
          </a:p>
        </p:txBody>
      </p:sp>
      <p:pic>
        <p:nvPicPr>
          <p:cNvPr id="11" name="Picture 2" descr="C:\Program Files\Microsoft Office\MEDIA\CAGCAT10\j0292020.wmf"/>
          <p:cNvPicPr>
            <a:picLocks noChangeAspect="1" noChangeArrowheads="1"/>
          </p:cNvPicPr>
          <p:nvPr/>
        </p:nvPicPr>
        <p:blipFill>
          <a:blip r:embed="rId3" cstate="print"/>
          <a:srcRect/>
          <a:stretch>
            <a:fillRect/>
          </a:stretch>
        </p:blipFill>
        <p:spPr bwMode="auto">
          <a:xfrm>
            <a:off x="428596" y="3429000"/>
            <a:ext cx="1469582" cy="1285884"/>
          </a:xfrm>
          <a:prstGeom prst="rect">
            <a:avLst/>
          </a:prstGeom>
          <a:noFill/>
        </p:spPr>
      </p:pic>
      <p:pic>
        <p:nvPicPr>
          <p:cNvPr id="12" name="Picture 3" descr="C:\Users\ariyasu\AppData\Local\Microsoft\Windows\Temporary Internet Files\Content.IE5\G8A6PQS8\MCj03966560000[1].wmf"/>
          <p:cNvPicPr>
            <a:picLocks noChangeAspect="1" noChangeArrowheads="1"/>
          </p:cNvPicPr>
          <p:nvPr/>
        </p:nvPicPr>
        <p:blipFill>
          <a:blip r:embed="rId4" cstate="print"/>
          <a:srcRect/>
          <a:stretch>
            <a:fillRect/>
          </a:stretch>
        </p:blipFill>
        <p:spPr bwMode="auto">
          <a:xfrm>
            <a:off x="6215074" y="3429000"/>
            <a:ext cx="1500198" cy="1224300"/>
          </a:xfrm>
          <a:prstGeom prst="rect">
            <a:avLst/>
          </a:prstGeom>
          <a:noFill/>
        </p:spPr>
      </p:pic>
      <p:sp>
        <p:nvSpPr>
          <p:cNvPr id="13" name="メモ 12"/>
          <p:cNvSpPr/>
          <p:nvPr/>
        </p:nvSpPr>
        <p:spPr>
          <a:xfrm>
            <a:off x="3214678" y="4000504"/>
            <a:ext cx="714380" cy="785818"/>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問題</a:t>
            </a:r>
            <a:endParaRPr kumimoji="1" lang="ja-JP" altLang="en-US" sz="2000" dirty="0">
              <a:solidFill>
                <a:sysClr val="windowText" lastClr="000000"/>
              </a:solidFill>
            </a:endParaRPr>
          </a:p>
        </p:txBody>
      </p:sp>
      <p:cxnSp>
        <p:nvCxnSpPr>
          <p:cNvPr id="16" name="直線矢印コネクタ 15"/>
          <p:cNvCxnSpPr>
            <a:stCxn id="9" idx="0"/>
          </p:cNvCxnSpPr>
          <p:nvPr/>
        </p:nvCxnSpPr>
        <p:spPr>
          <a:xfrm rot="5400000" flipH="1" flipV="1">
            <a:off x="6125778" y="4697025"/>
            <a:ext cx="500064" cy="3929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endCxn id="10" idx="0"/>
          </p:cNvCxnSpPr>
          <p:nvPr/>
        </p:nvCxnSpPr>
        <p:spPr>
          <a:xfrm rot="16200000" flipH="1">
            <a:off x="7197348" y="4732745"/>
            <a:ext cx="500064" cy="3214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2" name="メモ 21"/>
          <p:cNvSpPr/>
          <p:nvPr/>
        </p:nvSpPr>
        <p:spPr>
          <a:xfrm>
            <a:off x="142844" y="4786322"/>
            <a:ext cx="928694" cy="642942"/>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ソースコード</a:t>
            </a:r>
            <a:endParaRPr kumimoji="1" lang="ja-JP" altLang="en-US" sz="2000" dirty="0">
              <a:solidFill>
                <a:sysClr val="windowText" lastClr="000000"/>
              </a:solidFill>
            </a:endParaRPr>
          </a:p>
        </p:txBody>
      </p:sp>
      <p:sp>
        <p:nvSpPr>
          <p:cNvPr id="23" name="正方形/長方形 22"/>
          <p:cNvSpPr/>
          <p:nvPr/>
        </p:nvSpPr>
        <p:spPr>
          <a:xfrm>
            <a:off x="142844" y="5857892"/>
            <a:ext cx="1214446" cy="64294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ysClr val="windowText" lastClr="000000"/>
                </a:solidFill>
              </a:rPr>
              <a:t>問題作成意図</a:t>
            </a:r>
            <a:endParaRPr kumimoji="1" lang="ja-JP" altLang="en-US" sz="2000" dirty="0">
              <a:solidFill>
                <a:sysClr val="windowText" lastClr="000000"/>
              </a:solidFill>
            </a:endParaRPr>
          </a:p>
        </p:txBody>
      </p:sp>
      <p:cxnSp>
        <p:nvCxnSpPr>
          <p:cNvPr id="25" name="直線矢印コネクタ 24"/>
          <p:cNvCxnSpPr>
            <a:stCxn id="22" idx="3"/>
          </p:cNvCxnSpPr>
          <p:nvPr/>
        </p:nvCxnSpPr>
        <p:spPr>
          <a:xfrm>
            <a:off x="1071538" y="5107793"/>
            <a:ext cx="500066" cy="178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1357290" y="5857892"/>
            <a:ext cx="214314" cy="1428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3"/>
            <a:endCxn id="8" idx="2"/>
          </p:cNvCxnSpPr>
          <p:nvPr/>
        </p:nvCxnSpPr>
        <p:spPr>
          <a:xfrm>
            <a:off x="3214678" y="5500702"/>
            <a:ext cx="42862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0" idx="1"/>
            <a:endCxn id="9" idx="3"/>
          </p:cNvCxnSpPr>
          <p:nvPr/>
        </p:nvCxnSpPr>
        <p:spPr>
          <a:xfrm rot="10800000">
            <a:off x="6786578" y="5500702"/>
            <a:ext cx="21431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4"/>
            <a:endCxn id="9" idx="1"/>
          </p:cNvCxnSpPr>
          <p:nvPr/>
        </p:nvCxnSpPr>
        <p:spPr>
          <a:xfrm>
            <a:off x="5072066" y="5500702"/>
            <a:ext cx="500066"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5500694" y="4429132"/>
            <a:ext cx="697627" cy="400110"/>
          </a:xfrm>
          <a:prstGeom prst="rect">
            <a:avLst/>
          </a:prstGeom>
          <a:noFill/>
        </p:spPr>
        <p:txBody>
          <a:bodyPr wrap="none" rtlCol="0">
            <a:spAutoFit/>
          </a:bodyPr>
          <a:lstStyle/>
          <a:p>
            <a:r>
              <a:rPr kumimoji="1" lang="ja-JP" altLang="en-US" sz="2000" dirty="0" smtClean="0"/>
              <a:t>出題</a:t>
            </a:r>
            <a:endParaRPr kumimoji="1" lang="ja-JP" altLang="en-US" sz="2000" dirty="0"/>
          </a:p>
        </p:txBody>
      </p:sp>
      <p:sp>
        <p:nvSpPr>
          <p:cNvPr id="43" name="テキスト ボックス 42"/>
          <p:cNvSpPr txBox="1"/>
          <p:nvPr/>
        </p:nvSpPr>
        <p:spPr>
          <a:xfrm>
            <a:off x="7715272" y="4429132"/>
            <a:ext cx="697627" cy="400110"/>
          </a:xfrm>
          <a:prstGeom prst="rect">
            <a:avLst/>
          </a:prstGeom>
          <a:noFill/>
        </p:spPr>
        <p:txBody>
          <a:bodyPr wrap="none" rtlCol="0">
            <a:spAutoFit/>
          </a:bodyPr>
          <a:lstStyle/>
          <a:p>
            <a:r>
              <a:rPr kumimoji="1" lang="ja-JP" altLang="en-US" sz="2000" dirty="0" smtClean="0"/>
              <a:t>解答</a:t>
            </a:r>
            <a:endParaRPr kumimoji="1" lang="ja-JP" altLang="en-US" sz="2000" dirty="0"/>
          </a:p>
        </p:txBody>
      </p:sp>
      <p:sp>
        <p:nvSpPr>
          <p:cNvPr id="44" name="テキスト ボックス 43"/>
          <p:cNvSpPr txBox="1"/>
          <p:nvPr/>
        </p:nvSpPr>
        <p:spPr>
          <a:xfrm>
            <a:off x="1357290" y="3429000"/>
            <a:ext cx="1467068" cy="400110"/>
          </a:xfrm>
          <a:prstGeom prst="rect">
            <a:avLst/>
          </a:prstGeom>
          <a:noFill/>
        </p:spPr>
        <p:txBody>
          <a:bodyPr wrap="none" rtlCol="0">
            <a:spAutoFit/>
          </a:bodyPr>
          <a:lstStyle/>
          <a:p>
            <a:r>
              <a:rPr kumimoji="1" lang="ja-JP" altLang="en-US" sz="2000" dirty="0" smtClean="0"/>
              <a:t>教材作成者</a:t>
            </a:r>
            <a:endParaRPr kumimoji="1" lang="ja-JP" altLang="en-US" sz="2000" dirty="0"/>
          </a:p>
        </p:txBody>
      </p:sp>
      <p:sp>
        <p:nvSpPr>
          <p:cNvPr id="45" name="テキスト ボックス 44"/>
          <p:cNvSpPr txBox="1"/>
          <p:nvPr/>
        </p:nvSpPr>
        <p:spPr>
          <a:xfrm>
            <a:off x="7643834" y="3429000"/>
            <a:ext cx="954107" cy="400110"/>
          </a:xfrm>
          <a:prstGeom prst="rect">
            <a:avLst/>
          </a:prstGeom>
          <a:noFill/>
        </p:spPr>
        <p:txBody>
          <a:bodyPr wrap="none" rtlCol="0">
            <a:spAutoFit/>
          </a:bodyPr>
          <a:lstStyle/>
          <a:p>
            <a:r>
              <a:rPr lang="ja-JP" altLang="en-US" sz="2000" dirty="0" smtClean="0"/>
              <a:t>学習</a:t>
            </a:r>
            <a:r>
              <a:rPr kumimoji="1" lang="ja-JP" altLang="en-US" sz="2000" dirty="0" smtClean="0"/>
              <a:t>者</a:t>
            </a:r>
            <a:endParaRPr kumimoji="1" lang="ja-JP" alt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G-kiosk1">
  <a:themeElements>
    <a:clrScheme name="TG-kiosk1 2">
      <a:dk1>
        <a:srgbClr val="000000"/>
      </a:dk1>
      <a:lt1>
        <a:srgbClr val="FFFFFF"/>
      </a:lt1>
      <a:dk2>
        <a:srgbClr val="000000"/>
      </a:dk2>
      <a:lt2>
        <a:srgbClr val="C0C0C0"/>
      </a:lt2>
      <a:accent1>
        <a:srgbClr val="FFB727"/>
      </a:accent1>
      <a:accent2>
        <a:srgbClr val="4F78BA"/>
      </a:accent2>
      <a:accent3>
        <a:srgbClr val="FFFFFF"/>
      </a:accent3>
      <a:accent4>
        <a:srgbClr val="000000"/>
      </a:accent4>
      <a:accent5>
        <a:srgbClr val="FFD8AC"/>
      </a:accent5>
      <a:accent6>
        <a:srgbClr val="476CA8"/>
      </a:accent6>
      <a:hlink>
        <a:srgbClr val="93CE4C"/>
      </a:hlink>
      <a:folHlink>
        <a:srgbClr val="FF9999"/>
      </a:folHlink>
    </a:clrScheme>
    <a:fontScheme name="TG-kiosk1">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G-kiosk1 1">
        <a:dk1>
          <a:srgbClr val="000000"/>
        </a:dk1>
        <a:lt1>
          <a:srgbClr val="FFFFFF"/>
        </a:lt1>
        <a:dk2>
          <a:srgbClr val="000000"/>
        </a:dk2>
        <a:lt2>
          <a:srgbClr val="808080"/>
        </a:lt2>
        <a:accent1>
          <a:srgbClr val="EBCEB1"/>
        </a:accent1>
        <a:accent2>
          <a:srgbClr val="3366CC"/>
        </a:accent2>
        <a:accent3>
          <a:srgbClr val="FFFFFF"/>
        </a:accent3>
        <a:accent4>
          <a:srgbClr val="000000"/>
        </a:accent4>
        <a:accent5>
          <a:srgbClr val="F3E3D5"/>
        </a:accent5>
        <a:accent6>
          <a:srgbClr val="2D5CB9"/>
        </a:accent6>
        <a:hlink>
          <a:srgbClr val="99CCFF"/>
        </a:hlink>
        <a:folHlink>
          <a:srgbClr val="B2B2B2"/>
        </a:folHlink>
      </a:clrScheme>
      <a:clrMap bg1="lt1" tx1="dk1" bg2="lt2" tx2="dk2" accent1="accent1" accent2="accent2" accent3="accent3" accent4="accent4" accent5="accent5" accent6="accent6" hlink="hlink" folHlink="folHlink"/>
    </a:extraClrScheme>
    <a:extraClrScheme>
      <a:clrScheme name="TG-kiosk1 2">
        <a:dk1>
          <a:srgbClr val="000000"/>
        </a:dk1>
        <a:lt1>
          <a:srgbClr val="FFFFFF"/>
        </a:lt1>
        <a:dk2>
          <a:srgbClr val="000000"/>
        </a:dk2>
        <a:lt2>
          <a:srgbClr val="C0C0C0"/>
        </a:lt2>
        <a:accent1>
          <a:srgbClr val="FFB727"/>
        </a:accent1>
        <a:accent2>
          <a:srgbClr val="4F78BA"/>
        </a:accent2>
        <a:accent3>
          <a:srgbClr val="FFFFFF"/>
        </a:accent3>
        <a:accent4>
          <a:srgbClr val="000000"/>
        </a:accent4>
        <a:accent5>
          <a:srgbClr val="FFD8AC"/>
        </a:accent5>
        <a:accent6>
          <a:srgbClr val="476CA8"/>
        </a:accent6>
        <a:hlink>
          <a:srgbClr val="93CE4C"/>
        </a:hlink>
        <a:folHlink>
          <a:srgbClr val="FF9999"/>
        </a:folHlink>
      </a:clrScheme>
      <a:clrMap bg1="lt1" tx1="dk1" bg2="lt2" tx2="dk2" accent1="accent1" accent2="accent2" accent3="accent3" accent4="accent4" accent5="accent5" accent6="accent6" hlink="hlink" folHlink="folHlink"/>
    </a:extraClrScheme>
    <a:extraClrScheme>
      <a:clrScheme name="TG-kiosk1 3">
        <a:dk1>
          <a:srgbClr val="000000"/>
        </a:dk1>
        <a:lt1>
          <a:srgbClr val="FFFFFF"/>
        </a:lt1>
        <a:dk2>
          <a:srgbClr val="000000"/>
        </a:dk2>
        <a:lt2>
          <a:srgbClr val="808080"/>
        </a:lt2>
        <a:accent1>
          <a:srgbClr val="63DDD7"/>
        </a:accent1>
        <a:accent2>
          <a:srgbClr val="4454CE"/>
        </a:accent2>
        <a:accent3>
          <a:srgbClr val="FFFFFF"/>
        </a:accent3>
        <a:accent4>
          <a:srgbClr val="000000"/>
        </a:accent4>
        <a:accent5>
          <a:srgbClr val="B7EBE8"/>
        </a:accent5>
        <a:accent6>
          <a:srgbClr val="3D4BBA"/>
        </a:accent6>
        <a:hlink>
          <a:srgbClr val="9999FF"/>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ビジネス イメージのデザイン テンプレート</Template>
  <TotalTime>2563</TotalTime>
  <Words>1644</Words>
  <Application>Microsoft Office PowerPoint</Application>
  <PresentationFormat>画面に合わせる (4:3)</PresentationFormat>
  <Paragraphs>438</Paragraphs>
  <Slides>41</Slides>
  <Notes>41</Notes>
  <HiddenSlides>13</HiddenSlides>
  <MMClips>0</MMClips>
  <ScaleCrop>false</ScaleCrop>
  <HeadingPairs>
    <vt:vector size="4" baseType="variant">
      <vt:variant>
        <vt:lpstr>テーマ</vt:lpstr>
      </vt:variant>
      <vt:variant>
        <vt:i4>1</vt:i4>
      </vt:variant>
      <vt:variant>
        <vt:lpstr>スライド タイトル</vt:lpstr>
      </vt:variant>
      <vt:variant>
        <vt:i4>41</vt:i4>
      </vt:variant>
    </vt:vector>
  </HeadingPairs>
  <TitlesOfParts>
    <vt:vector size="42" baseType="lpstr">
      <vt:lpstr>TG-kiosk1</vt:lpstr>
      <vt:lpstr>C言語穴埋め問題を用いた 学習システムの実現</vt:lpstr>
      <vt:lpstr>発表の流れ</vt:lpstr>
      <vt:lpstr>背景</vt:lpstr>
      <vt:lpstr>背景</vt:lpstr>
      <vt:lpstr>演習形式の学習システム</vt:lpstr>
      <vt:lpstr>穴埋め問題の問題点</vt:lpstr>
      <vt:lpstr>穴埋め問題自動生成システム</vt:lpstr>
      <vt:lpstr>研究の目的</vt:lpstr>
      <vt:lpstr>研究のアプローチ</vt:lpstr>
      <vt:lpstr>問題の自動生成</vt:lpstr>
      <vt:lpstr>問題作成意図</vt:lpstr>
      <vt:lpstr>問題の自動生成の流れ</vt:lpstr>
      <vt:lpstr>デモ1</vt:lpstr>
      <vt:lpstr>自動出題</vt:lpstr>
      <vt:lpstr>出題手法</vt:lpstr>
      <vt:lpstr>関連性を用いた出題</vt:lpstr>
      <vt:lpstr>形成的評価と総括的評価</vt:lpstr>
      <vt:lpstr>自動採点</vt:lpstr>
      <vt:lpstr>採点方法</vt:lpstr>
      <vt:lpstr>対応テーブルによる変数の比較</vt:lpstr>
      <vt:lpstr>正規フォーマットへの変換</vt:lpstr>
      <vt:lpstr>正規フォーマットへの変換の流れ</vt:lpstr>
      <vt:lpstr>構文木同士の比較</vt:lpstr>
      <vt:lpstr>採点の流れ</vt:lpstr>
      <vt:lpstr>デモ2</vt:lpstr>
      <vt:lpstr>システムの全体像</vt:lpstr>
      <vt:lpstr>まとめと今後の課題</vt:lpstr>
      <vt:lpstr>スライド 28</vt:lpstr>
      <vt:lpstr>背景</vt:lpstr>
      <vt:lpstr>これまで</vt:lpstr>
      <vt:lpstr>生成される問題例</vt:lpstr>
      <vt:lpstr>問題作成意図</vt:lpstr>
      <vt:lpstr>問題点</vt:lpstr>
      <vt:lpstr>採点時の問題点</vt:lpstr>
      <vt:lpstr>関連研究</vt:lpstr>
      <vt:lpstr>問題点</vt:lpstr>
      <vt:lpstr>形成的評価と総括的評価を用いた出題</vt:lpstr>
      <vt:lpstr>問題の自動生成</vt:lpstr>
      <vt:lpstr>構文解析</vt:lpstr>
      <vt:lpstr>問題作成ルール</vt:lpstr>
      <vt:lpstr>問題の自動生成</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C言語穴埋め問題を用いた 学習システムの実現</dc:title>
  <dc:creator>ariyasu</dc:creator>
  <cp:lastModifiedBy>ariyasu</cp:lastModifiedBy>
  <cp:revision>101</cp:revision>
  <dcterms:created xsi:type="dcterms:W3CDTF">2010-01-27T04:53:02Z</dcterms:created>
  <dcterms:modified xsi:type="dcterms:W3CDTF">2010-02-13T04:26:27Z</dcterms:modified>
</cp:coreProperties>
</file>