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59" r:id="rId5"/>
    <p:sldId id="260" r:id="rId6"/>
    <p:sldId id="261" r:id="rId7"/>
    <p:sldId id="262" r:id="rId8"/>
    <p:sldId id="263" r:id="rId9"/>
    <p:sldId id="288" r:id="rId10"/>
    <p:sldId id="268" r:id="rId11"/>
    <p:sldId id="286" r:id="rId12"/>
    <p:sldId id="289" r:id="rId13"/>
    <p:sldId id="290" r:id="rId14"/>
    <p:sldId id="264" r:id="rId15"/>
    <p:sldId id="266" r:id="rId16"/>
    <p:sldId id="287" r:id="rId17"/>
    <p:sldId id="267" r:id="rId18"/>
    <p:sldId id="269" r:id="rId19"/>
    <p:sldId id="271" r:id="rId20"/>
    <p:sldId id="273" r:id="rId21"/>
    <p:sldId id="274" r:id="rId22"/>
    <p:sldId id="272" r:id="rId23"/>
    <p:sldId id="270" r:id="rId24"/>
    <p:sldId id="276" r:id="rId25"/>
    <p:sldId id="278" r:id="rId26"/>
    <p:sldId id="279" r:id="rId27"/>
    <p:sldId id="280" r:id="rId28"/>
    <p:sldId id="277" r:id="rId29"/>
    <p:sldId id="281" r:id="rId30"/>
    <p:sldId id="282" r:id="rId31"/>
    <p:sldId id="283" r:id="rId32"/>
    <p:sldId id="284" r:id="rId33"/>
    <p:sldId id="265" r:id="rId34"/>
    <p:sldId id="285"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6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2010/1/28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2010/1/28</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2010/1/28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2010/1/28</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a:t>
            </a:r>
            <a:r>
              <a:rPr kumimoji="1" lang="ja-JP" altLang="en-US" sz="3200" dirty="0" smtClean="0"/>
              <a:t>システムを改良し問題の自動生成を行う</a:t>
            </a:r>
            <a:endParaRPr kumimoji="1" lang="ja-JP" alt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r>
              <a:rPr kumimoji="1" lang="ja-JP" altLang="en-US" sz="3200" dirty="0" smtClean="0"/>
              <a:t>ソースコードと問題作成ルールをシステムに　提示するだけで穴埋め問題が作成できる</a:t>
            </a:r>
            <a:endParaRPr kumimoji="1" lang="en-US" altLang="ja-JP" sz="3200" dirty="0" smtClean="0"/>
          </a:p>
          <a:p>
            <a:endParaRPr lang="en-US" altLang="ja-JP" sz="3200" dirty="0" smtClean="0"/>
          </a:p>
          <a:p>
            <a:endParaRPr kumimoji="1" lang="en-US" altLang="ja-JP" sz="2800" dirty="0" smtClean="0"/>
          </a:p>
          <a:p>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buNone/>
            </a:pPr>
            <a:r>
              <a:rPr lang="ja-JP" altLang="en-US" dirty="0" smtClean="0"/>
              <a:t>問題作成時に「</a:t>
            </a:r>
            <a:r>
              <a:rPr lang="ja-JP" altLang="en-US" dirty="0" smtClean="0"/>
              <a:t>どの節を基準に，どの節，あるいは部分木を操作するか</a:t>
            </a:r>
            <a:r>
              <a:rPr lang="ja-JP" altLang="en-US" dirty="0" smtClean="0"/>
              <a:t>」と</a:t>
            </a:r>
            <a:r>
              <a:rPr lang="ja-JP" altLang="en-US" dirty="0" smtClean="0"/>
              <a:t>いうパターンを</a:t>
            </a:r>
            <a:r>
              <a:rPr lang="ja-JP" altLang="en-US" dirty="0" smtClean="0"/>
              <a:t>指す</a:t>
            </a:r>
            <a:endParaRPr lang="en-US" altLang="ja-JP" dirty="0" smtClean="0"/>
          </a:p>
          <a:p>
            <a:pPr lvl="1"/>
            <a:r>
              <a:rPr lang="ja-JP" altLang="en-US" sz="2400" dirty="0" smtClean="0"/>
              <a:t>例：</a:t>
            </a:r>
            <a:r>
              <a:rPr lang="en-US" altLang="ja-JP" sz="2400" dirty="0" err="1" smtClean="0"/>
              <a:t>createblank</a:t>
            </a:r>
            <a:r>
              <a:rPr lang="en-US" altLang="ja-JP" sz="2400" dirty="0" smtClean="0"/>
              <a:t>(</a:t>
            </a:r>
            <a:r>
              <a:rPr lang="en-US" altLang="ja-JP" sz="2400" dirty="0" err="1" smtClean="0"/>
              <a:t>printf,all</a:t>
            </a:r>
            <a:r>
              <a:rPr lang="en-US" altLang="ja-JP"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a:t>
            </a:r>
            <a:r>
              <a:rPr lang="ja-JP" altLang="en-US" sz="2400" dirty="0" smtClean="0"/>
              <a:t>」</a:t>
            </a:r>
            <a:r>
              <a:rPr lang="en-US" altLang="ja-JP" sz="2400" dirty="0" smtClean="0"/>
              <a:t>,</a:t>
            </a:r>
            <a:r>
              <a:rPr lang="ja-JP" altLang="en-US" sz="2400" dirty="0" smtClean="0"/>
              <a:t>　「</a:t>
            </a:r>
            <a:r>
              <a:rPr lang="en-US" altLang="ja-JP" sz="2400" dirty="0" smtClean="0"/>
              <a:t>char</a:t>
            </a:r>
            <a:r>
              <a:rPr lang="ja-JP" altLang="en-US" sz="2400" dirty="0" smtClean="0"/>
              <a:t>という節のみ」</a:t>
            </a:r>
            <a:endParaRPr lang="en-US" altLang="ja-JP" sz="2400" dirty="0" smtClean="0"/>
          </a:p>
          <a:p>
            <a:endParaRPr lang="en-US" altLang="ja-JP" dirty="0" smtClean="0"/>
          </a:p>
          <a:p>
            <a:endParaRPr kumimoji="1" lang="ja-JP" altLang="en-US" sz="3200" dirty="0"/>
          </a:p>
        </p:txBody>
      </p:sp>
      <p:pic>
        <p:nvPicPr>
          <p:cNvPr id="20" name="図 19" descr="make_flow_ikeda.eps"/>
          <p:cNvPicPr>
            <a:picLocks noChangeAspect="1"/>
          </p:cNvPicPr>
          <p:nvPr/>
        </p:nvPicPr>
        <p:blipFill>
          <a:blip r:embed="rId3" cstate="print"/>
          <a:stretch>
            <a:fillRect/>
          </a:stretch>
        </p:blipFill>
        <p:spPr>
          <a:xfrm>
            <a:off x="1428728" y="2285992"/>
            <a:ext cx="7572428" cy="32147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手軽に問題を作ることを目的としているが</a:t>
            </a:r>
            <a:endParaRPr kumimoji="1" lang="en-US" altLang="ja-JP" sz="3200" dirty="0" smtClean="0"/>
          </a:p>
          <a:p>
            <a:r>
              <a:rPr lang="ja-JP" altLang="en-US" sz="3200" dirty="0" smtClean="0"/>
              <a:t>問題作成</a:t>
            </a:r>
            <a:r>
              <a:rPr lang="ja-JP" altLang="en-US" sz="3200" dirty="0" smtClean="0"/>
              <a:t>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t>構文木の構造を知らなくても、より抽象的なイメージで問題作成を行う</a:t>
            </a:r>
            <a:endParaRPr kumimoji="1" lang="ja-JP" alt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問題作成意図を設けより簡単に問題作成が出来るように</a:t>
            </a:r>
            <a:endParaRPr kumimoji="1" lang="ja-JP" altLang="en-US" sz="3200" dirty="0"/>
          </a:p>
        </p:txBody>
      </p:sp>
      <p:pic>
        <p:nvPicPr>
          <p:cNvPr id="4" name="図 3" descr="make_flow.eps"/>
          <p:cNvPicPr>
            <a:picLocks noChangeAspect="1"/>
          </p:cNvPicPr>
          <p:nvPr/>
        </p:nvPicPr>
        <p:blipFill>
          <a:blip r:embed="rId3" cstate="print"/>
          <a:stretch>
            <a:fillRect/>
          </a:stretch>
        </p:blipFill>
        <p:spPr>
          <a:xfrm>
            <a:off x="714348" y="2428868"/>
            <a:ext cx="7643866" cy="4931966"/>
          </a:xfrm>
          <a:prstGeom prst="rect">
            <a:avLst/>
          </a:prstGeom>
        </p:spPr>
      </p:pic>
      <p:sp>
        <p:nvSpPr>
          <p:cNvPr id="5" name="円/楕円 4"/>
          <p:cNvSpPr/>
          <p:nvPr/>
        </p:nvSpPr>
        <p:spPr>
          <a:xfrm>
            <a:off x="785786" y="5000636"/>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900" dirty="0" smtClean="0"/>
              <a:t>問題作成意図を用いた自動生成</a:t>
            </a:r>
            <a:endParaRPr lang="en-US" altLang="ja-JP" sz="2900" dirty="0" smtClean="0"/>
          </a:p>
          <a:p>
            <a:pPr lvl="1"/>
            <a:r>
              <a:rPr lang="ja-JP" altLang="en-US" sz="2600" dirty="0" smtClean="0"/>
              <a:t>問題作成ルールよりより抽象的な表現をしたものを選び問題作成を行う</a:t>
            </a:r>
            <a:endParaRPr lang="en-US" altLang="ja-JP" sz="2600" dirty="0" smtClean="0"/>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a:t>
            </a:r>
            <a:r>
              <a:rPr lang="en-US" altLang="ja-JP" sz="2900" dirty="0" smtClean="0"/>
              <a:t>For</a:t>
            </a:r>
            <a:r>
              <a:rPr lang="ja-JP" altLang="en-US" sz="2900" dirty="0" smtClean="0"/>
              <a:t>ループが分かっているか</a:t>
            </a:r>
            <a:endParaRPr lang="en-US" altLang="ja-JP" sz="2700" dirty="0" smtClean="0"/>
          </a:p>
          <a:p>
            <a:pPr lvl="1"/>
            <a:r>
              <a:rPr lang="ja-JP" altLang="en-US" sz="2600" dirty="0" smtClean="0"/>
              <a:t>問題作成ルールを複数組み合わせることにより問題作成意図を表現する</a:t>
            </a:r>
            <a:endParaRPr lang="en-US" altLang="ja-JP" sz="2600" dirty="0" smtClean="0"/>
          </a:p>
          <a:p>
            <a:pPr lvl="1"/>
            <a:r>
              <a:rPr lang="ja-JP" altLang="en-US" sz="2600" dirty="0" smtClean="0"/>
              <a:t>問題意図の選択により構文木の構造を意識することなく問題作成できる</a:t>
            </a:r>
            <a:endParaRPr lang="en-US" altLang="ja-JP" sz="2600" dirty="0" smtClean="0"/>
          </a:p>
          <a:p>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a:t>
            </a:r>
            <a:r>
              <a:rPr lang="en-US" altLang="ja-JP" sz="2400" dirty="0" smtClean="0"/>
              <a:t>,select,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学習効果を高めるために</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総括的評価を用いた出題</a:t>
            </a:r>
            <a:endParaRPr kumimoji="1" lang="ja-JP"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kumimoji="1" lang="ja-JP" altLang="en-US" sz="3200" dirty="0" smtClean="0"/>
              <a:t>関連研究</a:t>
            </a:r>
            <a:endParaRPr kumimoji="1"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プログラミング言語は蓄積の分野</a:t>
            </a:r>
            <a:endParaRPr kumimoji="1" lang="en-US" altLang="ja-JP" sz="3200" dirty="0" smtClean="0"/>
          </a:p>
          <a:p>
            <a:r>
              <a:rPr lang="ja-JP" altLang="en-US" sz="3200" dirty="0" smtClean="0"/>
              <a:t>知識を蓄積していくことで作れるプログラムが増えていく</a:t>
            </a:r>
            <a:endParaRPr lang="en-US" altLang="ja-JP" sz="3200" dirty="0" smtClean="0"/>
          </a:p>
          <a:p>
            <a:r>
              <a:rPr kumimoji="1" lang="ja-JP" altLang="en-US" sz="3200" dirty="0" smtClean="0"/>
              <a:t>こういった分野では以前に習った内容との関連性が強い傾向がある</a:t>
            </a:r>
            <a:endParaRPr kumimoji="1" lang="en-US" altLang="ja-JP" sz="3200" dirty="0" smtClean="0"/>
          </a:p>
          <a:p>
            <a:r>
              <a:rPr lang="ja-JP" altLang="en-US" sz="3200" dirty="0" smtClean="0"/>
              <a:t>その関連性に基づき、プログラムを分野分けし、分野ごとに出題を行う</a:t>
            </a:r>
            <a:endParaRPr kumimoji="1" lang="ja-JP" alt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a:t>
            </a:r>
            <a:r>
              <a:rPr kumimoji="1" lang="ja-JP" altLang="en-US" dirty="0" smtClean="0"/>
              <a:t>評価と総括的評価を</a:t>
            </a:r>
            <a:r>
              <a:rPr kumimoji="1" lang="ja-JP" altLang="en-US" dirty="0" smtClean="0"/>
              <a:t>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形成的評価</a:t>
            </a:r>
            <a:endParaRPr kumimoji="1" lang="en-US" altLang="ja-JP" sz="3200" dirty="0" smtClean="0"/>
          </a:p>
          <a:p>
            <a:pPr lvl="1"/>
            <a:r>
              <a:rPr kumimoji="1" lang="ja-JP" altLang="en-US" sz="2800" dirty="0" smtClean="0"/>
              <a:t>学習者</a:t>
            </a:r>
            <a:r>
              <a:rPr kumimoji="1" lang="ja-JP" altLang="en-US" sz="2800" dirty="0" smtClean="0"/>
              <a:t>の理解度を逐次確認しながら、適切なレベルの問題を出題</a:t>
            </a:r>
            <a:r>
              <a:rPr kumimoji="1" lang="ja-JP" altLang="en-US" sz="2800" dirty="0" smtClean="0"/>
              <a:t>する</a:t>
            </a:r>
            <a:endParaRPr kumimoji="1" lang="en-US" altLang="ja-JP" sz="2800" dirty="0" smtClean="0"/>
          </a:p>
          <a:p>
            <a:endParaRPr lang="en-US" altLang="ja-JP" sz="3200" dirty="0" smtClean="0"/>
          </a:p>
          <a:p>
            <a:endParaRPr kumimoji="1" lang="en-US" altLang="ja-JP" sz="3200" dirty="0" smtClean="0"/>
          </a:p>
          <a:p>
            <a:r>
              <a:rPr lang="ja-JP" altLang="en-US" sz="3200" dirty="0" smtClean="0"/>
              <a:t>総括的評価</a:t>
            </a:r>
            <a:endParaRPr lang="en-US" altLang="ja-JP" sz="3200" dirty="0" smtClean="0"/>
          </a:p>
          <a:p>
            <a:pPr lvl="1"/>
            <a:r>
              <a:rPr lang="ja-JP" altLang="en-US" sz="2800" dirty="0" smtClean="0"/>
              <a:t>節</a:t>
            </a:r>
            <a:r>
              <a:rPr lang="ja-JP" altLang="en-US" sz="2800" dirty="0" smtClean="0"/>
              <a:t>の最後に正解率を計算し、学習目標まで到達しているか判断する</a:t>
            </a:r>
          </a:p>
          <a:p>
            <a:endParaRPr kumimoji="1" lang="ja-JP" alt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出題の流れ</a:t>
            </a:r>
            <a:endParaRPr kumimoji="1" lang="ja-JP" altLang="en-US" dirty="0"/>
          </a:p>
        </p:txBody>
      </p:sp>
      <p:pic>
        <p:nvPicPr>
          <p:cNvPr id="4" name="コンテンツ プレースホルダ 3" descr="take_flow.eps"/>
          <p:cNvPicPr>
            <a:picLocks noGrp="1" noChangeAspect="1"/>
          </p:cNvPicPr>
          <p:nvPr>
            <p:ph idx="1"/>
          </p:nvPr>
        </p:nvPicPr>
        <p:blipFill>
          <a:blip r:embed="rId3" cstate="print"/>
          <a:stretch>
            <a:fillRect/>
          </a:stretch>
        </p:blipFill>
        <p:spPr>
          <a:xfrm>
            <a:off x="0" y="2071678"/>
            <a:ext cx="9144000" cy="535203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分配法則</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結合法則</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sp>
        <p:nvSpPr>
          <p:cNvPr id="3" name="コンテンツ プレースホルダ 2"/>
          <p:cNvSpPr>
            <a:spLocks noGrp="1"/>
          </p:cNvSpPr>
          <p:nvPr>
            <p:ph idx="1"/>
          </p:nvPr>
        </p:nvSpPr>
        <p:spPr>
          <a:xfrm>
            <a:off x="684212" y="1412875"/>
            <a:ext cx="7816877" cy="4897438"/>
          </a:xfrm>
        </p:spPr>
        <p:txBody>
          <a:bodyPr/>
          <a:lstStyle/>
          <a:p>
            <a:r>
              <a:rPr lang="ja-JP" altLang="en-US" sz="3200" dirty="0" smtClean="0"/>
              <a:t>同一</a:t>
            </a:r>
            <a:r>
              <a:rPr lang="ja-JP" altLang="en-US" sz="3200" dirty="0" smtClean="0"/>
              <a:t>の制約条件下の変数すべてが穴になっている場合</a:t>
            </a:r>
            <a:endParaRPr kumimoji="1" lang="en-US" altLang="ja-JP" sz="3200" dirty="0" smtClean="0"/>
          </a:p>
          <a:p>
            <a:r>
              <a:rPr kumimoji="1" lang="ja-JP" altLang="en-US" sz="3200" dirty="0" smtClean="0"/>
              <a:t>制約条件が合えば</a:t>
            </a:r>
            <a:endParaRPr kumimoji="1" lang="en-US" altLang="ja-JP" sz="3200" dirty="0" smtClean="0"/>
          </a:p>
          <a:p>
            <a:pPr>
              <a:buNone/>
            </a:pPr>
            <a:r>
              <a:rPr lang="ja-JP" altLang="en-US" sz="3200" dirty="0" smtClean="0"/>
              <a:t>　 どんな</a:t>
            </a:r>
            <a:r>
              <a:rPr lang="ja-JP" altLang="en-US" sz="3200" dirty="0" smtClean="0"/>
              <a:t>変数名</a:t>
            </a:r>
            <a:r>
              <a:rPr lang="ja-JP" altLang="en-US" sz="3200" dirty="0" smtClean="0"/>
              <a:t>を入れて</a:t>
            </a:r>
            <a:endParaRPr lang="en-US" altLang="ja-JP" sz="3200" dirty="0" smtClean="0"/>
          </a:p>
          <a:p>
            <a:pPr>
              <a:buNone/>
            </a:pPr>
            <a:r>
              <a:rPr lang="ja-JP" altLang="en-US" sz="3200" dirty="0" smtClean="0"/>
              <a:t>　</a:t>
            </a:r>
            <a:r>
              <a:rPr lang="ja-JP" altLang="en-US" sz="3200" dirty="0" smtClean="0"/>
              <a:t> も正解となるはず</a:t>
            </a:r>
            <a:r>
              <a:rPr lang="en-US" altLang="ja-JP" sz="3200" dirty="0" smtClean="0"/>
              <a:t>…</a:t>
            </a:r>
            <a:endParaRPr kumimoji="1" lang="en-US" altLang="ja-JP" sz="3200" dirty="0" smtClean="0"/>
          </a:p>
          <a:p>
            <a:endParaRPr lang="en-US" altLang="ja-JP" dirty="0" smtClean="0"/>
          </a:p>
          <a:p>
            <a:r>
              <a:rPr lang="ja-JP" altLang="en-US" sz="3200" dirty="0" smtClean="0"/>
              <a:t>変数の対応テーブルを</a:t>
            </a:r>
            <a:endParaRPr lang="en-US" altLang="ja-JP" sz="3200" dirty="0" smtClean="0"/>
          </a:p>
          <a:p>
            <a:pPr>
              <a:buNone/>
            </a:pPr>
            <a:r>
              <a:rPr kumimoji="1" lang="ja-JP" altLang="en-US" sz="3200" dirty="0" smtClean="0"/>
              <a:t>　</a:t>
            </a:r>
            <a:r>
              <a:rPr lang="ja-JP" altLang="en-US" sz="3200" dirty="0" smtClean="0"/>
              <a:t> </a:t>
            </a:r>
            <a:r>
              <a:rPr kumimoji="1" lang="ja-JP" altLang="en-US" sz="3200" dirty="0" smtClean="0"/>
              <a:t>用いて比較</a:t>
            </a:r>
            <a:endParaRPr lang="en-US" altLang="ja-JP" sz="3200" dirty="0" smtClean="0"/>
          </a:p>
          <a:p>
            <a:pPr lvl="1"/>
            <a:r>
              <a:rPr kumimoji="1" lang="ja-JP" altLang="en-US" sz="2800" dirty="0" smtClean="0"/>
              <a:t>模範解答と変数名が異なっても</a:t>
            </a:r>
            <a:r>
              <a:rPr lang="ja-JP" altLang="en-US" sz="2800" dirty="0" smtClean="0"/>
              <a:t>　</a:t>
            </a:r>
            <a:r>
              <a:rPr lang="ja-JP" altLang="en-US" sz="2800" dirty="0" smtClean="0"/>
              <a:t>　　　　　　　</a:t>
            </a:r>
            <a:r>
              <a:rPr kumimoji="1" lang="ja-JP" altLang="en-US" sz="2800" dirty="0" smtClean="0"/>
              <a:t>制約条件が合っていれば正解</a:t>
            </a:r>
            <a:endParaRPr kumimoji="1" lang="en-US" altLang="ja-JP" sz="2800" dirty="0" smtClean="0"/>
          </a:p>
        </p:txBody>
      </p:sp>
      <p:grpSp>
        <p:nvGrpSpPr>
          <p:cNvPr id="55" name="グループ化 54"/>
          <p:cNvGrpSpPr/>
          <p:nvPr/>
        </p:nvGrpSpPr>
        <p:grpSpPr>
          <a:xfrm>
            <a:off x="5143504" y="2179797"/>
            <a:ext cx="3429024" cy="3678095"/>
            <a:chOff x="5143504" y="2179797"/>
            <a:chExt cx="3429024" cy="3892409"/>
          </a:xfrm>
        </p:grpSpPr>
        <p:sp>
          <p:nvSpPr>
            <p:cNvPr id="4" name="正方形/長方形 3"/>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5143504" y="2179797"/>
              <a:ext cx="3397084" cy="3877985"/>
            </a:xfrm>
            <a:prstGeom prst="rect">
              <a:avLst/>
            </a:prstGeom>
            <a:noFill/>
          </p:spPr>
          <p:txBody>
            <a:bodyPr wrap="square" rtlCol="0">
              <a:spAutoFit/>
            </a:bodyPr>
            <a:lstStyle/>
            <a:p>
              <a:r>
                <a:rPr kumimoji="1" lang="en-US" altLang="ja-JP" sz="2000" dirty="0" smtClean="0"/>
                <a:t>5</a:t>
              </a:r>
              <a:r>
                <a:rPr kumimoji="1" lang="ja-JP" altLang="en-US" sz="2000" dirty="0" smtClean="0"/>
                <a:t>の倍数を求めるプログラムを</a:t>
              </a:r>
              <a:endParaRPr kumimoji="1" lang="en-US" altLang="ja-JP" sz="2000" dirty="0" smtClean="0"/>
            </a:p>
            <a:p>
              <a:r>
                <a:rPr kumimoji="1" lang="ja-JP" altLang="en-US" sz="2000" dirty="0" smtClean="0"/>
                <a:t>作りなさい。</a:t>
              </a:r>
              <a:endParaRPr lang="en-US" altLang="ja-JP" sz="2000" dirty="0" smtClean="0"/>
            </a:p>
            <a:p>
              <a:r>
                <a:rPr kumimoji="1" lang="en-US" altLang="ja-JP" sz="2000" dirty="0" smtClean="0"/>
                <a:t>#include&lt;</a:t>
              </a:r>
              <a:r>
                <a:rPr kumimoji="1" lang="en-US" altLang="ja-JP" sz="2000" dirty="0" err="1" smtClean="0"/>
                <a:t>stdio.h</a:t>
              </a:r>
              <a:r>
                <a:rPr kumimoji="1" lang="en-US" altLang="ja-JP" sz="2000" dirty="0" smtClean="0"/>
                <a:t>&gt;</a:t>
              </a:r>
            </a:p>
            <a:p>
              <a:endParaRPr lang="en-US" altLang="ja-JP" sz="800" dirty="0" smtClean="0"/>
            </a:p>
            <a:p>
              <a:r>
                <a:rPr lang="en-US" altLang="ja-JP" sz="2000" dirty="0" err="1" smtClean="0"/>
                <a:t>i</a:t>
              </a:r>
              <a:r>
                <a:rPr kumimoji="1" lang="en-US" altLang="ja-JP" sz="2000" dirty="0" err="1" smtClean="0"/>
                <a:t>nt</a:t>
              </a:r>
              <a:r>
                <a:rPr kumimoji="1" lang="en-US" altLang="ja-JP" sz="2000" dirty="0" smtClean="0"/>
                <a:t> main(){</a:t>
              </a:r>
            </a:p>
            <a:p>
              <a:r>
                <a:rPr lang="en-US" altLang="ja-JP" sz="2000" dirty="0" smtClean="0"/>
                <a:t>  </a:t>
              </a:r>
              <a:r>
                <a:rPr lang="en-US" altLang="ja-JP" sz="2000" dirty="0" err="1" smtClean="0"/>
                <a:t>int</a:t>
              </a:r>
              <a:r>
                <a:rPr lang="en-US" altLang="ja-JP" sz="2000" dirty="0" smtClean="0"/>
                <a:t> [ A ],</a:t>
              </a:r>
              <a:r>
                <a:rPr lang="en-US" altLang="ja-JP" sz="2000" dirty="0" err="1" smtClean="0"/>
                <a:t>i</a:t>
              </a:r>
              <a:r>
                <a:rPr lang="en-US" altLang="ja-JP" sz="2000" dirty="0" smtClean="0"/>
                <a:t>;</a:t>
              </a:r>
            </a:p>
            <a:p>
              <a:r>
                <a:rPr kumimoji="1" lang="en-US" altLang="ja-JP" sz="2000" dirty="0" smtClean="0"/>
                <a:t> </a:t>
              </a:r>
              <a:r>
                <a:rPr kumimoji="1" lang="en-US" altLang="ja-JP" sz="2000" dirty="0" smtClean="0"/>
                <a:t> </a:t>
              </a:r>
              <a:r>
                <a:rPr lang="en-US" altLang="ja-JP" sz="2000" dirty="0" err="1" smtClean="0"/>
                <a:t>int</a:t>
              </a:r>
              <a:r>
                <a:rPr lang="en-US" altLang="ja-JP" sz="2000" dirty="0" smtClean="0"/>
                <a:t> a =</a:t>
              </a:r>
              <a:r>
                <a:rPr lang="ja-JP" altLang="en-US" sz="2000" dirty="0" smtClean="0"/>
                <a:t>　</a:t>
              </a:r>
              <a:r>
                <a:rPr lang="en-US" altLang="ja-JP" sz="2000" dirty="0" smtClean="0"/>
                <a:t>5;</a:t>
              </a:r>
              <a:endParaRPr lang="en-US" altLang="ja-JP" sz="2000" dirty="0" smtClean="0"/>
            </a:p>
            <a:p>
              <a:r>
                <a:rPr lang="en-US" altLang="ja-JP" sz="2000" dirty="0" smtClean="0"/>
                <a:t>  for(</a:t>
              </a:r>
              <a:r>
                <a:rPr lang="en-US" altLang="ja-JP" sz="2000" dirty="0" err="1" smtClean="0"/>
                <a:t>i</a:t>
              </a:r>
              <a:r>
                <a:rPr lang="en-US" altLang="ja-JP" sz="2000" dirty="0" smtClean="0"/>
                <a:t>=0;[ B ]&lt;10;i++){</a:t>
              </a:r>
            </a:p>
            <a:p>
              <a:r>
                <a:rPr lang="ja-JP" altLang="en-US" sz="2000" dirty="0" smtClean="0"/>
                <a:t>　</a:t>
              </a:r>
              <a:r>
                <a:rPr lang="ja-JP" altLang="en-US" sz="2000" dirty="0" smtClean="0"/>
                <a:t>　</a:t>
              </a:r>
              <a:r>
                <a:rPr lang="en-US" altLang="ja-JP" sz="2000" dirty="0" smtClean="0"/>
                <a:t>[ C ] = [ D ] + a;</a:t>
              </a:r>
            </a:p>
            <a:p>
              <a:r>
                <a:rPr lang="en-US" altLang="ja-JP" sz="2000" dirty="0" smtClean="0"/>
                <a:t> </a:t>
              </a:r>
              <a:r>
                <a:rPr lang="en-US" altLang="ja-JP" sz="2000" dirty="0" smtClean="0"/>
                <a:t>   </a:t>
              </a:r>
              <a:r>
                <a:rPr lang="en-US" altLang="ja-JP" sz="2000" dirty="0" err="1" smtClean="0"/>
                <a:t>printf</a:t>
              </a:r>
              <a:r>
                <a:rPr lang="en-US" altLang="ja-JP" sz="2000" dirty="0" smtClean="0"/>
                <a:t>(“5*%d=%d\</a:t>
              </a:r>
              <a:r>
                <a:rPr lang="en-US" altLang="ja-JP" sz="2000" dirty="0" err="1" smtClean="0"/>
                <a:t>n”,i</a:t>
              </a:r>
              <a:r>
                <a:rPr lang="en-US" altLang="ja-JP" sz="2000" dirty="0" smtClean="0"/>
                <a:t>,[ E ]);</a:t>
              </a:r>
            </a:p>
            <a:p>
              <a:r>
                <a:rPr lang="en-US" altLang="ja-JP" sz="2000" dirty="0" smtClean="0"/>
                <a:t>  }</a:t>
              </a:r>
              <a:endParaRPr lang="en-US" altLang="ja-JP" sz="800" dirty="0" smtClean="0"/>
            </a:p>
            <a:p>
              <a:r>
                <a:rPr lang="en-US" altLang="ja-JP" sz="2000" dirty="0" smtClean="0"/>
                <a:t> </a:t>
              </a:r>
              <a:r>
                <a:rPr lang="en-US" altLang="ja-JP" sz="2000" dirty="0" smtClean="0"/>
                <a:t> return 0;</a:t>
              </a:r>
              <a:r>
                <a:rPr lang="ja-JP" altLang="en-US" sz="2000" dirty="0" smtClean="0"/>
                <a:t>　</a:t>
              </a:r>
              <a:r>
                <a:rPr lang="en-US" altLang="ja-JP" sz="2000" dirty="0" smtClean="0"/>
                <a:t>}</a:t>
              </a:r>
            </a:p>
            <a:p>
              <a:endParaRPr kumimoji="1" lang="ja-JP" altLang="en-US" dirty="0"/>
            </a:p>
          </p:txBody>
        </p:sp>
      </p:grpSp>
      <p:grpSp>
        <p:nvGrpSpPr>
          <p:cNvPr id="54" name="グループ化 53"/>
          <p:cNvGrpSpPr/>
          <p:nvPr/>
        </p:nvGrpSpPr>
        <p:grpSpPr>
          <a:xfrm>
            <a:off x="5857885" y="3143248"/>
            <a:ext cx="3143270" cy="2143139"/>
            <a:chOff x="5857885" y="3143248"/>
            <a:chExt cx="3143270" cy="2143139"/>
          </a:xfrm>
        </p:grpSpPr>
        <p:sp>
          <p:nvSpPr>
            <p:cNvPr id="6" name="テキスト ボックス 5"/>
            <p:cNvSpPr txBox="1"/>
            <p:nvPr/>
          </p:nvSpPr>
          <p:spPr>
            <a:xfrm>
              <a:off x="6500826" y="3143248"/>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flipH="1">
              <a:off x="6939548" y="3347469"/>
              <a:ext cx="86969" cy="153591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383576" y="3633220"/>
              <a:ext cx="841725" cy="1893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740766" y="3990410"/>
              <a:ext cx="841725" cy="1178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0" y="4633351"/>
              <a:ext cx="1127477" cy="178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分配法則</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結合法則</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kumimoji="1" lang="en-US" altLang="ja-JP" sz="2400" dirty="0" smtClean="0"/>
              <a:t>For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結合させた形に統一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a:t>
            </a:r>
            <a:r>
              <a:rPr kumimoji="1" lang="ja-JP" altLang="en-US" sz="3200" dirty="0" smtClean="0"/>
              <a:t>いく</a:t>
            </a:r>
            <a:endParaRPr kumimoji="1" lang="en-US" altLang="ja-JP" sz="3200" dirty="0" smtClean="0"/>
          </a:p>
          <a:p>
            <a:r>
              <a:rPr lang="ja-JP" altLang="en-US" sz="3200" dirty="0" smtClean="0"/>
              <a:t>そうすること</a:t>
            </a:r>
            <a:r>
              <a:rPr lang="ja-JP" altLang="en-US" sz="3200" dirty="0" smtClean="0"/>
              <a:t>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8" name="コンテンツ プレースホルダ 5" descr="answer_flow.eps"/>
          <p:cNvPicPr>
            <a:picLocks noChangeAspect="1"/>
          </p:cNvPicPr>
          <p:nvPr/>
        </p:nvPicPr>
        <p:blipFill>
          <a:blip r:embed="rId3" cstate="print"/>
          <a:stretch>
            <a:fillRect/>
          </a:stretch>
        </p:blipFill>
        <p:spPr bwMode="gray">
          <a:xfrm>
            <a:off x="642910" y="2035103"/>
            <a:ext cx="8245506" cy="48228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pic>
        <p:nvPicPr>
          <p:cNvPr id="4" name="コンテンツ プレースホルダ 3" descr="system_all.eps"/>
          <p:cNvPicPr>
            <a:picLocks noGrp="1" noChangeAspect="1"/>
          </p:cNvPicPr>
          <p:nvPr>
            <p:ph idx="1"/>
          </p:nvPr>
        </p:nvPicPr>
        <p:blipFill>
          <a:blip r:embed="rId3" cstate="print"/>
          <a:stretch>
            <a:fillRect/>
          </a:stretch>
        </p:blipFill>
        <p:spPr>
          <a:xfrm>
            <a:off x="285720" y="1928802"/>
            <a:ext cx="8643998" cy="521495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684212" y="1412875"/>
            <a:ext cx="8102629" cy="4897438"/>
          </a:xfrm>
        </p:spPr>
        <p:txBody>
          <a:bodyPr/>
          <a:lstStyle/>
          <a:p>
            <a:r>
              <a:rPr lang="ja-JP" altLang="en-US" sz="3200" dirty="0" smtClean="0"/>
              <a:t>まとめ</a:t>
            </a:r>
            <a:endParaRPr lang="en-US" altLang="ja-JP" sz="3200" dirty="0" smtClean="0"/>
          </a:p>
          <a:p>
            <a:pPr lvl="1"/>
            <a:r>
              <a:rPr lang="ja-JP" altLang="en-US" sz="2800" dirty="0" smtClean="0"/>
              <a:t>問題生成の軽減を行うため問題の　　　　　　　　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自動生成した問題の評価</a:t>
            </a:r>
            <a:endParaRPr lang="en-US" altLang="ja-JP" sz="2800" dirty="0" smtClean="0"/>
          </a:p>
          <a:p>
            <a:pPr lvl="1"/>
            <a:r>
              <a:rPr lang="ja-JP" altLang="en-US" sz="2800" dirty="0" smtClean="0"/>
              <a:t>未実装部分の実装</a:t>
            </a:r>
            <a:endParaRPr lang="en-US" altLang="ja-JP" sz="2800" dirty="0" smtClean="0"/>
          </a:p>
          <a:p>
            <a:pPr lvl="1"/>
            <a:r>
              <a:rPr lang="ja-JP" altLang="en-US" sz="2800" dirty="0" smtClean="0"/>
              <a:t>システムの有用性の評価を行うための評価実験</a:t>
            </a:r>
            <a:endParaRPr lang="en-US" altLang="ja-JP" sz="2800" dirty="0" smtClean="0"/>
          </a:p>
          <a:p>
            <a:pPr lvl="1"/>
            <a:endParaRPr lang="en-US" altLang="ja-JP" sz="2800" dirty="0" smtClean="0"/>
          </a:p>
          <a:p>
            <a:endParaRPr kumimoji="1" lang="ja-JP" alt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2800" dirty="0" smtClean="0"/>
          </a:p>
          <a:p>
            <a:r>
              <a:rPr kumimoji="1" lang="ja-JP" altLang="en-US" sz="3200" dirty="0" smtClean="0"/>
              <a:t>概念や文法の理解や知識の定着などが</a:t>
            </a:r>
            <a:r>
              <a:rPr lang="ja-JP" altLang="en-US" sz="3200" dirty="0" smtClean="0"/>
              <a:t>　　　きちんと</a:t>
            </a:r>
            <a:r>
              <a:rPr kumimoji="1" lang="ja-JP" altLang="en-US" sz="3200" dirty="0" smtClean="0"/>
              <a:t>出来るとは限らない</a:t>
            </a:r>
            <a:endParaRPr kumimoji="1"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学習者に問題を出題し、解かせるという　</a:t>
            </a:r>
            <a:r>
              <a:rPr kumimoji="1" lang="ja-JP" altLang="en-US" sz="3200" dirty="0" smtClean="0"/>
              <a:t>演習</a:t>
            </a:r>
            <a:r>
              <a:rPr lang="ja-JP" altLang="en-US" sz="3200" dirty="0" smtClean="0"/>
              <a:t>形式の</a:t>
            </a:r>
            <a:r>
              <a:rPr kumimoji="1" lang="ja-JP" altLang="en-US" sz="3200" dirty="0" smtClean="0"/>
              <a:t>学習</a:t>
            </a:r>
            <a:r>
              <a:rPr kumimoji="1" lang="ja-JP" altLang="en-US" sz="3200" dirty="0" smtClean="0"/>
              <a:t>が行われていた</a:t>
            </a:r>
            <a:endParaRPr kumimoji="1" lang="en-US" altLang="ja-JP" sz="3200" dirty="0" smtClean="0"/>
          </a:p>
          <a:p>
            <a:endParaRPr lang="en-US" altLang="ja-JP" sz="3200" dirty="0" smtClean="0"/>
          </a:p>
          <a:p>
            <a:r>
              <a:rPr lang="ja-JP" altLang="en-US" sz="3200" dirty="0" smtClean="0"/>
              <a:t>自動で出題される問題</a:t>
            </a:r>
            <a:r>
              <a:rPr kumimoji="1" lang="ja-JP" altLang="en-US" sz="3200" dirty="0" smtClean="0"/>
              <a:t>を解いていく　　　　学習システムが研究されている</a:t>
            </a:r>
            <a:endParaRPr kumimoji="1" lang="en-US" altLang="ja-JP" sz="3200" dirty="0" smtClean="0"/>
          </a:p>
          <a:p>
            <a:r>
              <a:rPr lang="ja-JP" altLang="en-US" sz="3200" dirty="0" smtClean="0"/>
              <a:t>多くのシステムが穴埋め問題を採用</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ja-JP" altLang="en-US" sz="2800"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問題作成者がソースコードを登録するだけでソースコード中の単語を穴にし、穴埋め問題を作成し出題する（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316944" cy="4897438"/>
          </a:xfrm>
        </p:spPr>
        <p:txBody>
          <a:bodyPr/>
          <a:lstStyle/>
          <a:p>
            <a:r>
              <a:rPr kumimoji="1" lang="ja-JP" altLang="en-US" sz="3200" dirty="0" smtClean="0"/>
              <a:t>問題作成に多大な手間がかかる</a:t>
            </a:r>
            <a:endParaRPr kumimoji="1" lang="en-US" altLang="ja-JP" sz="3200" dirty="0" smtClean="0"/>
          </a:p>
          <a:p>
            <a:endParaRPr lang="en-US" altLang="ja-JP" sz="320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endParaRPr kumimoji="1" lang="en-US" altLang="ja-JP" sz="3200" dirty="0" smtClean="0"/>
          </a:p>
          <a:p>
            <a:r>
              <a:rPr lang="ja-JP" altLang="en-US" sz="3200" dirty="0" smtClean="0"/>
              <a:t>学習者ごとに適した問題が出題されない</a:t>
            </a:r>
            <a:endParaRPr lang="en-US" altLang="ja-JP" sz="3200" dirty="0" smtClean="0"/>
          </a:p>
          <a:p>
            <a:endParaRPr kumimoji="1" lang="en-US" altLang="ja-JP"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a:t>
            </a:r>
            <a:r>
              <a:rPr kumimoji="1" lang="ja-JP" altLang="en-US" dirty="0" smtClean="0"/>
              <a:t>目的</a:t>
            </a:r>
            <a:endParaRPr kumimoji="1" lang="ja-JP" altLang="en-US" dirty="0"/>
          </a:p>
        </p:txBody>
      </p:sp>
      <p:sp>
        <p:nvSpPr>
          <p:cNvPr id="3" name="コンテンツ プレースホルダ 2"/>
          <p:cNvSpPr>
            <a:spLocks noGrp="1"/>
          </p:cNvSpPr>
          <p:nvPr>
            <p:ph idx="1"/>
          </p:nvPr>
        </p:nvSpPr>
        <p:spPr>
          <a:xfrm>
            <a:off x="684212" y="1412875"/>
            <a:ext cx="8316943" cy="4897438"/>
          </a:xfrm>
        </p:spPr>
        <p:txBody>
          <a:bodyPr/>
          <a:lstStyle/>
          <a:p>
            <a:r>
              <a:rPr lang="ja-JP" altLang="en-US" sz="3200" dirty="0" smtClean="0"/>
              <a:t>問題作成時の問題作成者の手間を軽減する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lang="en-US" altLang="ja-JP" sz="3200" dirty="0" smtClean="0"/>
          </a:p>
          <a:p>
            <a:endParaRPr kumimoji="1" lang="en-US" altLang="ja-JP" sz="3200" dirty="0" smtClean="0"/>
          </a:p>
          <a:p>
            <a:r>
              <a:rPr kumimoji="1" lang="ja-JP" altLang="en-US" sz="3200" dirty="0" smtClean="0"/>
              <a:t>学習者に合わせた出題が出来る</a:t>
            </a:r>
            <a:endParaRPr kumimoji="1" lang="en-US" altLang="ja-JP" sz="3200" dirty="0" smtClean="0"/>
          </a:p>
          <a:p>
            <a:endParaRPr lang="en-US" altLang="ja-JP" sz="3200" dirty="0" smtClean="0"/>
          </a:p>
          <a:p>
            <a:r>
              <a:rPr kumimoji="1" lang="ja-JP" altLang="en-US" sz="3200" dirty="0" smtClean="0"/>
              <a:t>学習者の差異を吸収した採点が出来る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問題作成者が作りたい問題を手軽に作れるように自動生成できるようにする</a:t>
            </a:r>
            <a:endParaRPr kumimoji="1" lang="en-US" altLang="ja-JP" sz="3200" dirty="0" smtClean="0"/>
          </a:p>
          <a:p>
            <a:r>
              <a:rPr lang="ja-JP" altLang="en-US" sz="3200" dirty="0" smtClean="0"/>
              <a:t>出題法を用いて自動出題を行えるようにする</a:t>
            </a:r>
            <a:endParaRPr lang="en-US" altLang="ja-JP" sz="3200" dirty="0" smtClean="0"/>
          </a:p>
          <a:p>
            <a:r>
              <a:rPr kumimoji="1" lang="ja-JP" altLang="en-US" sz="3200" dirty="0" smtClean="0"/>
              <a:t>学習者の差異に対応するため構文木を用いて自動採点が出来るようにする</a:t>
            </a:r>
            <a:endParaRPr kumimoji="1" lang="en-US" altLang="ja-JP" sz="3200" dirty="0" smtClean="0"/>
          </a:p>
          <a:p>
            <a:endParaRPr kumimoji="1" lang="ja-JP"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420</TotalTime>
  <Words>1067</Words>
  <Application>Microsoft Office PowerPoint</Application>
  <PresentationFormat>画面に合わせる (4:3)</PresentationFormat>
  <Paragraphs>266</Paragraphs>
  <Slides>34</Slides>
  <Notes>34</Notes>
  <HiddenSlides>2</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TG-kiosk1</vt:lpstr>
      <vt:lpstr>C言語穴埋め問題を用いた 学習システムの実現</vt:lpstr>
      <vt:lpstr>発表の流れ</vt:lpstr>
      <vt:lpstr>背景</vt:lpstr>
      <vt:lpstr>背景</vt:lpstr>
      <vt:lpstr>これまで</vt:lpstr>
      <vt:lpstr>関連研究</vt:lpstr>
      <vt:lpstr>問題点</vt:lpstr>
      <vt:lpstr>研究の目的</vt:lpstr>
      <vt:lpstr>研究のアプローチ</vt:lpstr>
      <vt:lpstr>問題の自動生成</vt:lpstr>
      <vt:lpstr>問題の自動生成</vt:lpstr>
      <vt:lpstr>穴埋め問題自動生成システム</vt:lpstr>
      <vt:lpstr>問題点</vt:lpstr>
      <vt:lpstr>問題の自動生成の流れ</vt:lpstr>
      <vt:lpstr>問題作成意図</vt:lpstr>
      <vt:lpstr>問題作成意図</vt:lpstr>
      <vt:lpstr>問題生成</vt:lpstr>
      <vt:lpstr>自動出題</vt:lpstr>
      <vt:lpstr>出題手法</vt:lpstr>
      <vt:lpstr>関連性を用いた出題</vt:lpstr>
      <vt:lpstr>形成的評価と総括的評価を用いた出題</vt:lpstr>
      <vt:lpstr>出題の流れ</vt:lpstr>
      <vt:lpstr>自動採点</vt:lpstr>
      <vt:lpstr>採点時の問題点</vt:lpstr>
      <vt:lpstr>対応テーブルによる変数の比較</vt:lpstr>
      <vt:lpstr>正規フォーマットへの変換</vt:lpstr>
      <vt:lpstr>構文木同士の比較</vt:lpstr>
      <vt:lpstr>採点の流れ</vt:lpstr>
      <vt:lpstr>システムの全体像</vt:lpstr>
      <vt:lpstr>デモ</vt:lpstr>
      <vt:lpstr>まとめと今後の課題</vt:lpstr>
      <vt:lpstr>スライド 32</vt:lpstr>
      <vt:lpstr>構文解析</vt:lpstr>
      <vt:lpstr>問題作成ルール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20</cp:revision>
  <dcterms:created xsi:type="dcterms:W3CDTF">2010-01-27T04:53:02Z</dcterms:created>
  <dcterms:modified xsi:type="dcterms:W3CDTF">2010-01-28T07:46:58Z</dcterms:modified>
</cp:coreProperties>
</file>