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handoutMasterIdLst>
    <p:handoutMasterId r:id="rId19"/>
  </p:handoutMasterIdLst>
  <p:sldIdLst>
    <p:sldId id="256" r:id="rId2"/>
    <p:sldId id="266" r:id="rId3"/>
    <p:sldId id="267" r:id="rId4"/>
    <p:sldId id="275" r:id="rId5"/>
    <p:sldId id="276" r:id="rId6"/>
    <p:sldId id="277" r:id="rId7"/>
    <p:sldId id="278" r:id="rId8"/>
    <p:sldId id="279" r:id="rId9"/>
    <p:sldId id="280" r:id="rId10"/>
    <p:sldId id="268" r:id="rId11"/>
    <p:sldId id="273" r:id="rId12"/>
    <p:sldId id="274" r:id="rId13"/>
    <p:sldId id="269" r:id="rId14"/>
    <p:sldId id="270" r:id="rId15"/>
    <p:sldId id="271"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248" autoAdjust="0"/>
    <p:restoredTop sz="94660"/>
  </p:normalViewPr>
  <p:slideViewPr>
    <p:cSldViewPr>
      <p:cViewPr varScale="1">
        <p:scale>
          <a:sx n="73" d="100"/>
          <a:sy n="73" d="100"/>
        </p:scale>
        <p:origin x="-858" y="-102"/>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10/23/2021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10/23/2021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932558" y="5870575"/>
            <a:ext cx="1600200" cy="377825"/>
          </a:xfrm>
        </p:spPr>
        <p:txBody>
          <a:bodyPr/>
          <a:lstStyle/>
          <a:p>
            <a:fld id="{F9F2E34D-57B0-41D5-A7AF-DF10D1068115}" type="datetime1">
              <a:rPr lang="en-US" smtClean="0"/>
              <a:pPr/>
              <a:t>10/23/2021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
        <p:nvSpPr>
          <p:cNvPr id="9" name="Rectangle 8"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CC0096-1860-4642-9CD2-0079EA5E7CD1}" type="datetimeFigureOut">
              <a:rPr lang="en-US" smtClean="0"/>
              <a:pPr/>
              <a:t>10/23/2021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1375A4-56A4-47D6-9801-1991572033F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65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685800"/>
            <a:ext cx="7197726" cy="1718731"/>
          </a:xfrm>
        </p:spPr>
        <p:txBody>
          <a:bodyPr/>
          <a:lstStyle/>
          <a:p>
            <a:r>
              <a:rPr lang="en-US" dirty="0"/>
              <a:t>Air Quality Measurement Device</a:t>
            </a:r>
            <a:endParaRPr dirty="0"/>
          </a:p>
        </p:txBody>
      </p:sp>
      <p:sp>
        <p:nvSpPr>
          <p:cNvPr id="3" name="Subtitle 2"/>
          <p:cNvSpPr>
            <a:spLocks noGrp="1"/>
          </p:cNvSpPr>
          <p:nvPr>
            <p:ph type="subTitle" idx="1"/>
          </p:nvPr>
        </p:nvSpPr>
        <p:spPr>
          <a:xfrm>
            <a:off x="3886200" y="2514600"/>
            <a:ext cx="7197726" cy="3657600"/>
          </a:xfrm>
        </p:spPr>
        <p:txBody>
          <a:bodyPr>
            <a:noAutofit/>
          </a:bodyPr>
          <a:lstStyle/>
          <a:p>
            <a:r>
              <a:rPr lang="en-US" sz="3200" u="sng" dirty="0" smtClean="0">
                <a:solidFill>
                  <a:schemeClr val="accent2">
                    <a:lumMod val="60000"/>
                    <a:lumOff val="40000"/>
                  </a:schemeClr>
                </a:solidFill>
              </a:rPr>
              <a:t>Project Presentation</a:t>
            </a:r>
          </a:p>
          <a:p>
            <a:endParaRPr lang="en-US" sz="3200" dirty="0" smtClean="0">
              <a:solidFill>
                <a:schemeClr val="accent2">
                  <a:lumMod val="60000"/>
                  <a:lumOff val="40000"/>
                </a:schemeClr>
              </a:solidFill>
            </a:endParaRPr>
          </a:p>
          <a:p>
            <a:r>
              <a:rPr lang="en-US" sz="4000" dirty="0" smtClean="0">
                <a:solidFill>
                  <a:schemeClr val="accent3">
                    <a:lumMod val="20000"/>
                    <a:lumOff val="80000"/>
                  </a:schemeClr>
                </a:solidFill>
                <a:latin typeface="PWRoughs" pitchFamily="2" charset="0"/>
                <a:ea typeface="PWRoughs" pitchFamily="2" charset="0"/>
              </a:rPr>
              <a:t>Team 5c</a:t>
            </a:r>
            <a:endParaRPr lang="en-US" sz="4000" dirty="0" smtClean="0">
              <a:solidFill>
                <a:schemeClr val="accent3">
                  <a:lumMod val="20000"/>
                  <a:lumOff val="80000"/>
                </a:schemeClr>
              </a:solidFill>
              <a:latin typeface="PWRoughs" pitchFamily="2" charset="0"/>
              <a:ea typeface="PWRoughs" pitchFamily="2" charset="0"/>
            </a:endParaRPr>
          </a:p>
          <a:p>
            <a:r>
              <a:rPr lang="en-US" sz="3200" dirty="0" smtClean="0">
                <a:solidFill>
                  <a:schemeClr val="tx1"/>
                </a:solidFill>
              </a:rPr>
              <a:t>C183059 : </a:t>
            </a:r>
            <a:r>
              <a:rPr lang="en-US" sz="3200" dirty="0" err="1" smtClean="0">
                <a:solidFill>
                  <a:schemeClr val="tx1"/>
                </a:solidFill>
              </a:rPr>
              <a:t>Akther</a:t>
            </a:r>
            <a:r>
              <a:rPr lang="en-US" sz="3200" dirty="0" smtClean="0">
                <a:solidFill>
                  <a:schemeClr val="tx1"/>
                </a:solidFill>
              </a:rPr>
              <a:t> </a:t>
            </a:r>
            <a:r>
              <a:rPr lang="en-US" sz="3200" dirty="0" err="1" smtClean="0">
                <a:solidFill>
                  <a:schemeClr val="tx1"/>
                </a:solidFill>
              </a:rPr>
              <a:t>uz</a:t>
            </a:r>
            <a:r>
              <a:rPr lang="en-US" sz="3200" dirty="0" smtClean="0">
                <a:solidFill>
                  <a:schemeClr val="tx1"/>
                </a:solidFill>
              </a:rPr>
              <a:t> </a:t>
            </a:r>
            <a:r>
              <a:rPr lang="en-US" sz="3200" dirty="0" err="1" smtClean="0">
                <a:solidFill>
                  <a:schemeClr val="tx1"/>
                </a:solidFill>
              </a:rPr>
              <a:t>zaman</a:t>
            </a:r>
            <a:endParaRPr lang="en-US" sz="3200" dirty="0" smtClean="0">
              <a:solidFill>
                <a:schemeClr val="tx1"/>
              </a:solidFill>
            </a:endParaRPr>
          </a:p>
          <a:p>
            <a:r>
              <a:rPr lang="en-US" sz="3200" dirty="0" smtClean="0">
                <a:solidFill>
                  <a:schemeClr val="tx1"/>
                </a:solidFill>
              </a:rPr>
              <a:t>C183050 : </a:t>
            </a:r>
            <a:r>
              <a:rPr lang="en-US" sz="3200" dirty="0" err="1" smtClean="0">
                <a:solidFill>
                  <a:schemeClr val="tx1"/>
                </a:solidFill>
              </a:rPr>
              <a:t>Nurul</a:t>
            </a:r>
            <a:r>
              <a:rPr lang="en-US" sz="3200" dirty="0" smtClean="0">
                <a:solidFill>
                  <a:schemeClr val="tx1"/>
                </a:solidFill>
              </a:rPr>
              <a:t> </a:t>
            </a:r>
            <a:r>
              <a:rPr lang="en-US" sz="3200" dirty="0" err="1" smtClean="0">
                <a:solidFill>
                  <a:schemeClr val="tx1"/>
                </a:solidFill>
              </a:rPr>
              <a:t>Karim</a:t>
            </a:r>
            <a:r>
              <a:rPr lang="en-US" sz="3200" dirty="0" smtClean="0">
                <a:solidFill>
                  <a:schemeClr val="tx1"/>
                </a:solidFill>
              </a:rPr>
              <a:t> </a:t>
            </a:r>
            <a:r>
              <a:rPr lang="en-US" sz="3200" dirty="0" err="1" smtClean="0">
                <a:solidFill>
                  <a:schemeClr val="tx1"/>
                </a:solidFill>
              </a:rPr>
              <a:t>Symon</a:t>
            </a:r>
            <a:endParaRPr lang="en-US" sz="3200" dirty="0" smtClean="0">
              <a:solidFill>
                <a:schemeClr val="tx1"/>
              </a:solidFill>
            </a:endParaRPr>
          </a:p>
          <a:p>
            <a:r>
              <a:rPr lang="en-US" sz="3200" dirty="0" smtClean="0">
                <a:solidFill>
                  <a:schemeClr val="tx1"/>
                </a:solidFill>
              </a:rPr>
              <a:t>C191096 : Mohammad </a:t>
            </a:r>
            <a:r>
              <a:rPr lang="en-US" sz="3200" dirty="0" err="1" smtClean="0">
                <a:solidFill>
                  <a:schemeClr val="tx1"/>
                </a:solidFill>
              </a:rPr>
              <a:t>Toufiqul</a:t>
            </a:r>
            <a:r>
              <a:rPr lang="en-US" sz="3200" dirty="0" smtClean="0">
                <a:solidFill>
                  <a:schemeClr val="tx1"/>
                </a:solidFill>
              </a:rPr>
              <a:t> </a:t>
            </a:r>
            <a:r>
              <a:rPr lang="en-US" sz="3200" dirty="0" err="1" smtClean="0">
                <a:solidFill>
                  <a:schemeClr val="tx1"/>
                </a:solidFill>
              </a:rPr>
              <a:t>Alam</a:t>
            </a:r>
            <a:endParaRPr lang="en-US" sz="3200" dirty="0" smtClean="0">
              <a:solidFill>
                <a:schemeClr val="tx1"/>
              </a:solidFill>
            </a:endParaRPr>
          </a:p>
        </p:txBody>
      </p:sp>
    </p:spTree>
    <p:extLst>
      <p:ext uri="{BB962C8B-B14F-4D97-AF65-F5344CB8AC3E}">
        <p14:creationId xmlns=""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295400"/>
            <a:ext cx="4419599" cy="1456267"/>
          </a:xfrm>
        </p:spPr>
        <p:txBody>
          <a:bodyPr/>
          <a:lstStyle/>
          <a:p>
            <a:r>
              <a:rPr lang="en-US" b="1" dirty="0" smtClean="0">
                <a:solidFill>
                  <a:schemeClr val="accent3">
                    <a:lumMod val="60000"/>
                    <a:lumOff val="40000"/>
                  </a:schemeClr>
                </a:solidFill>
              </a:rPr>
              <a:t>Software </a:t>
            </a:r>
            <a:r>
              <a:rPr lang="en-US" b="1" dirty="0">
                <a:solidFill>
                  <a:schemeClr val="accent3">
                    <a:lumMod val="60000"/>
                    <a:lumOff val="40000"/>
                  </a:schemeClr>
                </a:solidFill>
              </a:rPr>
              <a:t>we used</a:t>
            </a:r>
          </a:p>
        </p:txBody>
      </p:sp>
      <p:sp>
        <p:nvSpPr>
          <p:cNvPr id="3" name="Content Placeholder 2"/>
          <p:cNvSpPr>
            <a:spLocks noGrp="1"/>
          </p:cNvSpPr>
          <p:nvPr>
            <p:ph idx="1"/>
          </p:nvPr>
        </p:nvSpPr>
        <p:spPr>
          <a:xfrm>
            <a:off x="1524000" y="1828800"/>
            <a:ext cx="5715000" cy="4267200"/>
          </a:xfrm>
        </p:spPr>
        <p:txBody>
          <a:bodyPr/>
          <a:lstStyle/>
          <a:p>
            <a:pPr>
              <a:buNone/>
            </a:pPr>
            <a:r>
              <a:rPr lang="en-US" sz="2800" b="1" u="sng" dirty="0" smtClean="0"/>
              <a:t>Arduino IDE</a:t>
            </a:r>
          </a:p>
          <a:p>
            <a:pPr marL="0" indent="0">
              <a:buNone/>
            </a:pPr>
            <a:r>
              <a:rPr lang="en-GB" dirty="0"/>
              <a:t>To Program Arduino Uno we need IDE. Arduino IDE contains a text editor for writing code, a message area, a text console, a toolbar with buttons for common functions and a series of menus. It connects to the </a:t>
            </a:r>
            <a:r>
              <a:rPr lang="en-GB" dirty="0" smtClean="0"/>
              <a:t>Arduino hardware </a:t>
            </a:r>
            <a:r>
              <a:rPr lang="en-GB" dirty="0"/>
              <a:t>to upload programs and communicate with them.</a:t>
            </a:r>
            <a:endParaRPr lang="en-US" dirty="0"/>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 xmlns:a14="http://schemas.microsoft.com/office/drawing/2010/main" val="0"/>
              </a:ext>
            </a:extLst>
          </a:blip>
          <a:srcRect t="2893" r="79259" b="24579"/>
          <a:stretch/>
        </p:blipFill>
        <p:spPr>
          <a:xfrm>
            <a:off x="7543800" y="457200"/>
            <a:ext cx="4114800" cy="5730766"/>
          </a:xfrm>
          <a:prstGeom prst="rect">
            <a:avLst/>
          </a:prstGeom>
        </p:spPr>
        <p:style>
          <a:lnRef idx="0">
            <a:schemeClr val="accent3"/>
          </a:lnRef>
          <a:fillRef idx="3">
            <a:schemeClr val="accent3"/>
          </a:fillRef>
          <a:effectRef idx="3">
            <a:schemeClr val="accent3"/>
          </a:effectRef>
          <a:fontRef idx="minor">
            <a:schemeClr val="lt1"/>
          </a:fontRef>
        </p:style>
      </p:pic>
      <p:sp>
        <p:nvSpPr>
          <p:cNvPr id="5" name="TextBox 4"/>
          <p:cNvSpPr txBox="1"/>
          <p:nvPr/>
        </p:nvSpPr>
        <p:spPr>
          <a:xfrm>
            <a:off x="9062430" y="6324600"/>
            <a:ext cx="1077539" cy="369332"/>
          </a:xfrm>
          <a:prstGeom prst="rect">
            <a:avLst/>
          </a:prstGeom>
          <a:noFill/>
        </p:spPr>
        <p:txBody>
          <a:bodyPr wrap="none" rtlCol="0">
            <a:spAutoFit/>
          </a:bodyPr>
          <a:lstStyle/>
          <a:p>
            <a:r>
              <a:rPr lang="en-US" dirty="0" smtClean="0"/>
              <a:t>Our code</a:t>
            </a:r>
            <a:endParaRPr lang="en-US" dirty="0"/>
          </a:p>
        </p:txBody>
      </p:sp>
    </p:spTree>
    <p:extLst>
      <p:ext uri="{BB962C8B-B14F-4D97-AF65-F5344CB8AC3E}">
        <p14:creationId xmlns="" xmlns:p14="http://schemas.microsoft.com/office/powerpoint/2010/main" val="35589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1" y="0"/>
            <a:ext cx="5029199" cy="1456267"/>
          </a:xfrm>
        </p:spPr>
        <p:txBody>
          <a:bodyPr>
            <a:normAutofit/>
          </a:bodyPr>
          <a:lstStyle/>
          <a:p>
            <a:r>
              <a:rPr lang="en-US" sz="2800" b="1" dirty="0" smtClean="0">
                <a:solidFill>
                  <a:schemeClr val="accent3">
                    <a:lumMod val="60000"/>
                    <a:lumOff val="40000"/>
                  </a:schemeClr>
                </a:solidFill>
              </a:rPr>
              <a:t>Simulation (Using Proteus)</a:t>
            </a:r>
            <a:endParaRPr lang="en-US" sz="2800" b="1" dirty="0">
              <a:solidFill>
                <a:schemeClr val="accent3">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992369" y="1143000"/>
            <a:ext cx="9642191" cy="5421086"/>
          </a:xfrm>
        </p:spPr>
      </p:pic>
    </p:spTree>
    <p:extLst>
      <p:ext uri="{BB962C8B-B14F-4D97-AF65-F5344CB8AC3E}">
        <p14:creationId xmlns="" xmlns:p14="http://schemas.microsoft.com/office/powerpoint/2010/main" val="3190765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1" y="0"/>
            <a:ext cx="5029199" cy="1456267"/>
          </a:xfrm>
        </p:spPr>
        <p:txBody>
          <a:bodyPr>
            <a:normAutofit/>
          </a:bodyPr>
          <a:lstStyle/>
          <a:p>
            <a:r>
              <a:rPr lang="en-US" sz="2800" b="1" dirty="0" smtClean="0">
                <a:solidFill>
                  <a:schemeClr val="accent3">
                    <a:lumMod val="60000"/>
                    <a:lumOff val="40000"/>
                  </a:schemeClr>
                </a:solidFill>
              </a:rPr>
              <a:t>Simulation ( Running)</a:t>
            </a:r>
            <a:endParaRPr lang="en-US" sz="2800" b="1" dirty="0">
              <a:solidFill>
                <a:schemeClr val="accent3">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992369" y="1143000"/>
            <a:ext cx="9642191" cy="5421085"/>
          </a:xfrm>
        </p:spPr>
      </p:pic>
    </p:spTree>
    <p:extLst>
      <p:ext uri="{BB962C8B-B14F-4D97-AF65-F5344CB8AC3E}">
        <p14:creationId xmlns="" xmlns:p14="http://schemas.microsoft.com/office/powerpoint/2010/main" val="3190765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a:t>
            </a:r>
            <a:endParaRPr lang="en-US" dirty="0"/>
          </a:p>
        </p:txBody>
      </p:sp>
      <p:sp>
        <p:nvSpPr>
          <p:cNvPr id="3" name="Content Placeholder 2"/>
          <p:cNvSpPr>
            <a:spLocks noGrp="1"/>
          </p:cNvSpPr>
          <p:nvPr>
            <p:ph idx="1"/>
          </p:nvPr>
        </p:nvSpPr>
        <p:spPr/>
        <p:txBody>
          <a:bodyPr>
            <a:normAutofit/>
          </a:bodyPr>
          <a:lstStyle/>
          <a:p>
            <a:pPr lvl="0"/>
            <a:r>
              <a:rPr lang="en-GB" dirty="0"/>
              <a:t>As the device is powered, the Arduino board loads the required libraries.</a:t>
            </a:r>
            <a:endParaRPr lang="en-US" dirty="0"/>
          </a:p>
          <a:p>
            <a:pPr lvl="0"/>
            <a:r>
              <a:rPr lang="en-GB" dirty="0"/>
              <a:t>The analog voltage sensed at the pin A0 of the Arduino is converted to a digital value by using the in-built ADC channel of the Arduino.</a:t>
            </a:r>
            <a:endParaRPr lang="en-US" dirty="0"/>
          </a:p>
          <a:p>
            <a:pPr lvl="0"/>
            <a:r>
              <a:rPr lang="en-GB" dirty="0"/>
              <a:t> The Arduino board has 10-bit ADC channels, so the digitized value ranges from 0 to 1023. The digitized value can be assumed proportional to the concentration of gases in PPM.</a:t>
            </a:r>
            <a:endParaRPr lang="en-US" dirty="0"/>
          </a:p>
          <a:p>
            <a:r>
              <a:rPr lang="en-GB" dirty="0"/>
              <a:t> </a:t>
            </a:r>
            <a:r>
              <a:rPr lang="en-IN" dirty="0"/>
              <a:t>The VCC and Ground terminals of the </a:t>
            </a:r>
            <a:r>
              <a:rPr lang="en-IN" dirty="0" smtClean="0"/>
              <a:t>MQ-135 sensor </a:t>
            </a:r>
            <a:r>
              <a:rPr lang="en-IN" dirty="0"/>
              <a:t>are connected to the common VCC and Ground. The Analog Output pin of the sensor is connected to the A0 pin of the Arduino. </a:t>
            </a:r>
            <a:endParaRPr lang="en-IN" dirty="0" smtClean="0"/>
          </a:p>
          <a:p>
            <a:pPr lvl="0"/>
            <a:r>
              <a:rPr lang="en-GB" dirty="0" smtClean="0"/>
              <a:t>The </a:t>
            </a:r>
            <a:r>
              <a:rPr lang="en-GB" dirty="0"/>
              <a:t>code is uploaded on the board using the USB drive and then run. The output is observed on the LCD directly in PPM unit</a:t>
            </a:r>
            <a:r>
              <a:rPr lang="en-GB" dirty="0" smtClean="0"/>
              <a:t>.</a:t>
            </a:r>
            <a:endParaRPr lang="en-US" dirty="0"/>
          </a:p>
        </p:txBody>
      </p:sp>
    </p:spTree>
    <p:extLst>
      <p:ext uri="{BB962C8B-B14F-4D97-AF65-F5344CB8AC3E}">
        <p14:creationId xmlns="" xmlns:p14="http://schemas.microsoft.com/office/powerpoint/2010/main" val="1594448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worked</a:t>
            </a:r>
            <a:endParaRPr lang="en-US" dirty="0"/>
          </a:p>
        </p:txBody>
      </p:sp>
      <p:sp>
        <p:nvSpPr>
          <p:cNvPr id="3" name="Content Placeholder 2"/>
          <p:cNvSpPr>
            <a:spLocks noGrp="1"/>
          </p:cNvSpPr>
          <p:nvPr>
            <p:ph idx="1"/>
          </p:nvPr>
        </p:nvSpPr>
        <p:spPr>
          <a:xfrm>
            <a:off x="685801" y="1447800"/>
            <a:ext cx="10131425" cy="3649133"/>
          </a:xfrm>
        </p:spPr>
        <p:txBody>
          <a:bodyPr/>
          <a:lstStyle/>
          <a:p>
            <a:r>
              <a:rPr lang="en-GB" dirty="0"/>
              <a:t>The 16X2 LCD display is used to monitor the sensor values read by the Arduino board from MQ-135. It is interfaced with the Arduino Uno by connecting its data pins D4 to D7 with pins 5 down to 2 of the controller respectively. The RS and E pins of the LCD are connected to pins 12 and 11 of the controller respectively. The RW pin of the LCD module is connected to the </a:t>
            </a:r>
            <a:r>
              <a:rPr lang="en-GB" dirty="0" smtClean="0"/>
              <a:t>ground. VDD pin is connected to 5v voltage source and V0 is connected to the middle pin of potentiometer. A pin is connected to the 5v through 220 ohm resistor and K to ground.</a:t>
            </a:r>
          </a:p>
          <a:p>
            <a:endParaRPr lang="en-US" dirty="0"/>
          </a:p>
        </p:txBody>
      </p:sp>
      <p:pic>
        <p:nvPicPr>
          <p:cNvPr id="4" name="Picture 3"/>
          <p:cNvPicPr/>
          <p:nvPr/>
        </p:nvPicPr>
        <p:blipFill>
          <a:blip r:embed="rId2">
            <a:extLst>
              <a:ext uri="{28A0092B-C50C-407E-A947-70E740481C1C}">
                <a14:useLocalDpi xmlns="" xmlns:a14="http://schemas.microsoft.com/office/drawing/2010/main" val="0"/>
              </a:ext>
            </a:extLst>
          </a:blip>
          <a:srcRect/>
          <a:stretch>
            <a:fillRect/>
          </a:stretch>
        </p:blipFill>
        <p:spPr bwMode="auto">
          <a:xfrm>
            <a:off x="3352800" y="4114800"/>
            <a:ext cx="5105400"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552551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worked</a:t>
            </a:r>
          </a:p>
        </p:txBody>
      </p:sp>
      <p:sp>
        <p:nvSpPr>
          <p:cNvPr id="3" name="Content Placeholder 2"/>
          <p:cNvSpPr>
            <a:spLocks noGrp="1"/>
          </p:cNvSpPr>
          <p:nvPr>
            <p:ph idx="1"/>
          </p:nvPr>
        </p:nvSpPr>
        <p:spPr/>
        <p:txBody>
          <a:bodyPr>
            <a:normAutofit/>
          </a:bodyPr>
          <a:lstStyle/>
          <a:p>
            <a:r>
              <a:rPr lang="en-US" dirty="0" smtClean="0"/>
              <a:t>The other two pins of potentiometer connected to the common 5v source slot of breadboard and common ground. The potentiometer will control the contrast of the LCD.</a:t>
            </a:r>
          </a:p>
          <a:p>
            <a:r>
              <a:rPr lang="en-US" dirty="0" smtClean="0"/>
              <a:t>The MQ-135 sensor’s Vcc pin connects to the common 5v source slot, GND pin connects to the common ground slot and A0 pin connects to the analog A0 pin of the Arduino.</a:t>
            </a:r>
          </a:p>
          <a:p>
            <a:r>
              <a:rPr lang="en-US" dirty="0" smtClean="0"/>
              <a:t>Lastly, after coding in LAPTOP at Arduino IDE, we uploaded the code to the Arduino plugging it by a D type cable. It took 30-60 minutes to warm up the MQ-135 sensor and get the correct Gas measurement in PPM. We used different types of environment and experiments </a:t>
            </a:r>
            <a:r>
              <a:rPr lang="en-US" smtClean="0"/>
              <a:t>on ourselves </a:t>
            </a:r>
            <a:r>
              <a:rPr lang="en-US" dirty="0" smtClean="0"/>
              <a:t>to see the results of our device and It was successfully detecting CO2, Alcohol, Smoke, Naphthalene.</a:t>
            </a:r>
          </a:p>
        </p:txBody>
      </p:sp>
    </p:spTree>
    <p:extLst>
      <p:ext uri="{BB962C8B-B14F-4D97-AF65-F5344CB8AC3E}">
        <p14:creationId xmlns="" xmlns:p14="http://schemas.microsoft.com/office/powerpoint/2010/main" val="2911251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thanks-for-watching-20.gif"/>
          <p:cNvPicPr>
            <a:picLocks noGrp="1" noChangeAspect="1"/>
          </p:cNvPicPr>
          <p:nvPr>
            <p:ph idx="1"/>
          </p:nvPr>
        </p:nvPicPr>
        <p:blipFill>
          <a:blip r:embed="rId2"/>
          <a:stretch>
            <a:fillRect/>
          </a:stretch>
        </p:blipFill>
        <p:spPr>
          <a:xfrm>
            <a:off x="1928" y="762000"/>
            <a:ext cx="12190072" cy="560743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lnSpcReduction="10000"/>
          </a:bodyPr>
          <a:lstStyle/>
          <a:p>
            <a:r>
              <a:rPr lang="en-GB" dirty="0"/>
              <a:t>Growing urbanization and no. of Industrial towns make it a requirement to have a close concern of the environment. Hard to keep monitoring continuously certain sites such as industries, busy traffic signals, villages prone to soil erosion &amp; high ammonia concentration etc</a:t>
            </a:r>
            <a:r>
              <a:rPr lang="en-GB" dirty="0" smtClean="0"/>
              <a:t>.</a:t>
            </a:r>
            <a:r>
              <a:rPr lang="en-GB" dirty="0"/>
              <a:t> </a:t>
            </a:r>
            <a:endParaRPr lang="en-US" dirty="0"/>
          </a:p>
          <a:p>
            <a:r>
              <a:rPr lang="en-GB" dirty="0"/>
              <a:t>Air quality monitoring is the process of assessment of pollutants present in atmosphere by their quantity and types as per air quality standards. Air quality monitoring helps us to take action based on pollutants present in atmosphere to improve air quality</a:t>
            </a:r>
            <a:endParaRPr lang="en-US" dirty="0"/>
          </a:p>
          <a:p>
            <a:r>
              <a:rPr lang="en-GB" dirty="0"/>
              <a:t>The air quality sensor developed by our group senses various gasses but mainly carbon dioxide (CO2) in the environment in PPM (parts per million). </a:t>
            </a:r>
            <a:endParaRPr lang="en-US" dirty="0"/>
          </a:p>
          <a:p>
            <a:r>
              <a:rPr lang="en-GB" dirty="0"/>
              <a:t>The main aim of this project is to develop a device which can monitor PPM in air in real time.</a:t>
            </a:r>
            <a:endParaRPr lang="en-US" dirty="0"/>
          </a:p>
          <a:p>
            <a:r>
              <a:rPr lang="en-GB" dirty="0"/>
              <a:t>The air monitoring device developed in this project is based on Arduino Uno. The sensor used for monitoring the air pollution is MQ-135 gas sensor. The Arduino board connects with the sensor using analog pins. </a:t>
            </a:r>
            <a:endParaRPr lang="en-US" dirty="0"/>
          </a:p>
        </p:txBody>
      </p:sp>
    </p:spTree>
    <p:extLst>
      <p:ext uri="{BB962C8B-B14F-4D97-AF65-F5344CB8AC3E}">
        <p14:creationId xmlns="" xmlns:p14="http://schemas.microsoft.com/office/powerpoint/2010/main" val="4183854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we used</a:t>
            </a:r>
            <a:endParaRPr lang="en-US" dirty="0"/>
          </a:p>
        </p:txBody>
      </p:sp>
      <p:sp>
        <p:nvSpPr>
          <p:cNvPr id="3" name="Content Placeholder 2"/>
          <p:cNvSpPr>
            <a:spLocks noGrp="1"/>
          </p:cNvSpPr>
          <p:nvPr>
            <p:ph idx="1"/>
          </p:nvPr>
        </p:nvSpPr>
        <p:spPr/>
        <p:txBody>
          <a:bodyPr/>
          <a:lstStyle/>
          <a:p>
            <a:pPr lvl="0"/>
            <a:r>
              <a:rPr lang="en-IN" dirty="0"/>
              <a:t>Arduino Uno </a:t>
            </a:r>
            <a:endParaRPr lang="en-US" dirty="0"/>
          </a:p>
          <a:p>
            <a:pPr lvl="0"/>
            <a:r>
              <a:rPr lang="en-IN" dirty="0"/>
              <a:t>MQ135 gas sensor  </a:t>
            </a:r>
            <a:endParaRPr lang="en-US" dirty="0"/>
          </a:p>
          <a:p>
            <a:pPr lvl="0"/>
            <a:r>
              <a:rPr lang="en-IN" dirty="0"/>
              <a:t>Breadboard </a:t>
            </a:r>
            <a:endParaRPr lang="en-US" dirty="0"/>
          </a:p>
          <a:p>
            <a:pPr lvl="0"/>
            <a:r>
              <a:rPr lang="en-IN" dirty="0"/>
              <a:t>Jumper wires </a:t>
            </a:r>
            <a:endParaRPr lang="en-US" dirty="0"/>
          </a:p>
          <a:p>
            <a:pPr lvl="0"/>
            <a:r>
              <a:rPr lang="en-IN" dirty="0"/>
              <a:t>Potentiometer 10k</a:t>
            </a:r>
            <a:endParaRPr lang="en-US" dirty="0"/>
          </a:p>
          <a:p>
            <a:pPr lvl="0"/>
            <a:r>
              <a:rPr lang="en-IN" dirty="0"/>
              <a:t>Resistors 220 </a:t>
            </a:r>
            <a:r>
              <a:rPr lang="en-IN" dirty="0" smtClean="0"/>
              <a:t>ohm</a:t>
            </a:r>
            <a:endParaRPr lang="en-US" dirty="0"/>
          </a:p>
        </p:txBody>
      </p:sp>
      <p:pic>
        <p:nvPicPr>
          <p:cNvPr id="4" name="Picture 3"/>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943600" y="1238885"/>
            <a:ext cx="2259330" cy="1428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stretch>
            <a:fillRect/>
          </a:stretch>
        </p:blipFill>
        <p:spPr>
          <a:xfrm>
            <a:off x="8610600" y="685800"/>
            <a:ext cx="2133600" cy="1524000"/>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943600" y="3055835"/>
            <a:ext cx="2284538" cy="1516165"/>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8574100" y="2590800"/>
            <a:ext cx="2246300" cy="1524000"/>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2" descr="Buy B10K 10K Ohm Potentiometer 6 Pins Split Shaft Rotary Linear Stereo Dual  Taper Potentiometers at affordable prices — free shipping, real reviews  with photos — Joom"/>
          <p:cNvPicPr>
            <a:picLocks noChangeAspect="1" noChangeArrowheads="1"/>
          </p:cNvPicPr>
          <p:nvPr/>
        </p:nvPicPr>
        <p:blipFill>
          <a:blip r:embed="rId6" cstate="print"/>
          <a:srcRect/>
          <a:stretch>
            <a:fillRect/>
          </a:stretch>
        </p:blipFill>
        <p:spPr bwMode="auto">
          <a:xfrm>
            <a:off x="5943600" y="4953000"/>
            <a:ext cx="2324282" cy="1371600"/>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2" descr="Resistor 20K Ohm Carbon Film Resistor 20K /4W Resistance"/>
          <p:cNvPicPr>
            <a:picLocks noChangeAspect="1" noChangeArrowheads="1"/>
          </p:cNvPicPr>
          <p:nvPr/>
        </p:nvPicPr>
        <p:blipFill>
          <a:blip r:embed="rId7" cstate="print"/>
          <a:srcRect/>
          <a:stretch>
            <a:fillRect/>
          </a:stretch>
        </p:blipFill>
        <p:spPr bwMode="auto">
          <a:xfrm>
            <a:off x="8610599" y="4495800"/>
            <a:ext cx="2239423" cy="1524000"/>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528617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t>
            </a:r>
            <a:br>
              <a:rPr lang="en-US" dirty="0" smtClean="0"/>
            </a:br>
            <a:r>
              <a:rPr lang="en-US" sz="4000" b="1" dirty="0" err="1" smtClean="0"/>
              <a:t>Arduino</a:t>
            </a:r>
            <a:r>
              <a:rPr lang="en-US" sz="4000" b="1" dirty="0" smtClean="0"/>
              <a:t> Uno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The </a:t>
            </a:r>
            <a:r>
              <a:rPr lang="en-US" sz="2000" b="1" dirty="0" err="1" smtClean="0"/>
              <a:t>Arduino</a:t>
            </a:r>
            <a:r>
              <a:rPr lang="en-US" sz="2000" b="1" dirty="0" smtClean="0"/>
              <a:t> Uno </a:t>
            </a:r>
            <a:r>
              <a:rPr lang="en-US" sz="2000" dirty="0" smtClean="0"/>
              <a:t>is a microcontroller board based on the ATmega328. It has 20 digital input/output pins (of which 6 can be used as PWM outputs and 6 can be used as analog inputs), a 16 MHz resonator, a USB connection, a power jack, an in-circuit system programming (ICSP) header, and a reset button. It contains everything needed to support the microcontroller; simply connect it to a computer with a USB cable or power it with a AC-to-DC adapter </a:t>
            </a:r>
            <a:r>
              <a:rPr lang="en-US" sz="2000" u="sng" dirty="0" smtClean="0">
                <a:solidFill>
                  <a:schemeClr val="bg1"/>
                </a:solidFill>
              </a:rPr>
              <a:t> </a:t>
            </a:r>
            <a:r>
              <a:rPr lang="en-US" sz="2000" dirty="0" smtClean="0"/>
              <a:t>or battery to get started.</a:t>
            </a:r>
            <a:endParaRPr lang="en-US" sz="2000" dirty="0"/>
          </a:p>
        </p:txBody>
      </p:sp>
      <p:pic>
        <p:nvPicPr>
          <p:cNvPr id="4" name="Picture 3"/>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15400" y="5181600"/>
            <a:ext cx="2259330" cy="1428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MQ-135 Gas sensor</a:t>
            </a:r>
            <a:endParaRPr lang="en-US" dirty="0"/>
          </a:p>
        </p:txBody>
      </p:sp>
      <p:sp>
        <p:nvSpPr>
          <p:cNvPr id="3" name="Content Placeholder 2"/>
          <p:cNvSpPr>
            <a:spLocks noGrp="1"/>
          </p:cNvSpPr>
          <p:nvPr>
            <p:ph idx="1"/>
          </p:nvPr>
        </p:nvSpPr>
        <p:spPr/>
        <p:txBody>
          <a:bodyPr>
            <a:normAutofit/>
          </a:bodyPr>
          <a:lstStyle/>
          <a:p>
            <a:r>
              <a:rPr lang="en-US" sz="2000" dirty="0" smtClean="0"/>
              <a:t>The </a:t>
            </a:r>
            <a:r>
              <a:rPr lang="en-US" sz="2000" b="1" dirty="0" smtClean="0"/>
              <a:t>MQ-135 Gas sensor</a:t>
            </a:r>
            <a:r>
              <a:rPr lang="en-US" sz="2000" dirty="0" smtClean="0"/>
              <a:t> can detect gases like Ammonia (NH3), sulfur (S), Benzene (C6H6), CO2, and other harmful gases and smoke. Similar to other MQ series gas sensor, this sensor also has a digital and analog output pin. When the level of these gases go beyond a threshold limit in the air the digital pin goes high. This threshold value can be set by using the on-board potentiometer. The analog output pin, outputs an analog voltage which can be used to approximate the level of these gases in the atmosphere. The MQ135 air quality sensor module operates at 5V and consumes around 150mA. It requires some pre-heating before it could actually give accurate results. </a:t>
            </a:r>
          </a:p>
          <a:p>
            <a:endParaRPr lang="en-US" sz="2000" dirty="0"/>
          </a:p>
        </p:txBody>
      </p:sp>
      <p:pic>
        <p:nvPicPr>
          <p:cNvPr id="4" name="Picture 3"/>
          <p:cNvPicPr/>
          <p:nvPr/>
        </p:nvPicPr>
        <p:blipFill>
          <a:blip r:embed="rId2"/>
          <a:stretch>
            <a:fillRect/>
          </a:stretch>
        </p:blipFill>
        <p:spPr>
          <a:xfrm>
            <a:off x="8610600" y="4953000"/>
            <a:ext cx="2133600" cy="1524000"/>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breadboard</a:t>
            </a:r>
            <a:endParaRPr lang="en-US" dirty="0"/>
          </a:p>
        </p:txBody>
      </p:sp>
      <p:sp>
        <p:nvSpPr>
          <p:cNvPr id="3" name="Content Placeholder 2"/>
          <p:cNvSpPr>
            <a:spLocks noGrp="1"/>
          </p:cNvSpPr>
          <p:nvPr>
            <p:ph idx="1"/>
          </p:nvPr>
        </p:nvSpPr>
        <p:spPr/>
        <p:txBody>
          <a:bodyPr>
            <a:normAutofit/>
          </a:bodyPr>
          <a:lstStyle/>
          <a:p>
            <a:r>
              <a:rPr lang="en-US" sz="2000" dirty="0" smtClean="0"/>
              <a:t>A thin plastic board used to hold electronic components (transistors, resistors, chips, etc.) that are wired together. Used to develop prototypes of electronic circuits, breadboards can be reused for future jobs. They can be used to create one-of-a-kind systems but rarely become commercial products. The breadboard contains spring clip contacts typically arranged in matrices with certain blocks of clips already wired together. The components and jump wires (assorted wire lengths with pins at both ends) are plugged into the clips to create the circuit patterns. The boards also typically include metal strips along the side that are used for common power rails and signal buses.</a:t>
            </a:r>
            <a:endParaRPr lang="en-US" sz="2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991600" y="5105400"/>
            <a:ext cx="2284538" cy="1516165"/>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smtClean="0"/>
              <a:t>Jumper wires </a:t>
            </a:r>
            <a:endParaRPr lang="en-US" b="1" dirty="0"/>
          </a:p>
        </p:txBody>
      </p:sp>
      <p:sp>
        <p:nvSpPr>
          <p:cNvPr id="3" name="Content Placeholder 2"/>
          <p:cNvSpPr>
            <a:spLocks noGrp="1"/>
          </p:cNvSpPr>
          <p:nvPr>
            <p:ph idx="1"/>
          </p:nvPr>
        </p:nvSpPr>
        <p:spPr>
          <a:xfrm>
            <a:off x="685801" y="1752600"/>
            <a:ext cx="10131425" cy="3649133"/>
          </a:xfrm>
        </p:spPr>
        <p:txBody>
          <a:bodyPr>
            <a:normAutofit/>
          </a:bodyPr>
          <a:lstStyle/>
          <a:p>
            <a:r>
              <a:rPr lang="en-US" sz="2000" dirty="0" smtClean="0"/>
              <a:t>Jumper wires are simply wires that have connector pins at each end, allowing them to be used to connect two points to each other without soldering. Jumper wires are typically used with breadboards and other prototyping tools in order to make it easy to change a circuit as needed.</a:t>
            </a:r>
            <a:endParaRPr lang="en-US" sz="20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534400" y="4572000"/>
            <a:ext cx="2246300" cy="1524000"/>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smtClean="0"/>
              <a:t>Potentiometer 10k</a:t>
            </a:r>
            <a:endParaRPr lang="en-US" b="1" dirty="0"/>
          </a:p>
        </p:txBody>
      </p:sp>
      <p:sp>
        <p:nvSpPr>
          <p:cNvPr id="3" name="Content Placeholder 2"/>
          <p:cNvSpPr>
            <a:spLocks noGrp="1"/>
          </p:cNvSpPr>
          <p:nvPr>
            <p:ph idx="1"/>
          </p:nvPr>
        </p:nvSpPr>
        <p:spPr>
          <a:xfrm>
            <a:off x="685801" y="1828800"/>
            <a:ext cx="10131425" cy="3649133"/>
          </a:xfrm>
        </p:spPr>
        <p:txBody>
          <a:bodyPr>
            <a:normAutofit/>
          </a:bodyPr>
          <a:lstStyle/>
          <a:p>
            <a:r>
              <a:rPr lang="en-US" sz="2000" dirty="0" smtClean="0"/>
              <a:t>Potentiometers are very useful in changing the electrical parameters of a system. It is a single turn 10k Potentiometer with a rotating knob. These potentiometers are also commonly called as a rotary potentiometer or just POT in short. These three-terminal devices can be used to vary the resistance between 0 to 10k ohms by simply rotating the knob. A potentiometer knob can also be used along with this POT for aesthetic purposes.</a:t>
            </a:r>
            <a:endParaRPr lang="en-US" sz="2000" dirty="0"/>
          </a:p>
        </p:txBody>
      </p:sp>
      <p:pic>
        <p:nvPicPr>
          <p:cNvPr id="2050" name="Picture 2" descr="Buy B10K 10K Ohm Potentiometer 6 Pins Split Shaft Rotary Linear Stereo Dual  Taper Potentiometers at affordable prices — free shipping, real reviews  with photos — Joom"/>
          <p:cNvPicPr>
            <a:picLocks noChangeAspect="1" noChangeArrowheads="1"/>
          </p:cNvPicPr>
          <p:nvPr/>
        </p:nvPicPr>
        <p:blipFill>
          <a:blip r:embed="rId2" cstate="print"/>
          <a:srcRect/>
          <a:stretch>
            <a:fillRect/>
          </a:stretch>
        </p:blipFill>
        <p:spPr bwMode="auto">
          <a:xfrm>
            <a:off x="7924800" y="4800600"/>
            <a:ext cx="2840789" cy="1676400"/>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smtClean="0"/>
              <a:t>Resistors 220 ohm</a:t>
            </a:r>
            <a:endParaRPr lang="en-US" b="1" dirty="0"/>
          </a:p>
        </p:txBody>
      </p:sp>
      <p:sp>
        <p:nvSpPr>
          <p:cNvPr id="3" name="Content Placeholder 2"/>
          <p:cNvSpPr>
            <a:spLocks noGrp="1"/>
          </p:cNvSpPr>
          <p:nvPr>
            <p:ph idx="1"/>
          </p:nvPr>
        </p:nvSpPr>
        <p:spPr/>
        <p:txBody>
          <a:bodyPr>
            <a:normAutofit/>
          </a:bodyPr>
          <a:lstStyle/>
          <a:p>
            <a:r>
              <a:rPr lang="en-US" sz="2000" dirty="0" smtClean="0"/>
              <a:t>A resistor is a passive two-terminal electrical component that implements electrical resistance as a circuit element. Resistors act to reduce current flow, and, at the same time, act to lower voltage levels within circuits. In electronic circuits, resistors are used to limit current flow, to adjust signal levels, bias active elements, and terminate transmission lines among other uses.</a:t>
            </a:r>
            <a:endParaRPr lang="en-US" sz="2000" dirty="0"/>
          </a:p>
        </p:txBody>
      </p:sp>
      <p:pic>
        <p:nvPicPr>
          <p:cNvPr id="1026" name="Picture 2" descr="Resistor 20K Ohm Carbon Film Resistor 20K /4W Resistance"/>
          <p:cNvPicPr>
            <a:picLocks noChangeAspect="1" noChangeArrowheads="1"/>
          </p:cNvPicPr>
          <p:nvPr/>
        </p:nvPicPr>
        <p:blipFill>
          <a:blip r:embed="rId2" cstate="print"/>
          <a:srcRect/>
          <a:stretch>
            <a:fillRect/>
          </a:stretch>
        </p:blipFill>
        <p:spPr bwMode="auto">
          <a:xfrm>
            <a:off x="7620000" y="4953000"/>
            <a:ext cx="1908175" cy="1298575"/>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tf89606788_win32</Template>
  <TotalTime>246</TotalTime>
  <Words>819</Words>
  <Application>Microsoft Office PowerPoint</Application>
  <PresentationFormat>Custom</PresentationFormat>
  <Paragraphs>50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Celestial</vt:lpstr>
      <vt:lpstr>Air Quality Measurement Device</vt:lpstr>
      <vt:lpstr>Description</vt:lpstr>
      <vt:lpstr>Hardware we used</vt:lpstr>
      <vt:lpstr>   Arduino Uno  </vt:lpstr>
      <vt:lpstr>MQ-135 Gas sensor</vt:lpstr>
      <vt:lpstr>breadboard</vt:lpstr>
      <vt:lpstr>Jumper wires </vt:lpstr>
      <vt:lpstr>Potentiometer 10k</vt:lpstr>
      <vt:lpstr>Resistors 220 ohm</vt:lpstr>
      <vt:lpstr>Software we used</vt:lpstr>
      <vt:lpstr>Simulation (Using Proteus)</vt:lpstr>
      <vt:lpstr>Simulation ( Running)</vt:lpstr>
      <vt:lpstr>Working Principle</vt:lpstr>
      <vt:lpstr>How we worked</vt:lpstr>
      <vt:lpstr>How we worked</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Mahir Shadid</dc:creator>
  <cp:lastModifiedBy>OPU</cp:lastModifiedBy>
  <cp:revision>32</cp:revision>
  <dcterms:created xsi:type="dcterms:W3CDTF">2021-06-02T17:03:43Z</dcterms:created>
  <dcterms:modified xsi:type="dcterms:W3CDTF">2021-10-23T16:30:17Z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