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ic Sans MS" panose="030F0702030302020204" pitchFamily="66"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ade-in-china.com/products-search/hot-china-products/Thermodynamic_Panel.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15538db6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415538db66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15538db66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15538db66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2e7b2b2c8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2e7b2b2c8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22e7b2b2c8_3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22e7b2b2c8_3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2e7b2b2c8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2e7b2b2c8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22e7b2b2c8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22e7b2b2c8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2e2e12d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2e2e12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22e7b2b2c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22e7b2b2c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2e7b2b2c8_2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2e7b2b2c8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2e7b2b2c8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22e7b2b2c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22e7b2b2c8_2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22e7b2b2c8_2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15538db6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2415538db66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4183a611f8_1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4183a611f8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41c3867cf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41c3867cf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Cp=1.7 kJ/kg°C</a:t>
            </a:r>
            <a:endParaRPr sz="1300">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m_dot=17.3 kg/min</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Outlet Temperature(T2) = -20C</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Inlet Temperature(T1)= 56C</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ΔH = m_dot * Cp * (T2 - T1)</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ΔH = 17.3 * 1.7 * (-20-56)</a:t>
            </a:r>
            <a:endParaRPr sz="18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300">
              <a:solidFill>
                <a:schemeClr val="dk1"/>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15538db66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415538db66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15538db66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15538db66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15538db66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15538db66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2e7b2b2c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2e7b2b2c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2e7b2b2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22e7b2b2c8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Scroll Compressor - 21,000 </a:t>
            </a:r>
            <a:endParaRPr/>
          </a:p>
          <a:p>
            <a:pPr marL="0" lvl="0" indent="0" algn="l" rtl="0">
              <a:lnSpc>
                <a:spcPct val="100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thermostatic expansion valve (TXV) -12000</a:t>
            </a:r>
            <a:endParaRPr sz="1200">
              <a:solidFill>
                <a:srgbClr val="374151"/>
              </a:solidFill>
              <a:highlight>
                <a:srgbClr val="F7F7F8"/>
              </a:highlight>
              <a:latin typeface="Roboto"/>
              <a:ea typeface="Roboto"/>
              <a:cs typeface="Roboto"/>
              <a:sym typeface="Roboto"/>
            </a:endParaRPr>
          </a:p>
          <a:p>
            <a:pPr marL="0" lvl="0" indent="0" algn="l" rtl="0">
              <a:lnSpc>
                <a:spcPct val="100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2*0.8 Solar panel - 10000 </a:t>
            </a:r>
            <a:r>
              <a:rPr lang="en" sz="1200" u="sng">
                <a:solidFill>
                  <a:schemeClr val="hlink"/>
                </a:solidFill>
                <a:highlight>
                  <a:srgbClr val="F7F7F8"/>
                </a:highlight>
                <a:latin typeface="Roboto"/>
                <a:ea typeface="Roboto"/>
                <a:cs typeface="Roboto"/>
                <a:sym typeface="Roboto"/>
                <a:hlinkClick r:id="rId3"/>
              </a:rPr>
              <a:t>https://www.made-in-china.com/products-search/hot-china-products/Thermodynamic_Panel.html</a:t>
            </a:r>
            <a:endParaRPr sz="1200">
              <a:solidFill>
                <a:srgbClr val="374151"/>
              </a:solidFill>
              <a:highlight>
                <a:srgbClr val="F7F7F8"/>
              </a:highlight>
              <a:latin typeface="Roboto"/>
              <a:ea typeface="Roboto"/>
              <a:cs typeface="Roboto"/>
              <a:sym typeface="Roboto"/>
            </a:endParaRPr>
          </a:p>
          <a:p>
            <a:pPr marL="0" lvl="0" indent="0" algn="l" rtl="0">
              <a:lnSpc>
                <a:spcPct val="100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Heat Exchanger Condensor -45000 https://www.indiamart.com/proddetail/shell-and-tube-type-condenser-and-chiller-16470313548.html</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15538db66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15538db66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15538db6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15538db6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vinaydhara2002/Thermodynamic-Solar-Panel.git" TargetMode="Externa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2541700" y="530000"/>
            <a:ext cx="4653300" cy="908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FF9900"/>
                </a:solidFill>
                <a:latin typeface="Times New Roman"/>
                <a:ea typeface="Times New Roman"/>
                <a:cs typeface="Times New Roman"/>
                <a:sym typeface="Times New Roman"/>
              </a:rPr>
              <a:t>GROUP PRESENTATION (</a:t>
            </a:r>
            <a:r>
              <a:rPr lang="en" sz="3600" b="1">
                <a:solidFill>
                  <a:srgbClr val="FF9900"/>
                </a:solidFill>
                <a:latin typeface="Times New Roman"/>
                <a:ea typeface="Times New Roman"/>
                <a:cs typeface="Times New Roman"/>
                <a:sym typeface="Times New Roman"/>
              </a:rPr>
              <a:t>CP301)</a:t>
            </a: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1B212C"/>
                </a:solidFill>
                <a:highlight>
                  <a:srgbClr val="FFE599"/>
                </a:highlight>
                <a:latin typeface="Times New Roman"/>
                <a:ea typeface="Times New Roman"/>
                <a:cs typeface="Times New Roman"/>
                <a:sym typeface="Times New Roman"/>
              </a:rPr>
              <a:t>                                         </a:t>
            </a: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FF9900"/>
              </a:solidFill>
              <a:latin typeface="Times New Roman"/>
              <a:ea typeface="Times New Roman"/>
              <a:cs typeface="Times New Roman"/>
              <a:sym typeface="Times New Roman"/>
            </a:endParaRPr>
          </a:p>
        </p:txBody>
      </p:sp>
      <p:pic>
        <p:nvPicPr>
          <p:cNvPr id="135" name="Google Shape;135;p13" descr="Indian Institute of Technology Ropar logo.png"/>
          <p:cNvPicPr preferRelativeResize="0"/>
          <p:nvPr/>
        </p:nvPicPr>
        <p:blipFill rotWithShape="1">
          <a:blip r:embed="rId3">
            <a:alphaModFix/>
          </a:blip>
          <a:srcRect/>
          <a:stretch/>
        </p:blipFill>
        <p:spPr>
          <a:xfrm>
            <a:off x="6762700" y="527675"/>
            <a:ext cx="1868325" cy="2054538"/>
          </a:xfrm>
          <a:prstGeom prst="rect">
            <a:avLst/>
          </a:prstGeom>
          <a:noFill/>
          <a:ln>
            <a:noFill/>
          </a:ln>
          <a:effectLst>
            <a:outerShdw blurRad="57150" dist="19050" dir="19260000" algn="bl" rotWithShape="0">
              <a:srgbClr val="000000"/>
            </a:outerShdw>
          </a:effectLst>
        </p:spPr>
      </p:pic>
      <p:pic>
        <p:nvPicPr>
          <p:cNvPr id="136" name="Google Shape;136;p13"/>
          <p:cNvPicPr preferRelativeResize="0"/>
          <p:nvPr/>
        </p:nvPicPr>
        <p:blipFill rotWithShape="1">
          <a:blip r:embed="rId4">
            <a:alphaModFix/>
          </a:blip>
          <a:srcRect/>
          <a:stretch/>
        </p:blipFill>
        <p:spPr>
          <a:xfrm>
            <a:off x="152400" y="152400"/>
            <a:ext cx="9525" cy="9525"/>
          </a:xfrm>
          <a:prstGeom prst="rect">
            <a:avLst/>
          </a:prstGeom>
          <a:noFill/>
          <a:ln>
            <a:noFill/>
          </a:ln>
        </p:spPr>
      </p:pic>
      <p:pic>
        <p:nvPicPr>
          <p:cNvPr id="137" name="Google Shape;137;p13"/>
          <p:cNvPicPr preferRelativeResize="0"/>
          <p:nvPr/>
        </p:nvPicPr>
        <p:blipFill rotWithShape="1">
          <a:blip r:embed="rId5">
            <a:alphaModFix/>
          </a:blip>
          <a:srcRect/>
          <a:stretch/>
        </p:blipFill>
        <p:spPr>
          <a:xfrm>
            <a:off x="5429025" y="2942550"/>
            <a:ext cx="9525" cy="9525"/>
          </a:xfrm>
          <a:prstGeom prst="rect">
            <a:avLst/>
          </a:prstGeom>
          <a:noFill/>
          <a:ln>
            <a:noFill/>
          </a:ln>
        </p:spPr>
      </p:pic>
      <p:sp>
        <p:nvSpPr>
          <p:cNvPr id="138" name="Google Shape;138;p13"/>
          <p:cNvSpPr txBox="1"/>
          <p:nvPr/>
        </p:nvSpPr>
        <p:spPr>
          <a:xfrm>
            <a:off x="198625" y="3784250"/>
            <a:ext cx="3251400" cy="178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980000"/>
                </a:solidFill>
                <a:latin typeface="Times New Roman"/>
                <a:ea typeface="Times New Roman"/>
                <a:cs typeface="Times New Roman"/>
                <a:sym typeface="Times New Roman"/>
              </a:rPr>
              <a:t> </a:t>
            </a:r>
            <a:r>
              <a:rPr lang="en" sz="1800" b="1" i="0" u="none" strike="noStrike" cap="none">
                <a:solidFill>
                  <a:srgbClr val="FFFFFF"/>
                </a:solidFill>
                <a:latin typeface="Times New Roman"/>
                <a:ea typeface="Times New Roman"/>
                <a:cs typeface="Times New Roman"/>
                <a:sym typeface="Times New Roman"/>
              </a:rPr>
              <a:t>CHENARAM KUMAWAT</a:t>
            </a:r>
            <a:br>
              <a:rPr lang="en" sz="1800" b="1" i="0" u="none" strike="noStrike" cap="none">
                <a:solidFill>
                  <a:srgbClr val="FFFFFF"/>
                </a:solidFill>
                <a:latin typeface="Times New Roman"/>
                <a:ea typeface="Times New Roman"/>
                <a:cs typeface="Times New Roman"/>
                <a:sym typeface="Times New Roman"/>
              </a:rPr>
            </a:br>
            <a:r>
              <a:rPr lang="en" sz="1800" b="1" i="0" u="none" strike="noStrike" cap="none">
                <a:solidFill>
                  <a:srgbClr val="FFFFFF"/>
                </a:solidFill>
                <a:latin typeface="Times New Roman"/>
                <a:ea typeface="Times New Roman"/>
                <a:cs typeface="Times New Roman"/>
                <a:sym typeface="Times New Roman"/>
              </a:rPr>
              <a:t>MAYANK KUMAR</a:t>
            </a:r>
            <a:endParaRPr sz="1800" b="1"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D966"/>
                </a:solidFill>
                <a:latin typeface="Times New Roman"/>
                <a:ea typeface="Times New Roman"/>
                <a:cs typeface="Times New Roman"/>
                <a:sym typeface="Times New Roman"/>
              </a:rPr>
              <a:t>RAHUL GOYAL</a:t>
            </a:r>
            <a:endParaRPr sz="1800" b="1" i="0" u="none" strike="noStrike" cap="none">
              <a:solidFill>
                <a:srgbClr val="FFD96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b="1">
                <a:solidFill>
                  <a:srgbClr val="FFD966"/>
                </a:solidFill>
                <a:latin typeface="Times New Roman"/>
                <a:ea typeface="Times New Roman"/>
                <a:cs typeface="Times New Roman"/>
                <a:sym typeface="Times New Roman"/>
              </a:rPr>
              <a:t>VINAY DHARA</a:t>
            </a:r>
            <a:endParaRPr sz="1800" b="1">
              <a:solidFill>
                <a:srgbClr val="FFD96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E59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sp>
        <p:nvSpPr>
          <p:cNvPr id="139" name="Google Shape;139;p13"/>
          <p:cNvSpPr txBox="1"/>
          <p:nvPr/>
        </p:nvSpPr>
        <p:spPr>
          <a:xfrm>
            <a:off x="5646300" y="3923575"/>
            <a:ext cx="33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40" name="Google Shape;140;p13"/>
          <p:cNvSpPr txBox="1"/>
          <p:nvPr/>
        </p:nvSpPr>
        <p:spPr>
          <a:xfrm>
            <a:off x="5646300" y="3881300"/>
            <a:ext cx="3602400" cy="15915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rgbClr val="980000"/>
                </a:solidFill>
                <a:latin typeface="Times New Roman"/>
                <a:ea typeface="Times New Roman"/>
                <a:cs typeface="Times New Roman"/>
                <a:sym typeface="Times New Roman"/>
              </a:rPr>
              <a:t> </a:t>
            </a:r>
            <a:r>
              <a:rPr lang="en" sz="1800" b="1">
                <a:solidFill>
                  <a:srgbClr val="FFFFFF"/>
                </a:solidFill>
                <a:latin typeface="Times New Roman"/>
                <a:ea typeface="Times New Roman"/>
                <a:cs typeface="Times New Roman"/>
                <a:sym typeface="Times New Roman"/>
              </a:rPr>
              <a:t>COURSE INSTRUCTORS</a:t>
            </a:r>
            <a:br>
              <a:rPr lang="en" sz="1800" b="1" i="0" u="none" strike="noStrike" cap="none">
                <a:solidFill>
                  <a:srgbClr val="FFFFFF"/>
                </a:solidFill>
                <a:latin typeface="Times New Roman"/>
                <a:ea typeface="Times New Roman"/>
                <a:cs typeface="Times New Roman"/>
                <a:sym typeface="Times New Roman"/>
              </a:rPr>
            </a:br>
            <a:r>
              <a:rPr lang="en" sz="1800" b="1">
                <a:solidFill>
                  <a:srgbClr val="FFFFFF"/>
                </a:solidFill>
                <a:latin typeface="Times New Roman"/>
                <a:ea typeface="Times New Roman"/>
                <a:cs typeface="Times New Roman"/>
                <a:sym typeface="Times New Roman"/>
              </a:rPr>
              <a:t>DR. SARANG P. GUMFEKAR</a:t>
            </a:r>
            <a:endParaRPr sz="1800" b="1"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b="1">
                <a:solidFill>
                  <a:srgbClr val="FFD966"/>
                </a:solidFill>
                <a:latin typeface="Times New Roman"/>
                <a:ea typeface="Times New Roman"/>
                <a:cs typeface="Times New Roman"/>
                <a:sym typeface="Times New Roman"/>
              </a:rPr>
              <a:t>DR. NAVIN GOPINATHAN</a:t>
            </a:r>
            <a:endParaRPr sz="1800" b="1">
              <a:solidFill>
                <a:srgbClr val="FFD96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E59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sp>
        <p:nvSpPr>
          <p:cNvPr id="141" name="Google Shape;141;p13"/>
          <p:cNvSpPr txBox="1"/>
          <p:nvPr/>
        </p:nvSpPr>
        <p:spPr>
          <a:xfrm>
            <a:off x="1322500" y="2757775"/>
            <a:ext cx="7404300" cy="8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a:solidFill>
                  <a:srgbClr val="FF9900"/>
                </a:solidFill>
                <a:latin typeface="Times New Roman"/>
                <a:ea typeface="Times New Roman"/>
                <a:cs typeface="Times New Roman"/>
                <a:sym typeface="Times New Roman"/>
              </a:rPr>
              <a:t>Thermodynamics Water Heating System</a:t>
            </a: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1B212C"/>
                </a:solidFill>
                <a:highlight>
                  <a:srgbClr val="FFE599"/>
                </a:highlight>
                <a:latin typeface="Times New Roman"/>
                <a:ea typeface="Times New Roman"/>
                <a:cs typeface="Times New Roman"/>
                <a:sym typeface="Times New Roman"/>
              </a:rPr>
              <a:t>                                         </a:t>
            </a: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FF99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p:nvPr/>
        </p:nvSpPr>
        <p:spPr>
          <a:xfrm>
            <a:off x="1480800" y="447925"/>
            <a:ext cx="61824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THERMODYNAMIC SOLAR PANEL</a:t>
            </a:r>
            <a:endParaRPr sz="1400" b="0" i="0" u="none" strike="noStrike" cap="none">
              <a:solidFill>
                <a:srgbClr val="000000"/>
              </a:solidFill>
              <a:latin typeface="Times New Roman"/>
              <a:ea typeface="Times New Roman"/>
              <a:cs typeface="Times New Roman"/>
              <a:sym typeface="Times New Roman"/>
            </a:endParaRPr>
          </a:p>
        </p:txBody>
      </p:sp>
      <p:sp>
        <p:nvSpPr>
          <p:cNvPr id="210" name="Google Shape;210;p22"/>
          <p:cNvSpPr txBox="1"/>
          <p:nvPr/>
        </p:nvSpPr>
        <p:spPr>
          <a:xfrm>
            <a:off x="1134450" y="1154425"/>
            <a:ext cx="6875100" cy="3382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Thermodynamic solar panels employ a thermodynamic cycle to produce electricity, contrary to conventional solar panels, which use the photovoltaic effect to convert sunlight directly into electricity.</a:t>
            </a:r>
            <a:endParaRPr>
              <a:solidFill>
                <a:schemeClr val="lt1"/>
              </a:solidFill>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 heat pump, which draws heat from the air, water, or ground, initiates the process. After that, this heat is transferred to a working fluid, like a refrigerant. A pressure difference caused by the working fluid expanding as it warms up can be used to produce steam or drive a turbine to generate electricity.</a:t>
            </a:r>
            <a:endParaRPr>
              <a:solidFill>
                <a:schemeClr val="lt1"/>
              </a:solidFill>
              <a:latin typeface="Times New Roman"/>
              <a:ea typeface="Times New Roman"/>
              <a:cs typeface="Times New Roman"/>
              <a:sym typeface="Times New Roman"/>
            </a:endParaRPr>
          </a:p>
          <a:p>
            <a:pPr marL="457200" lvl="0" indent="-317500" algn="l" rtl="0">
              <a:lnSpc>
                <a:spcPct val="115000"/>
              </a:lnSpc>
              <a:spcBef>
                <a:spcPts val="1000"/>
              </a:spcBef>
              <a:spcAft>
                <a:spcPts val="100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As long as there is a temperature difference between the heat source and the environment in vicinity to the heat pump, the heat pump will continue to operate and generate energy. The heat pump enables thermodynamic solar panels to produce energy even under low-light scenarios, in contrast to conventional solar panels that need direct sunlight to function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Lato"/>
                <a:ea typeface="Lato"/>
                <a:cs typeface="Lato"/>
                <a:sym typeface="Lato"/>
              </a:rPr>
              <a:t>11</a:t>
            </a:fld>
            <a:endParaRPr>
              <a:solidFill>
                <a:schemeClr val="lt1"/>
              </a:solidFill>
              <a:latin typeface="Lato"/>
              <a:ea typeface="Lato"/>
              <a:cs typeface="Lato"/>
              <a:sym typeface="Lato"/>
            </a:endParaRPr>
          </a:p>
        </p:txBody>
      </p:sp>
      <p:pic>
        <p:nvPicPr>
          <p:cNvPr id="216" name="Google Shape;216;p23"/>
          <p:cNvPicPr preferRelativeResize="0"/>
          <p:nvPr/>
        </p:nvPicPr>
        <p:blipFill>
          <a:blip r:embed="rId3">
            <a:alphaModFix/>
          </a:blip>
          <a:stretch>
            <a:fillRect/>
          </a:stretch>
        </p:blipFill>
        <p:spPr>
          <a:xfrm>
            <a:off x="1373388" y="976525"/>
            <a:ext cx="6149760" cy="3590500"/>
          </a:xfrm>
          <a:prstGeom prst="rect">
            <a:avLst/>
          </a:prstGeom>
          <a:noFill/>
          <a:ln>
            <a:noFill/>
          </a:ln>
        </p:spPr>
      </p:pic>
      <p:sp>
        <p:nvSpPr>
          <p:cNvPr id="217" name="Google Shape;217;p23"/>
          <p:cNvSpPr txBox="1"/>
          <p:nvPr/>
        </p:nvSpPr>
        <p:spPr>
          <a:xfrm>
            <a:off x="6617719" y="2771775"/>
            <a:ext cx="1762500" cy="517200"/>
          </a:xfrm>
          <a:prstGeom prst="rect">
            <a:avLst/>
          </a:prstGeom>
          <a:solidFill>
            <a:schemeClr val="accent1"/>
          </a:solidFill>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lt1"/>
                </a:solidFill>
                <a:latin typeface="Lato"/>
                <a:ea typeface="Lato"/>
                <a:cs typeface="Lato"/>
                <a:sym typeface="Lato"/>
              </a:rPr>
              <a:t>Cold liquid phase inlet stream</a:t>
            </a:r>
            <a:endParaRPr>
              <a:solidFill>
                <a:schemeClr val="lt1"/>
              </a:solidFill>
              <a:latin typeface="Lato"/>
              <a:ea typeface="Lato"/>
              <a:cs typeface="Lato"/>
              <a:sym typeface="Lato"/>
            </a:endParaRPr>
          </a:p>
        </p:txBody>
      </p:sp>
      <p:sp>
        <p:nvSpPr>
          <p:cNvPr id="218" name="Google Shape;218;p23"/>
          <p:cNvSpPr txBox="1"/>
          <p:nvPr/>
        </p:nvSpPr>
        <p:spPr>
          <a:xfrm>
            <a:off x="6617719" y="3289177"/>
            <a:ext cx="1762500" cy="517200"/>
          </a:xfrm>
          <a:prstGeom prst="rect">
            <a:avLst/>
          </a:prstGeom>
          <a:solidFill>
            <a:schemeClr val="accent6"/>
          </a:solidFill>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lt1"/>
                </a:solidFill>
                <a:latin typeface="Lato"/>
                <a:ea typeface="Lato"/>
                <a:cs typeface="Lato"/>
                <a:sym typeface="Lato"/>
              </a:rPr>
              <a:t>Hot gas phase outlet stream</a:t>
            </a:r>
            <a:endParaRPr>
              <a:solidFill>
                <a:schemeClr val="lt1"/>
              </a:solidFill>
              <a:latin typeface="Lato"/>
              <a:ea typeface="Lato"/>
              <a:cs typeface="Lato"/>
              <a:sym typeface="Lato"/>
            </a:endParaRPr>
          </a:p>
        </p:txBody>
      </p:sp>
      <p:sp>
        <p:nvSpPr>
          <p:cNvPr id="219" name="Google Shape;219;p23"/>
          <p:cNvSpPr txBox="1"/>
          <p:nvPr/>
        </p:nvSpPr>
        <p:spPr>
          <a:xfrm>
            <a:off x="3567135" y="976525"/>
            <a:ext cx="1762500" cy="517200"/>
          </a:xfrm>
          <a:prstGeom prst="rect">
            <a:avLst/>
          </a:prstGeom>
          <a:solidFill>
            <a:schemeClr val="accent1"/>
          </a:solidFill>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lt1"/>
                </a:solidFill>
                <a:latin typeface="Lato"/>
                <a:ea typeface="Lato"/>
                <a:cs typeface="Lato"/>
                <a:sym typeface="Lato"/>
              </a:rPr>
              <a:t>Air temperature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above 0</a:t>
            </a:r>
            <a:r>
              <a:rPr lang="en">
                <a:solidFill>
                  <a:schemeClr val="lt1"/>
                </a:solidFill>
              </a:rPr>
              <a:t>॰C</a:t>
            </a:r>
            <a:endParaRPr>
              <a:solidFill>
                <a:schemeClr val="lt1"/>
              </a:solidFill>
            </a:endParaRPr>
          </a:p>
        </p:txBody>
      </p:sp>
      <p:sp>
        <p:nvSpPr>
          <p:cNvPr id="220" name="Google Shape;220;p23"/>
          <p:cNvSpPr txBox="1"/>
          <p:nvPr/>
        </p:nvSpPr>
        <p:spPr>
          <a:xfrm>
            <a:off x="1645350" y="152400"/>
            <a:ext cx="5853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FF9900"/>
                </a:solidFill>
                <a:latin typeface="Times New Roman"/>
                <a:ea typeface="Times New Roman"/>
                <a:cs typeface="Times New Roman"/>
                <a:sym typeface="Times New Roman"/>
              </a:rPr>
              <a:t>Thermodynamic Solar Panel</a:t>
            </a:r>
            <a:endParaRPr sz="2400" b="1">
              <a:solidFill>
                <a:srgbClr val="FF99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Lato"/>
                <a:ea typeface="Lato"/>
                <a:cs typeface="Lato"/>
                <a:sym typeface="Lato"/>
              </a:rPr>
              <a:t>12</a:t>
            </a:fld>
            <a:endParaRPr>
              <a:solidFill>
                <a:schemeClr val="lt1"/>
              </a:solidFill>
              <a:latin typeface="Lato"/>
              <a:ea typeface="Lato"/>
              <a:cs typeface="Lato"/>
              <a:sym typeface="Lato"/>
            </a:endParaRPr>
          </a:p>
        </p:txBody>
      </p:sp>
      <p:sp>
        <p:nvSpPr>
          <p:cNvPr id="226" name="Google Shape;226;p24"/>
          <p:cNvSpPr txBox="1"/>
          <p:nvPr/>
        </p:nvSpPr>
        <p:spPr>
          <a:xfrm>
            <a:off x="1645350" y="0"/>
            <a:ext cx="5853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FF9900"/>
                </a:solidFill>
                <a:latin typeface="Times New Roman"/>
                <a:ea typeface="Times New Roman"/>
                <a:cs typeface="Times New Roman"/>
                <a:sym typeface="Times New Roman"/>
              </a:rPr>
              <a:t>Schematic of flow through a single pipe</a:t>
            </a:r>
            <a:endParaRPr sz="2400" b="1">
              <a:solidFill>
                <a:srgbClr val="FF9900"/>
              </a:solidFill>
              <a:latin typeface="Times New Roman"/>
              <a:ea typeface="Times New Roman"/>
              <a:cs typeface="Times New Roman"/>
              <a:sym typeface="Times New Roman"/>
            </a:endParaRPr>
          </a:p>
        </p:txBody>
      </p:sp>
      <p:sp>
        <p:nvSpPr>
          <p:cNvPr id="227" name="Google Shape;227;p24"/>
          <p:cNvSpPr/>
          <p:nvPr/>
        </p:nvSpPr>
        <p:spPr>
          <a:xfrm rot="3326155">
            <a:off x="4100874" y="1146612"/>
            <a:ext cx="1210940" cy="3440211"/>
          </a:xfrm>
          <a:prstGeom prst="can">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rot="3326844">
            <a:off x="4292323" y="1206372"/>
            <a:ext cx="823573" cy="332408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rot="-7473845">
            <a:off x="4098560" y="1148250"/>
            <a:ext cx="1210940" cy="3440211"/>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rot="-7473156">
            <a:off x="4294478" y="1204620"/>
            <a:ext cx="823573" cy="332408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24"/>
          <p:cNvCxnSpPr>
            <a:stCxn id="230" idx="2"/>
          </p:cNvCxnSpPr>
          <p:nvPr/>
        </p:nvCxnSpPr>
        <p:spPr>
          <a:xfrm rot="-5400000" flipH="1">
            <a:off x="5018864" y="3126760"/>
            <a:ext cx="392100" cy="550200"/>
          </a:xfrm>
          <a:prstGeom prst="curvedConnector2">
            <a:avLst/>
          </a:prstGeom>
          <a:noFill/>
          <a:ln w="19050" cap="flat" cmpd="sng">
            <a:solidFill>
              <a:srgbClr val="3C78D8"/>
            </a:solidFill>
            <a:prstDash val="solid"/>
            <a:round/>
            <a:headEnd type="none" w="med" len="med"/>
            <a:tailEnd type="none" w="med" len="med"/>
          </a:ln>
        </p:spPr>
      </p:cxnSp>
      <p:sp>
        <p:nvSpPr>
          <p:cNvPr id="232" name="Google Shape;232;p24"/>
          <p:cNvSpPr/>
          <p:nvPr/>
        </p:nvSpPr>
        <p:spPr>
          <a:xfrm>
            <a:off x="5489927" y="3490453"/>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T2</a:t>
            </a:r>
            <a:endParaRPr>
              <a:solidFill>
                <a:schemeClr val="lt1"/>
              </a:solidFill>
            </a:endParaRPr>
          </a:p>
        </p:txBody>
      </p:sp>
      <p:cxnSp>
        <p:nvCxnSpPr>
          <p:cNvPr id="233" name="Google Shape;233;p24"/>
          <p:cNvCxnSpPr/>
          <p:nvPr/>
        </p:nvCxnSpPr>
        <p:spPr>
          <a:xfrm rot="-5400000" flipH="1">
            <a:off x="5968939" y="2689022"/>
            <a:ext cx="392100" cy="550200"/>
          </a:xfrm>
          <a:prstGeom prst="curvedConnector2">
            <a:avLst/>
          </a:prstGeom>
          <a:noFill/>
          <a:ln w="19050" cap="flat" cmpd="sng">
            <a:solidFill>
              <a:srgbClr val="3C78D8"/>
            </a:solidFill>
            <a:prstDash val="solid"/>
            <a:round/>
            <a:headEnd type="none" w="med" len="med"/>
            <a:tailEnd type="none" w="med" len="med"/>
          </a:ln>
        </p:spPr>
      </p:cxnSp>
      <p:sp>
        <p:nvSpPr>
          <p:cNvPr id="234" name="Google Shape;234;p24"/>
          <p:cNvSpPr/>
          <p:nvPr/>
        </p:nvSpPr>
        <p:spPr>
          <a:xfrm>
            <a:off x="6440046" y="3052702"/>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T1</a:t>
            </a:r>
            <a:endParaRPr>
              <a:solidFill>
                <a:schemeClr val="lt1"/>
              </a:solidFill>
            </a:endParaRPr>
          </a:p>
        </p:txBody>
      </p:sp>
      <p:cxnSp>
        <p:nvCxnSpPr>
          <p:cNvPr id="235" name="Google Shape;235;p24"/>
          <p:cNvCxnSpPr>
            <a:stCxn id="230" idx="0"/>
            <a:endCxn id="230" idx="1"/>
          </p:cNvCxnSpPr>
          <p:nvPr/>
        </p:nvCxnSpPr>
        <p:spPr>
          <a:xfrm flipH="1">
            <a:off x="3352780" y="3711810"/>
            <a:ext cx="167700" cy="119400"/>
          </a:xfrm>
          <a:prstGeom prst="straightConnector1">
            <a:avLst/>
          </a:prstGeom>
          <a:noFill/>
          <a:ln w="9525" cap="flat" cmpd="sng">
            <a:solidFill>
              <a:srgbClr val="595959"/>
            </a:solidFill>
            <a:prstDash val="solid"/>
            <a:round/>
            <a:headEnd type="none" w="med" len="med"/>
            <a:tailEnd type="none" w="med" len="med"/>
          </a:ln>
        </p:spPr>
      </p:cxnSp>
      <p:cxnSp>
        <p:nvCxnSpPr>
          <p:cNvPr id="236" name="Google Shape;236;p24"/>
          <p:cNvCxnSpPr/>
          <p:nvPr/>
        </p:nvCxnSpPr>
        <p:spPr>
          <a:xfrm flipH="1">
            <a:off x="3437628" y="3760209"/>
            <a:ext cx="9900" cy="661200"/>
          </a:xfrm>
          <a:prstGeom prst="straightConnector1">
            <a:avLst/>
          </a:prstGeom>
          <a:noFill/>
          <a:ln w="19050" cap="flat" cmpd="sng">
            <a:solidFill>
              <a:srgbClr val="3C78D8"/>
            </a:solidFill>
            <a:prstDash val="solid"/>
            <a:round/>
            <a:headEnd type="none" w="med" len="med"/>
            <a:tailEnd type="triangle" w="med" len="med"/>
          </a:ln>
        </p:spPr>
      </p:cxnSp>
      <p:sp>
        <p:nvSpPr>
          <p:cNvPr id="237" name="Google Shape;237;p24"/>
          <p:cNvSpPr/>
          <p:nvPr/>
        </p:nvSpPr>
        <p:spPr>
          <a:xfrm>
            <a:off x="3167513" y="4421295"/>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di</a:t>
            </a:r>
            <a:endParaRPr>
              <a:solidFill>
                <a:schemeClr val="lt1"/>
              </a:solidFill>
            </a:endParaRPr>
          </a:p>
        </p:txBody>
      </p:sp>
      <p:cxnSp>
        <p:nvCxnSpPr>
          <p:cNvPr id="238" name="Google Shape;238;p24"/>
          <p:cNvCxnSpPr/>
          <p:nvPr/>
        </p:nvCxnSpPr>
        <p:spPr>
          <a:xfrm>
            <a:off x="4563813" y="2231950"/>
            <a:ext cx="687000" cy="997200"/>
          </a:xfrm>
          <a:prstGeom prst="straightConnector1">
            <a:avLst/>
          </a:prstGeom>
          <a:noFill/>
          <a:ln w="19050" cap="flat" cmpd="sng">
            <a:solidFill>
              <a:srgbClr val="3C78D8"/>
            </a:solidFill>
            <a:prstDash val="solid"/>
            <a:round/>
            <a:headEnd type="none" w="med" len="med"/>
            <a:tailEnd type="none" w="med" len="med"/>
          </a:ln>
        </p:spPr>
      </p:cxnSp>
      <p:cxnSp>
        <p:nvCxnSpPr>
          <p:cNvPr id="239" name="Google Shape;239;p24"/>
          <p:cNvCxnSpPr/>
          <p:nvPr/>
        </p:nvCxnSpPr>
        <p:spPr>
          <a:xfrm rot="10800000" flipH="1">
            <a:off x="4863960" y="1472745"/>
            <a:ext cx="300" cy="1220400"/>
          </a:xfrm>
          <a:prstGeom prst="straightConnector1">
            <a:avLst/>
          </a:prstGeom>
          <a:noFill/>
          <a:ln w="19050" cap="flat" cmpd="sng">
            <a:solidFill>
              <a:srgbClr val="3C78D8"/>
            </a:solidFill>
            <a:prstDash val="solid"/>
            <a:round/>
            <a:headEnd type="none" w="med" len="med"/>
            <a:tailEnd type="triangle" w="med" len="med"/>
          </a:ln>
        </p:spPr>
      </p:cxnSp>
      <p:sp>
        <p:nvSpPr>
          <p:cNvPr id="240" name="Google Shape;240;p24"/>
          <p:cNvSpPr/>
          <p:nvPr/>
        </p:nvSpPr>
        <p:spPr>
          <a:xfrm>
            <a:off x="4589012" y="1080714"/>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do</a:t>
            </a:r>
            <a:endParaRPr>
              <a:solidFill>
                <a:schemeClr val="lt1"/>
              </a:solidFill>
            </a:endParaRPr>
          </a:p>
        </p:txBody>
      </p:sp>
      <p:sp>
        <p:nvSpPr>
          <p:cNvPr id="241" name="Google Shape;241;p24"/>
          <p:cNvSpPr/>
          <p:nvPr/>
        </p:nvSpPr>
        <p:spPr>
          <a:xfrm rot="-2126289">
            <a:off x="4337994" y="2354154"/>
            <a:ext cx="501877" cy="1219840"/>
          </a:xfrm>
          <a:prstGeom prst="ellipse">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126289">
            <a:off x="4134783" y="2491959"/>
            <a:ext cx="501877" cy="1219840"/>
          </a:xfrm>
          <a:prstGeom prst="ellipse">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4"/>
          <p:cNvCxnSpPr>
            <a:stCxn id="242" idx="0"/>
            <a:endCxn id="242" idx="1"/>
          </p:cNvCxnSpPr>
          <p:nvPr/>
        </p:nvCxnSpPr>
        <p:spPr>
          <a:xfrm flipH="1">
            <a:off x="3996621" y="2599529"/>
            <a:ext cx="43200" cy="249900"/>
          </a:xfrm>
          <a:prstGeom prst="straightConnector1">
            <a:avLst/>
          </a:prstGeom>
          <a:noFill/>
          <a:ln w="9525" cap="flat" cmpd="sng">
            <a:solidFill>
              <a:srgbClr val="595959"/>
            </a:solidFill>
            <a:prstDash val="solid"/>
            <a:round/>
            <a:headEnd type="none" w="med" len="med"/>
            <a:tailEnd type="none" w="med" len="med"/>
          </a:ln>
        </p:spPr>
      </p:cxnSp>
      <p:cxnSp>
        <p:nvCxnSpPr>
          <p:cNvPr id="244" name="Google Shape;244;p24"/>
          <p:cNvCxnSpPr>
            <a:stCxn id="242" idx="7"/>
            <a:endCxn id="242" idx="2"/>
          </p:cNvCxnSpPr>
          <p:nvPr/>
        </p:nvCxnSpPr>
        <p:spPr>
          <a:xfrm flipH="1">
            <a:off x="4181301" y="2643780"/>
            <a:ext cx="104400" cy="603600"/>
          </a:xfrm>
          <a:prstGeom prst="straightConnector1">
            <a:avLst/>
          </a:prstGeom>
          <a:noFill/>
          <a:ln w="9525" cap="flat" cmpd="sng">
            <a:solidFill>
              <a:srgbClr val="595959"/>
            </a:solidFill>
            <a:prstDash val="solid"/>
            <a:round/>
            <a:headEnd type="none" w="med" len="med"/>
            <a:tailEnd type="none" w="med" len="med"/>
          </a:ln>
        </p:spPr>
      </p:cxnSp>
      <p:cxnSp>
        <p:nvCxnSpPr>
          <p:cNvPr id="245" name="Google Shape;245;p24"/>
          <p:cNvCxnSpPr>
            <a:stCxn id="242" idx="6"/>
            <a:endCxn id="242" idx="3"/>
          </p:cNvCxnSpPr>
          <p:nvPr/>
        </p:nvCxnSpPr>
        <p:spPr>
          <a:xfrm flipH="1">
            <a:off x="4485771" y="2956379"/>
            <a:ext cx="104400" cy="603600"/>
          </a:xfrm>
          <a:prstGeom prst="straightConnector1">
            <a:avLst/>
          </a:prstGeom>
          <a:noFill/>
          <a:ln w="9525" cap="flat" cmpd="sng">
            <a:solidFill>
              <a:srgbClr val="595959"/>
            </a:solidFill>
            <a:prstDash val="solid"/>
            <a:round/>
            <a:headEnd type="none" w="med" len="med"/>
            <a:tailEnd type="none" w="med" len="med"/>
          </a:ln>
        </p:spPr>
      </p:cxnSp>
      <p:cxnSp>
        <p:nvCxnSpPr>
          <p:cNvPr id="246" name="Google Shape;246;p24"/>
          <p:cNvCxnSpPr>
            <a:stCxn id="242" idx="5"/>
            <a:endCxn id="242" idx="4"/>
          </p:cNvCxnSpPr>
          <p:nvPr/>
        </p:nvCxnSpPr>
        <p:spPr>
          <a:xfrm flipH="1">
            <a:off x="4731677" y="3354210"/>
            <a:ext cx="43200" cy="249900"/>
          </a:xfrm>
          <a:prstGeom prst="straightConnector1">
            <a:avLst/>
          </a:prstGeom>
          <a:noFill/>
          <a:ln w="9525" cap="flat" cmpd="sng">
            <a:solidFill>
              <a:srgbClr val="595959"/>
            </a:solidFill>
            <a:prstDash val="solid"/>
            <a:round/>
            <a:headEnd type="none" w="med" len="med"/>
            <a:tailEnd type="none" w="med" len="med"/>
          </a:ln>
        </p:spPr>
      </p:cxnSp>
      <p:sp>
        <p:nvSpPr>
          <p:cNvPr id="247" name="Google Shape;247;p24"/>
          <p:cNvSpPr/>
          <p:nvPr/>
        </p:nvSpPr>
        <p:spPr>
          <a:xfrm rot="-2126289">
            <a:off x="4337994" y="2354154"/>
            <a:ext cx="501877" cy="1219840"/>
          </a:xfrm>
          <a:prstGeom prst="ellipse">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24"/>
          <p:cNvCxnSpPr>
            <a:stCxn id="247" idx="0"/>
            <a:endCxn id="247" idx="1"/>
          </p:cNvCxnSpPr>
          <p:nvPr/>
        </p:nvCxnSpPr>
        <p:spPr>
          <a:xfrm flipH="1">
            <a:off x="4199832" y="2461724"/>
            <a:ext cx="43200" cy="249900"/>
          </a:xfrm>
          <a:prstGeom prst="straightConnector1">
            <a:avLst/>
          </a:prstGeom>
          <a:noFill/>
          <a:ln w="9525" cap="flat" cmpd="sng">
            <a:solidFill>
              <a:srgbClr val="595959"/>
            </a:solidFill>
            <a:prstDash val="solid"/>
            <a:round/>
            <a:headEnd type="none" w="med" len="med"/>
            <a:tailEnd type="none" w="med" len="med"/>
          </a:ln>
        </p:spPr>
      </p:cxnSp>
      <p:cxnSp>
        <p:nvCxnSpPr>
          <p:cNvPr id="249" name="Google Shape;249;p24"/>
          <p:cNvCxnSpPr>
            <a:stCxn id="247" idx="7"/>
            <a:endCxn id="247" idx="2"/>
          </p:cNvCxnSpPr>
          <p:nvPr/>
        </p:nvCxnSpPr>
        <p:spPr>
          <a:xfrm flipH="1">
            <a:off x="4384512" y="2505975"/>
            <a:ext cx="104400" cy="603600"/>
          </a:xfrm>
          <a:prstGeom prst="straightConnector1">
            <a:avLst/>
          </a:prstGeom>
          <a:noFill/>
          <a:ln w="9525" cap="flat" cmpd="sng">
            <a:solidFill>
              <a:srgbClr val="595959"/>
            </a:solidFill>
            <a:prstDash val="solid"/>
            <a:round/>
            <a:headEnd type="none" w="med" len="med"/>
            <a:tailEnd type="none" w="med" len="med"/>
          </a:ln>
        </p:spPr>
      </p:cxnSp>
      <p:cxnSp>
        <p:nvCxnSpPr>
          <p:cNvPr id="250" name="Google Shape;250;p24"/>
          <p:cNvCxnSpPr>
            <a:stCxn id="247" idx="6"/>
            <a:endCxn id="247" idx="3"/>
          </p:cNvCxnSpPr>
          <p:nvPr/>
        </p:nvCxnSpPr>
        <p:spPr>
          <a:xfrm flipH="1">
            <a:off x="4688982" y="2818574"/>
            <a:ext cx="104400" cy="603600"/>
          </a:xfrm>
          <a:prstGeom prst="straightConnector1">
            <a:avLst/>
          </a:prstGeom>
          <a:noFill/>
          <a:ln w="9525" cap="flat" cmpd="sng">
            <a:solidFill>
              <a:srgbClr val="595959"/>
            </a:solidFill>
            <a:prstDash val="solid"/>
            <a:round/>
            <a:headEnd type="none" w="med" len="med"/>
            <a:tailEnd type="none" w="med" len="med"/>
          </a:ln>
        </p:spPr>
      </p:cxnSp>
      <p:cxnSp>
        <p:nvCxnSpPr>
          <p:cNvPr id="251" name="Google Shape;251;p24"/>
          <p:cNvCxnSpPr>
            <a:stCxn id="247" idx="5"/>
            <a:endCxn id="247" idx="4"/>
          </p:cNvCxnSpPr>
          <p:nvPr/>
        </p:nvCxnSpPr>
        <p:spPr>
          <a:xfrm flipH="1">
            <a:off x="4934888" y="3216405"/>
            <a:ext cx="43200" cy="249900"/>
          </a:xfrm>
          <a:prstGeom prst="straightConnector1">
            <a:avLst/>
          </a:prstGeom>
          <a:noFill/>
          <a:ln w="9525" cap="flat" cmpd="sng">
            <a:solidFill>
              <a:srgbClr val="595959"/>
            </a:solidFill>
            <a:prstDash val="solid"/>
            <a:round/>
            <a:headEnd type="none" w="med" len="med"/>
            <a:tailEnd type="none" w="med" len="med"/>
          </a:ln>
        </p:spPr>
      </p:cxnSp>
      <p:cxnSp>
        <p:nvCxnSpPr>
          <p:cNvPr id="252" name="Google Shape;252;p24"/>
          <p:cNvCxnSpPr>
            <a:stCxn id="247" idx="0"/>
            <a:endCxn id="242" idx="0"/>
          </p:cNvCxnSpPr>
          <p:nvPr/>
        </p:nvCxnSpPr>
        <p:spPr>
          <a:xfrm flipH="1">
            <a:off x="4039932" y="2461724"/>
            <a:ext cx="203100" cy="137700"/>
          </a:xfrm>
          <a:prstGeom prst="straightConnector1">
            <a:avLst/>
          </a:prstGeom>
          <a:noFill/>
          <a:ln w="9525" cap="flat" cmpd="sng">
            <a:solidFill>
              <a:srgbClr val="595959"/>
            </a:solidFill>
            <a:prstDash val="solid"/>
            <a:round/>
            <a:headEnd type="none" w="med" len="med"/>
            <a:tailEnd type="none" w="med" len="med"/>
          </a:ln>
        </p:spPr>
      </p:cxnSp>
      <p:cxnSp>
        <p:nvCxnSpPr>
          <p:cNvPr id="253" name="Google Shape;253;p24"/>
          <p:cNvCxnSpPr>
            <a:stCxn id="247" idx="6"/>
          </p:cNvCxnSpPr>
          <p:nvPr/>
        </p:nvCxnSpPr>
        <p:spPr>
          <a:xfrm flipH="1">
            <a:off x="4590582" y="2818574"/>
            <a:ext cx="202800" cy="141300"/>
          </a:xfrm>
          <a:prstGeom prst="straightConnector1">
            <a:avLst/>
          </a:prstGeom>
          <a:noFill/>
          <a:ln w="9525" cap="flat" cmpd="sng">
            <a:solidFill>
              <a:srgbClr val="595959"/>
            </a:solidFill>
            <a:prstDash val="solid"/>
            <a:round/>
            <a:headEnd type="none" w="med" len="med"/>
            <a:tailEnd type="none" w="med" len="med"/>
          </a:ln>
        </p:spPr>
      </p:cxnSp>
      <p:cxnSp>
        <p:nvCxnSpPr>
          <p:cNvPr id="254" name="Google Shape;254;p24"/>
          <p:cNvCxnSpPr/>
          <p:nvPr/>
        </p:nvCxnSpPr>
        <p:spPr>
          <a:xfrm flipH="1">
            <a:off x="4755032" y="3258363"/>
            <a:ext cx="202800" cy="141300"/>
          </a:xfrm>
          <a:prstGeom prst="straightConnector1">
            <a:avLst/>
          </a:prstGeom>
          <a:noFill/>
          <a:ln w="9525" cap="flat" cmpd="sng">
            <a:solidFill>
              <a:srgbClr val="595959"/>
            </a:solidFill>
            <a:prstDash val="solid"/>
            <a:round/>
            <a:headEnd type="none" w="med" len="med"/>
            <a:tailEnd type="none" w="med" len="med"/>
          </a:ln>
        </p:spPr>
      </p:cxnSp>
      <p:cxnSp>
        <p:nvCxnSpPr>
          <p:cNvPr id="255" name="Google Shape;255;p24"/>
          <p:cNvCxnSpPr/>
          <p:nvPr/>
        </p:nvCxnSpPr>
        <p:spPr>
          <a:xfrm flipH="1">
            <a:off x="4302074" y="2516077"/>
            <a:ext cx="202800" cy="141300"/>
          </a:xfrm>
          <a:prstGeom prst="straightConnector1">
            <a:avLst/>
          </a:prstGeom>
          <a:noFill/>
          <a:ln w="9525" cap="flat" cmpd="sng">
            <a:solidFill>
              <a:srgbClr val="595959"/>
            </a:solidFill>
            <a:prstDash val="solid"/>
            <a:round/>
            <a:headEnd type="none" w="med" len="med"/>
            <a:tailEnd type="none" w="med" len="med"/>
          </a:ln>
        </p:spPr>
      </p:cxnSp>
      <p:cxnSp>
        <p:nvCxnSpPr>
          <p:cNvPr id="256" name="Google Shape;256;p24"/>
          <p:cNvCxnSpPr/>
          <p:nvPr/>
        </p:nvCxnSpPr>
        <p:spPr>
          <a:xfrm flipH="1">
            <a:off x="4184068" y="3094154"/>
            <a:ext cx="202800" cy="141300"/>
          </a:xfrm>
          <a:prstGeom prst="straightConnector1">
            <a:avLst/>
          </a:prstGeom>
          <a:noFill/>
          <a:ln w="9525" cap="flat" cmpd="sng">
            <a:solidFill>
              <a:srgbClr val="595959"/>
            </a:solidFill>
            <a:prstDash val="solid"/>
            <a:round/>
            <a:headEnd type="none" w="med" len="med"/>
            <a:tailEnd type="none" w="med" len="med"/>
          </a:ln>
        </p:spPr>
      </p:cxnSp>
      <p:cxnSp>
        <p:nvCxnSpPr>
          <p:cNvPr id="257" name="Google Shape;257;p24"/>
          <p:cNvCxnSpPr/>
          <p:nvPr/>
        </p:nvCxnSpPr>
        <p:spPr>
          <a:xfrm flipH="1">
            <a:off x="4487551" y="3408624"/>
            <a:ext cx="202800" cy="141300"/>
          </a:xfrm>
          <a:prstGeom prst="straightConnector1">
            <a:avLst/>
          </a:prstGeom>
          <a:noFill/>
          <a:ln w="9525" cap="flat" cmpd="sng">
            <a:solidFill>
              <a:srgbClr val="595959"/>
            </a:solidFill>
            <a:prstDash val="solid"/>
            <a:round/>
            <a:headEnd type="none" w="med" len="med"/>
            <a:tailEnd type="none" w="med" len="med"/>
          </a:ln>
        </p:spPr>
      </p:cxnSp>
      <p:cxnSp>
        <p:nvCxnSpPr>
          <p:cNvPr id="258" name="Google Shape;258;p24"/>
          <p:cNvCxnSpPr/>
          <p:nvPr/>
        </p:nvCxnSpPr>
        <p:spPr>
          <a:xfrm flipH="1">
            <a:off x="3981612" y="2737049"/>
            <a:ext cx="202800" cy="141300"/>
          </a:xfrm>
          <a:prstGeom prst="straightConnector1">
            <a:avLst/>
          </a:prstGeom>
          <a:noFill/>
          <a:ln w="9525" cap="flat" cmpd="sng">
            <a:solidFill>
              <a:srgbClr val="595959"/>
            </a:solidFill>
            <a:prstDash val="solid"/>
            <a:round/>
            <a:headEnd type="none" w="med" len="med"/>
            <a:tailEnd type="none" w="med" len="med"/>
          </a:ln>
        </p:spPr>
      </p:cxnSp>
      <p:cxnSp>
        <p:nvCxnSpPr>
          <p:cNvPr id="259" name="Google Shape;259;p24"/>
          <p:cNvCxnSpPr>
            <a:stCxn id="247" idx="0"/>
          </p:cNvCxnSpPr>
          <p:nvPr/>
        </p:nvCxnSpPr>
        <p:spPr>
          <a:xfrm rot="5400000" flipH="1">
            <a:off x="3626682" y="1845374"/>
            <a:ext cx="360000" cy="872700"/>
          </a:xfrm>
          <a:prstGeom prst="curvedConnector2">
            <a:avLst/>
          </a:prstGeom>
          <a:noFill/>
          <a:ln w="19050" cap="flat" cmpd="sng">
            <a:solidFill>
              <a:srgbClr val="3C78D8"/>
            </a:solidFill>
            <a:prstDash val="solid"/>
            <a:round/>
            <a:headEnd type="none" w="med" len="med"/>
            <a:tailEnd type="none" w="med" len="med"/>
          </a:ln>
        </p:spPr>
      </p:cxnSp>
      <p:sp>
        <p:nvSpPr>
          <p:cNvPr id="260" name="Google Shape;260;p24"/>
          <p:cNvSpPr/>
          <p:nvPr/>
        </p:nvSpPr>
        <p:spPr>
          <a:xfrm>
            <a:off x="2497410" y="1886929"/>
            <a:ext cx="8727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d(Across)</a:t>
            </a:r>
            <a:endParaRPr>
              <a:solidFill>
                <a:schemeClr val="lt1"/>
              </a:solidFill>
            </a:endParaRPr>
          </a:p>
        </p:txBody>
      </p:sp>
      <p:cxnSp>
        <p:nvCxnSpPr>
          <p:cNvPr id="261" name="Google Shape;261;p24"/>
          <p:cNvCxnSpPr/>
          <p:nvPr/>
        </p:nvCxnSpPr>
        <p:spPr>
          <a:xfrm rot="5400000" flipH="1">
            <a:off x="4100802" y="2258753"/>
            <a:ext cx="360000" cy="872700"/>
          </a:xfrm>
          <a:prstGeom prst="curvedConnector2">
            <a:avLst/>
          </a:prstGeom>
          <a:noFill/>
          <a:ln w="19050" cap="flat" cmpd="sng">
            <a:solidFill>
              <a:srgbClr val="3C78D8"/>
            </a:solidFill>
            <a:prstDash val="solid"/>
            <a:round/>
            <a:headEnd type="none" w="med" len="med"/>
            <a:tailEnd type="none" w="med" len="med"/>
          </a:ln>
        </p:spPr>
      </p:cxnSp>
      <p:sp>
        <p:nvSpPr>
          <p:cNvPr id="262" name="Google Shape;262;p24"/>
          <p:cNvSpPr/>
          <p:nvPr/>
        </p:nvSpPr>
        <p:spPr>
          <a:xfrm>
            <a:off x="3294142" y="2300345"/>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d(x)</a:t>
            </a:r>
            <a:endParaRPr>
              <a:solidFill>
                <a:schemeClr val="lt1"/>
              </a:solidFill>
            </a:endParaRPr>
          </a:p>
        </p:txBody>
      </p:sp>
      <p:cxnSp>
        <p:nvCxnSpPr>
          <p:cNvPr id="263" name="Google Shape;263;p24"/>
          <p:cNvCxnSpPr/>
          <p:nvPr/>
        </p:nvCxnSpPr>
        <p:spPr>
          <a:xfrm rot="10800000" flipH="1">
            <a:off x="6018956" y="1624880"/>
            <a:ext cx="479100" cy="324600"/>
          </a:xfrm>
          <a:prstGeom prst="straightConnector1">
            <a:avLst/>
          </a:prstGeom>
          <a:noFill/>
          <a:ln w="19050" cap="flat" cmpd="sng">
            <a:solidFill>
              <a:srgbClr val="3C78D8"/>
            </a:solidFill>
            <a:prstDash val="solid"/>
            <a:round/>
            <a:headEnd type="none" w="med" len="med"/>
            <a:tailEnd type="triangle" w="med" len="med"/>
          </a:ln>
        </p:spPr>
      </p:cxnSp>
      <p:sp>
        <p:nvSpPr>
          <p:cNvPr id="264" name="Google Shape;264;p24"/>
          <p:cNvSpPr/>
          <p:nvPr/>
        </p:nvSpPr>
        <p:spPr>
          <a:xfrm>
            <a:off x="6497915" y="1371335"/>
            <a:ext cx="7947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Tc + dTc</a:t>
            </a:r>
            <a:endParaRPr>
              <a:solidFill>
                <a:schemeClr val="lt1"/>
              </a:solidFill>
            </a:endParaRPr>
          </a:p>
        </p:txBody>
      </p:sp>
      <p:cxnSp>
        <p:nvCxnSpPr>
          <p:cNvPr id="265" name="Google Shape;265;p24"/>
          <p:cNvCxnSpPr/>
          <p:nvPr/>
        </p:nvCxnSpPr>
        <p:spPr>
          <a:xfrm rot="10800000" flipH="1">
            <a:off x="2767580" y="3898667"/>
            <a:ext cx="479100" cy="324600"/>
          </a:xfrm>
          <a:prstGeom prst="straightConnector1">
            <a:avLst/>
          </a:prstGeom>
          <a:noFill/>
          <a:ln w="19050" cap="flat" cmpd="sng">
            <a:solidFill>
              <a:srgbClr val="3C78D8"/>
            </a:solidFill>
            <a:prstDash val="solid"/>
            <a:round/>
            <a:headEnd type="none" w="med" len="med"/>
            <a:tailEnd type="triangle" w="med" len="med"/>
          </a:ln>
        </p:spPr>
      </p:cxnSp>
      <p:sp>
        <p:nvSpPr>
          <p:cNvPr id="266" name="Google Shape;266;p24"/>
          <p:cNvSpPr/>
          <p:nvPr/>
        </p:nvSpPr>
        <p:spPr>
          <a:xfrm>
            <a:off x="2217417" y="4223256"/>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Tc</a:t>
            </a:r>
            <a:endParaRPr>
              <a:solidFill>
                <a:schemeClr val="lt1"/>
              </a:solidFill>
            </a:endParaRPr>
          </a:p>
        </p:txBody>
      </p:sp>
      <p:cxnSp>
        <p:nvCxnSpPr>
          <p:cNvPr id="267" name="Google Shape;267;p24"/>
          <p:cNvCxnSpPr/>
          <p:nvPr/>
        </p:nvCxnSpPr>
        <p:spPr>
          <a:xfrm>
            <a:off x="3365124" y="2855138"/>
            <a:ext cx="900900" cy="1310400"/>
          </a:xfrm>
          <a:prstGeom prst="straightConnector1">
            <a:avLst/>
          </a:prstGeom>
          <a:noFill/>
          <a:ln w="19050" cap="flat" cmpd="sng">
            <a:solidFill>
              <a:srgbClr val="3C78D8"/>
            </a:solidFill>
            <a:prstDash val="solid"/>
            <a:round/>
            <a:headEnd type="none" w="med" len="med"/>
            <a:tailEnd type="none" w="med" len="med"/>
          </a:ln>
        </p:spPr>
      </p:cxnSp>
      <p:cxnSp>
        <p:nvCxnSpPr>
          <p:cNvPr id="268" name="Google Shape;268;p24"/>
          <p:cNvCxnSpPr/>
          <p:nvPr/>
        </p:nvCxnSpPr>
        <p:spPr>
          <a:xfrm>
            <a:off x="3882574" y="3604364"/>
            <a:ext cx="300" cy="923700"/>
          </a:xfrm>
          <a:prstGeom prst="straightConnector1">
            <a:avLst/>
          </a:prstGeom>
          <a:noFill/>
          <a:ln w="19050" cap="flat" cmpd="sng">
            <a:solidFill>
              <a:srgbClr val="3C78D8"/>
            </a:solidFill>
            <a:prstDash val="solid"/>
            <a:round/>
            <a:headEnd type="none" w="med" len="med"/>
            <a:tailEnd type="triangle" w="med" len="med"/>
          </a:ln>
        </p:spPr>
      </p:cxnSp>
      <p:sp>
        <p:nvSpPr>
          <p:cNvPr id="269" name="Google Shape;269;p24"/>
          <p:cNvSpPr/>
          <p:nvPr/>
        </p:nvSpPr>
        <p:spPr>
          <a:xfrm>
            <a:off x="3743100" y="4528039"/>
            <a:ext cx="5502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a:t>
            </a:r>
            <a:endParaRPr>
              <a:solidFill>
                <a:schemeClr val="lt1"/>
              </a:solidFill>
            </a:endParaRPr>
          </a:p>
        </p:txBody>
      </p:sp>
      <p:sp>
        <p:nvSpPr>
          <p:cNvPr id="270" name="Google Shape;270;p24"/>
          <p:cNvSpPr/>
          <p:nvPr/>
        </p:nvSpPr>
        <p:spPr>
          <a:xfrm>
            <a:off x="1851375" y="923400"/>
            <a:ext cx="2164800" cy="392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 represents differentiation</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p:nvPr/>
        </p:nvSpPr>
        <p:spPr>
          <a:xfrm>
            <a:off x="1480800" y="371725"/>
            <a:ext cx="61824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Computing the required pipe length</a:t>
            </a:r>
            <a:endParaRPr sz="1400" b="0" i="0" u="none" strike="noStrike" cap="none">
              <a:solidFill>
                <a:srgbClr val="000000"/>
              </a:solidFill>
              <a:latin typeface="Times New Roman"/>
              <a:ea typeface="Times New Roman"/>
              <a:cs typeface="Times New Roman"/>
              <a:sym typeface="Times New Roman"/>
            </a:endParaRPr>
          </a:p>
        </p:txBody>
      </p:sp>
      <p:pic>
        <p:nvPicPr>
          <p:cNvPr id="276" name="Google Shape;276;p25"/>
          <p:cNvPicPr preferRelativeResize="0"/>
          <p:nvPr/>
        </p:nvPicPr>
        <p:blipFill>
          <a:blip r:embed="rId3">
            <a:alphaModFix/>
          </a:blip>
          <a:stretch>
            <a:fillRect/>
          </a:stretch>
        </p:blipFill>
        <p:spPr>
          <a:xfrm>
            <a:off x="1956988" y="1012350"/>
            <a:ext cx="5230022" cy="771846"/>
          </a:xfrm>
          <a:prstGeom prst="rect">
            <a:avLst/>
          </a:prstGeom>
          <a:noFill/>
          <a:ln>
            <a:noFill/>
          </a:ln>
        </p:spPr>
      </p:pic>
      <p:pic>
        <p:nvPicPr>
          <p:cNvPr id="277" name="Google Shape;277;p25"/>
          <p:cNvPicPr preferRelativeResize="0"/>
          <p:nvPr/>
        </p:nvPicPr>
        <p:blipFill>
          <a:blip r:embed="rId4">
            <a:alphaModFix/>
          </a:blip>
          <a:stretch>
            <a:fillRect/>
          </a:stretch>
        </p:blipFill>
        <p:spPr>
          <a:xfrm>
            <a:off x="1956988" y="1784189"/>
            <a:ext cx="5230022" cy="704677"/>
          </a:xfrm>
          <a:prstGeom prst="rect">
            <a:avLst/>
          </a:prstGeom>
          <a:noFill/>
          <a:ln>
            <a:noFill/>
          </a:ln>
        </p:spPr>
      </p:pic>
      <p:pic>
        <p:nvPicPr>
          <p:cNvPr id="278" name="Google Shape;278;p25"/>
          <p:cNvPicPr preferRelativeResize="0"/>
          <p:nvPr/>
        </p:nvPicPr>
        <p:blipFill>
          <a:blip r:embed="rId5">
            <a:alphaModFix/>
          </a:blip>
          <a:stretch>
            <a:fillRect/>
          </a:stretch>
        </p:blipFill>
        <p:spPr>
          <a:xfrm>
            <a:off x="1956988" y="2488876"/>
            <a:ext cx="5230022" cy="698381"/>
          </a:xfrm>
          <a:prstGeom prst="rect">
            <a:avLst/>
          </a:prstGeom>
          <a:noFill/>
          <a:ln>
            <a:noFill/>
          </a:ln>
        </p:spPr>
      </p:pic>
      <p:pic>
        <p:nvPicPr>
          <p:cNvPr id="279" name="Google Shape;279;p25"/>
          <p:cNvPicPr preferRelativeResize="0"/>
          <p:nvPr/>
        </p:nvPicPr>
        <p:blipFill>
          <a:blip r:embed="rId6">
            <a:alphaModFix/>
          </a:blip>
          <a:stretch>
            <a:fillRect/>
          </a:stretch>
        </p:blipFill>
        <p:spPr>
          <a:xfrm>
            <a:off x="1956988" y="3187257"/>
            <a:ext cx="5230022" cy="697492"/>
          </a:xfrm>
          <a:prstGeom prst="rect">
            <a:avLst/>
          </a:prstGeom>
          <a:noFill/>
          <a:ln>
            <a:noFill/>
          </a:ln>
        </p:spPr>
      </p:pic>
      <p:pic>
        <p:nvPicPr>
          <p:cNvPr id="280" name="Google Shape;280;p25"/>
          <p:cNvPicPr preferRelativeResize="0"/>
          <p:nvPr/>
        </p:nvPicPr>
        <p:blipFill>
          <a:blip r:embed="rId7">
            <a:alphaModFix/>
          </a:blip>
          <a:stretch>
            <a:fillRect/>
          </a:stretch>
        </p:blipFill>
        <p:spPr>
          <a:xfrm>
            <a:off x="1956988" y="3891943"/>
            <a:ext cx="5230022" cy="385681"/>
          </a:xfrm>
          <a:prstGeom prst="rect">
            <a:avLst/>
          </a:prstGeom>
          <a:noFill/>
          <a:ln>
            <a:noFill/>
          </a:ln>
        </p:spPr>
      </p:pic>
      <p:pic>
        <p:nvPicPr>
          <p:cNvPr id="281" name="Google Shape;281;p25"/>
          <p:cNvPicPr preferRelativeResize="0"/>
          <p:nvPr/>
        </p:nvPicPr>
        <p:blipFill>
          <a:blip r:embed="rId8">
            <a:alphaModFix/>
          </a:blip>
          <a:stretch>
            <a:fillRect/>
          </a:stretch>
        </p:blipFill>
        <p:spPr>
          <a:xfrm>
            <a:off x="1632138" y="4277625"/>
            <a:ext cx="5879726" cy="58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6"/>
          <p:cNvPicPr preferRelativeResize="0"/>
          <p:nvPr/>
        </p:nvPicPr>
        <p:blipFill>
          <a:blip r:embed="rId3">
            <a:alphaModFix/>
          </a:blip>
          <a:stretch>
            <a:fillRect/>
          </a:stretch>
        </p:blipFill>
        <p:spPr>
          <a:xfrm>
            <a:off x="1507740" y="1012915"/>
            <a:ext cx="6128549" cy="745147"/>
          </a:xfrm>
          <a:prstGeom prst="rect">
            <a:avLst/>
          </a:prstGeom>
          <a:noFill/>
          <a:ln>
            <a:noFill/>
          </a:ln>
        </p:spPr>
      </p:pic>
      <p:pic>
        <p:nvPicPr>
          <p:cNvPr id="287" name="Google Shape;287;p26"/>
          <p:cNvPicPr preferRelativeResize="0"/>
          <p:nvPr/>
        </p:nvPicPr>
        <p:blipFill>
          <a:blip r:embed="rId4">
            <a:alphaModFix/>
          </a:blip>
          <a:stretch>
            <a:fillRect/>
          </a:stretch>
        </p:blipFill>
        <p:spPr>
          <a:xfrm>
            <a:off x="-402300" y="2664463"/>
            <a:ext cx="9948611" cy="745150"/>
          </a:xfrm>
          <a:prstGeom prst="rect">
            <a:avLst/>
          </a:prstGeom>
          <a:noFill/>
          <a:ln>
            <a:noFill/>
          </a:ln>
        </p:spPr>
      </p:pic>
      <p:pic>
        <p:nvPicPr>
          <p:cNvPr id="288" name="Google Shape;288;p26"/>
          <p:cNvPicPr preferRelativeResize="0"/>
          <p:nvPr/>
        </p:nvPicPr>
        <p:blipFill>
          <a:blip r:embed="rId5">
            <a:alphaModFix/>
          </a:blip>
          <a:stretch>
            <a:fillRect/>
          </a:stretch>
        </p:blipFill>
        <p:spPr>
          <a:xfrm>
            <a:off x="314661" y="3409600"/>
            <a:ext cx="8514682" cy="1483825"/>
          </a:xfrm>
          <a:prstGeom prst="rect">
            <a:avLst/>
          </a:prstGeom>
          <a:noFill/>
          <a:ln>
            <a:noFill/>
          </a:ln>
        </p:spPr>
      </p:pic>
      <p:pic>
        <p:nvPicPr>
          <p:cNvPr id="289" name="Google Shape;289;p26"/>
          <p:cNvPicPr preferRelativeResize="0"/>
          <p:nvPr/>
        </p:nvPicPr>
        <p:blipFill>
          <a:blip r:embed="rId6">
            <a:alphaModFix/>
          </a:blip>
          <a:stretch>
            <a:fillRect/>
          </a:stretch>
        </p:blipFill>
        <p:spPr>
          <a:xfrm>
            <a:off x="1112875" y="317000"/>
            <a:ext cx="6918292" cy="695938"/>
          </a:xfrm>
          <a:prstGeom prst="rect">
            <a:avLst/>
          </a:prstGeom>
          <a:noFill/>
          <a:ln>
            <a:noFill/>
          </a:ln>
        </p:spPr>
      </p:pic>
      <p:pic>
        <p:nvPicPr>
          <p:cNvPr id="290" name="Google Shape;290;p26"/>
          <p:cNvPicPr preferRelativeResize="0"/>
          <p:nvPr/>
        </p:nvPicPr>
        <p:blipFill>
          <a:blip r:embed="rId7">
            <a:alphaModFix/>
          </a:blip>
          <a:stretch>
            <a:fillRect/>
          </a:stretch>
        </p:blipFill>
        <p:spPr>
          <a:xfrm>
            <a:off x="2127538" y="1758075"/>
            <a:ext cx="4888975" cy="833475"/>
          </a:xfrm>
          <a:prstGeom prst="rect">
            <a:avLst/>
          </a:prstGeom>
          <a:noFill/>
          <a:ln>
            <a:noFill/>
          </a:ln>
        </p:spPr>
      </p:pic>
      <p:sp>
        <p:nvSpPr>
          <p:cNvPr id="291" name="Google Shape;291;p26"/>
          <p:cNvSpPr txBox="1"/>
          <p:nvPr/>
        </p:nvSpPr>
        <p:spPr>
          <a:xfrm>
            <a:off x="531600" y="4251100"/>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rPr>
              <a:t>Code:</a:t>
            </a:r>
            <a:r>
              <a:rPr lang="en">
                <a:solidFill>
                  <a:schemeClr val="lt1"/>
                </a:solidFill>
              </a:rPr>
              <a:t> </a:t>
            </a:r>
            <a:r>
              <a:rPr lang="en" u="sng">
                <a:solidFill>
                  <a:schemeClr val="hlink"/>
                </a:solidFill>
                <a:latin typeface="Lato"/>
                <a:ea typeface="Lato"/>
                <a:cs typeface="Lato"/>
                <a:sym typeface="Lato"/>
                <a:hlinkClick r:id="rId8"/>
              </a:rPr>
              <a:t>https://github.com/vinaydhara2002/Thermodynamic-Solar-Panel.git</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txBox="1"/>
          <p:nvPr/>
        </p:nvSpPr>
        <p:spPr>
          <a:xfrm>
            <a:off x="1480800" y="371725"/>
            <a:ext cx="61824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COMPRESSOR</a:t>
            </a:r>
            <a:endParaRPr sz="1400" b="0" i="0" u="none" strike="noStrike" cap="none">
              <a:solidFill>
                <a:srgbClr val="000000"/>
              </a:solidFill>
              <a:latin typeface="Times New Roman"/>
              <a:ea typeface="Times New Roman"/>
              <a:cs typeface="Times New Roman"/>
              <a:sym typeface="Times New Roman"/>
            </a:endParaRPr>
          </a:p>
        </p:txBody>
      </p:sp>
      <p:sp>
        <p:nvSpPr>
          <p:cNvPr id="297" name="Google Shape;297;p27"/>
          <p:cNvSpPr txBox="1"/>
          <p:nvPr/>
        </p:nvSpPr>
        <p:spPr>
          <a:xfrm>
            <a:off x="1438150" y="1144800"/>
            <a:ext cx="651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98" name="Google Shape;298;p27"/>
          <p:cNvSpPr txBox="1"/>
          <p:nvPr/>
        </p:nvSpPr>
        <p:spPr>
          <a:xfrm>
            <a:off x="3485350" y="1018800"/>
            <a:ext cx="5316900" cy="192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300">
                <a:solidFill>
                  <a:schemeClr val="lt1"/>
                </a:solidFill>
                <a:latin typeface="Times New Roman"/>
                <a:ea typeface="Times New Roman"/>
                <a:cs typeface="Times New Roman"/>
                <a:sym typeface="Times New Roman"/>
              </a:rPr>
              <a:t> </a:t>
            </a:r>
            <a:r>
              <a:rPr lang="en" sz="1500" b="1">
                <a:solidFill>
                  <a:schemeClr val="lt1"/>
                </a:solidFill>
                <a:latin typeface="Times New Roman"/>
                <a:ea typeface="Times New Roman"/>
                <a:cs typeface="Times New Roman"/>
                <a:sym typeface="Times New Roman"/>
              </a:rPr>
              <a:t>Screw Compressor</a:t>
            </a:r>
            <a:endParaRPr sz="1500" b="1">
              <a:solidFill>
                <a:schemeClr val="lt1"/>
              </a:solidFill>
              <a:latin typeface="Times New Roman"/>
              <a:ea typeface="Times New Roman"/>
              <a:cs typeface="Times New Roman"/>
              <a:sym typeface="Times New Roman"/>
            </a:endParaRPr>
          </a:p>
          <a:p>
            <a:pPr marL="457200" lvl="0" indent="-311150" algn="l" rtl="0">
              <a:lnSpc>
                <a:spcPct val="115000"/>
              </a:lnSpc>
              <a:spcBef>
                <a:spcPts val="100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A type of gas compressor that uses two interlocking screws to compress gas.</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Typically used in industrial applications for compressing large volumes of gas.</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Can operate at high speeds and handle a wide range of flow rates.</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Low vibration and noise levels compared to other compressor types.</a:t>
            </a:r>
            <a:endParaRPr sz="1600">
              <a:solidFill>
                <a:schemeClr val="lt1"/>
              </a:solidFill>
              <a:latin typeface="Times New Roman"/>
              <a:ea typeface="Times New Roman"/>
              <a:cs typeface="Times New Roman"/>
              <a:sym typeface="Times New Roman"/>
            </a:endParaRPr>
          </a:p>
        </p:txBody>
      </p:sp>
      <p:pic>
        <p:nvPicPr>
          <p:cNvPr id="299" name="Google Shape;299;p27"/>
          <p:cNvPicPr preferRelativeResize="0"/>
          <p:nvPr/>
        </p:nvPicPr>
        <p:blipFill>
          <a:blip r:embed="rId3">
            <a:alphaModFix/>
          </a:blip>
          <a:stretch>
            <a:fillRect/>
          </a:stretch>
        </p:blipFill>
        <p:spPr>
          <a:xfrm>
            <a:off x="997750" y="1028800"/>
            <a:ext cx="2234375" cy="1787500"/>
          </a:xfrm>
          <a:prstGeom prst="rect">
            <a:avLst/>
          </a:prstGeom>
          <a:noFill/>
          <a:ln>
            <a:noFill/>
          </a:ln>
        </p:spPr>
      </p:pic>
      <p:sp>
        <p:nvSpPr>
          <p:cNvPr id="300" name="Google Shape;300;p27"/>
          <p:cNvSpPr txBox="1"/>
          <p:nvPr/>
        </p:nvSpPr>
        <p:spPr>
          <a:xfrm>
            <a:off x="997750" y="3049425"/>
            <a:ext cx="7682100" cy="16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500" b="1">
                <a:solidFill>
                  <a:schemeClr val="lt1"/>
                </a:solidFill>
                <a:latin typeface="Times New Roman"/>
                <a:ea typeface="Times New Roman"/>
                <a:cs typeface="Times New Roman"/>
                <a:sym typeface="Times New Roman"/>
              </a:rPr>
              <a:t>Rotary Screw Compressor</a:t>
            </a:r>
            <a:endParaRPr sz="1500" b="1">
              <a:solidFill>
                <a:schemeClr val="lt1"/>
              </a:solidFill>
              <a:latin typeface="Times New Roman"/>
              <a:ea typeface="Times New Roman"/>
              <a:cs typeface="Times New Roman"/>
              <a:sym typeface="Times New Roman"/>
            </a:endParaRPr>
          </a:p>
          <a:p>
            <a:pPr marL="457200" lvl="0" indent="-311150" algn="l" rtl="0">
              <a:lnSpc>
                <a:spcPct val="115000"/>
              </a:lnSpc>
              <a:spcBef>
                <a:spcPts val="100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A type of screw compressor specifically designed to compress R407 refrigerant.</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Uses two rotors with helical screw-like grooves to compress the refrigerant.</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Provides high efficiency and reliability for air conditioning and refrigeration systems.</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Can operate at high pressures and temperatures, making it suitable for a variety of applications.</a:t>
            </a:r>
            <a:endParaRPr sz="13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Its compact size of 12m x 5m x 5.3m makes it suitable for installations where space is limited.</a:t>
            </a:r>
            <a:endParaRPr sz="13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p:nvPr/>
        </p:nvSpPr>
        <p:spPr>
          <a:xfrm>
            <a:off x="1480800" y="295525"/>
            <a:ext cx="61824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EXPANSION VALVE</a:t>
            </a:r>
            <a:endParaRPr sz="1400" b="0" i="0" u="none" strike="noStrike" cap="none">
              <a:solidFill>
                <a:srgbClr val="000000"/>
              </a:solidFill>
              <a:latin typeface="Times New Roman"/>
              <a:ea typeface="Times New Roman"/>
              <a:cs typeface="Times New Roman"/>
              <a:sym typeface="Times New Roman"/>
            </a:endParaRPr>
          </a:p>
        </p:txBody>
      </p:sp>
      <p:pic>
        <p:nvPicPr>
          <p:cNvPr id="306" name="Google Shape;306;p28"/>
          <p:cNvPicPr preferRelativeResize="0"/>
          <p:nvPr/>
        </p:nvPicPr>
        <p:blipFill>
          <a:blip r:embed="rId3">
            <a:alphaModFix/>
          </a:blip>
          <a:stretch>
            <a:fillRect/>
          </a:stretch>
        </p:blipFill>
        <p:spPr>
          <a:xfrm>
            <a:off x="987575" y="874900"/>
            <a:ext cx="2014425" cy="1930476"/>
          </a:xfrm>
          <a:prstGeom prst="rect">
            <a:avLst/>
          </a:prstGeom>
          <a:noFill/>
          <a:ln>
            <a:noFill/>
          </a:ln>
        </p:spPr>
      </p:pic>
      <p:sp>
        <p:nvSpPr>
          <p:cNvPr id="307" name="Google Shape;307;p28"/>
          <p:cNvSpPr txBox="1"/>
          <p:nvPr/>
        </p:nvSpPr>
        <p:spPr>
          <a:xfrm>
            <a:off x="3169625" y="1030288"/>
            <a:ext cx="5428500" cy="1799437"/>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000"/>
              </a:spcBef>
              <a:spcAft>
                <a:spcPts val="0"/>
              </a:spcAft>
              <a:buClr>
                <a:schemeClr val="lt1"/>
              </a:buClr>
              <a:buSzPts val="1400"/>
              <a:buFont typeface="Times New Roman"/>
              <a:buChar char="●"/>
            </a:pPr>
            <a:r>
              <a:rPr lang="en" dirty="0">
                <a:solidFill>
                  <a:schemeClr val="lt1"/>
                </a:solidFill>
                <a:latin typeface="Times New Roman"/>
                <a:ea typeface="Times New Roman"/>
                <a:cs typeface="Times New Roman"/>
                <a:sym typeface="Times New Roman"/>
              </a:rPr>
              <a:t>Expansion valve regulates refrigerant flow into the panel by controlling its pressure and temperature.</a:t>
            </a:r>
            <a:endParaRPr dirty="0">
              <a:solidFill>
                <a:schemeClr val="lt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dirty="0">
                <a:solidFill>
                  <a:schemeClr val="lt1"/>
                </a:solidFill>
                <a:latin typeface="Times New Roman"/>
                <a:ea typeface="Times New Roman"/>
                <a:cs typeface="Times New Roman"/>
                <a:sym typeface="Times New Roman"/>
              </a:rPr>
              <a:t>It creates a pressure drop to cause the refrigerant to expand and cool before entering the evaporator.</a:t>
            </a:r>
            <a:endParaRPr dirty="0">
              <a:solidFill>
                <a:schemeClr val="lt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dirty="0">
                <a:solidFill>
                  <a:schemeClr val="lt1"/>
                </a:solidFill>
                <a:latin typeface="Times New Roman"/>
                <a:ea typeface="Times New Roman"/>
                <a:cs typeface="Times New Roman"/>
                <a:sym typeface="Times New Roman"/>
              </a:rPr>
              <a:t>The valve's function is to reduce and confine the refrigerant flow to achieve efficient cooling.</a:t>
            </a:r>
            <a:endParaRPr dirty="0">
              <a:solidFill>
                <a:schemeClr val="lt1"/>
              </a:solidFill>
              <a:latin typeface="Times New Roman"/>
              <a:ea typeface="Times New Roman"/>
              <a:cs typeface="Times New Roman"/>
              <a:sym typeface="Times New Roman"/>
            </a:endParaRPr>
          </a:p>
        </p:txBody>
      </p:sp>
      <p:sp>
        <p:nvSpPr>
          <p:cNvPr id="308" name="Google Shape;308;p28"/>
          <p:cNvSpPr txBox="1"/>
          <p:nvPr/>
        </p:nvSpPr>
        <p:spPr>
          <a:xfrm>
            <a:off x="1000550" y="2927600"/>
            <a:ext cx="7597500" cy="155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600" b="1">
                <a:solidFill>
                  <a:schemeClr val="lt1"/>
                </a:solidFill>
                <a:latin typeface="Times New Roman"/>
                <a:ea typeface="Times New Roman"/>
                <a:cs typeface="Times New Roman"/>
                <a:sym typeface="Times New Roman"/>
              </a:rPr>
              <a:t>Thermal Expansion Valve</a:t>
            </a:r>
            <a:endParaRPr sz="1600" b="1">
              <a:solidFill>
                <a:schemeClr val="lt1"/>
              </a:solidFill>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 type of expansion valve that regulates refrigerant flow using temperature.</a:t>
            </a:r>
            <a:endParaRPr>
              <a:solidFill>
                <a:schemeClr val="lt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Sensing refrigerant temperature leaving the evaporator, it adjusts valve opening accordingly.</a:t>
            </a:r>
            <a:endParaRPr>
              <a:solidFill>
                <a:schemeClr val="lt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Calibrated specifically for R407, ensuring optimal system performance.</a:t>
            </a:r>
            <a:endParaRPr>
              <a:solidFill>
                <a:schemeClr val="lt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Helps maintain proper refrigerant flow for efficient and effective solar panel cooling.</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9"/>
          <p:cNvSpPr/>
          <p:nvPr/>
        </p:nvSpPr>
        <p:spPr>
          <a:xfrm rot="10800000">
            <a:off x="6745690" y="2408362"/>
            <a:ext cx="447300" cy="934200"/>
          </a:xfrm>
          <a:prstGeom prst="trapezoid">
            <a:avLst>
              <a:gd name="adj" fmla="val 25000"/>
            </a:avLst>
          </a:prstGeom>
          <a:gradFill>
            <a:gsLst>
              <a:gs pos="0">
                <a:srgbClr val="3C78D8"/>
              </a:gs>
              <a:gs pos="100000">
                <a:srgbClr val="CC0000"/>
              </a:gs>
              <a:gs pos="100000">
                <a:srgbClr val="737373"/>
              </a:gs>
            </a:gsLst>
            <a:lin ang="16200038"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3600257" y="1551690"/>
            <a:ext cx="1515294" cy="640062"/>
          </a:xfrm>
          <a:prstGeom prst="flowChartTerminator">
            <a:avLst/>
          </a:prstGeom>
          <a:gradFill>
            <a:gsLst>
              <a:gs pos="0">
                <a:srgbClr val="1B31B0"/>
              </a:gs>
              <a:gs pos="100000">
                <a:srgbClr val="FF0000"/>
              </a:gs>
              <a:gs pos="100000">
                <a:srgbClr val="737373"/>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788426" y="1630800"/>
            <a:ext cx="1088383" cy="505308"/>
          </a:xfrm>
          <a:custGeom>
            <a:avLst/>
            <a:gdLst/>
            <a:ahLst/>
            <a:cxnLst/>
            <a:rect l="l" t="t" r="r" b="b"/>
            <a:pathLst>
              <a:path w="105617" h="62001" extrusionOk="0">
                <a:moveTo>
                  <a:pt x="925" y="53317"/>
                </a:moveTo>
                <a:cubicBezTo>
                  <a:pt x="993" y="46362"/>
                  <a:pt x="-1325" y="18950"/>
                  <a:pt x="1334" y="11586"/>
                </a:cubicBezTo>
                <a:cubicBezTo>
                  <a:pt x="3993" y="4222"/>
                  <a:pt x="13949" y="2312"/>
                  <a:pt x="16881" y="9131"/>
                </a:cubicBezTo>
                <a:cubicBezTo>
                  <a:pt x="19813" y="15950"/>
                  <a:pt x="15859" y="45270"/>
                  <a:pt x="18927" y="52498"/>
                </a:cubicBezTo>
                <a:cubicBezTo>
                  <a:pt x="21996" y="59726"/>
                  <a:pt x="32496" y="60340"/>
                  <a:pt x="35292" y="52498"/>
                </a:cubicBezTo>
                <a:cubicBezTo>
                  <a:pt x="38088" y="44657"/>
                  <a:pt x="32564" y="13086"/>
                  <a:pt x="35701" y="5449"/>
                </a:cubicBezTo>
                <a:cubicBezTo>
                  <a:pt x="38838" y="-2188"/>
                  <a:pt x="51044" y="-1711"/>
                  <a:pt x="54112" y="6676"/>
                </a:cubicBezTo>
                <a:cubicBezTo>
                  <a:pt x="57181" y="15063"/>
                  <a:pt x="51385" y="47861"/>
                  <a:pt x="54112" y="55771"/>
                </a:cubicBezTo>
                <a:cubicBezTo>
                  <a:pt x="56840" y="63681"/>
                  <a:pt x="67545" y="61977"/>
                  <a:pt x="70477" y="54135"/>
                </a:cubicBezTo>
                <a:cubicBezTo>
                  <a:pt x="73409" y="46294"/>
                  <a:pt x="69113" y="16291"/>
                  <a:pt x="71704" y="8722"/>
                </a:cubicBezTo>
                <a:cubicBezTo>
                  <a:pt x="74295" y="1153"/>
                  <a:pt x="83091" y="403"/>
                  <a:pt x="86023" y="8722"/>
                </a:cubicBezTo>
                <a:cubicBezTo>
                  <a:pt x="88955" y="17041"/>
                  <a:pt x="86228" y="51475"/>
                  <a:pt x="89296" y="58635"/>
                </a:cubicBezTo>
                <a:cubicBezTo>
                  <a:pt x="92365" y="65795"/>
                  <a:pt x="101911" y="60408"/>
                  <a:pt x="104434" y="51680"/>
                </a:cubicBezTo>
                <a:cubicBezTo>
                  <a:pt x="106957" y="42952"/>
                  <a:pt x="104434" y="13836"/>
                  <a:pt x="104434" y="6267"/>
                </a:cubicBezTo>
              </a:path>
            </a:pathLst>
          </a:custGeom>
          <a:noFill/>
          <a:ln w="28575" cap="flat" cmpd="sng">
            <a:solidFill>
              <a:srgbClr val="6D9EEB"/>
            </a:solidFill>
            <a:prstDash val="solid"/>
            <a:round/>
            <a:headEnd type="none" w="med" len="med"/>
            <a:tailEnd type="none" w="med" len="med"/>
          </a:ln>
        </p:spPr>
      </p:sp>
      <p:sp>
        <p:nvSpPr>
          <p:cNvPr id="316" name="Google Shape;316;p29"/>
          <p:cNvSpPr/>
          <p:nvPr/>
        </p:nvSpPr>
        <p:spPr>
          <a:xfrm rot="10800000">
            <a:off x="3531571" y="3481545"/>
            <a:ext cx="1652670" cy="659880"/>
          </a:xfrm>
          <a:prstGeom prst="flowChartTerminator">
            <a:avLst/>
          </a:prstGeom>
          <a:gradFill>
            <a:gsLst>
              <a:gs pos="0">
                <a:srgbClr val="1B31B0"/>
              </a:gs>
              <a:gs pos="100000">
                <a:srgbClr val="FF0000"/>
              </a:gs>
              <a:gs pos="100000">
                <a:srgbClr val="737373"/>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766415" y="3546115"/>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1427354" y="2370611"/>
            <a:ext cx="401536" cy="863063"/>
          </a:xfrm>
          <a:prstGeom prst="flowChartCollate">
            <a:avLst/>
          </a:prstGeom>
          <a:gradFill>
            <a:gsLst>
              <a:gs pos="0">
                <a:srgbClr val="3C78D8"/>
              </a:gs>
              <a:gs pos="100000">
                <a:srgbClr val="CC0000"/>
              </a:gs>
              <a:gs pos="100000">
                <a:srgbClr val="73737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773847" y="3607129"/>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773847" y="3668142"/>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773847" y="3741445"/>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773847" y="3814748"/>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773847" y="3905933"/>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788414" y="3997118"/>
            <a:ext cx="1168128" cy="20358"/>
          </a:xfrm>
          <a:prstGeom prst="flowChartTerminator">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5824322" y="1092972"/>
            <a:ext cx="606600" cy="2024700"/>
          </a:xfrm>
          <a:prstGeom prst="bentArrow">
            <a:avLst>
              <a:gd name="adj1" fmla="val 13707"/>
              <a:gd name="adj2" fmla="val 25000"/>
              <a:gd name="adj3" fmla="val 25000"/>
              <a:gd name="adj4" fmla="val 4375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1574927" y="1766230"/>
            <a:ext cx="2025300" cy="604500"/>
          </a:xfrm>
          <a:prstGeom prst="bentArrow">
            <a:avLst>
              <a:gd name="adj1" fmla="val 13054"/>
              <a:gd name="adj2" fmla="val 17520"/>
              <a:gd name="adj3" fmla="val 25000"/>
              <a:gd name="adj4" fmla="val 4375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rot="10800000">
            <a:off x="5183950" y="3376020"/>
            <a:ext cx="1834800" cy="604500"/>
          </a:xfrm>
          <a:prstGeom prst="bentArrow">
            <a:avLst>
              <a:gd name="adj1" fmla="val 13707"/>
              <a:gd name="adj2" fmla="val 23687"/>
              <a:gd name="adj3" fmla="val 25000"/>
              <a:gd name="adj4" fmla="val 4375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rot="-5400000">
            <a:off x="2201976" y="2543584"/>
            <a:ext cx="604500" cy="2025300"/>
          </a:xfrm>
          <a:prstGeom prst="bentArrow">
            <a:avLst>
              <a:gd name="adj1" fmla="val 13707"/>
              <a:gd name="adj2" fmla="val 25000"/>
              <a:gd name="adj3" fmla="val 25000"/>
              <a:gd name="adj4" fmla="val 4375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9"/>
          <p:cNvCxnSpPr/>
          <p:nvPr/>
        </p:nvCxnSpPr>
        <p:spPr>
          <a:xfrm rot="10800000">
            <a:off x="4702999" y="4179581"/>
            <a:ext cx="0" cy="596100"/>
          </a:xfrm>
          <a:prstGeom prst="straightConnector1">
            <a:avLst/>
          </a:prstGeom>
          <a:noFill/>
          <a:ln w="28575" cap="flat" cmpd="sng">
            <a:solidFill>
              <a:srgbClr val="3C78D8"/>
            </a:solidFill>
            <a:prstDash val="solid"/>
            <a:round/>
            <a:headEnd type="none" w="med" len="med"/>
            <a:tailEnd type="triangle" w="med" len="med"/>
          </a:ln>
        </p:spPr>
      </p:cxnSp>
      <p:cxnSp>
        <p:nvCxnSpPr>
          <p:cNvPr id="330" name="Google Shape;330;p29"/>
          <p:cNvCxnSpPr/>
          <p:nvPr/>
        </p:nvCxnSpPr>
        <p:spPr>
          <a:xfrm>
            <a:off x="4040897" y="4179481"/>
            <a:ext cx="0" cy="596100"/>
          </a:xfrm>
          <a:prstGeom prst="straightConnector1">
            <a:avLst/>
          </a:prstGeom>
          <a:noFill/>
          <a:ln w="28575" cap="flat" cmpd="sng">
            <a:solidFill>
              <a:srgbClr val="CC0000"/>
            </a:solidFill>
            <a:prstDash val="solid"/>
            <a:round/>
            <a:headEnd type="none" w="med" len="med"/>
            <a:tailEnd type="triangle" w="med" len="med"/>
          </a:ln>
        </p:spPr>
      </p:cxnSp>
      <p:sp>
        <p:nvSpPr>
          <p:cNvPr id="331" name="Google Shape;331;p29"/>
          <p:cNvSpPr txBox="1"/>
          <p:nvPr/>
        </p:nvSpPr>
        <p:spPr>
          <a:xfrm>
            <a:off x="3632335" y="2191752"/>
            <a:ext cx="13101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Times New Roman"/>
                <a:ea typeface="Times New Roman"/>
                <a:cs typeface="Times New Roman"/>
                <a:sym typeface="Times New Roman"/>
              </a:rPr>
              <a:t>Heat From Air</a:t>
            </a:r>
            <a:endParaRPr sz="1100">
              <a:latin typeface="Lato"/>
              <a:ea typeface="Lato"/>
              <a:cs typeface="Lato"/>
              <a:sym typeface="Lato"/>
            </a:endParaRPr>
          </a:p>
        </p:txBody>
      </p:sp>
      <p:sp>
        <p:nvSpPr>
          <p:cNvPr id="332" name="Google Shape;332;p29"/>
          <p:cNvSpPr txBox="1"/>
          <p:nvPr/>
        </p:nvSpPr>
        <p:spPr>
          <a:xfrm>
            <a:off x="5591866" y="2717090"/>
            <a:ext cx="13101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Times New Roman"/>
                <a:ea typeface="Times New Roman"/>
                <a:cs typeface="Times New Roman"/>
                <a:sym typeface="Times New Roman"/>
              </a:rPr>
              <a:t>Compressor</a:t>
            </a:r>
            <a:endParaRPr sz="1100">
              <a:latin typeface="Lato"/>
              <a:ea typeface="Lato"/>
              <a:cs typeface="Lato"/>
              <a:sym typeface="Lato"/>
            </a:endParaRPr>
          </a:p>
        </p:txBody>
      </p:sp>
      <p:sp>
        <p:nvSpPr>
          <p:cNvPr id="333" name="Google Shape;333;p29"/>
          <p:cNvSpPr txBox="1"/>
          <p:nvPr/>
        </p:nvSpPr>
        <p:spPr>
          <a:xfrm>
            <a:off x="3695353" y="3085600"/>
            <a:ext cx="14202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Times New Roman"/>
                <a:ea typeface="Times New Roman"/>
                <a:cs typeface="Times New Roman"/>
                <a:sym typeface="Times New Roman"/>
              </a:rPr>
              <a:t>Heat Exchanger</a:t>
            </a:r>
            <a:endParaRPr sz="1100">
              <a:latin typeface="Lato"/>
              <a:ea typeface="Lato"/>
              <a:cs typeface="Lato"/>
              <a:sym typeface="Lato"/>
            </a:endParaRPr>
          </a:p>
        </p:txBody>
      </p:sp>
      <p:sp>
        <p:nvSpPr>
          <p:cNvPr id="334" name="Google Shape;334;p29"/>
          <p:cNvSpPr txBox="1"/>
          <p:nvPr/>
        </p:nvSpPr>
        <p:spPr>
          <a:xfrm>
            <a:off x="1643213" y="2637078"/>
            <a:ext cx="13101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Times New Roman"/>
                <a:ea typeface="Times New Roman"/>
                <a:cs typeface="Times New Roman"/>
                <a:sym typeface="Times New Roman"/>
              </a:rPr>
              <a:t>Expansion Valve</a:t>
            </a:r>
            <a:endParaRPr sz="1100">
              <a:latin typeface="Lato"/>
              <a:ea typeface="Lato"/>
              <a:cs typeface="Lato"/>
              <a:sym typeface="Lato"/>
            </a:endParaRPr>
          </a:p>
        </p:txBody>
      </p:sp>
      <p:cxnSp>
        <p:nvCxnSpPr>
          <p:cNvPr id="335" name="Google Shape;335;p29"/>
          <p:cNvCxnSpPr>
            <a:endCxn id="314" idx="0"/>
          </p:cNvCxnSpPr>
          <p:nvPr/>
        </p:nvCxnSpPr>
        <p:spPr>
          <a:xfrm>
            <a:off x="3954104" y="889290"/>
            <a:ext cx="403800" cy="662400"/>
          </a:xfrm>
          <a:prstGeom prst="straightConnector1">
            <a:avLst/>
          </a:prstGeom>
          <a:noFill/>
          <a:ln w="28575" cap="flat" cmpd="sng">
            <a:solidFill>
              <a:srgbClr val="FFFF00"/>
            </a:solidFill>
            <a:prstDash val="solid"/>
            <a:round/>
            <a:headEnd type="none" w="med" len="med"/>
            <a:tailEnd type="stealth" w="med" len="med"/>
          </a:ln>
        </p:spPr>
      </p:cxnSp>
      <p:sp>
        <p:nvSpPr>
          <p:cNvPr id="336" name="Google Shape;336;p29"/>
          <p:cNvSpPr txBox="1"/>
          <p:nvPr/>
        </p:nvSpPr>
        <p:spPr>
          <a:xfrm>
            <a:off x="2864344" y="965650"/>
            <a:ext cx="2092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Lato"/>
                <a:ea typeface="Lato"/>
                <a:cs typeface="Lato"/>
                <a:sym typeface="Lato"/>
              </a:rPr>
              <a:t>Q</a:t>
            </a:r>
            <a:r>
              <a:rPr lang="en" sz="1100" baseline="-25000">
                <a:solidFill>
                  <a:schemeClr val="lt1"/>
                </a:solidFill>
                <a:latin typeface="Lato"/>
                <a:ea typeface="Lato"/>
                <a:cs typeface="Lato"/>
                <a:sym typeface="Lato"/>
              </a:rPr>
              <a:t>air</a:t>
            </a:r>
            <a:r>
              <a:rPr lang="en" sz="1100">
                <a:solidFill>
                  <a:schemeClr val="lt1"/>
                </a:solidFill>
                <a:latin typeface="Lato"/>
                <a:ea typeface="Lato"/>
                <a:cs typeface="Lato"/>
                <a:sym typeface="Lato"/>
              </a:rPr>
              <a:t>=9928.11 kW</a:t>
            </a:r>
            <a:endParaRPr sz="1100">
              <a:solidFill>
                <a:schemeClr val="lt1"/>
              </a:solidFill>
              <a:latin typeface="Lato"/>
              <a:ea typeface="Lato"/>
              <a:cs typeface="Lato"/>
              <a:sym typeface="Lato"/>
            </a:endParaRPr>
          </a:p>
        </p:txBody>
      </p:sp>
      <p:cxnSp>
        <p:nvCxnSpPr>
          <p:cNvPr id="337" name="Google Shape;337;p29"/>
          <p:cNvCxnSpPr/>
          <p:nvPr/>
        </p:nvCxnSpPr>
        <p:spPr>
          <a:xfrm>
            <a:off x="5651562" y="1691074"/>
            <a:ext cx="926700" cy="0"/>
          </a:xfrm>
          <a:prstGeom prst="straightConnector1">
            <a:avLst/>
          </a:prstGeom>
          <a:noFill/>
          <a:ln w="9525" cap="flat" cmpd="sng">
            <a:solidFill>
              <a:srgbClr val="FF0000"/>
            </a:solidFill>
            <a:prstDash val="solid"/>
            <a:round/>
            <a:headEnd type="none" w="med" len="med"/>
            <a:tailEnd type="triangle" w="med" len="med"/>
          </a:ln>
        </p:spPr>
      </p:cxnSp>
      <p:sp>
        <p:nvSpPr>
          <p:cNvPr id="338" name="Google Shape;338;p29"/>
          <p:cNvSpPr txBox="1"/>
          <p:nvPr/>
        </p:nvSpPr>
        <p:spPr>
          <a:xfrm>
            <a:off x="5591892" y="1266300"/>
            <a:ext cx="2024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Lato"/>
                <a:ea typeface="Lato"/>
                <a:cs typeface="Lato"/>
                <a:sym typeface="Lato"/>
              </a:rPr>
              <a:t>ṁ</a:t>
            </a:r>
            <a:r>
              <a:rPr lang="en" sz="1100" baseline="-25000">
                <a:solidFill>
                  <a:schemeClr val="lt1"/>
                </a:solidFill>
                <a:latin typeface="Lato"/>
                <a:ea typeface="Lato"/>
                <a:cs typeface="Lato"/>
                <a:sym typeface="Lato"/>
              </a:rPr>
              <a:t>coolant</a:t>
            </a:r>
            <a:r>
              <a:rPr lang="en" sz="1100">
                <a:solidFill>
                  <a:schemeClr val="lt1"/>
                </a:solidFill>
                <a:latin typeface="Lato"/>
                <a:ea typeface="Lato"/>
                <a:cs typeface="Lato"/>
                <a:sym typeface="Lato"/>
              </a:rPr>
              <a:t> = 36 kg/sec </a:t>
            </a:r>
            <a:endParaRPr sz="1100">
              <a:solidFill>
                <a:schemeClr val="lt1"/>
              </a:solidFill>
              <a:latin typeface="Lato"/>
              <a:ea typeface="Lato"/>
              <a:cs typeface="Lato"/>
              <a:sym typeface="Lato"/>
            </a:endParaRPr>
          </a:p>
        </p:txBody>
      </p:sp>
      <p:sp>
        <p:nvSpPr>
          <p:cNvPr id="339" name="Google Shape;339;p29"/>
          <p:cNvSpPr txBox="1"/>
          <p:nvPr/>
        </p:nvSpPr>
        <p:spPr>
          <a:xfrm>
            <a:off x="3549851" y="4775675"/>
            <a:ext cx="183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Lato"/>
                <a:ea typeface="Lato"/>
                <a:cs typeface="Lato"/>
                <a:sym typeface="Lato"/>
              </a:rPr>
              <a:t>ṁ</a:t>
            </a:r>
            <a:r>
              <a:rPr lang="en" sz="1100" baseline="-25000">
                <a:solidFill>
                  <a:schemeClr val="lt1"/>
                </a:solidFill>
                <a:latin typeface="Lato"/>
                <a:ea typeface="Lato"/>
                <a:cs typeface="Lato"/>
                <a:sym typeface="Lato"/>
              </a:rPr>
              <a:t>water</a:t>
            </a:r>
            <a:r>
              <a:rPr lang="en" sz="1100">
                <a:solidFill>
                  <a:schemeClr val="lt1"/>
                </a:solidFill>
                <a:latin typeface="Lato"/>
                <a:ea typeface="Lato"/>
                <a:cs typeface="Lato"/>
                <a:sym typeface="Lato"/>
              </a:rPr>
              <a:t> = 16.67 kg/sec </a:t>
            </a:r>
            <a:endParaRPr sz="1100">
              <a:solidFill>
                <a:schemeClr val="lt1"/>
              </a:solidFill>
              <a:latin typeface="Lato"/>
              <a:ea typeface="Lato"/>
              <a:cs typeface="Lato"/>
              <a:sym typeface="Lato"/>
            </a:endParaRPr>
          </a:p>
        </p:txBody>
      </p:sp>
      <p:cxnSp>
        <p:nvCxnSpPr>
          <p:cNvPr id="340" name="Google Shape;340;p29"/>
          <p:cNvCxnSpPr/>
          <p:nvPr/>
        </p:nvCxnSpPr>
        <p:spPr>
          <a:xfrm rot="10800000">
            <a:off x="7284676" y="2812358"/>
            <a:ext cx="595200" cy="0"/>
          </a:xfrm>
          <a:prstGeom prst="straightConnector1">
            <a:avLst/>
          </a:prstGeom>
          <a:noFill/>
          <a:ln w="28575" cap="flat" cmpd="sng">
            <a:solidFill>
              <a:srgbClr val="FFFF00"/>
            </a:solidFill>
            <a:prstDash val="solid"/>
            <a:round/>
            <a:headEnd type="none" w="med" len="med"/>
            <a:tailEnd type="stealth" w="med" len="med"/>
          </a:ln>
        </p:spPr>
      </p:cxnSp>
      <p:sp>
        <p:nvSpPr>
          <p:cNvPr id="341" name="Google Shape;341;p29"/>
          <p:cNvSpPr txBox="1"/>
          <p:nvPr/>
        </p:nvSpPr>
        <p:spPr>
          <a:xfrm>
            <a:off x="7416972" y="2884150"/>
            <a:ext cx="2024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Lato"/>
                <a:ea typeface="Lato"/>
                <a:cs typeface="Lato"/>
                <a:sym typeface="Lato"/>
              </a:rPr>
              <a:t>P</a:t>
            </a:r>
            <a:r>
              <a:rPr lang="en" sz="1100" baseline="-25000">
                <a:solidFill>
                  <a:schemeClr val="lt1"/>
                </a:solidFill>
                <a:latin typeface="Lato"/>
                <a:ea typeface="Lato"/>
                <a:cs typeface="Lato"/>
                <a:sym typeface="Lato"/>
              </a:rPr>
              <a:t>electricity </a:t>
            </a:r>
            <a:r>
              <a:rPr lang="en" sz="1100">
                <a:solidFill>
                  <a:schemeClr val="lt1"/>
                </a:solidFill>
                <a:latin typeface="Lato"/>
                <a:ea typeface="Lato"/>
                <a:cs typeface="Lato"/>
                <a:sym typeface="Lato"/>
              </a:rPr>
              <a:t> = 9928.11 kW</a:t>
            </a:r>
            <a:endParaRPr sz="1100">
              <a:solidFill>
                <a:schemeClr val="lt1"/>
              </a:solidFill>
              <a:latin typeface="Lato"/>
              <a:ea typeface="Lato"/>
              <a:cs typeface="Lato"/>
              <a:sym typeface="Lato"/>
            </a:endParaRPr>
          </a:p>
        </p:txBody>
      </p:sp>
      <p:sp>
        <p:nvSpPr>
          <p:cNvPr id="342" name="Google Shape;342;p29"/>
          <p:cNvSpPr txBox="1"/>
          <p:nvPr/>
        </p:nvSpPr>
        <p:spPr>
          <a:xfrm>
            <a:off x="4880479" y="4123152"/>
            <a:ext cx="3073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Lato"/>
                <a:ea typeface="Lato"/>
                <a:cs typeface="Lato"/>
                <a:sym typeface="Lato"/>
              </a:rPr>
              <a:t>Q</a:t>
            </a:r>
            <a:r>
              <a:rPr lang="en" sz="1100" baseline="-25000">
                <a:solidFill>
                  <a:schemeClr val="lt1"/>
                </a:solidFill>
                <a:latin typeface="Lato"/>
                <a:ea typeface="Lato"/>
                <a:cs typeface="Lato"/>
                <a:sym typeface="Lato"/>
              </a:rPr>
              <a:t>Heat Exchanger</a:t>
            </a:r>
            <a:r>
              <a:rPr lang="en" sz="1100">
                <a:solidFill>
                  <a:schemeClr val="lt1"/>
                </a:solidFill>
                <a:latin typeface="Lato"/>
                <a:ea typeface="Lato"/>
                <a:cs typeface="Lato"/>
                <a:sym typeface="Lato"/>
              </a:rPr>
              <a:t>=3907.866 kW</a:t>
            </a:r>
            <a:endParaRPr sz="1100">
              <a:solidFill>
                <a:schemeClr val="lt1"/>
              </a:solidFill>
              <a:latin typeface="Lato"/>
              <a:ea typeface="Lato"/>
              <a:cs typeface="Lato"/>
              <a:sym typeface="Lato"/>
            </a:endParaRPr>
          </a:p>
        </p:txBody>
      </p:sp>
      <p:sp>
        <p:nvSpPr>
          <p:cNvPr id="343" name="Google Shape;343;p29"/>
          <p:cNvSpPr txBox="1"/>
          <p:nvPr/>
        </p:nvSpPr>
        <p:spPr>
          <a:xfrm>
            <a:off x="297550" y="2698452"/>
            <a:ext cx="30735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100">
                <a:solidFill>
                  <a:schemeClr val="lt1"/>
                </a:solidFill>
                <a:latin typeface="Lato"/>
                <a:ea typeface="Lato"/>
                <a:cs typeface="Lato"/>
                <a:sym typeface="Lato"/>
              </a:rPr>
              <a:t>Q = -4193.66 kW</a:t>
            </a:r>
            <a:endParaRPr sz="1100">
              <a:solidFill>
                <a:schemeClr val="lt1"/>
              </a:solidFill>
              <a:latin typeface="Lato"/>
              <a:ea typeface="Lato"/>
              <a:cs typeface="Lato"/>
              <a:sym typeface="Lato"/>
            </a:endParaRPr>
          </a:p>
        </p:txBody>
      </p:sp>
      <p:sp>
        <p:nvSpPr>
          <p:cNvPr id="344" name="Google Shape;344;p29"/>
          <p:cNvSpPr txBox="1"/>
          <p:nvPr/>
        </p:nvSpPr>
        <p:spPr>
          <a:xfrm>
            <a:off x="2999850" y="163150"/>
            <a:ext cx="31443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9900"/>
                </a:solidFill>
                <a:latin typeface="Times New Roman"/>
                <a:ea typeface="Times New Roman"/>
                <a:cs typeface="Times New Roman"/>
                <a:sym typeface="Times New Roman"/>
              </a:rPr>
              <a:t>Process Flow Diagram</a:t>
            </a:r>
            <a:endParaRPr sz="2400" b="1">
              <a:solidFill>
                <a:srgbClr val="FF99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0"/>
          <p:cNvSpPr txBox="1"/>
          <p:nvPr/>
        </p:nvSpPr>
        <p:spPr>
          <a:xfrm>
            <a:off x="278200" y="3093000"/>
            <a:ext cx="389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50" name="Google Shape;350;p30"/>
          <p:cNvSpPr txBox="1"/>
          <p:nvPr/>
        </p:nvSpPr>
        <p:spPr>
          <a:xfrm>
            <a:off x="274320" y="3123700"/>
            <a:ext cx="40233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Capital Expenditures(CAPEX)</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Total Cost of Equipments = $626733</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Considering piping cost as 70% of total cost</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Piping Cost = $438713</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CAPEX =  $626733 +  $438713  </a:t>
            </a:r>
            <a:endParaRPr>
              <a:solidFill>
                <a:schemeClr val="lt1"/>
              </a:solidFill>
              <a:latin typeface="Lato"/>
              <a:ea typeface="Lato"/>
              <a:cs typeface="Lato"/>
              <a:sym typeface="Lato"/>
            </a:endParaRPr>
          </a:p>
          <a:p>
            <a:pPr marL="1005839" lvl="0" indent="0" algn="l" rtl="0">
              <a:lnSpc>
                <a:spcPct val="115000"/>
              </a:lnSpc>
              <a:spcBef>
                <a:spcPts val="0"/>
              </a:spcBef>
              <a:spcAft>
                <a:spcPts val="0"/>
              </a:spcAft>
              <a:buNone/>
            </a:pPr>
            <a:r>
              <a:rPr lang="en">
                <a:solidFill>
                  <a:schemeClr val="lt1"/>
                </a:solidFill>
                <a:latin typeface="Lato"/>
                <a:ea typeface="Lato"/>
                <a:cs typeface="Lato"/>
                <a:sym typeface="Lato"/>
              </a:rPr>
              <a:t>  =$1065446</a:t>
            </a:r>
            <a:endParaRPr>
              <a:solidFill>
                <a:schemeClr val="lt1"/>
              </a:solidFill>
              <a:latin typeface="Lato"/>
              <a:ea typeface="Lato"/>
              <a:cs typeface="Lato"/>
              <a:sym typeface="Lato"/>
            </a:endParaRPr>
          </a:p>
        </p:txBody>
      </p:sp>
      <p:sp>
        <p:nvSpPr>
          <p:cNvPr id="351" name="Google Shape;351;p30"/>
          <p:cNvSpPr txBox="1"/>
          <p:nvPr/>
        </p:nvSpPr>
        <p:spPr>
          <a:xfrm>
            <a:off x="4890775" y="3123700"/>
            <a:ext cx="41109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Operational Expenditures(OPEX)</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Maintenance Cost(6% of CAPEX) =$63927</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Electricity Usage($0.105 per kWh) =$75600</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Pumping Cost = $28800</a:t>
            </a:r>
            <a:endParaRPr>
              <a:solidFill>
                <a:schemeClr val="lt1"/>
              </a:solidFill>
              <a:latin typeface="Lato"/>
              <a:ea typeface="Lato"/>
              <a:cs typeface="Lato"/>
              <a:sym typeface="Lato"/>
            </a:endParaRPr>
          </a:p>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OPEX = $63927 +$75600+ $28800 </a:t>
            </a:r>
            <a:endParaRPr>
              <a:solidFill>
                <a:schemeClr val="lt1"/>
              </a:solidFill>
              <a:latin typeface="Lato"/>
              <a:ea typeface="Lato"/>
              <a:cs typeface="Lato"/>
              <a:sym typeface="Lato"/>
            </a:endParaRPr>
          </a:p>
          <a:p>
            <a:pPr marL="914400" lvl="0" indent="0" algn="l" rtl="0">
              <a:lnSpc>
                <a:spcPct val="115000"/>
              </a:lnSpc>
              <a:spcBef>
                <a:spcPts val="0"/>
              </a:spcBef>
              <a:spcAft>
                <a:spcPts val="0"/>
              </a:spcAft>
              <a:buNone/>
            </a:pPr>
            <a:r>
              <a:rPr lang="en">
                <a:solidFill>
                  <a:schemeClr val="lt1"/>
                </a:solidFill>
                <a:latin typeface="Lato"/>
                <a:ea typeface="Lato"/>
                <a:cs typeface="Lato"/>
                <a:sym typeface="Lato"/>
              </a:rPr>
              <a:t>  =$168327 per year</a:t>
            </a:r>
            <a:endParaRPr>
              <a:solidFill>
                <a:schemeClr val="lt1"/>
              </a:solidFill>
              <a:latin typeface="Lato"/>
              <a:ea typeface="Lato"/>
              <a:cs typeface="Lato"/>
              <a:sym typeface="Lato"/>
            </a:endParaRPr>
          </a:p>
        </p:txBody>
      </p:sp>
      <p:pic>
        <p:nvPicPr>
          <p:cNvPr id="352" name="Google Shape;352;p30"/>
          <p:cNvPicPr preferRelativeResize="0"/>
          <p:nvPr/>
        </p:nvPicPr>
        <p:blipFill>
          <a:blip r:embed="rId3">
            <a:alphaModFix/>
          </a:blip>
          <a:stretch>
            <a:fillRect/>
          </a:stretch>
        </p:blipFill>
        <p:spPr>
          <a:xfrm>
            <a:off x="4890763" y="142138"/>
            <a:ext cx="4023360" cy="2743200"/>
          </a:xfrm>
          <a:prstGeom prst="rect">
            <a:avLst/>
          </a:prstGeom>
          <a:noFill/>
          <a:ln>
            <a:noFill/>
          </a:ln>
        </p:spPr>
      </p:pic>
      <p:pic>
        <p:nvPicPr>
          <p:cNvPr id="353" name="Google Shape;353;p30"/>
          <p:cNvPicPr preferRelativeResize="0"/>
          <p:nvPr/>
        </p:nvPicPr>
        <p:blipFill>
          <a:blip r:embed="rId4">
            <a:alphaModFix/>
          </a:blip>
          <a:stretch>
            <a:fillRect/>
          </a:stretch>
        </p:blipFill>
        <p:spPr>
          <a:xfrm>
            <a:off x="152400" y="152400"/>
            <a:ext cx="4135554" cy="278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31"/>
          <p:cNvPicPr preferRelativeResize="0"/>
          <p:nvPr/>
        </p:nvPicPr>
        <p:blipFill>
          <a:blip r:embed="rId3">
            <a:alphaModFix/>
          </a:blip>
          <a:stretch>
            <a:fillRect/>
          </a:stretch>
        </p:blipFill>
        <p:spPr>
          <a:xfrm>
            <a:off x="343125" y="1154325"/>
            <a:ext cx="5168675" cy="3039150"/>
          </a:xfrm>
          <a:prstGeom prst="rect">
            <a:avLst/>
          </a:prstGeom>
          <a:noFill/>
          <a:ln>
            <a:noFill/>
          </a:ln>
        </p:spPr>
      </p:pic>
      <p:sp>
        <p:nvSpPr>
          <p:cNvPr id="359" name="Google Shape;359;p31"/>
          <p:cNvSpPr txBox="1"/>
          <p:nvPr/>
        </p:nvSpPr>
        <p:spPr>
          <a:xfrm>
            <a:off x="3269800" y="186025"/>
            <a:ext cx="233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60" name="Google Shape;360;p31"/>
          <p:cNvSpPr txBox="1"/>
          <p:nvPr/>
        </p:nvSpPr>
        <p:spPr>
          <a:xfrm>
            <a:off x="2999850" y="163150"/>
            <a:ext cx="31443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9900"/>
                </a:solidFill>
                <a:latin typeface="Times New Roman"/>
                <a:ea typeface="Times New Roman"/>
                <a:cs typeface="Times New Roman"/>
                <a:sym typeface="Times New Roman"/>
              </a:rPr>
              <a:t>Analysis</a:t>
            </a:r>
            <a:endParaRPr sz="2400" b="1">
              <a:solidFill>
                <a:srgbClr val="FF9900"/>
              </a:solidFill>
              <a:latin typeface="Times New Roman"/>
              <a:ea typeface="Times New Roman"/>
              <a:cs typeface="Times New Roman"/>
              <a:sym typeface="Times New Roman"/>
            </a:endParaRPr>
          </a:p>
        </p:txBody>
      </p:sp>
      <p:sp>
        <p:nvSpPr>
          <p:cNvPr id="361" name="Google Shape;361;p31"/>
          <p:cNvSpPr txBox="1"/>
          <p:nvPr/>
        </p:nvSpPr>
        <p:spPr>
          <a:xfrm>
            <a:off x="5574125" y="1154325"/>
            <a:ext cx="3376800" cy="3294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Cost of Electricity =$0.105 per unit</a:t>
            </a:r>
            <a:endParaRPr>
              <a:solidFill>
                <a:schemeClr val="lt1"/>
              </a:solidFill>
              <a:latin typeface="Lato"/>
              <a:ea typeface="Lato"/>
              <a:cs typeface="Lato"/>
              <a:sym typeface="Lato"/>
            </a:endParaRPr>
          </a:p>
          <a:p>
            <a:pPr marL="457200" lvl="0" indent="-317500" algn="l" rtl="0">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If the water is heated with normal geyser having 95% efficiency     Cost of electricity used =$328260.8/year</a:t>
            </a:r>
            <a:endParaRPr>
              <a:solidFill>
                <a:schemeClr val="lt1"/>
              </a:solidFill>
              <a:latin typeface="Lato"/>
              <a:ea typeface="Lato"/>
              <a:cs typeface="Lato"/>
              <a:sym typeface="Lato"/>
            </a:endParaRPr>
          </a:p>
          <a:p>
            <a:pPr marL="457200" lvl="0" indent="-317500" algn="l" rtl="0">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Operational Cost = $168327/year</a:t>
            </a:r>
            <a:endParaRPr>
              <a:solidFill>
                <a:schemeClr val="lt1"/>
              </a:solidFill>
              <a:latin typeface="Lato"/>
              <a:ea typeface="Lato"/>
              <a:cs typeface="Lato"/>
              <a:sym typeface="Lato"/>
            </a:endParaRPr>
          </a:p>
          <a:p>
            <a:pPr marL="457200" lvl="0" indent="-317500" algn="l" rtl="0">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CAPEX =$1065446</a:t>
            </a:r>
            <a:endParaRPr>
              <a:solidFill>
                <a:schemeClr val="lt1"/>
              </a:solidFill>
              <a:latin typeface="Lato"/>
              <a:ea typeface="Lato"/>
              <a:cs typeface="Lato"/>
              <a:sym typeface="Lato"/>
            </a:endParaRPr>
          </a:p>
          <a:p>
            <a:pPr marL="0" lvl="0" indent="0" algn="l" rtl="0">
              <a:spcBef>
                <a:spcPts val="100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So,</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Break even point(years)=6.66 years</a:t>
            </a:r>
            <a:endParaRPr>
              <a:solidFill>
                <a:schemeClr val="lt1"/>
              </a:solidFill>
              <a:latin typeface="Lato"/>
              <a:ea typeface="Lato"/>
              <a:cs typeface="Lato"/>
              <a:sym typeface="Lato"/>
            </a:endParaRPr>
          </a:p>
          <a:p>
            <a:pPr marL="228600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p:nvPr/>
        </p:nvSpPr>
        <p:spPr>
          <a:xfrm>
            <a:off x="3352450" y="320790"/>
            <a:ext cx="3000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9900"/>
                </a:solidFill>
                <a:latin typeface="Times New Roman"/>
                <a:ea typeface="Times New Roman"/>
                <a:cs typeface="Times New Roman"/>
                <a:sym typeface="Times New Roman"/>
              </a:rPr>
              <a:t>CONTENTS</a:t>
            </a:r>
            <a:endParaRPr sz="1400" b="0" i="0" u="none" strike="noStrike" cap="none">
              <a:solidFill>
                <a:srgbClr val="000000"/>
              </a:solidFill>
              <a:latin typeface="Times New Roman"/>
              <a:ea typeface="Times New Roman"/>
              <a:cs typeface="Times New Roman"/>
              <a:sym typeface="Times New Roman"/>
            </a:endParaRPr>
          </a:p>
        </p:txBody>
      </p:sp>
      <p:sp>
        <p:nvSpPr>
          <p:cNvPr id="149" name="Google Shape;149;p14"/>
          <p:cNvSpPr txBox="1"/>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FFFFFF"/>
                </a:solidFill>
                <a:latin typeface="Lato"/>
                <a:ea typeface="Lato"/>
                <a:cs typeface="Lato"/>
                <a:sym typeface="Lato"/>
              </a:rPr>
              <a:t>2</a:t>
            </a:fld>
            <a:endParaRPr sz="1000" b="0" i="0" u="none" strike="noStrike" cap="none">
              <a:solidFill>
                <a:srgbClr val="FFFFFF"/>
              </a:solidFill>
              <a:latin typeface="Lato"/>
              <a:ea typeface="Lato"/>
              <a:cs typeface="Lato"/>
              <a:sym typeface="Lato"/>
            </a:endParaRPr>
          </a:p>
        </p:txBody>
      </p:sp>
      <p:sp>
        <p:nvSpPr>
          <p:cNvPr id="150" name="Google Shape;1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Lato"/>
                <a:ea typeface="Lato"/>
                <a:cs typeface="Lato"/>
                <a:sym typeface="Lato"/>
              </a:rPr>
              <a:t>2</a:t>
            </a:fld>
            <a:endParaRPr>
              <a:solidFill>
                <a:schemeClr val="lt1"/>
              </a:solidFill>
              <a:latin typeface="Lato"/>
              <a:ea typeface="Lato"/>
              <a:cs typeface="Lato"/>
              <a:sym typeface="Lato"/>
            </a:endParaRPr>
          </a:p>
        </p:txBody>
      </p:sp>
      <p:sp>
        <p:nvSpPr>
          <p:cNvPr id="2" name="Google Shape;148;p14">
            <a:extLst>
              <a:ext uri="{FF2B5EF4-FFF2-40B4-BE49-F238E27FC236}">
                <a16:creationId xmlns:a16="http://schemas.microsoft.com/office/drawing/2014/main" id="{490EABAC-8EAB-9121-5044-7FDD15CF6920}"/>
              </a:ext>
            </a:extLst>
          </p:cNvPr>
          <p:cNvSpPr txBox="1"/>
          <p:nvPr/>
        </p:nvSpPr>
        <p:spPr>
          <a:xfrm>
            <a:off x="1485950" y="1458575"/>
            <a:ext cx="6017700" cy="35100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FFFFFF"/>
              </a:buClr>
              <a:buSzPts val="1800"/>
              <a:buFont typeface="Comic Sans MS"/>
              <a:buChar char="➢"/>
            </a:pPr>
            <a:r>
              <a:rPr lang="en" sz="1800" dirty="0">
                <a:solidFill>
                  <a:srgbClr val="FFFFFF"/>
                </a:solidFill>
                <a:latin typeface="Times New Roman"/>
                <a:ea typeface="Times New Roman"/>
                <a:cs typeface="Times New Roman"/>
                <a:sym typeface="Times New Roman"/>
              </a:rPr>
              <a:t>Introduction</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Gaps</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Problem Statement</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Heat Exchanger</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Thermodynamics Solar Panel</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Compressor</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Expansion Valve</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Cost Analysis</a:t>
            </a:r>
            <a:endParaRPr sz="1800"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Conclusions</a:t>
            </a:r>
            <a:endParaRPr sz="18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2"/>
          <p:cNvSpPr txBox="1"/>
          <p:nvPr/>
        </p:nvSpPr>
        <p:spPr>
          <a:xfrm>
            <a:off x="2999850" y="178000"/>
            <a:ext cx="31443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9900"/>
                </a:solidFill>
                <a:latin typeface="Times New Roman"/>
                <a:ea typeface="Times New Roman"/>
                <a:cs typeface="Times New Roman"/>
                <a:sym typeface="Times New Roman"/>
              </a:rPr>
              <a:t>Conclusion</a:t>
            </a:r>
            <a:endParaRPr sz="2400" b="1">
              <a:solidFill>
                <a:srgbClr val="FF9900"/>
              </a:solidFill>
              <a:latin typeface="Times New Roman"/>
              <a:ea typeface="Times New Roman"/>
              <a:cs typeface="Times New Roman"/>
              <a:sym typeface="Times New Roman"/>
            </a:endParaRPr>
          </a:p>
        </p:txBody>
      </p:sp>
      <p:sp>
        <p:nvSpPr>
          <p:cNvPr id="367" name="Google Shape;367;p32"/>
          <p:cNvSpPr txBox="1"/>
          <p:nvPr/>
        </p:nvSpPr>
        <p:spPr>
          <a:xfrm>
            <a:off x="1134450" y="1095825"/>
            <a:ext cx="6875100" cy="2411400"/>
          </a:xfrm>
          <a:prstGeom prst="rect">
            <a:avLst/>
          </a:prstGeom>
          <a:noFill/>
          <a:ln>
            <a:noFill/>
          </a:ln>
        </p:spPr>
        <p:txBody>
          <a:bodyPr spcFirstLastPara="1" wrap="square" lIns="91425" tIns="91425" rIns="91425" bIns="91425" anchor="t" anchorCtr="0">
            <a:spAutoFit/>
          </a:bodyPr>
          <a:lstStyle/>
          <a:p>
            <a:pPr marL="457200" lvl="0" indent="-330200" algn="l" rtl="0">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Thermodynamic water heating systems use renewable energy sources to provide hot water, reducing reliance on fossil fuels and lowering carbon emissions.</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Future scope for water heating includes integration of AI, IoT sensors, and heat recovery systems for improved efficiency, lower operating costs, and reduced downtime.</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100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Emerging technologies will continue to transform the water heating industry towards more sustainable and efficient systems.</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74" name="Google Shape;374;p33"/>
          <p:cNvSpPr txBox="1"/>
          <p:nvPr/>
        </p:nvSpPr>
        <p:spPr>
          <a:xfrm>
            <a:off x="1720065" y="1813525"/>
            <a:ext cx="58971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7000"/>
              <a:buFont typeface="Arial"/>
              <a:buNone/>
            </a:pPr>
            <a:r>
              <a:rPr lang="en" sz="7000" b="0" i="0" u="none" strike="noStrike" cap="none" dirty="0">
                <a:solidFill>
                  <a:schemeClr val="lt1"/>
                </a:solidFill>
                <a:latin typeface="Times New Roman"/>
                <a:ea typeface="Times New Roman"/>
                <a:cs typeface="Times New Roman"/>
                <a:sym typeface="Times New Roman"/>
              </a:rPr>
              <a:t>THANK YOU!</a:t>
            </a:r>
            <a:endParaRPr sz="7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txBox="1"/>
          <p:nvPr/>
        </p:nvSpPr>
        <p:spPr>
          <a:xfrm>
            <a:off x="3352450" y="320790"/>
            <a:ext cx="3000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INTRODUCTION</a:t>
            </a:r>
            <a:endParaRPr sz="1400" b="0" i="0" u="none" strike="noStrike" cap="none">
              <a:solidFill>
                <a:srgbClr val="000000"/>
              </a:solidFill>
              <a:latin typeface="Times New Roman"/>
              <a:ea typeface="Times New Roman"/>
              <a:cs typeface="Times New Roman"/>
              <a:sym typeface="Times New Roman"/>
            </a:endParaRPr>
          </a:p>
        </p:txBody>
      </p:sp>
      <p:sp>
        <p:nvSpPr>
          <p:cNvPr id="156" name="Google Shape;156;p15"/>
          <p:cNvSpPr txBox="1"/>
          <p:nvPr/>
        </p:nvSpPr>
        <p:spPr>
          <a:xfrm>
            <a:off x="1496600" y="1124875"/>
            <a:ext cx="6580200" cy="2670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We aim to provide an overview of thermodynamic solar systems, their functionality, and the potential benefits they offer. </a:t>
            </a:r>
            <a:endParaRPr sz="1600">
              <a:solidFill>
                <a:schemeClr val="lt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We will examine the water heating technology systems, how they work, and the different types of applications for which they can be used. </a:t>
            </a:r>
            <a:endParaRPr sz="1600">
              <a:solidFill>
                <a:schemeClr val="lt1"/>
              </a:solidFill>
              <a:latin typeface="Times New Roman"/>
              <a:ea typeface="Times New Roman"/>
              <a:cs typeface="Times New Roman"/>
              <a:sym typeface="Times New Roman"/>
            </a:endParaRPr>
          </a:p>
          <a:p>
            <a:pPr marL="457200" lvl="0" indent="-330200" algn="l" rtl="0">
              <a:lnSpc>
                <a:spcPct val="115000"/>
              </a:lnSpc>
              <a:spcBef>
                <a:spcPts val="1000"/>
              </a:spcBef>
              <a:spcAft>
                <a:spcPts val="100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Additionally, we will consider the economic and environmental advantages of utilizing thermodynamic solar systems in buildings, including reduced energy costs and carbon emissions to create a sustainable society.</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p:nvPr/>
        </p:nvSpPr>
        <p:spPr>
          <a:xfrm>
            <a:off x="3352450" y="320790"/>
            <a:ext cx="3000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GAPS</a:t>
            </a:r>
            <a:endParaRPr sz="1400" b="0" i="0" u="none" strike="noStrike" cap="none">
              <a:solidFill>
                <a:srgbClr val="000000"/>
              </a:solidFill>
              <a:latin typeface="Times New Roman"/>
              <a:ea typeface="Times New Roman"/>
              <a:cs typeface="Times New Roman"/>
              <a:sym typeface="Times New Roman"/>
            </a:endParaRPr>
          </a:p>
        </p:txBody>
      </p:sp>
      <p:sp>
        <p:nvSpPr>
          <p:cNvPr id="162" name="Google Shape;162;p16"/>
          <p:cNvSpPr txBox="1"/>
          <p:nvPr/>
        </p:nvSpPr>
        <p:spPr>
          <a:xfrm>
            <a:off x="1009875" y="975350"/>
            <a:ext cx="7836000" cy="31605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endParaRPr sz="1600">
              <a:solidFill>
                <a:schemeClr val="lt1"/>
              </a:solidFill>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project aims to provide warm water using a thermodynamic panel with minimal energy input compared to traditional heating methods.</a:t>
            </a:r>
            <a:endParaRPr sz="1600">
              <a:solidFill>
                <a:schemeClr val="lt1"/>
              </a:solidFill>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We incorporates energy technologies to minimize energy consumption and maximize efficiency and also is guided by the science of sustainability, which involves the assessment of environmental, social, and economic factors to create a holistic and sustainable solution.</a:t>
            </a:r>
            <a:endParaRPr sz="1600">
              <a:solidFill>
                <a:schemeClr val="lt1"/>
              </a:solidFill>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We also have utilizes sustainable economic models to ensure long-term viability and stability.</a:t>
            </a:r>
            <a:endParaRPr sz="1600">
              <a:solidFill>
                <a:schemeClr val="lt1"/>
              </a:solidFill>
              <a:latin typeface="Times New Roman"/>
              <a:ea typeface="Times New Roman"/>
              <a:cs typeface="Times New Roman"/>
              <a:sym typeface="Times New Roman"/>
            </a:endParaRPr>
          </a:p>
          <a:p>
            <a:pPr marL="0" lvl="0" indent="0" algn="l" rtl="0">
              <a:lnSpc>
                <a:spcPct val="100000"/>
              </a:lnSpc>
              <a:spcBef>
                <a:spcPts val="1000"/>
              </a:spcBef>
              <a:spcAft>
                <a:spcPts val="1000"/>
              </a:spcAft>
              <a:buNone/>
            </a:pPr>
            <a:endParaRPr sz="1600" b="1">
              <a:solidFill>
                <a:srgbClr val="FF99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p:nvPr/>
        </p:nvSpPr>
        <p:spPr>
          <a:xfrm>
            <a:off x="1459150" y="320800"/>
            <a:ext cx="7097700" cy="455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PROBLEM STATEMENT AND EXPLANATION</a:t>
            </a:r>
            <a:endParaRPr sz="2400" b="1">
              <a:solidFill>
                <a:srgbClr val="FF99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a:solidFill>
                <a:srgbClr val="FF9900"/>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800" b="1">
                <a:solidFill>
                  <a:srgbClr val="F1C232"/>
                </a:solidFill>
                <a:latin typeface="Times New Roman"/>
                <a:ea typeface="Times New Roman"/>
                <a:cs typeface="Times New Roman"/>
                <a:sym typeface="Times New Roman"/>
              </a:rPr>
              <a:t>Problem Statement:</a:t>
            </a:r>
            <a:endParaRPr sz="1800" b="1">
              <a:solidFill>
                <a:srgbClr val="F1C232"/>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800">
              <a:solidFill>
                <a:srgbClr val="F1C23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600">
                <a:solidFill>
                  <a:schemeClr val="lt1"/>
                </a:solidFill>
                <a:latin typeface="Times New Roman"/>
                <a:ea typeface="Times New Roman"/>
                <a:cs typeface="Times New Roman"/>
                <a:sym typeface="Times New Roman"/>
              </a:rPr>
              <a:t>As we know that thermal solar collectors are the best source of heat on hot and sunny days but they are totally inefficient whenever there is no sun.</a:t>
            </a:r>
            <a:endParaRPr sz="1600">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solidFill>
                <a:schemeClr val="lt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800" b="1">
                <a:solidFill>
                  <a:srgbClr val="F1C232"/>
                </a:solidFill>
                <a:latin typeface="Times New Roman"/>
                <a:ea typeface="Times New Roman"/>
                <a:cs typeface="Times New Roman"/>
                <a:sym typeface="Times New Roman"/>
              </a:rPr>
              <a:t>Working Principle:</a:t>
            </a:r>
            <a:endParaRPr sz="1800" b="1">
              <a:solidFill>
                <a:srgbClr val="F1C23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F1C232"/>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So, now we are focusing to capture energy using the temperature difference. </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It works by difference between the temperature of the air around the panel and the very cold liquid (coolant) in the panel. </a:t>
            </a:r>
            <a:endParaRPr sz="1600">
              <a:solidFill>
                <a:schemeClr val="lt1"/>
              </a:solidFill>
              <a:latin typeface="Times New Roman"/>
              <a:ea typeface="Times New Roman"/>
              <a:cs typeface="Times New Roman"/>
              <a:sym typeface="Times New Roman"/>
            </a:endParaRPr>
          </a:p>
          <a:p>
            <a:pPr marL="0" marR="0" lvl="0" indent="0" algn="ctr" rtl="0">
              <a:lnSpc>
                <a:spcPct val="100000"/>
              </a:lnSpc>
              <a:spcBef>
                <a:spcPts val="1000"/>
              </a:spcBef>
              <a:spcAft>
                <a:spcPts val="0"/>
              </a:spcAft>
              <a:buClr>
                <a:srgbClr val="000000"/>
              </a:buClr>
              <a:buSzPts val="2400"/>
              <a:buFont typeface="Arial"/>
              <a:buNone/>
            </a:pPr>
            <a:endParaRPr sz="2400" b="1">
              <a:solidFill>
                <a:srgbClr val="FF99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p:nvPr/>
        </p:nvSpPr>
        <p:spPr>
          <a:xfrm>
            <a:off x="1459150" y="92200"/>
            <a:ext cx="7097700" cy="4727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Evaporation of the fluid that runs through the closed looped circuit by absorbing heat from the sun, wind and surrounding air by natural convection.</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Then heated fluid travel through to the compressor, that basically compress the fluid increasing it’s pressure and also the temperature.</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After this it goes through heat exchanger where this heat is transferred to water and then it goes to expansion valve where pressure and temperature drop and fluid travel up to thermodynamic solar panel and cycle repeat again.</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Capture heat regardless of weather factors.</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High level of efficiency. </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Thermodynamics principles. </a:t>
            </a:r>
            <a:endParaRPr sz="1600">
              <a:solidFill>
                <a:schemeClr val="lt1"/>
              </a:solidFill>
              <a:latin typeface="Times New Roman"/>
              <a:ea typeface="Times New Roman"/>
              <a:cs typeface="Times New Roman"/>
              <a:sym typeface="Times New Roman"/>
            </a:endParaRPr>
          </a:p>
          <a:p>
            <a:pPr marL="457200" lvl="0" indent="-330200" algn="just" rtl="0">
              <a:lnSpc>
                <a:spcPct val="115000"/>
              </a:lnSpc>
              <a:spcBef>
                <a:spcPts val="1000"/>
              </a:spcBef>
              <a:spcAft>
                <a:spcPts val="100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system is utilized in various settings, including hotels, hostels, sports complexes, hospitals, and many different industries.</a:t>
            </a:r>
            <a:endParaRPr sz="1600" b="1">
              <a:solidFill>
                <a:srgbClr val="FF99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p:nvPr/>
        </p:nvSpPr>
        <p:spPr>
          <a:xfrm>
            <a:off x="1228550" y="320800"/>
            <a:ext cx="65697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FLOW DIAGRAM </a:t>
            </a:r>
            <a:endParaRPr sz="1400" b="0" i="0" u="none" strike="noStrike" cap="none">
              <a:solidFill>
                <a:srgbClr val="000000"/>
              </a:solidFill>
              <a:latin typeface="Times New Roman"/>
              <a:ea typeface="Times New Roman"/>
              <a:cs typeface="Times New Roman"/>
              <a:sym typeface="Times New Roman"/>
            </a:endParaRPr>
          </a:p>
        </p:txBody>
      </p:sp>
      <p:sp>
        <p:nvSpPr>
          <p:cNvPr id="179" name="Google Shape;179;p19"/>
          <p:cNvSpPr txBox="1"/>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FFFFFF"/>
                </a:solidFill>
                <a:latin typeface="Lato"/>
                <a:ea typeface="Lato"/>
                <a:cs typeface="Lato"/>
                <a:sym typeface="Lato"/>
              </a:rPr>
              <a:t>7</a:t>
            </a:fld>
            <a:endParaRPr sz="1000" b="0" i="0" u="none" strike="noStrike" cap="none">
              <a:solidFill>
                <a:srgbClr val="FFFFFF"/>
              </a:solidFill>
              <a:latin typeface="Lato"/>
              <a:ea typeface="Lato"/>
              <a:cs typeface="Lato"/>
              <a:sym typeface="Lato"/>
            </a:endParaRPr>
          </a:p>
        </p:txBody>
      </p:sp>
      <p:sp>
        <p:nvSpPr>
          <p:cNvPr id="180" name="Google Shape;18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Lato"/>
                <a:ea typeface="Lato"/>
                <a:cs typeface="Lato"/>
                <a:sym typeface="Lato"/>
              </a:rPr>
              <a:t>7</a:t>
            </a:fld>
            <a:endParaRPr>
              <a:solidFill>
                <a:schemeClr val="lt1"/>
              </a:solidFill>
              <a:latin typeface="Lato"/>
              <a:ea typeface="Lato"/>
              <a:cs typeface="Lato"/>
              <a:sym typeface="Lato"/>
            </a:endParaRPr>
          </a:p>
        </p:txBody>
      </p:sp>
      <p:sp>
        <p:nvSpPr>
          <p:cNvPr id="181" name="Google Shape;181;p19"/>
          <p:cNvSpPr/>
          <p:nvPr/>
        </p:nvSpPr>
        <p:spPr>
          <a:xfrm>
            <a:off x="3710725" y="960375"/>
            <a:ext cx="1807800" cy="703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Times New Roman"/>
                <a:ea typeface="Times New Roman"/>
                <a:cs typeface="Times New Roman"/>
                <a:sym typeface="Times New Roman"/>
              </a:rPr>
              <a:t>Heat From Air </a:t>
            </a:r>
            <a:endParaRPr sz="1900" b="1">
              <a:solidFill>
                <a:schemeClr val="lt1"/>
              </a:solidFill>
              <a:latin typeface="Times New Roman"/>
              <a:ea typeface="Times New Roman"/>
              <a:cs typeface="Times New Roman"/>
              <a:sym typeface="Times New Roman"/>
            </a:endParaRPr>
          </a:p>
        </p:txBody>
      </p:sp>
      <p:sp>
        <p:nvSpPr>
          <p:cNvPr id="182" name="Google Shape;182;p19"/>
          <p:cNvSpPr/>
          <p:nvPr/>
        </p:nvSpPr>
        <p:spPr>
          <a:xfrm rot="5400000">
            <a:off x="6109200" y="602175"/>
            <a:ext cx="1405200" cy="2575500"/>
          </a:xfrm>
          <a:prstGeom prst="bentArrow">
            <a:avLst>
              <a:gd name="adj1" fmla="val 13707"/>
              <a:gd name="adj2" fmla="val 25000"/>
              <a:gd name="adj3" fmla="val 25000"/>
              <a:gd name="adj4" fmla="val 437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6834925" y="2636775"/>
            <a:ext cx="1807800" cy="703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Times New Roman"/>
                <a:ea typeface="Times New Roman"/>
                <a:cs typeface="Times New Roman"/>
                <a:sym typeface="Times New Roman"/>
              </a:rPr>
              <a:t>Compressor</a:t>
            </a:r>
            <a:endParaRPr sz="1900" b="1">
              <a:solidFill>
                <a:schemeClr val="lt1"/>
              </a:solidFill>
              <a:latin typeface="Times New Roman"/>
              <a:ea typeface="Times New Roman"/>
              <a:cs typeface="Times New Roman"/>
              <a:sym typeface="Times New Roman"/>
            </a:endParaRPr>
          </a:p>
        </p:txBody>
      </p:sp>
      <p:sp>
        <p:nvSpPr>
          <p:cNvPr id="184" name="Google Shape;184;p19"/>
          <p:cNvSpPr/>
          <p:nvPr/>
        </p:nvSpPr>
        <p:spPr>
          <a:xfrm>
            <a:off x="563500" y="2576175"/>
            <a:ext cx="1807800" cy="703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Times New Roman"/>
                <a:ea typeface="Times New Roman"/>
                <a:cs typeface="Times New Roman"/>
                <a:sym typeface="Times New Roman"/>
              </a:rPr>
              <a:t>Expansion Valve </a:t>
            </a:r>
            <a:endParaRPr sz="1900" b="1">
              <a:solidFill>
                <a:schemeClr val="lt1"/>
              </a:solidFill>
              <a:latin typeface="Times New Roman"/>
              <a:ea typeface="Times New Roman"/>
              <a:cs typeface="Times New Roman"/>
              <a:sym typeface="Times New Roman"/>
            </a:endParaRPr>
          </a:p>
        </p:txBody>
      </p:sp>
      <p:sp>
        <p:nvSpPr>
          <p:cNvPr id="185" name="Google Shape;185;p19"/>
          <p:cNvSpPr/>
          <p:nvPr/>
        </p:nvSpPr>
        <p:spPr>
          <a:xfrm>
            <a:off x="3710725" y="4236975"/>
            <a:ext cx="1807800" cy="703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Times New Roman"/>
                <a:ea typeface="Times New Roman"/>
                <a:cs typeface="Times New Roman"/>
                <a:sym typeface="Times New Roman"/>
              </a:rPr>
              <a:t>Heat Exchanger </a:t>
            </a:r>
            <a:endParaRPr sz="1900" b="1">
              <a:solidFill>
                <a:schemeClr val="lt1"/>
              </a:solidFill>
              <a:latin typeface="Times New Roman"/>
              <a:ea typeface="Times New Roman"/>
              <a:cs typeface="Times New Roman"/>
              <a:sym typeface="Times New Roman"/>
            </a:endParaRPr>
          </a:p>
        </p:txBody>
      </p:sp>
      <p:sp>
        <p:nvSpPr>
          <p:cNvPr id="186" name="Google Shape;186;p19"/>
          <p:cNvSpPr/>
          <p:nvPr/>
        </p:nvSpPr>
        <p:spPr>
          <a:xfrm rot="10800000">
            <a:off x="5535700" y="3367575"/>
            <a:ext cx="2396700" cy="1647000"/>
          </a:xfrm>
          <a:prstGeom prst="bentArrow">
            <a:avLst>
              <a:gd name="adj1" fmla="val 13707"/>
              <a:gd name="adj2" fmla="val 23687"/>
              <a:gd name="adj3" fmla="val 25000"/>
              <a:gd name="adj4" fmla="val 437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rot="-5400000">
            <a:off x="1696950" y="2683400"/>
            <a:ext cx="1359900" cy="2622000"/>
          </a:xfrm>
          <a:prstGeom prst="bentArrow">
            <a:avLst>
              <a:gd name="adj1" fmla="val 13707"/>
              <a:gd name="adj2" fmla="val 25000"/>
              <a:gd name="adj3" fmla="val 25000"/>
              <a:gd name="adj4" fmla="val 437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345400" y="1004775"/>
            <a:ext cx="2324700" cy="1566900"/>
          </a:xfrm>
          <a:prstGeom prst="bentArrow">
            <a:avLst>
              <a:gd name="adj1" fmla="val 13054"/>
              <a:gd name="adj2" fmla="val 17520"/>
              <a:gd name="adj3" fmla="val 25000"/>
              <a:gd name="adj4" fmla="val 437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664125" y="1480575"/>
            <a:ext cx="1714500" cy="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Vapor R-407C</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P= 461 kPa</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T = 0°C</a:t>
            </a:r>
            <a:endParaRPr sz="1700" b="1">
              <a:solidFill>
                <a:schemeClr val="lt1"/>
              </a:solidFill>
              <a:latin typeface="Times New Roman"/>
              <a:ea typeface="Times New Roman"/>
              <a:cs typeface="Times New Roman"/>
              <a:sym typeface="Times New Roman"/>
            </a:endParaRPr>
          </a:p>
        </p:txBody>
      </p:sp>
      <p:sp>
        <p:nvSpPr>
          <p:cNvPr id="190" name="Google Shape;190;p19"/>
          <p:cNvSpPr/>
          <p:nvPr/>
        </p:nvSpPr>
        <p:spPr>
          <a:xfrm>
            <a:off x="5892725" y="3614175"/>
            <a:ext cx="1714500" cy="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Vapor R-407C</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P = 2680 kPa</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T = 82°C</a:t>
            </a:r>
            <a:endParaRPr sz="1700" b="1">
              <a:solidFill>
                <a:schemeClr val="lt1"/>
              </a:solidFill>
              <a:latin typeface="Times New Roman"/>
              <a:ea typeface="Times New Roman"/>
              <a:cs typeface="Times New Roman"/>
              <a:sym typeface="Times New Roman"/>
            </a:endParaRPr>
          </a:p>
        </p:txBody>
      </p:sp>
      <p:sp>
        <p:nvSpPr>
          <p:cNvPr id="191" name="Google Shape;191;p19"/>
          <p:cNvSpPr/>
          <p:nvPr/>
        </p:nvSpPr>
        <p:spPr>
          <a:xfrm>
            <a:off x="1777925" y="3614175"/>
            <a:ext cx="1714500" cy="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Liquid R-407C</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P = 2627.4 kPa</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T = 65°C</a:t>
            </a:r>
            <a:endParaRPr sz="1700" b="1">
              <a:solidFill>
                <a:schemeClr val="lt1"/>
              </a:solidFill>
              <a:latin typeface="Times New Roman"/>
              <a:ea typeface="Times New Roman"/>
              <a:cs typeface="Times New Roman"/>
              <a:sym typeface="Times New Roman"/>
            </a:endParaRPr>
          </a:p>
        </p:txBody>
      </p:sp>
      <p:sp>
        <p:nvSpPr>
          <p:cNvPr id="192" name="Google Shape;192;p19"/>
          <p:cNvSpPr/>
          <p:nvPr/>
        </p:nvSpPr>
        <p:spPr>
          <a:xfrm>
            <a:off x="1625525" y="1480575"/>
            <a:ext cx="1714500" cy="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Liquid R-407C</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P =25.07 kPa</a:t>
            </a:r>
            <a:endParaRPr sz="17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 sz="1700" b="1">
                <a:solidFill>
                  <a:schemeClr val="lt1"/>
                </a:solidFill>
                <a:latin typeface="Times New Roman"/>
                <a:ea typeface="Times New Roman"/>
                <a:cs typeface="Times New Roman"/>
                <a:sym typeface="Times New Roman"/>
              </a:rPr>
              <a:t>T= -20°C</a:t>
            </a:r>
            <a:endParaRPr sz="1700" b="1">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p:nvPr/>
        </p:nvSpPr>
        <p:spPr>
          <a:xfrm>
            <a:off x="2402975" y="320800"/>
            <a:ext cx="52413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HEAT EXCHANGER ASSUMPTION</a:t>
            </a:r>
            <a:endParaRPr sz="1400" b="0" i="0" u="none" strike="noStrike" cap="none">
              <a:solidFill>
                <a:srgbClr val="000000"/>
              </a:solidFill>
              <a:latin typeface="Times New Roman"/>
              <a:ea typeface="Times New Roman"/>
              <a:cs typeface="Times New Roman"/>
              <a:sym typeface="Times New Roman"/>
            </a:endParaRPr>
          </a:p>
        </p:txBody>
      </p:sp>
      <p:sp>
        <p:nvSpPr>
          <p:cNvPr id="198" name="Google Shape;198;p20"/>
          <p:cNvSpPr txBox="1"/>
          <p:nvPr/>
        </p:nvSpPr>
        <p:spPr>
          <a:xfrm>
            <a:off x="1134450" y="1095825"/>
            <a:ext cx="6875100" cy="3781500"/>
          </a:xfrm>
          <a:prstGeom prst="rect">
            <a:avLst/>
          </a:prstGeom>
          <a:noFill/>
          <a:ln>
            <a:noFill/>
          </a:ln>
        </p:spPr>
        <p:txBody>
          <a:bodyPr spcFirstLastPara="1" wrap="square" lIns="91425" tIns="91425" rIns="91425" bIns="91425" anchor="t" anchorCtr="0">
            <a:spAutoFit/>
          </a:bodyPr>
          <a:lstStyle/>
          <a:p>
            <a:pPr marL="457200" lvl="0" indent="-330200" algn="l" rtl="0">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We have assumed a flow rate of 60,000 kg/h of water through the tube side of a horizontal condenser.</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Coolant vapor enters the condenser at a saturated temperature of 82°C and condensation is to be completed at 65°C.</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Available water temperature ranges from 0°C to 56°C, and total condensation of the vapor is the objective.</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design utilizes a triangular pitch arrangement and begins by assuming an overall heat transfer coefficient of 575 W/m2◦C.</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Computation is optimized until the overall heat transfer coefficient (U) is within a ±30% range.</a:t>
            </a:r>
            <a:endParaRPr sz="1600">
              <a:solidFill>
                <a:schemeClr val="lt1"/>
              </a:solidFill>
              <a:latin typeface="Times New Roman"/>
              <a:ea typeface="Times New Roman"/>
              <a:cs typeface="Times New Roman"/>
              <a:sym typeface="Times New Roman"/>
            </a:endParaRPr>
          </a:p>
          <a:p>
            <a:pPr marL="457200" lvl="0" indent="-330200" algn="l" rtl="0">
              <a:lnSpc>
                <a:spcPct val="100000"/>
              </a:lnSpc>
              <a:spcBef>
                <a:spcPts val="1000"/>
              </a:spcBef>
              <a:spcAft>
                <a:spcPts val="100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goal is to ensure optimal heat transfer efficiency while maintaining the required condensation temperature range.</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p:nvPr/>
        </p:nvSpPr>
        <p:spPr>
          <a:xfrm>
            <a:off x="2402975" y="320800"/>
            <a:ext cx="48936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9900"/>
                </a:solidFill>
                <a:latin typeface="Times New Roman"/>
                <a:ea typeface="Times New Roman"/>
                <a:cs typeface="Times New Roman"/>
                <a:sym typeface="Times New Roman"/>
              </a:rPr>
              <a:t>HEAT EXCHANGER </a:t>
            </a:r>
            <a:endParaRPr sz="1400" b="0" i="0" u="none" strike="noStrike" cap="none">
              <a:solidFill>
                <a:srgbClr val="000000"/>
              </a:solidFill>
              <a:latin typeface="Times New Roman"/>
              <a:ea typeface="Times New Roman"/>
              <a:cs typeface="Times New Roman"/>
              <a:sym typeface="Times New Roman"/>
            </a:endParaRPr>
          </a:p>
        </p:txBody>
      </p:sp>
      <p:sp>
        <p:nvSpPr>
          <p:cNvPr id="204" name="Google Shape;204;p21"/>
          <p:cNvSpPr txBox="1"/>
          <p:nvPr/>
        </p:nvSpPr>
        <p:spPr>
          <a:xfrm>
            <a:off x="990600" y="1219200"/>
            <a:ext cx="7919400" cy="342654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From heat duty calculation mass flow rate of coolant is 36.05 kg/sec.</a:t>
            </a:r>
            <a:endParaRPr sz="1600" dirty="0">
              <a:solidFill>
                <a:schemeClr val="lt1"/>
              </a:solidFill>
              <a:latin typeface="Times New Roman"/>
              <a:ea typeface="Times New Roman"/>
              <a:cs typeface="Times New Roman"/>
              <a:sym typeface="Times New Roman"/>
            </a:endParaRPr>
          </a:p>
          <a:p>
            <a:pPr marL="457200" lvl="0" indent="-330200" algn="l" rtl="0">
              <a:spcBef>
                <a:spcPts val="100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Overall area for heat exchanger is 175.18 m2.</a:t>
            </a:r>
            <a:endParaRPr sz="1600" dirty="0">
              <a:solidFill>
                <a:schemeClr val="lt1"/>
              </a:solidFill>
              <a:latin typeface="Times New Roman"/>
              <a:ea typeface="Times New Roman"/>
              <a:cs typeface="Times New Roman"/>
              <a:sym typeface="Times New Roman"/>
            </a:endParaRPr>
          </a:p>
          <a:p>
            <a:pPr marL="457200" lvl="0" indent="-330200" algn="l" rtl="0">
              <a:spcBef>
                <a:spcPts val="100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Total number of tubes required is 580.</a:t>
            </a:r>
            <a:endParaRPr sz="1600" dirty="0">
              <a:solidFill>
                <a:schemeClr val="lt1"/>
              </a:solidFill>
              <a:latin typeface="Times New Roman"/>
              <a:ea typeface="Times New Roman"/>
              <a:cs typeface="Times New Roman"/>
              <a:sym typeface="Times New Roman"/>
            </a:endParaRPr>
          </a:p>
          <a:p>
            <a:pPr marL="457200" lvl="0" indent="-330200" algn="l" rtl="0">
              <a:spcBef>
                <a:spcPts val="100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From the calculation we came to conclusion that need 1-8 shell side and tube side passes respectively.</a:t>
            </a:r>
            <a:endParaRPr sz="1600" dirty="0">
              <a:solidFill>
                <a:schemeClr val="lt1"/>
              </a:solidFill>
              <a:latin typeface="Times New Roman"/>
              <a:ea typeface="Times New Roman"/>
              <a:cs typeface="Times New Roman"/>
              <a:sym typeface="Times New Roman"/>
            </a:endParaRPr>
          </a:p>
          <a:p>
            <a:pPr marL="457200" lvl="0" indent="-330200" algn="l" rtl="0">
              <a:spcBef>
                <a:spcPts val="100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Tube side and shell side coefficient is 4630.622 W/m2◦C and 1194.68 W/m2◦C.</a:t>
            </a:r>
            <a:endParaRPr sz="1600" dirty="0">
              <a:solidFill>
                <a:schemeClr val="lt1"/>
              </a:solidFill>
              <a:latin typeface="Times New Roman"/>
              <a:ea typeface="Times New Roman"/>
              <a:cs typeface="Times New Roman"/>
              <a:sym typeface="Times New Roman"/>
            </a:endParaRPr>
          </a:p>
          <a:p>
            <a:pPr marL="457200" lvl="0" indent="-330200" algn="l" rtl="0">
              <a:spcBef>
                <a:spcPts val="100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Error in the overall heat transfer coefficient is 11.57%.</a:t>
            </a:r>
            <a:endParaRPr sz="1600" dirty="0">
              <a:solidFill>
                <a:schemeClr val="lt1"/>
              </a:solidFill>
              <a:latin typeface="Times New Roman"/>
              <a:ea typeface="Times New Roman"/>
              <a:cs typeface="Times New Roman"/>
              <a:sym typeface="Times New Roman"/>
            </a:endParaRPr>
          </a:p>
          <a:p>
            <a:pPr marL="457200" lvl="0" indent="-330200" algn="l" rtl="0">
              <a:spcBef>
                <a:spcPts val="100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Tube and Shell side pressure drop is 23.872 kPa and 9017.06 Pa.</a:t>
            </a:r>
            <a:endParaRPr sz="1600" dirty="0">
              <a:solidFill>
                <a:schemeClr val="lt1"/>
              </a:solidFill>
              <a:latin typeface="Times New Roman"/>
              <a:ea typeface="Times New Roman"/>
              <a:cs typeface="Times New Roman"/>
              <a:sym typeface="Times New Roman"/>
            </a:endParaRPr>
          </a:p>
          <a:p>
            <a:pPr marL="457200" lvl="0" indent="0" algn="l" rtl="0">
              <a:spcBef>
                <a:spcPts val="1000"/>
              </a:spcBef>
              <a:spcAft>
                <a:spcPts val="1000"/>
              </a:spcAft>
              <a:buNone/>
            </a:pPr>
            <a:endParaRPr sz="16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1496</Words>
  <Application>Microsoft Office PowerPoint</Application>
  <PresentationFormat>On-screen Show (16:9)</PresentationFormat>
  <Paragraphs>177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Montserrat</vt:lpstr>
      <vt:lpstr>Roboto</vt:lpstr>
      <vt:lpstr>Times New Roman</vt:lpstr>
      <vt:lpstr>Lato</vt:lpstr>
      <vt:lpstr>Comic Sans MS</vt:lpstr>
      <vt:lpstr>Arial</vt:lpstr>
      <vt:lpstr>Focus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Mayank</cp:lastModifiedBy>
  <cp:revision>4</cp:revision>
  <dcterms:modified xsi:type="dcterms:W3CDTF">2023-05-10T05:39:37Z</dcterms:modified>
</cp:coreProperties>
</file>