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Comic Sans MS" panose="030F0702030302020204" pitchFamily="66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F2D50E-1BA4-4EA1-ADA4-2AEEAB83364B}">
  <a:tblStyle styleId="{65F2D50E-1BA4-4EA1-ADA4-2AEEAB8336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797f5f84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21797f5f84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797f5f84d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1797f5f84d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1797f5f84d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21797f5f84d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Char char="➢"/>
            </a:pPr>
            <a:r>
              <a:rPr lang="en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Computational Fluid Dynamics (CFD) refers to computational calculation of the motion and forces of the flow using numerical analysis.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797f5f84d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21797f5f84d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797f5f84d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21797f5f84d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1797f5f84d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21797f5f84d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797f5f84d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21797f5f84d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797f5f84d_15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1797f5f84d_15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de5c85cf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de5c85cf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1797f5f84d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21797f5f84d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797f5f84d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21797f5f84d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797f5f84d_15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21797f5f84d_15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de5c85cf7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de5c85cf7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Google Shape;66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73" name="Google Shape;73;p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" name="Google Shape;170;p23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 idx="4294967295"/>
          </p:nvPr>
        </p:nvSpPr>
        <p:spPr>
          <a:xfrm>
            <a:off x="861025" y="2257225"/>
            <a:ext cx="8052300" cy="16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2700" b="1">
                <a:solidFill>
                  <a:srgbClr val="FF9900"/>
                </a:solidFill>
              </a:rPr>
              <a:t>CP-302 CAPSTONE PROJECT</a:t>
            </a:r>
            <a:r>
              <a:rPr lang="en" sz="2700" b="1">
                <a:solidFill>
                  <a:schemeClr val="dk1"/>
                </a:solidFill>
                <a:highlight>
                  <a:srgbClr val="FFE599"/>
                </a:highlight>
              </a:rPr>
              <a:t>                                     </a:t>
            </a:r>
            <a:endParaRPr sz="2700" b="1">
              <a:solidFill>
                <a:srgbClr val="FF99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2700" b="1">
                <a:solidFill>
                  <a:srgbClr val="FF9900"/>
                </a:solidFill>
              </a:rPr>
              <a:t>Enhancing heat transfer using elastic turbulence in concentric rotating cylinders</a:t>
            </a:r>
            <a:endParaRPr sz="2700" b="1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endParaRPr sz="2700" b="1">
              <a:solidFill>
                <a:srgbClr val="FF99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endParaRPr sz="2700" b="1">
              <a:solidFill>
                <a:srgbClr val="FF9900"/>
              </a:solidFill>
            </a:endParaRPr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4294967295"/>
          </p:nvPr>
        </p:nvSpPr>
        <p:spPr>
          <a:xfrm>
            <a:off x="5657625" y="3860450"/>
            <a:ext cx="3545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300" b="1"/>
              <a:t>PROJECT GUIDE:</a:t>
            </a:r>
            <a:endParaRPr sz="2300" b="1"/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900" b="1">
                <a:solidFill>
                  <a:srgbClr val="FFE599"/>
                </a:solidFill>
              </a:rPr>
              <a:t>DR. CHANDI SASMAL</a:t>
            </a:r>
            <a:endParaRPr sz="1900" b="1">
              <a:solidFill>
                <a:srgbClr val="FFE599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900" b="1">
                <a:solidFill>
                  <a:srgbClr val="FFE599"/>
                </a:solidFill>
              </a:rPr>
              <a:t>ASSISTANT PROFESSOR</a:t>
            </a:r>
            <a:endParaRPr sz="1900" b="1">
              <a:solidFill>
                <a:srgbClr val="FFE599"/>
              </a:solidFill>
            </a:endParaRPr>
          </a:p>
        </p:txBody>
      </p:sp>
      <p:pic>
        <p:nvPicPr>
          <p:cNvPr id="181" name="Google Shape;181;p25" descr="Indian Institute of Technology Ropar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0900" y="222875"/>
            <a:ext cx="1868325" cy="2054538"/>
          </a:xfrm>
          <a:prstGeom prst="rect">
            <a:avLst/>
          </a:prstGeom>
          <a:noFill/>
          <a:ln>
            <a:noFill/>
          </a:ln>
          <a:effectLst>
            <a:outerShdw blurRad="57150" dist="19050" dir="19260000" algn="bl" rotWithShape="0">
              <a:srgbClr val="000000"/>
            </a:outerShdw>
          </a:effectLst>
        </p:spPr>
      </p:pic>
      <p:pic>
        <p:nvPicPr>
          <p:cNvPr id="182" name="Google Shape;18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29025" y="2942550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-334775" y="4317650"/>
            <a:ext cx="32514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MAYANK KUMAR</a:t>
            </a:r>
            <a:endParaRPr sz="18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2020CHB1045</a:t>
            </a:r>
            <a:endParaRPr sz="1800" b="1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FFE599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4" descr="Indian Institute of Technology Ropar logo.png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3637825" y="1544475"/>
            <a:ext cx="1868325" cy="2054538"/>
          </a:xfrm>
          <a:prstGeom prst="rect">
            <a:avLst/>
          </a:prstGeom>
          <a:noFill/>
          <a:ln>
            <a:noFill/>
          </a:ln>
          <a:effectLst>
            <a:outerShdw blurRad="57150" dist="19050" dir="19260000" algn="bl" rotWithShape="0">
              <a:srgbClr val="000000"/>
            </a:outerShdw>
          </a:effectLst>
        </p:spPr>
      </p:pic>
      <p:sp>
        <p:nvSpPr>
          <p:cNvPr id="263" name="Google Shape;263;p34"/>
          <p:cNvSpPr txBox="1"/>
          <p:nvPr/>
        </p:nvSpPr>
        <p:spPr>
          <a:xfrm>
            <a:off x="1959438" y="254285"/>
            <a:ext cx="522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SCOPE OF PROBLEM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1383600" y="933850"/>
            <a:ext cx="6445200" cy="14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Char char="➢"/>
            </a:pPr>
            <a:r>
              <a:rPr lang="en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Important for theoretical &amp; practical engineering applications such as: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Heat exchangers, nuclear reactor design, equipment cooling in electronics sector, thermal solar collectors, etc.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5" name="Google Shape;2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4051" y="2571744"/>
            <a:ext cx="3333048" cy="200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5" descr="Indian Institute of Technology Ropar logo.png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3637825" y="1544475"/>
            <a:ext cx="1868325" cy="2054538"/>
          </a:xfrm>
          <a:prstGeom prst="rect">
            <a:avLst/>
          </a:prstGeom>
          <a:noFill/>
          <a:ln>
            <a:noFill/>
          </a:ln>
          <a:effectLst>
            <a:outerShdw blurRad="57150" dist="19050" dir="19260000" algn="bl" rotWithShape="0">
              <a:srgbClr val="000000"/>
            </a:outerShdw>
          </a:effectLst>
        </p:spPr>
      </p:pic>
      <p:sp>
        <p:nvSpPr>
          <p:cNvPr id="273" name="Google Shape;273;p35"/>
          <p:cNvSpPr txBox="1"/>
          <p:nvPr/>
        </p:nvSpPr>
        <p:spPr>
          <a:xfrm>
            <a:off x="1959438" y="254285"/>
            <a:ext cx="522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RESOURCES USED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 txBox="1"/>
          <p:nvPr/>
        </p:nvSpPr>
        <p:spPr>
          <a:xfrm>
            <a:off x="1383600" y="933850"/>
            <a:ext cx="6445200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Char char="➢"/>
            </a:pPr>
            <a:r>
              <a:rPr lang="en" sz="1600" b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Open-sourced</a:t>
            </a:r>
            <a:r>
              <a:rPr lang="en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CFD software </a:t>
            </a:r>
            <a:r>
              <a:rPr lang="en" sz="1600" b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OpenFOAM </a:t>
            </a:r>
            <a:r>
              <a:rPr lang="en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visualisation tool</a:t>
            </a:r>
            <a:r>
              <a:rPr lang="en" sz="1600" b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ParaView</a:t>
            </a:r>
            <a:r>
              <a:rPr lang="en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5" name="Google Shape;27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321" y="1788070"/>
            <a:ext cx="4282440" cy="2867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179" y="1795690"/>
            <a:ext cx="4091941" cy="2867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6" descr="Indian Institute of Technology Ropar logo.png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3637825" y="1544475"/>
            <a:ext cx="1868325" cy="2054538"/>
          </a:xfrm>
          <a:prstGeom prst="rect">
            <a:avLst/>
          </a:prstGeom>
          <a:noFill/>
          <a:ln>
            <a:noFill/>
          </a:ln>
          <a:effectLst>
            <a:outerShdw blurRad="57150" dist="19050" dir="19260000" algn="bl" rotWithShape="0">
              <a:srgbClr val="000000"/>
            </a:outerShdw>
          </a:effectLst>
        </p:spPr>
      </p:pic>
      <p:sp>
        <p:nvSpPr>
          <p:cNvPr id="283" name="Google Shape;283;p36"/>
          <p:cNvSpPr txBox="1"/>
          <p:nvPr/>
        </p:nvSpPr>
        <p:spPr>
          <a:xfrm>
            <a:off x="3254838" y="254285"/>
            <a:ext cx="522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FUTURE PLAN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6"/>
          <p:cNvSpPr txBox="1"/>
          <p:nvPr/>
        </p:nvSpPr>
        <p:spPr>
          <a:xfrm>
            <a:off x="1383600" y="933850"/>
            <a:ext cx="6445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Char char="➢"/>
            </a:pPr>
            <a:r>
              <a:rPr lang="en" sz="16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Grid Independence Study</a:t>
            </a:r>
            <a:endParaRPr sz="1600" b="0" i="0" u="none" strike="noStrike" cap="none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5" name="Google Shape;28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6" name="Google Shape;286;p36"/>
              <p:cNvGraphicFramePr/>
              <p:nvPr>
                <p:extLst>
                  <p:ext uri="{D42A27DB-BD31-4B8C-83A1-F6EECF244321}">
                    <p14:modId xmlns:p14="http://schemas.microsoft.com/office/powerpoint/2010/main" val="637144293"/>
                  </p:ext>
                </p:extLst>
              </p:nvPr>
            </p:nvGraphicFramePr>
            <p:xfrm>
              <a:off x="1963485" y="1627270"/>
              <a:ext cx="5781675" cy="1333500"/>
            </p:xfrm>
            <a:graphic>
              <a:graphicData uri="http://schemas.openxmlformats.org/drawingml/2006/table">
                <a:tbl>
                  <a:tblPr>
                    <a:noFill/>
                    <a:tableStyleId>{65F2D50E-1BA4-4EA1-ADA4-2AEEAB83364B}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00050">
                    <a:tc gridSpan="6"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b="1" dirty="0"/>
                            <a:t>Ra = </a:t>
                          </a:r>
                          <a14:m>
                            <m:oMath xmlns:m="http://schemas.openxmlformats.org/officeDocument/2006/math">
                              <m:r>
                                <a:rPr lang="en-IN" sz="10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p>
                                <m:sSupPr>
                                  <m:ctrlPr>
                                    <a:rPr lang="en-IN" sz="10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000" b="1" i="1" dirty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IN" sz="1000" b="1" i="1" dirty="0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en" sz="1000" b="1" dirty="0"/>
                            <a:t>, Re = 1000, Wi = 5, Pr = 7</a:t>
                          </a:r>
                          <a:endParaRPr sz="1000" b="1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599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b="1" dirty="0"/>
                            <a:t>Grid</a:t>
                          </a:r>
                          <a:endParaRPr sz="1000" b="1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b="1" dirty="0"/>
                            <a:t>Total elements</a:t>
                          </a:r>
                          <a:endParaRPr sz="1000" b="1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0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IN" sz="10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000" b="1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0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IN" sz="1000" b="1" i="1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sz="1000" b="1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000" b="1" i="1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IN" sz="1000" b="1" i="1" smtClean="0">
                                        <a:latin typeface="Cambria Math" panose="02040503050406030204" pitchFamily="18" charset="0"/>
                                      </a:rPr>
                                      <m:t>𝒂𝒗𝒈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000" b="1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b="1"/>
                            <a:t>% Error</a:t>
                          </a:r>
                          <a:endParaRPr sz="1000" b="1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G1</a:t>
                          </a:r>
                          <a:endParaRPr sz="100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30000</a:t>
                          </a:r>
                          <a:endParaRPr sz="1000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300</a:t>
                          </a:r>
                          <a:endParaRPr sz="100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100</a:t>
                          </a:r>
                          <a:endParaRPr sz="100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2.319</a:t>
                          </a:r>
                          <a:endParaRPr sz="1000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-</a:t>
                          </a:r>
                          <a:endParaRPr sz="100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b="1" dirty="0"/>
                            <a:t>G2</a:t>
                          </a:r>
                          <a:endParaRPr sz="1000" b="1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b="1" dirty="0"/>
                            <a:t>60480</a:t>
                          </a:r>
                          <a:endParaRPr sz="1000" b="1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b="1" dirty="0"/>
                            <a:t>432</a:t>
                          </a:r>
                          <a:endParaRPr sz="1000" b="1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b="1" dirty="0"/>
                            <a:t>140</a:t>
                          </a:r>
                          <a:endParaRPr sz="1000" b="1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b="1" dirty="0"/>
                            <a:t>2.342</a:t>
                          </a:r>
                          <a:endParaRPr sz="1000" b="1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0.9786591938</a:t>
                          </a:r>
                          <a:endParaRPr sz="1000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G3</a:t>
                          </a:r>
                          <a:endParaRPr sz="100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120000</a:t>
                          </a:r>
                          <a:endParaRPr sz="100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600</a:t>
                          </a:r>
                          <a:endParaRPr sz="1000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200</a:t>
                          </a:r>
                          <a:endParaRPr sz="1000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2.359</a:t>
                          </a:r>
                          <a:endParaRPr sz="1000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0.747160789</a:t>
                          </a:r>
                          <a:endParaRPr sz="1000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6" name="Google Shape;286;p36"/>
              <p:cNvGraphicFramePr/>
              <p:nvPr>
                <p:extLst>
                  <p:ext uri="{D42A27DB-BD31-4B8C-83A1-F6EECF244321}">
                    <p14:modId xmlns:p14="http://schemas.microsoft.com/office/powerpoint/2010/main" val="637144293"/>
                  </p:ext>
                </p:extLst>
              </p:nvPr>
            </p:nvGraphicFramePr>
            <p:xfrm>
              <a:off x="1963485" y="1627270"/>
              <a:ext cx="5781675" cy="1333500"/>
            </p:xfrm>
            <a:graphic>
              <a:graphicData uri="http://schemas.openxmlformats.org/drawingml/2006/table">
                <a:tbl>
                  <a:tblPr>
                    <a:noFill/>
                    <a:tableStyleId>{65F2D50E-1BA4-4EA1-ADA4-2AEEAB83364B}</a:tableStyleId>
                  </a:tblPr>
                  <a:tblGrid>
                    <a:gridCol w="952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91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525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00050">
                    <a:tc gridSpan="6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21" t="-4545" r="-632" b="-24697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b="1" dirty="0"/>
                            <a:t>Grid</a:t>
                          </a:r>
                          <a:endParaRPr sz="1000" b="1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b="1" dirty="0"/>
                            <a:t>Total elements</a:t>
                          </a:r>
                          <a:endParaRPr sz="1000" b="1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10256" t="-125455" r="-304487" b="-1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10256" t="-125455" r="-204487" b="-1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7643" t="-125455" r="-103185" b="-19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b="1"/>
                            <a:t>% Error</a:t>
                          </a:r>
                          <a:endParaRPr sz="1000" b="1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E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G1</a:t>
                          </a:r>
                          <a:endParaRPr sz="100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30000</a:t>
                          </a:r>
                          <a:endParaRPr sz="1000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300</a:t>
                          </a:r>
                          <a:endParaRPr sz="100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100</a:t>
                          </a:r>
                          <a:endParaRPr sz="100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2.319</a:t>
                          </a:r>
                          <a:endParaRPr sz="1000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-</a:t>
                          </a:r>
                          <a:endParaRPr sz="100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b="1" dirty="0"/>
                            <a:t>G2</a:t>
                          </a:r>
                          <a:endParaRPr sz="1000" b="1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b="1" dirty="0"/>
                            <a:t>60480</a:t>
                          </a:r>
                          <a:endParaRPr sz="1000" b="1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b="1" dirty="0"/>
                            <a:t>432</a:t>
                          </a:r>
                          <a:endParaRPr sz="1000" b="1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b="1" dirty="0"/>
                            <a:t>140</a:t>
                          </a:r>
                          <a:endParaRPr sz="1000" b="1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b="1" dirty="0"/>
                            <a:t>2.342</a:t>
                          </a:r>
                          <a:endParaRPr sz="1000" b="1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0.9786591938</a:t>
                          </a:r>
                          <a:endParaRPr sz="1000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G3</a:t>
                          </a:r>
                          <a:endParaRPr sz="100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/>
                            <a:t>120000</a:t>
                          </a:r>
                          <a:endParaRPr sz="100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600</a:t>
                          </a:r>
                          <a:endParaRPr sz="1000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200</a:t>
                          </a:r>
                          <a:endParaRPr sz="1000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2.359</a:t>
                          </a:r>
                          <a:endParaRPr sz="1000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000" dirty="0"/>
                            <a:t>0.747160789</a:t>
                          </a:r>
                          <a:endParaRPr sz="1000" dirty="0"/>
                        </a:p>
                      </a:txBody>
                      <a:tcPr marL="28575" marR="28575" marT="19050" marB="19050" anchor="b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84;p36">
                <a:extLst>
                  <a:ext uri="{FF2B5EF4-FFF2-40B4-BE49-F238E27FC236}">
                    <a16:creationId xmlns:a16="http://schemas.microsoft.com/office/drawing/2014/main" id="{2EC52540-1A61-D5FA-C626-42F644A67A12}"/>
                  </a:ext>
                </a:extLst>
              </p:cNvPr>
              <p:cNvSpPr txBox="1"/>
              <p:nvPr/>
            </p:nvSpPr>
            <p:spPr>
              <a:xfrm>
                <a:off x="1398840" y="2960770"/>
                <a:ext cx="6445200" cy="1856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marR="0" lvl="0" indent="-330200" algn="just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Comic Sans MS"/>
                  <a:buChar char="➢"/>
                </a:pPr>
                <a:r>
                  <a:rPr lang="en" sz="1600" b="0" i="0" u="none" strike="noStrike" cap="none" dirty="0">
                    <a:solidFill>
                      <a:schemeClr val="lt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Perform ex</a:t>
                </a:r>
                <a:r>
                  <a:rPr lang="en" sz="1600" dirty="0">
                    <a:solidFill>
                      <a:schemeClr val="lt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tensive amount of numerical simulations for various dimensionless numbers at fixed value of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𝑃𝑟</m:t>
                    </m:r>
                    <m:r>
                      <a:rPr lang="en-IN" sz="1600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=</m:t>
                    </m:r>
                    <m:r>
                      <a:rPr lang="en-IN" sz="1600" b="0" i="1" smtClean="0">
                        <a:solidFill>
                          <a:schemeClr val="lt1"/>
                        </a:solidFill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7</m:t>
                    </m:r>
                  </m:oMath>
                </a14:m>
                <a:r>
                  <a:rPr lang="en" sz="1600" dirty="0">
                    <a:solidFill>
                      <a:schemeClr val="lt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using grid G2 and compare the results:</a:t>
                </a:r>
              </a:p>
              <a:p>
                <a:pPr marL="127000" lvl="0" algn="just">
                  <a:lnSpc>
                    <a:spcPct val="115000"/>
                  </a:lnSpc>
                  <a:spcBef>
                    <a:spcPts val="1000"/>
                  </a:spcBef>
                  <a:buClr>
                    <a:schemeClr val="lt1"/>
                  </a:buClr>
                  <a:buSzPts val="16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10</m:t>
                          </m:r>
                        </m:e>
                        <m:sup>
                          <m:r>
                            <a:rPr lang="en-IN" sz="16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3</m:t>
                          </m:r>
                        </m:sup>
                      </m:sSup>
                      <m:r>
                        <a:rPr lang="en-IN" sz="16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≤</m:t>
                      </m:r>
                      <m:r>
                        <a:rPr lang="en-IN" sz="16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𝑅𝑎</m:t>
                      </m:r>
                      <m:r>
                        <a:rPr lang="en-IN" sz="16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≤</m:t>
                      </m:r>
                      <m:sSup>
                        <m:sSupPr>
                          <m:ctrlPr>
                            <a:rPr lang="en-IN" sz="16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10</m:t>
                          </m:r>
                        </m:e>
                        <m:sup>
                          <m:r>
                            <a:rPr lang="en-IN" sz="1600" b="0" i="1" smtClean="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omic Sans MS"/>
                              <a:cs typeface="Comic Sans MS"/>
                              <a:sym typeface="Comic Sans MS"/>
                            </a:rPr>
                            <m:t>6</m:t>
                          </m:r>
                        </m:sup>
                      </m:sSup>
                      <m:r>
                        <a:rPr lang="en-IN" sz="1600" b="0" i="0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; </m:t>
                      </m:r>
                      <m:r>
                        <a:rPr lang="en-IN" sz="16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100</m:t>
                      </m:r>
                      <m:r>
                        <a:rPr lang="en-IN" sz="1600" i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≤</m:t>
                      </m:r>
                      <m:r>
                        <a:rPr lang="en-IN" sz="1600" i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𝑅𝑒</m:t>
                      </m:r>
                      <m:r>
                        <a:rPr lang="en-IN" sz="1600" i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≤</m:t>
                      </m:r>
                      <m:r>
                        <a:rPr lang="en-IN" sz="16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1000</m:t>
                      </m:r>
                      <m:r>
                        <a:rPr lang="en-IN" sz="16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; </m:t>
                      </m:r>
                      <m:r>
                        <a:rPr lang="en-IN" sz="16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0</m:t>
                      </m:r>
                      <m:r>
                        <a:rPr lang="en-IN" sz="1600" i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≤</m:t>
                      </m:r>
                      <m:r>
                        <a:rPr lang="en-IN" sz="16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𝑊𝑖</m:t>
                      </m:r>
                      <m:r>
                        <a:rPr lang="en-IN" sz="1600" i="1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≤</m:t>
                      </m:r>
                      <m:r>
                        <a:rPr lang="en-IN" sz="1600" b="0" i="1" smtClean="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omic Sans MS"/>
                          <a:cs typeface="Comic Sans MS"/>
                          <a:sym typeface="Comic Sans MS"/>
                        </a:rPr>
                        <m:t>5</m:t>
                      </m:r>
                    </m:oMath>
                  </m:oMathPara>
                </a14:m>
                <a:endParaRPr lang="en" sz="1600" dirty="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127000" lvl="0" algn="just">
                  <a:lnSpc>
                    <a:spcPct val="115000"/>
                  </a:lnSpc>
                  <a:spcBef>
                    <a:spcPts val="1000"/>
                  </a:spcBef>
                  <a:buClr>
                    <a:schemeClr val="lt1"/>
                  </a:buClr>
                  <a:buSzPts val="1600"/>
                </a:pPr>
                <a:endParaRPr lang="en" sz="1600" dirty="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mc:Choice>
        <mc:Fallback xmlns="">
          <p:sp>
            <p:nvSpPr>
              <p:cNvPr id="2" name="Google Shape;284;p36">
                <a:extLst>
                  <a:ext uri="{FF2B5EF4-FFF2-40B4-BE49-F238E27FC236}">
                    <a16:creationId xmlns:a16="http://schemas.microsoft.com/office/drawing/2014/main" id="{2EC52540-1A61-D5FA-C626-42F644A67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840" y="2960770"/>
                <a:ext cx="6445200" cy="1856888"/>
              </a:xfrm>
              <a:prstGeom prst="rect">
                <a:avLst/>
              </a:prstGeom>
              <a:blipFill>
                <a:blip r:embed="rId5"/>
                <a:stretch>
                  <a:fillRect r="-4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>
            <a:spLocks noGrp="1"/>
          </p:cNvSpPr>
          <p:nvPr>
            <p:ph type="body" idx="1"/>
          </p:nvPr>
        </p:nvSpPr>
        <p:spPr>
          <a:xfrm>
            <a:off x="1698143" y="19353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7000"/>
              <a:t>THANK YOU!</a:t>
            </a:r>
            <a:endParaRPr sz="7000"/>
          </a:p>
        </p:txBody>
      </p:sp>
      <p:pic>
        <p:nvPicPr>
          <p:cNvPr id="292" name="Google Shape;292;p37" descr="Indian Institute of Technology Ropar logo.png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3637838" y="1544475"/>
            <a:ext cx="1868325" cy="2054538"/>
          </a:xfrm>
          <a:prstGeom prst="rect">
            <a:avLst/>
          </a:prstGeom>
          <a:noFill/>
          <a:ln>
            <a:noFill/>
          </a:ln>
          <a:effectLst>
            <a:outerShdw blurRad="57150" dist="19050" dir="19260000" algn="bl" rotWithShape="0">
              <a:srgbClr val="000000"/>
            </a:outerShdw>
          </a:effectLst>
        </p:spPr>
      </p:pic>
      <p:sp>
        <p:nvSpPr>
          <p:cNvPr id="293" name="Google Shape;29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/>
        </p:nvSpPr>
        <p:spPr>
          <a:xfrm>
            <a:off x="3352450" y="3436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26" descr="Indian Institute of Technology Ropar logo.png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3637825" y="1544475"/>
            <a:ext cx="1868325" cy="2054538"/>
          </a:xfrm>
          <a:prstGeom prst="rect">
            <a:avLst/>
          </a:prstGeom>
          <a:noFill/>
          <a:ln>
            <a:noFill/>
          </a:ln>
          <a:effectLst>
            <a:outerShdw blurRad="57150" dist="19050" dir="19260000" algn="bl" rotWithShape="0">
              <a:srgbClr val="000000"/>
            </a:outerShdw>
          </a:effectLst>
        </p:spPr>
      </p:pic>
      <p:sp>
        <p:nvSpPr>
          <p:cNvPr id="191" name="Google Shape;191;p26"/>
          <p:cNvSpPr txBox="1"/>
          <p:nvPr/>
        </p:nvSpPr>
        <p:spPr>
          <a:xfrm>
            <a:off x="1485950" y="1435725"/>
            <a:ext cx="6017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ic Sans MS"/>
              <a:buChar char="➢"/>
            </a:pPr>
            <a:r>
              <a:rPr lang="en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 STATEMENT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ic Sans MS"/>
              <a:buChar char="➢"/>
            </a:pPr>
            <a:r>
              <a:rPr lang="en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LITERATURE SURVEY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ic Sans MS"/>
              <a:buChar char="➢"/>
            </a:pPr>
            <a:r>
              <a:rPr lang="en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SCOPE OF PROBLEM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ic Sans MS"/>
              <a:buChar char="➢"/>
            </a:pPr>
            <a:r>
              <a:rPr lang="en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RESOURCES USED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ic Sans MS"/>
              <a:buChar char="➢"/>
            </a:pPr>
            <a:r>
              <a:rPr lang="en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FUTURE PLAN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7" descr="Indian Institute of Technology Ropar logo.png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3637825" y="1544475"/>
            <a:ext cx="1868325" cy="2054538"/>
          </a:xfrm>
          <a:prstGeom prst="rect">
            <a:avLst/>
          </a:prstGeom>
          <a:noFill/>
          <a:ln>
            <a:noFill/>
          </a:ln>
          <a:effectLst>
            <a:outerShdw blurRad="57150" dist="19050" dir="19260000" algn="bl" rotWithShape="0">
              <a:srgbClr val="000000"/>
            </a:outerShdw>
          </a:effectLst>
        </p:spPr>
      </p:pic>
      <p:sp>
        <p:nvSpPr>
          <p:cNvPr id="198" name="Google Shape;198;p27"/>
          <p:cNvSpPr txBox="1"/>
          <p:nvPr/>
        </p:nvSpPr>
        <p:spPr>
          <a:xfrm>
            <a:off x="2464275" y="268550"/>
            <a:ext cx="456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 STATEMENT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964350" y="780225"/>
            <a:ext cx="7038900" cy="1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ic Sans MS"/>
              <a:buChar char="➢"/>
            </a:pPr>
            <a:r>
              <a:rPr lang="en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Mixed convection heat transfer of viscoelastic fluids within a horizontal concentric annulus </a:t>
            </a:r>
            <a:r>
              <a:rPr lang="en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inner rotating cylinder (also known as “Taylor-Couette Flow”) </a:t>
            </a:r>
            <a:r>
              <a:rPr lang="en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investigated in detail.</a:t>
            </a:r>
            <a:endParaRPr sz="1600" b="0" i="0" u="none" strike="noStrike" cap="none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5325" y="2267150"/>
            <a:ext cx="3553326" cy="263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8" descr="Indian Institute of Technology Ropar logo.png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3637825" y="1544475"/>
            <a:ext cx="1868325" cy="2054538"/>
          </a:xfrm>
          <a:prstGeom prst="rect">
            <a:avLst/>
          </a:prstGeom>
          <a:noFill/>
          <a:ln>
            <a:noFill/>
          </a:ln>
          <a:effectLst>
            <a:outerShdw blurRad="57150" dist="19050" dir="19260000" algn="bl" rotWithShape="0">
              <a:srgbClr val="000000"/>
            </a:outerShdw>
          </a:effectLst>
        </p:spPr>
      </p:pic>
      <p:sp>
        <p:nvSpPr>
          <p:cNvPr id="207" name="Google Shape;207;p28"/>
          <p:cNvSpPr txBox="1"/>
          <p:nvPr/>
        </p:nvSpPr>
        <p:spPr>
          <a:xfrm>
            <a:off x="2464275" y="268550"/>
            <a:ext cx="4566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Governing Equations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1052550" y="87886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ic Sans MS"/>
              <a:buChar char="➢"/>
            </a:pPr>
            <a:r>
              <a:rPr lang="en" sz="16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Continuity Equation: </a:t>
            </a:r>
            <a:endParaRPr sz="16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ic Sans MS"/>
              <a:buChar char="➢"/>
            </a:pPr>
            <a:r>
              <a:rPr lang="en" sz="16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Momentum Equation: </a:t>
            </a:r>
            <a:endParaRPr sz="16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127000" marR="0" lvl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</a:pPr>
            <a:endParaRPr lang="en" sz="16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ic Sans MS"/>
              <a:buChar char="➢"/>
            </a:pPr>
            <a:endParaRPr lang="en" sz="16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mic Sans MS"/>
              <a:buChar char="➢"/>
            </a:pPr>
            <a:r>
              <a:rPr lang="en" sz="1600" dirty="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Energy Equation:</a:t>
            </a:r>
            <a:endParaRPr sz="1600" dirty="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" name="Google Shape;20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61A8D3-99F4-7364-34A8-763FC8C3D2C9}"/>
                  </a:ext>
                </a:extLst>
              </p:cNvPr>
              <p:cNvSpPr txBox="1"/>
              <p:nvPr/>
            </p:nvSpPr>
            <p:spPr>
              <a:xfrm>
                <a:off x="1165860" y="2281644"/>
                <a:ext cx="604266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5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d>
                        <m:dPr>
                          <m:ctrlPr>
                            <a:rPr lang="en-I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I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num>
                            <m:den>
                              <m:r>
                                <a:rPr lang="en-I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IN" sz="15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  <m:r>
                            <a:rPr lang="en-I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  <m:r>
                            <a:rPr lang="en-IN" sz="15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IN" sz="15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IN" sz="15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IN" sz="15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IN" sz="15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15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IN" sz="15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15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IN" sz="15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IN" sz="15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n-IN" sz="15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sSub>
                        <m:sSubPr>
                          <m:ctrlPr>
                            <a:rPr lang="en-I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I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I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  <m:r>
                            <a:rPr lang="en-I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5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5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IN" sz="15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𝒓𝒆𝒇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I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I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sz="15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61A8D3-99F4-7364-34A8-763FC8C3D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860" y="2281644"/>
                <a:ext cx="6042660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92F754-D4BA-C847-BA68-0CC979B27B52}"/>
                  </a:ext>
                </a:extLst>
              </p:cNvPr>
              <p:cNvSpPr txBox="1"/>
              <p:nvPr/>
            </p:nvSpPr>
            <p:spPr>
              <a:xfrm>
                <a:off x="1249680" y="3479076"/>
                <a:ext cx="604266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5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sSub>
                        <m:sSubPr>
                          <m:ctrlPr>
                            <a:rPr lang="en-I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I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d>
                        <m:dPr>
                          <m:ctrlPr>
                            <a:rPr lang="en-I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5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5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US" sz="15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num>
                            <m:den>
                              <m:r>
                                <a:rPr lang="en-IN" sz="15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r>
                                <a:rPr lang="en-IN" sz="15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den>
                          </m:f>
                          <m:r>
                            <a:rPr lang="en-I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I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𝜵</m:t>
                          </m:r>
                          <m:r>
                            <a:rPr lang="en-US" sz="15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IN" sz="15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15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IN" sz="15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lang="en-US" sz="15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en-US" sz="15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sz="15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IN" sz="15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15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92F754-D4BA-C847-BA68-0CC979B27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80" y="3479076"/>
                <a:ext cx="6042660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C16F0-5431-F633-A3B7-A9114C4D89C6}"/>
                  </a:ext>
                </a:extLst>
              </p:cNvPr>
              <p:cNvSpPr txBox="1"/>
              <p:nvPr/>
            </p:nvSpPr>
            <p:spPr>
              <a:xfrm>
                <a:off x="855750" y="1468275"/>
                <a:ext cx="6042660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5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sz="15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5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n-US" sz="15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5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IN" sz="15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C16F0-5431-F633-A3B7-A9114C4D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50" y="1468275"/>
                <a:ext cx="6042660" cy="3231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 descr="Indian Institute of Technology Ropar logo.png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3637825" y="1544475"/>
            <a:ext cx="1868325" cy="2054538"/>
          </a:xfrm>
          <a:prstGeom prst="rect">
            <a:avLst/>
          </a:prstGeom>
          <a:noFill/>
          <a:ln>
            <a:noFill/>
          </a:ln>
          <a:effectLst>
            <a:outerShdw blurRad="57150" dist="19050" dir="19260000" algn="bl" rotWithShape="0">
              <a:srgbClr val="000000"/>
            </a:outerShdw>
          </a:effectLst>
        </p:spPr>
      </p:pic>
      <p:sp>
        <p:nvSpPr>
          <p:cNvPr id="218" name="Google Shape;218;p29"/>
          <p:cNvSpPr txBox="1"/>
          <p:nvPr/>
        </p:nvSpPr>
        <p:spPr>
          <a:xfrm>
            <a:off x="2464275" y="268550"/>
            <a:ext cx="502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BOUNDARY CONDITIONS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Google Shape;219;p29"/>
              <p:cNvSpPr txBox="1"/>
              <p:nvPr/>
            </p:nvSpPr>
            <p:spPr>
              <a:xfrm>
                <a:off x="964350" y="1008824"/>
                <a:ext cx="7021410" cy="3464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457200" marR="0" lvl="0" indent="-330200" algn="just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omic Sans MS"/>
                  <a:buChar char="➢"/>
                </a:pPr>
                <a:r>
                  <a:rPr lang="en-US" sz="1600" b="1" u="sng" dirty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Inner cylinder</a:t>
                </a:r>
                <a:r>
                  <a:rPr lang="en-US" sz="1600" u="sng" dirty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:</a:t>
                </a:r>
              </a:p>
              <a:p>
                <a:pPr marL="127000" marR="0" lvl="0" algn="just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</a:pPr>
                <a:r>
                  <a:rPr lang="en-US" sz="1600" dirty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Velocity: Rotating with an angular velocity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omic Sans MS"/>
                        <a:cs typeface="Comic Sans MS"/>
                        <a:sym typeface="Comic Sans MS"/>
                      </a:rPr>
                      <m:t>Ω</m:t>
                    </m:r>
                  </m:oMath>
                </a14:m>
                <a:r>
                  <a:rPr lang="en-US" sz="1600" dirty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in anticlockwise direction. </a:t>
                </a:r>
              </a:p>
              <a:p>
                <a:pPr marL="127000" marR="0" lvl="0" algn="just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</a:pPr>
                <a:r>
                  <a:rPr lang="en-US" sz="1600" dirty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Pressure: </a:t>
                </a:r>
                <a:r>
                  <a:rPr lang="en-US" sz="1600" dirty="0" err="1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fixedFluxPressure</a:t>
                </a:r>
                <a:r>
                  <a:rPr lang="en-US" sz="1600" dirty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  <a:p>
                <a:pPr marL="457200" marR="0" lvl="0" indent="-330200" algn="just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  <a:buFont typeface="Comic Sans MS"/>
                  <a:buChar char="➢"/>
                </a:pPr>
                <a:r>
                  <a:rPr lang="en-US" sz="1600" b="1" u="sng" dirty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Outer cylinder:</a:t>
                </a:r>
              </a:p>
              <a:p>
                <a:pPr marL="127000" marR="0" lvl="0" algn="just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FFFF"/>
                  </a:buClr>
                  <a:buSzPts val="1600"/>
                </a:pPr>
                <a:r>
                  <a:rPr lang="en-US" sz="1600" dirty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Velocity: Held stationary</a:t>
                </a:r>
              </a:p>
              <a:p>
                <a:pPr marL="127000" algn="just">
                  <a:lnSpc>
                    <a:spcPct val="115000"/>
                  </a:lnSpc>
                  <a:spcBef>
                    <a:spcPts val="1000"/>
                  </a:spcBef>
                  <a:buClr>
                    <a:srgbClr val="FFFFFF"/>
                  </a:buClr>
                  <a:buSzPts val="1600"/>
                </a:pPr>
                <a:r>
                  <a:rPr lang="en-US" sz="1600" dirty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Pressure: </a:t>
                </a:r>
                <a:r>
                  <a:rPr lang="en-US" sz="1600" dirty="0" err="1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fixedFluxPressure</a:t>
                </a:r>
                <a:r>
                  <a:rPr lang="en-US" sz="1600" dirty="0">
                    <a:solidFill>
                      <a:srgbClr val="FFFFFF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</a:p>
            </p:txBody>
          </p:sp>
        </mc:Choice>
        <mc:Fallback xmlns="">
          <p:sp>
            <p:nvSpPr>
              <p:cNvPr id="219" name="Google Shape;219;p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50" y="1008824"/>
                <a:ext cx="7021410" cy="3464115"/>
              </a:xfrm>
              <a:prstGeom prst="rect">
                <a:avLst/>
              </a:prstGeom>
              <a:blipFill>
                <a:blip r:embed="rId4"/>
                <a:stretch>
                  <a:fillRect r="-5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Google Shape;22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0" descr="Indian Institute of Technology Ropar logo.png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3637825" y="1544475"/>
            <a:ext cx="1868325" cy="2054538"/>
          </a:xfrm>
          <a:prstGeom prst="rect">
            <a:avLst/>
          </a:prstGeom>
          <a:noFill/>
          <a:ln>
            <a:noFill/>
          </a:ln>
          <a:effectLst>
            <a:outerShdw blurRad="57150" dist="19050" dir="19260000" algn="bl" rotWithShape="0">
              <a:srgbClr val="000000"/>
            </a:outerShdw>
          </a:effectLst>
        </p:spPr>
      </p:pic>
      <p:sp>
        <p:nvSpPr>
          <p:cNvPr id="226" name="Google Shape;226;p30"/>
          <p:cNvSpPr txBox="1"/>
          <p:nvPr/>
        </p:nvSpPr>
        <p:spPr>
          <a:xfrm>
            <a:off x="1959425" y="142450"/>
            <a:ext cx="522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LITERATURE SURVEY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1308350" y="861625"/>
            <a:ext cx="64452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Char char="➢"/>
            </a:pPr>
            <a:r>
              <a:rPr lang="en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T. H. Kuehn, R. J. Goldstein, An experimental and theoretical study of natural convection in the annulus between horizontal concentric cylinders, J. Fluid Mech. (1976) 74, 695-719. 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8" name="Google Shape;22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950" y="2240125"/>
            <a:ext cx="3332389" cy="2499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8950" y="2240125"/>
            <a:ext cx="3332389" cy="2499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44B09C-FFE0-81D1-BEC2-D60331D06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8817" y="3168624"/>
            <a:ext cx="889046" cy="10160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Indian Institute of Technology Ropar logo.png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3637825" y="1544475"/>
            <a:ext cx="1868325" cy="2054538"/>
          </a:xfrm>
          <a:prstGeom prst="rect">
            <a:avLst/>
          </a:prstGeom>
          <a:noFill/>
          <a:ln>
            <a:noFill/>
          </a:ln>
          <a:effectLst>
            <a:outerShdw blurRad="57150" dist="19050" dir="19260000" algn="bl" rotWithShape="0">
              <a:srgbClr val="000000"/>
            </a:outerShdw>
          </a:effectLst>
        </p:spPr>
      </p:pic>
      <p:sp>
        <p:nvSpPr>
          <p:cNvPr id="236" name="Google Shape;236;p31"/>
          <p:cNvSpPr txBox="1"/>
          <p:nvPr/>
        </p:nvSpPr>
        <p:spPr>
          <a:xfrm>
            <a:off x="1959425" y="142450"/>
            <a:ext cx="522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LITERATURE SURVEY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1349400" y="544150"/>
            <a:ext cx="64452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Char char="➢"/>
            </a:pPr>
            <a:r>
              <a:rPr lang="en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Joo-Sik Yoo, Mixed convection of air between two horizontal concentric cylinders with a cooled rotating outer cylinder, Int. J. Heat Mass Transfer (1998) 41(2), 293-302.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8" name="Google Shape;23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239" name="Google Shape;239;p31"/>
          <p:cNvGraphicFramePr/>
          <p:nvPr/>
        </p:nvGraphicFramePr>
        <p:xfrm>
          <a:off x="2016700" y="1771650"/>
          <a:ext cx="5715000" cy="3000375"/>
        </p:xfrm>
        <a:graphic>
          <a:graphicData uri="http://schemas.openxmlformats.org/drawingml/2006/table">
            <a:tbl>
              <a:tblPr>
                <a:noFill/>
                <a:tableStyleId>{65F2D50E-1BA4-4EA1-ADA4-2AEEAB83364B}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</a:t>
                      </a:r>
                      <a:endParaRPr sz="1000" b="1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Ra</a:t>
                      </a:r>
                      <a:endParaRPr sz="1000" b="1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Gr</a:t>
                      </a:r>
                      <a:endParaRPr sz="1000" b="1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Average Nusselt number</a:t>
                      </a:r>
                      <a:endParaRPr sz="1000" b="1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Present</a:t>
                      </a:r>
                      <a:endParaRPr sz="1000" b="1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Yoo (1998)</a:t>
                      </a:r>
                      <a:endParaRPr sz="1000" b="1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%Error</a:t>
                      </a:r>
                      <a:endParaRPr sz="1000" b="1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1428.571429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1.009624667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1.00717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0.2437192798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4285.714286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1.144353612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1.15825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1.199774468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4285.714286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1.025171424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1.02131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0.3780854432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4285.714286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1.013230714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1.00672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0.6467253646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1.608313061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1.60856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0.01535154175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1.474254149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1.49661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1.493765947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1.326829492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1.12332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18.11678703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316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1.010291226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1.01615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0.5765658702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14285.71429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1.806580407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1.80226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0.2397216062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14285.71429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1.7097648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1.72421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0.8377865753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14285.71429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1.596271673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1.58337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0.8148236521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14285.71429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1.431271865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1.41357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1.252280763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14285.71429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1.018737361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1.00613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1.253054882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2" descr="Indian Institute of Technology Ropar logo.png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3637825" y="1544475"/>
            <a:ext cx="1868325" cy="2054538"/>
          </a:xfrm>
          <a:prstGeom prst="rect">
            <a:avLst/>
          </a:prstGeom>
          <a:noFill/>
          <a:ln>
            <a:noFill/>
          </a:ln>
          <a:effectLst>
            <a:outerShdw blurRad="57150" dist="19050" dir="19260000" algn="bl" rotWithShape="0">
              <a:srgbClr val="000000"/>
            </a:outerShdw>
          </a:effectLst>
        </p:spPr>
      </p:pic>
      <p:sp>
        <p:nvSpPr>
          <p:cNvPr id="245" name="Google Shape;245;p32"/>
          <p:cNvSpPr txBox="1"/>
          <p:nvPr/>
        </p:nvSpPr>
        <p:spPr>
          <a:xfrm>
            <a:off x="2111825" y="447250"/>
            <a:ext cx="522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LITERATURE SURVEY-</a:t>
            </a:r>
            <a:r>
              <a:rPr lang="en" sz="1200" b="1" dirty="0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cont’d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247" name="Google Shape;247;p32"/>
          <p:cNvGraphicFramePr/>
          <p:nvPr/>
        </p:nvGraphicFramePr>
        <p:xfrm>
          <a:off x="1981200" y="1295400"/>
          <a:ext cx="5715000" cy="2600325"/>
        </p:xfrm>
        <a:graphic>
          <a:graphicData uri="http://schemas.openxmlformats.org/drawingml/2006/table">
            <a:tbl>
              <a:tblPr>
                <a:noFill/>
                <a:tableStyleId>{65F2D50E-1BA4-4EA1-ADA4-2AEEAB83364B}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Re</a:t>
                      </a:r>
                      <a:endParaRPr sz="1000" b="1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Ra</a:t>
                      </a:r>
                      <a:endParaRPr sz="1000" b="1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Gr</a:t>
                      </a:r>
                      <a:endParaRPr sz="1000" b="1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Average Nusselt number</a:t>
                      </a:r>
                      <a:endParaRPr sz="1000" b="1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Present</a:t>
                      </a:r>
                      <a:endParaRPr sz="1000" b="1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Yoo (1998)</a:t>
                      </a:r>
                      <a:endParaRPr sz="1000" b="1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%Error</a:t>
                      </a:r>
                      <a:endParaRPr sz="1000" b="1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28571.42857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2.214993744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2.21874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0.1688460834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28571.42857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2.082939818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2.087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0.1945463239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28571.42857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1.511998109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1.48556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1.779672921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28571.42857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1.053337852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1.03002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2.263825147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28571.42857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1.019311916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1.0102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0.9019913166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71428.57143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2.825735291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2.8192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0.2318136876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71428.57143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2.747755318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2.75044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0.09760917162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71428.57143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2.356950818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2.32331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1.4479694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71428.57143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2.101686274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2.0373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3.160372735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71428.57143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1.409317604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1.32477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6.382059053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50000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71428.57143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1.056614855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1.03889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1.706133952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3" descr="Indian Institute of Technology Ropar logo.png"/>
          <p:cNvPicPr preferRelativeResize="0"/>
          <p:nvPr/>
        </p:nvPicPr>
        <p:blipFill rotWithShape="1">
          <a:blip r:embed="rId3">
            <a:alphaModFix amt="15000"/>
          </a:blip>
          <a:srcRect/>
          <a:stretch/>
        </p:blipFill>
        <p:spPr>
          <a:xfrm>
            <a:off x="3637825" y="1544475"/>
            <a:ext cx="1868325" cy="2054538"/>
          </a:xfrm>
          <a:prstGeom prst="rect">
            <a:avLst/>
          </a:prstGeom>
          <a:noFill/>
          <a:ln>
            <a:noFill/>
          </a:ln>
          <a:effectLst>
            <a:outerShdw blurRad="57150" dist="19050" dir="19260000" algn="bl" rotWithShape="0">
              <a:srgbClr val="000000"/>
            </a:outerShdw>
          </a:effectLst>
        </p:spPr>
      </p:pic>
      <p:sp>
        <p:nvSpPr>
          <p:cNvPr id="253" name="Google Shape;253;p33"/>
          <p:cNvSpPr txBox="1"/>
          <p:nvPr/>
        </p:nvSpPr>
        <p:spPr>
          <a:xfrm>
            <a:off x="1959425" y="142450"/>
            <a:ext cx="522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FF99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LITERATURE SURVEY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1349400" y="1001350"/>
            <a:ext cx="6445200" cy="12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Char char="➢"/>
            </a:pPr>
            <a:r>
              <a:rPr lang="en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T. S. Lee, Numerical Experiments with laminar fluid convection between concentric and eccentric heated rotating cylinders, Numerical Heat Transfer (1998) 7, 77-87.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257" name="Google Shape;257;p33"/>
          <p:cNvGraphicFramePr/>
          <p:nvPr>
            <p:extLst>
              <p:ext uri="{D42A27DB-BD31-4B8C-83A1-F6EECF244321}">
                <p14:modId xmlns:p14="http://schemas.microsoft.com/office/powerpoint/2010/main" val="537286408"/>
              </p:ext>
            </p:extLst>
          </p:nvPr>
        </p:nvGraphicFramePr>
        <p:xfrm>
          <a:off x="2019300" y="2661550"/>
          <a:ext cx="5715000" cy="800100"/>
        </p:xfrm>
        <a:graphic>
          <a:graphicData uri="http://schemas.openxmlformats.org/drawingml/2006/table">
            <a:tbl>
              <a:tblPr>
                <a:noFill/>
                <a:tableStyleId>{65F2D50E-1BA4-4EA1-ADA4-2AEEAB83364B}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Configuration</a:t>
                      </a:r>
                      <a:endParaRPr sz="1000" b="1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Ra</a:t>
                      </a:r>
                      <a:endParaRPr sz="1000" b="1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Nu_Present</a:t>
                      </a:r>
                      <a:endParaRPr sz="1000" b="1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Lee</a:t>
                      </a:r>
                      <a:endParaRPr sz="1000" b="1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% Error</a:t>
                      </a:r>
                      <a:endParaRPr sz="1000" b="1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Stationary concentric cylinders</a:t>
                      </a:r>
                      <a:endParaRPr sz="1000" dirty="0"/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10000</a:t>
                      </a:r>
                      <a:endParaRPr sz="1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1.979720617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1.99336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0.6842408225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50000</a:t>
                      </a:r>
                      <a:endParaRPr sz="1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2.962250633</a:t>
                      </a:r>
                      <a:endParaRPr sz="100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3.10353</a:t>
                      </a:r>
                      <a:endParaRPr sz="1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4.552215271</a:t>
                      </a:r>
                      <a:endParaRPr sz="1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100000</a:t>
                      </a:r>
                      <a:endParaRPr sz="1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3.468425581</a:t>
                      </a:r>
                      <a:endParaRPr sz="1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3.65931</a:t>
                      </a:r>
                      <a:endParaRPr sz="1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5.21640471</a:t>
                      </a:r>
                      <a:endParaRPr sz="1000" dirty="0"/>
                    </a:p>
                  </a:txBody>
                  <a:tcPr marL="28575" marR="28575" marT="19050" marB="1905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861440-62C9-EBE6-A87A-BAB14F00AEE7}"/>
              </a:ext>
            </a:extLst>
          </p:cNvPr>
          <p:cNvGraphicFramePr>
            <a:graphicFrameLocks noGrp="1"/>
          </p:cNvGraphicFramePr>
          <p:nvPr/>
        </p:nvGraphicFramePr>
        <p:xfrm>
          <a:off x="7932420" y="2446020"/>
          <a:ext cx="208280" cy="3048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7935290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6758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611</Words>
  <Application>Microsoft Office PowerPoint</Application>
  <PresentationFormat>On-screen Show (16:9)</PresentationFormat>
  <Paragraphs>263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Comic Sans MS</vt:lpstr>
      <vt:lpstr>Arial</vt:lpstr>
      <vt:lpstr>Cambria Math</vt:lpstr>
      <vt:lpstr>Lato</vt:lpstr>
      <vt:lpstr>Montserrat</vt:lpstr>
      <vt:lpstr>Simple Light</vt:lpstr>
      <vt:lpstr>Focus</vt:lpstr>
      <vt:lpstr>CP-302 CAPSTONE PROJECT                                      Enhancing heat transfer using elastic turbulence in concentric rotating cylinders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CP-302 CAPSTONE PROJECT                                      Enhancing heat transfer using elastic turbulence in concentric rotating cylinders  </dc:title>
  <cp:lastModifiedBy>Mayank</cp:lastModifiedBy>
  <cp:revision>9</cp:revision>
  <dcterms:modified xsi:type="dcterms:W3CDTF">2023-05-07T11:26:10Z</dcterms:modified>
</cp:coreProperties>
</file>