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Lst>
  <p:sldSz cx="18288000" cy="10287000"/>
  <p:notesSz cx="6858000" cy="9144000"/>
  <p:embeddedFontLst>
    <p:embeddedFont>
      <p:font typeface="Poppins Bold" charset="1" panose="00000800000000000000"/>
      <p:regular r:id="rId8"/>
    </p:embeddedFont>
    <p:embeddedFont>
      <p:font typeface="Open Sans Bold" charset="1" panose="00000000000000000000"/>
      <p:regular r:id="rId9"/>
    </p:embeddedFont>
    <p:embeddedFont>
      <p:font typeface="Open Sans" charset="1" panose="0000000000000000000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9628076" y="536724"/>
            <a:ext cx="7820281" cy="4350871"/>
            <a:chOff x="0" y="0"/>
            <a:chExt cx="10427042" cy="5801162"/>
          </a:xfrm>
        </p:grpSpPr>
        <p:pic>
          <p:nvPicPr>
            <p:cNvPr name="Picture 3" id="3"/>
            <p:cNvPicPr>
              <a:picLocks noChangeAspect="true"/>
            </p:cNvPicPr>
            <p:nvPr/>
          </p:nvPicPr>
          <p:blipFill>
            <a:blip r:embed="rId2"/>
            <a:srcRect l="607" t="0" r="607" b="0"/>
            <a:stretch>
              <a:fillRect/>
            </a:stretch>
          </p:blipFill>
          <p:spPr>
            <a:xfrm flipH="false" flipV="false">
              <a:off x="0" y="0"/>
              <a:ext cx="10427042" cy="5801162"/>
            </a:xfrm>
            <a:prstGeom prst="rect">
              <a:avLst/>
            </a:prstGeom>
          </p:spPr>
        </p:pic>
      </p:grpSp>
      <p:grpSp>
        <p:nvGrpSpPr>
          <p:cNvPr name="Group 4" id="4"/>
          <p:cNvGrpSpPr/>
          <p:nvPr/>
        </p:nvGrpSpPr>
        <p:grpSpPr>
          <a:xfrm rot="0">
            <a:off x="9628076" y="5377889"/>
            <a:ext cx="7820281" cy="4350871"/>
            <a:chOff x="0" y="0"/>
            <a:chExt cx="10427042" cy="5801162"/>
          </a:xfrm>
        </p:grpSpPr>
        <p:pic>
          <p:nvPicPr>
            <p:cNvPr name="Picture 5" id="5"/>
            <p:cNvPicPr>
              <a:picLocks noChangeAspect="true"/>
            </p:cNvPicPr>
            <p:nvPr/>
          </p:nvPicPr>
          <p:blipFill>
            <a:blip r:embed="rId3"/>
            <a:srcRect l="2058" t="0" r="2058" b="0"/>
            <a:stretch>
              <a:fillRect/>
            </a:stretch>
          </p:blipFill>
          <p:spPr>
            <a:xfrm flipH="false" flipV="false">
              <a:off x="0" y="0"/>
              <a:ext cx="10427042" cy="5801162"/>
            </a:xfrm>
            <a:prstGeom prst="rect">
              <a:avLst/>
            </a:prstGeom>
          </p:spPr>
        </p:pic>
      </p:grpSp>
      <p:sp>
        <p:nvSpPr>
          <p:cNvPr name="TextBox 6" id="6"/>
          <p:cNvSpPr txBox="true"/>
          <p:nvPr/>
        </p:nvSpPr>
        <p:spPr>
          <a:xfrm rot="0">
            <a:off x="1028700" y="1373426"/>
            <a:ext cx="6733919" cy="478387"/>
          </a:xfrm>
          <a:prstGeom prst="rect">
            <a:avLst/>
          </a:prstGeom>
        </p:spPr>
        <p:txBody>
          <a:bodyPr anchor="t" rtlCol="false" tIns="0" lIns="0" bIns="0" rIns="0">
            <a:spAutoFit/>
          </a:bodyPr>
          <a:lstStyle/>
          <a:p>
            <a:pPr algn="l">
              <a:lnSpc>
                <a:spcPts val="3581"/>
              </a:lnSpc>
            </a:pPr>
            <a:r>
              <a:rPr lang="en-US" sz="3060">
                <a:solidFill>
                  <a:srgbClr val="1F2020"/>
                </a:solidFill>
                <a:latin typeface="Poppins Bold"/>
              </a:rPr>
              <a:t>Title: EDA of E-Commerce Dataset</a:t>
            </a:r>
          </a:p>
        </p:txBody>
      </p:sp>
      <p:sp>
        <p:nvSpPr>
          <p:cNvPr name="TextBox 7" id="7"/>
          <p:cNvSpPr txBox="true"/>
          <p:nvPr/>
        </p:nvSpPr>
        <p:spPr>
          <a:xfrm rot="0">
            <a:off x="1028700" y="508149"/>
            <a:ext cx="4437683" cy="540385"/>
          </a:xfrm>
          <a:prstGeom prst="rect">
            <a:avLst/>
          </a:prstGeom>
        </p:spPr>
        <p:txBody>
          <a:bodyPr anchor="t" rtlCol="false" tIns="0" lIns="0" bIns="0" rIns="0">
            <a:spAutoFit/>
          </a:bodyPr>
          <a:lstStyle/>
          <a:p>
            <a:pPr algn="l">
              <a:lnSpc>
                <a:spcPts val="2239"/>
              </a:lnSpc>
            </a:pPr>
            <a:r>
              <a:rPr lang="en-US" sz="1599">
                <a:solidFill>
                  <a:srgbClr val="1F2020"/>
                </a:solidFill>
                <a:latin typeface="Open Sans Bold"/>
              </a:rPr>
              <a:t>Name : </a:t>
            </a:r>
            <a:r>
              <a:rPr lang="en-US" sz="1599">
                <a:solidFill>
                  <a:srgbClr val="1F2020"/>
                </a:solidFill>
                <a:latin typeface="Open Sans"/>
              </a:rPr>
              <a:t>Md Arifur Rahaman</a:t>
            </a:r>
          </a:p>
          <a:p>
            <a:pPr algn="l">
              <a:lnSpc>
                <a:spcPts val="2239"/>
              </a:lnSpc>
              <a:spcBef>
                <a:spcPct val="0"/>
              </a:spcBef>
            </a:pPr>
            <a:r>
              <a:rPr lang="en-US" sz="1599">
                <a:solidFill>
                  <a:srgbClr val="1F2020"/>
                </a:solidFill>
                <a:latin typeface="Open Sans Bold"/>
              </a:rPr>
              <a:t>ID : </a:t>
            </a:r>
            <a:r>
              <a:rPr lang="en-US" sz="1599">
                <a:solidFill>
                  <a:srgbClr val="1F2020"/>
                </a:solidFill>
                <a:latin typeface="Open Sans"/>
              </a:rPr>
              <a:t>2014198642</a:t>
            </a:r>
          </a:p>
        </p:txBody>
      </p:sp>
      <p:sp>
        <p:nvSpPr>
          <p:cNvPr name="TextBox 8" id="8"/>
          <p:cNvSpPr txBox="true"/>
          <p:nvPr/>
        </p:nvSpPr>
        <p:spPr>
          <a:xfrm rot="0">
            <a:off x="1028700" y="2138088"/>
            <a:ext cx="2378606" cy="257175"/>
          </a:xfrm>
          <a:prstGeom prst="rect">
            <a:avLst/>
          </a:prstGeom>
        </p:spPr>
        <p:txBody>
          <a:bodyPr anchor="t" rtlCol="false" tIns="0" lIns="0" bIns="0" rIns="0">
            <a:spAutoFit/>
          </a:bodyPr>
          <a:lstStyle/>
          <a:p>
            <a:pPr algn="l">
              <a:lnSpc>
                <a:spcPts val="2100"/>
              </a:lnSpc>
              <a:spcBef>
                <a:spcPct val="0"/>
              </a:spcBef>
            </a:pPr>
            <a:r>
              <a:rPr lang="en-US" sz="1500">
                <a:solidFill>
                  <a:srgbClr val="FF7300"/>
                </a:solidFill>
                <a:latin typeface="Open Sans Bold"/>
              </a:rPr>
              <a:t>Introduction </a:t>
            </a:r>
          </a:p>
        </p:txBody>
      </p:sp>
      <p:sp>
        <p:nvSpPr>
          <p:cNvPr name="TextBox 9" id="9"/>
          <p:cNvSpPr txBox="true"/>
          <p:nvPr/>
        </p:nvSpPr>
        <p:spPr>
          <a:xfrm rot="0">
            <a:off x="1028700" y="2499542"/>
            <a:ext cx="7869801" cy="1166495"/>
          </a:xfrm>
          <a:prstGeom prst="rect">
            <a:avLst/>
          </a:prstGeom>
        </p:spPr>
        <p:txBody>
          <a:bodyPr anchor="t" rtlCol="false" tIns="0" lIns="0" bIns="0" rIns="0">
            <a:spAutoFit/>
          </a:bodyPr>
          <a:lstStyle/>
          <a:p>
            <a:pPr algn="just">
              <a:lnSpc>
                <a:spcPts val="2379"/>
              </a:lnSpc>
              <a:spcBef>
                <a:spcPct val="0"/>
              </a:spcBef>
            </a:pPr>
            <a:r>
              <a:rPr lang="en-US" sz="1699">
                <a:solidFill>
                  <a:srgbClr val="1F2020"/>
                </a:solidFill>
                <a:latin typeface="Open Sans"/>
              </a:rPr>
              <a:t>This analysis explores the "Online Retail" dataset, containing transactions from a UK-based online retailer between December 2010 and December 2011. The objective is to understand sales trends, customer behavior, and product performance</a:t>
            </a:r>
          </a:p>
        </p:txBody>
      </p:sp>
      <p:sp>
        <p:nvSpPr>
          <p:cNvPr name="TextBox 10" id="10"/>
          <p:cNvSpPr txBox="true"/>
          <p:nvPr/>
        </p:nvSpPr>
        <p:spPr>
          <a:xfrm rot="0">
            <a:off x="1028700" y="3958681"/>
            <a:ext cx="2378606" cy="257175"/>
          </a:xfrm>
          <a:prstGeom prst="rect">
            <a:avLst/>
          </a:prstGeom>
        </p:spPr>
        <p:txBody>
          <a:bodyPr anchor="t" rtlCol="false" tIns="0" lIns="0" bIns="0" rIns="0">
            <a:spAutoFit/>
          </a:bodyPr>
          <a:lstStyle/>
          <a:p>
            <a:pPr algn="l">
              <a:lnSpc>
                <a:spcPts val="2100"/>
              </a:lnSpc>
              <a:spcBef>
                <a:spcPct val="0"/>
              </a:spcBef>
            </a:pPr>
            <a:r>
              <a:rPr lang="en-US" sz="1500">
                <a:solidFill>
                  <a:srgbClr val="FF7300"/>
                </a:solidFill>
                <a:latin typeface="Open Sans Bold"/>
              </a:rPr>
              <a:t>Key Insights</a:t>
            </a:r>
          </a:p>
        </p:txBody>
      </p:sp>
      <p:sp>
        <p:nvSpPr>
          <p:cNvPr name="TextBox 11" id="11"/>
          <p:cNvSpPr txBox="true"/>
          <p:nvPr/>
        </p:nvSpPr>
        <p:spPr>
          <a:xfrm rot="0">
            <a:off x="1028700" y="4313646"/>
            <a:ext cx="7869801" cy="3032125"/>
          </a:xfrm>
          <a:prstGeom prst="rect">
            <a:avLst/>
          </a:prstGeom>
        </p:spPr>
        <p:txBody>
          <a:bodyPr anchor="t" rtlCol="false" tIns="0" lIns="0" bIns="0" rIns="0">
            <a:spAutoFit/>
          </a:bodyPr>
          <a:lstStyle/>
          <a:p>
            <a:pPr algn="just" marL="367029" indent="-183514" lvl="1">
              <a:lnSpc>
                <a:spcPts val="2464"/>
              </a:lnSpc>
              <a:buFont typeface="Arial"/>
              <a:buChar char="•"/>
            </a:pPr>
            <a:r>
              <a:rPr lang="en-US" sz="1699">
                <a:solidFill>
                  <a:srgbClr val="1F2020"/>
                </a:solidFill>
                <a:latin typeface="Open Sans"/>
              </a:rPr>
              <a:t>The top 10% of customers contribute to 60% of the total sales revenue.</a:t>
            </a:r>
          </a:p>
          <a:p>
            <a:pPr algn="just" marL="367029" indent="-183514" lvl="1">
              <a:lnSpc>
                <a:spcPts val="2464"/>
              </a:lnSpc>
              <a:buFont typeface="Arial"/>
              <a:buChar char="•"/>
            </a:pPr>
            <a:r>
              <a:rPr lang="en-US" sz="1699">
                <a:solidFill>
                  <a:srgbClr val="1F2020"/>
                </a:solidFill>
                <a:latin typeface="Open Sans"/>
              </a:rPr>
              <a:t>The UK accounts for 85% of sales, followed by Germany and France with 5% and 3% respectively.</a:t>
            </a:r>
          </a:p>
          <a:p>
            <a:pPr algn="just" marL="367029" indent="-183514" lvl="1">
              <a:lnSpc>
                <a:spcPts val="2464"/>
              </a:lnSpc>
              <a:buFont typeface="Arial"/>
              <a:buChar char="•"/>
            </a:pPr>
            <a:r>
              <a:rPr lang="en-US" sz="1699">
                <a:solidFill>
                  <a:srgbClr val="1F2020"/>
                </a:solidFill>
                <a:latin typeface="Open Sans"/>
              </a:rPr>
              <a:t>A significant spike in total monthly quantity is observed in November, followed by a sharp drop in December</a:t>
            </a:r>
          </a:p>
          <a:p>
            <a:pPr algn="just" marL="367029" indent="-183514" lvl="1">
              <a:lnSpc>
                <a:spcPts val="2464"/>
              </a:lnSpc>
              <a:buFont typeface="Arial"/>
              <a:buChar char="•"/>
            </a:pPr>
            <a:r>
              <a:rPr lang="en-US" sz="1699">
                <a:solidFill>
                  <a:srgbClr val="1F2020"/>
                </a:solidFill>
                <a:latin typeface="Open Sans"/>
              </a:rPr>
              <a:t>The quantity distribution is highly skewed with a large concentration around zero.</a:t>
            </a:r>
          </a:p>
          <a:p>
            <a:pPr algn="just" marL="367029" indent="-183514" lvl="1">
              <a:lnSpc>
                <a:spcPts val="2464"/>
              </a:lnSpc>
              <a:buFont typeface="Arial"/>
              <a:buChar char="•"/>
            </a:pPr>
            <a:r>
              <a:rPr lang="en-US" sz="1699">
                <a:solidFill>
                  <a:srgbClr val="1F2020"/>
                </a:solidFill>
                <a:latin typeface="Open Sans"/>
              </a:rPr>
              <a:t>Low correlations exist between Quantity, UnitPrice, and CustomerID, indicating these variables do not significantly influence each other.</a:t>
            </a:r>
          </a:p>
          <a:p>
            <a:pPr algn="just">
              <a:lnSpc>
                <a:spcPts val="2464"/>
              </a:lnSpc>
            </a:pPr>
          </a:p>
        </p:txBody>
      </p:sp>
      <p:sp>
        <p:nvSpPr>
          <p:cNvPr name="TextBox 12" id="12"/>
          <p:cNvSpPr txBox="true"/>
          <p:nvPr/>
        </p:nvSpPr>
        <p:spPr>
          <a:xfrm rot="0">
            <a:off x="1028700" y="7524750"/>
            <a:ext cx="2378606" cy="257175"/>
          </a:xfrm>
          <a:prstGeom prst="rect">
            <a:avLst/>
          </a:prstGeom>
        </p:spPr>
        <p:txBody>
          <a:bodyPr anchor="t" rtlCol="false" tIns="0" lIns="0" bIns="0" rIns="0">
            <a:spAutoFit/>
          </a:bodyPr>
          <a:lstStyle/>
          <a:p>
            <a:pPr algn="l">
              <a:lnSpc>
                <a:spcPts val="2100"/>
              </a:lnSpc>
              <a:spcBef>
                <a:spcPct val="0"/>
              </a:spcBef>
            </a:pPr>
            <a:r>
              <a:rPr lang="en-US" sz="1500">
                <a:solidFill>
                  <a:srgbClr val="FF7300"/>
                </a:solidFill>
                <a:latin typeface="Open Sans Bold"/>
              </a:rPr>
              <a:t>Summary Statistics: </a:t>
            </a:r>
          </a:p>
        </p:txBody>
      </p:sp>
      <p:sp>
        <p:nvSpPr>
          <p:cNvPr name="TextBox 13" id="13"/>
          <p:cNvSpPr txBox="true"/>
          <p:nvPr/>
        </p:nvSpPr>
        <p:spPr>
          <a:xfrm rot="0">
            <a:off x="1028700" y="7889240"/>
            <a:ext cx="7869801" cy="1461770"/>
          </a:xfrm>
          <a:prstGeom prst="rect">
            <a:avLst/>
          </a:prstGeom>
        </p:spPr>
        <p:txBody>
          <a:bodyPr anchor="t" rtlCol="false" tIns="0" lIns="0" bIns="0" rIns="0">
            <a:spAutoFit/>
          </a:bodyPr>
          <a:lstStyle/>
          <a:p>
            <a:pPr algn="just" marL="367029" indent="-183514" lvl="1">
              <a:lnSpc>
                <a:spcPts val="2379"/>
              </a:lnSpc>
              <a:buFont typeface="Arial"/>
              <a:buChar char="•"/>
            </a:pPr>
            <a:r>
              <a:rPr lang="en-US" sz="1699">
                <a:solidFill>
                  <a:srgbClr val="1F2020"/>
                </a:solidFill>
                <a:latin typeface="Open Sans"/>
              </a:rPr>
              <a:t>Total Records: 541,909</a:t>
            </a:r>
          </a:p>
          <a:p>
            <a:pPr algn="just" marL="367029" indent="-183514" lvl="1">
              <a:lnSpc>
                <a:spcPts val="2379"/>
              </a:lnSpc>
              <a:buFont typeface="Arial"/>
              <a:buChar char="•"/>
            </a:pPr>
            <a:r>
              <a:rPr lang="en-US" sz="1699">
                <a:solidFill>
                  <a:srgbClr val="1F2020"/>
                </a:solidFill>
                <a:latin typeface="Open Sans"/>
              </a:rPr>
              <a:t>Number of Products: 4,070</a:t>
            </a:r>
          </a:p>
          <a:p>
            <a:pPr algn="just" marL="367029" indent="-183514" lvl="1">
              <a:lnSpc>
                <a:spcPts val="2379"/>
              </a:lnSpc>
              <a:buFont typeface="Arial"/>
              <a:buChar char="•"/>
            </a:pPr>
            <a:r>
              <a:rPr lang="en-US" sz="1699">
                <a:solidFill>
                  <a:srgbClr val="1F2020"/>
                </a:solidFill>
                <a:latin typeface="Open Sans"/>
              </a:rPr>
              <a:t>Number of Customers: 4,284</a:t>
            </a:r>
          </a:p>
          <a:p>
            <a:pPr algn="just" marL="367029" indent="-183514" lvl="1">
              <a:lnSpc>
                <a:spcPts val="2379"/>
              </a:lnSpc>
              <a:buFont typeface="Arial"/>
              <a:buChar char="•"/>
            </a:pPr>
            <a:r>
              <a:rPr lang="en-US" sz="1699">
                <a:solidFill>
                  <a:srgbClr val="1F2020"/>
                </a:solidFill>
                <a:latin typeface="Open Sans"/>
              </a:rPr>
              <a:t>Time Period: Dec 2010 - Dec 2011</a:t>
            </a:r>
          </a:p>
          <a:p>
            <a:pPr algn="just">
              <a:lnSpc>
                <a:spcPts val="2379"/>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507431" y="890953"/>
            <a:ext cx="1042538" cy="47625"/>
            <a:chOff x="0" y="0"/>
            <a:chExt cx="274578" cy="12543"/>
          </a:xfrm>
        </p:grpSpPr>
        <p:sp>
          <p:nvSpPr>
            <p:cNvPr name="Freeform 3" id="3"/>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7300"/>
            </a:solidFill>
          </p:spPr>
        </p:sp>
        <p:sp>
          <p:nvSpPr>
            <p:cNvPr name="TextBox 4" id="4"/>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6127996" y="6618337"/>
            <a:ext cx="5421455" cy="3262867"/>
          </a:xfrm>
          <a:custGeom>
            <a:avLst/>
            <a:gdLst/>
            <a:ahLst/>
            <a:cxnLst/>
            <a:rect r="r" b="b" t="t" l="l"/>
            <a:pathLst>
              <a:path h="3262867" w="5421455">
                <a:moveTo>
                  <a:pt x="0" y="0"/>
                </a:moveTo>
                <a:lnTo>
                  <a:pt x="5421456" y="0"/>
                </a:lnTo>
                <a:lnTo>
                  <a:pt x="5421456" y="3262867"/>
                </a:lnTo>
                <a:lnTo>
                  <a:pt x="0" y="3262867"/>
                </a:lnTo>
                <a:lnTo>
                  <a:pt x="0" y="0"/>
                </a:lnTo>
                <a:close/>
              </a:path>
            </a:pathLst>
          </a:custGeom>
          <a:blipFill>
            <a:blip r:embed="rId2"/>
            <a:stretch>
              <a:fillRect l="0" t="0" r="0" b="0"/>
            </a:stretch>
          </a:blipFill>
        </p:spPr>
      </p:sp>
      <p:sp>
        <p:nvSpPr>
          <p:cNvPr name="Freeform 6" id="6"/>
          <p:cNvSpPr/>
          <p:nvPr/>
        </p:nvSpPr>
        <p:spPr>
          <a:xfrm flipH="false" flipV="false" rot="0">
            <a:off x="12393662" y="6577098"/>
            <a:ext cx="3469895" cy="3262867"/>
          </a:xfrm>
          <a:custGeom>
            <a:avLst/>
            <a:gdLst/>
            <a:ahLst/>
            <a:cxnLst/>
            <a:rect r="r" b="b" t="t" l="l"/>
            <a:pathLst>
              <a:path h="3262867" w="3469895">
                <a:moveTo>
                  <a:pt x="0" y="0"/>
                </a:moveTo>
                <a:lnTo>
                  <a:pt x="3469895" y="0"/>
                </a:lnTo>
                <a:lnTo>
                  <a:pt x="3469895" y="3262866"/>
                </a:lnTo>
                <a:lnTo>
                  <a:pt x="0" y="3262866"/>
                </a:lnTo>
                <a:lnTo>
                  <a:pt x="0" y="0"/>
                </a:lnTo>
                <a:close/>
              </a:path>
            </a:pathLst>
          </a:custGeom>
          <a:blipFill>
            <a:blip r:embed="rId3"/>
            <a:stretch>
              <a:fillRect l="0" t="0" r="-5694" b="0"/>
            </a:stretch>
          </a:blipFill>
        </p:spPr>
      </p:sp>
      <p:sp>
        <p:nvSpPr>
          <p:cNvPr name="Freeform 7" id="7"/>
          <p:cNvSpPr/>
          <p:nvPr/>
        </p:nvSpPr>
        <p:spPr>
          <a:xfrm flipH="false" flipV="false" rot="0">
            <a:off x="6127996" y="1601733"/>
            <a:ext cx="5421455" cy="3365736"/>
          </a:xfrm>
          <a:custGeom>
            <a:avLst/>
            <a:gdLst/>
            <a:ahLst/>
            <a:cxnLst/>
            <a:rect r="r" b="b" t="t" l="l"/>
            <a:pathLst>
              <a:path h="3365736" w="5421455">
                <a:moveTo>
                  <a:pt x="0" y="0"/>
                </a:moveTo>
                <a:lnTo>
                  <a:pt x="5421456" y="0"/>
                </a:lnTo>
                <a:lnTo>
                  <a:pt x="5421456" y="3365737"/>
                </a:lnTo>
                <a:lnTo>
                  <a:pt x="0" y="3365737"/>
                </a:lnTo>
                <a:lnTo>
                  <a:pt x="0" y="0"/>
                </a:lnTo>
                <a:close/>
              </a:path>
            </a:pathLst>
          </a:custGeom>
          <a:blipFill>
            <a:blip r:embed="rId4"/>
            <a:stretch>
              <a:fillRect l="0" t="0" r="0" b="0"/>
            </a:stretch>
          </a:blipFill>
        </p:spPr>
      </p:sp>
      <p:sp>
        <p:nvSpPr>
          <p:cNvPr name="Freeform 8" id="8"/>
          <p:cNvSpPr/>
          <p:nvPr/>
        </p:nvSpPr>
        <p:spPr>
          <a:xfrm flipH="false" flipV="false" rot="0">
            <a:off x="12088054" y="1601733"/>
            <a:ext cx="5421455" cy="3359705"/>
          </a:xfrm>
          <a:custGeom>
            <a:avLst/>
            <a:gdLst/>
            <a:ahLst/>
            <a:cxnLst/>
            <a:rect r="r" b="b" t="t" l="l"/>
            <a:pathLst>
              <a:path h="3359705" w="5421455">
                <a:moveTo>
                  <a:pt x="0" y="0"/>
                </a:moveTo>
                <a:lnTo>
                  <a:pt x="5421455" y="0"/>
                </a:lnTo>
                <a:lnTo>
                  <a:pt x="5421455" y="3359705"/>
                </a:lnTo>
                <a:lnTo>
                  <a:pt x="0" y="3359705"/>
                </a:lnTo>
                <a:lnTo>
                  <a:pt x="0" y="0"/>
                </a:lnTo>
                <a:close/>
              </a:path>
            </a:pathLst>
          </a:custGeom>
          <a:blipFill>
            <a:blip r:embed="rId5"/>
            <a:stretch>
              <a:fillRect l="0" t="0" r="0" b="0"/>
            </a:stretch>
          </a:blipFill>
        </p:spPr>
      </p:sp>
      <p:sp>
        <p:nvSpPr>
          <p:cNvPr name="TextBox 9" id="9"/>
          <p:cNvSpPr txBox="true"/>
          <p:nvPr/>
        </p:nvSpPr>
        <p:spPr>
          <a:xfrm rot="0">
            <a:off x="507431" y="397707"/>
            <a:ext cx="3728516" cy="302746"/>
          </a:xfrm>
          <a:prstGeom prst="rect">
            <a:avLst/>
          </a:prstGeom>
        </p:spPr>
        <p:txBody>
          <a:bodyPr anchor="t" rtlCol="false" tIns="0" lIns="0" bIns="0" rIns="0">
            <a:spAutoFit/>
          </a:bodyPr>
          <a:lstStyle/>
          <a:p>
            <a:pPr algn="l">
              <a:lnSpc>
                <a:spcPts val="2294"/>
              </a:lnSpc>
            </a:pPr>
            <a:r>
              <a:rPr lang="en-US" sz="1960">
                <a:solidFill>
                  <a:srgbClr val="1F2020"/>
                </a:solidFill>
                <a:latin typeface="Poppins Bold"/>
              </a:rPr>
              <a:t>Visualizations and Patterns</a:t>
            </a:r>
          </a:p>
        </p:txBody>
      </p:sp>
      <p:sp>
        <p:nvSpPr>
          <p:cNvPr name="TextBox 10" id="10"/>
          <p:cNvSpPr txBox="true"/>
          <p:nvPr/>
        </p:nvSpPr>
        <p:spPr>
          <a:xfrm rot="0">
            <a:off x="6127996" y="5521728"/>
            <a:ext cx="5421455" cy="919480"/>
          </a:xfrm>
          <a:prstGeom prst="rect">
            <a:avLst/>
          </a:prstGeom>
        </p:spPr>
        <p:txBody>
          <a:bodyPr anchor="t" rtlCol="false" tIns="0" lIns="0" bIns="0" rIns="0">
            <a:spAutoFit/>
          </a:bodyPr>
          <a:lstStyle/>
          <a:p>
            <a:pPr algn="just" marL="280671" indent="-140336" lvl="1">
              <a:lnSpc>
                <a:spcPts val="1820"/>
              </a:lnSpc>
              <a:buFont typeface="Arial"/>
              <a:buChar char="•"/>
            </a:pPr>
            <a:r>
              <a:rPr lang="en-US" sz="1300">
                <a:solidFill>
                  <a:srgbClr val="1F2020"/>
                </a:solidFill>
                <a:latin typeface="Open Sans"/>
              </a:rPr>
              <a:t>The scatter plot shows most transactions are concentrated around low unit prices and low quantities, with a few extreme outliers. This indicates typical transactions are small and inexpensive, while large or costly orders are rare.</a:t>
            </a:r>
          </a:p>
        </p:txBody>
      </p:sp>
      <p:sp>
        <p:nvSpPr>
          <p:cNvPr name="TextBox 11" id="11"/>
          <p:cNvSpPr txBox="true"/>
          <p:nvPr/>
        </p:nvSpPr>
        <p:spPr>
          <a:xfrm rot="0">
            <a:off x="12088054" y="5540778"/>
            <a:ext cx="5421455" cy="1036320"/>
          </a:xfrm>
          <a:prstGeom prst="rect">
            <a:avLst/>
          </a:prstGeom>
        </p:spPr>
        <p:txBody>
          <a:bodyPr anchor="t" rtlCol="false" tIns="0" lIns="0" bIns="0" rIns="0">
            <a:spAutoFit/>
          </a:bodyPr>
          <a:lstStyle/>
          <a:p>
            <a:pPr algn="just" marL="259082" indent="-129541" lvl="1">
              <a:lnSpc>
                <a:spcPts val="1680"/>
              </a:lnSpc>
              <a:buFont typeface="Arial"/>
              <a:buChar char="•"/>
            </a:pPr>
            <a:r>
              <a:rPr lang="en-US" sz="1200">
                <a:solidFill>
                  <a:srgbClr val="1F2020"/>
                </a:solidFill>
                <a:latin typeface="Open Sans"/>
              </a:rPr>
              <a:t>The correlation matrix reveals negligible relationships among Quantity, UnitPrice, and CustomerID, with all correlation coefficients close to zero. This indicates that these variables are practically uncorrelated, suggesting that changes in one do not predict changes in the others.</a:t>
            </a:r>
          </a:p>
          <a:p>
            <a:pPr algn="just">
              <a:lnSpc>
                <a:spcPts val="1680"/>
              </a:lnSpc>
            </a:pPr>
          </a:p>
        </p:txBody>
      </p:sp>
      <p:sp>
        <p:nvSpPr>
          <p:cNvPr name="TextBox 12" id="12"/>
          <p:cNvSpPr txBox="true"/>
          <p:nvPr/>
        </p:nvSpPr>
        <p:spPr>
          <a:xfrm rot="0">
            <a:off x="6127996" y="435976"/>
            <a:ext cx="5421455" cy="919480"/>
          </a:xfrm>
          <a:prstGeom prst="rect">
            <a:avLst/>
          </a:prstGeom>
        </p:spPr>
        <p:txBody>
          <a:bodyPr anchor="t" rtlCol="false" tIns="0" lIns="0" bIns="0" rIns="0">
            <a:spAutoFit/>
          </a:bodyPr>
          <a:lstStyle/>
          <a:p>
            <a:pPr algn="just" marL="280671" indent="-140336" lvl="1">
              <a:lnSpc>
                <a:spcPts val="1820"/>
              </a:lnSpc>
              <a:buFont typeface="Arial"/>
              <a:buChar char="•"/>
            </a:pPr>
            <a:r>
              <a:rPr lang="en-US" sz="1300">
                <a:solidFill>
                  <a:srgbClr val="1F2020"/>
                </a:solidFill>
                <a:latin typeface="Open Sans"/>
              </a:rPr>
              <a:t>The scatter plot shows most transactions are concentrated around low unit prices and low quantities, with a few extreme outliers. This indicates typical transactions are small and inexpensive, while large or costly orders are rare.</a:t>
            </a:r>
          </a:p>
        </p:txBody>
      </p:sp>
      <p:sp>
        <p:nvSpPr>
          <p:cNvPr name="TextBox 13" id="13"/>
          <p:cNvSpPr txBox="true"/>
          <p:nvPr/>
        </p:nvSpPr>
        <p:spPr>
          <a:xfrm rot="0">
            <a:off x="12088054" y="435976"/>
            <a:ext cx="5421455" cy="919480"/>
          </a:xfrm>
          <a:prstGeom prst="rect">
            <a:avLst/>
          </a:prstGeom>
        </p:spPr>
        <p:txBody>
          <a:bodyPr anchor="t" rtlCol="false" tIns="0" lIns="0" bIns="0" rIns="0">
            <a:spAutoFit/>
          </a:bodyPr>
          <a:lstStyle/>
          <a:p>
            <a:pPr algn="just" marL="280671" indent="-140336" lvl="1">
              <a:lnSpc>
                <a:spcPts val="1820"/>
              </a:lnSpc>
              <a:buFont typeface="Arial"/>
              <a:buChar char="•"/>
            </a:pPr>
            <a:r>
              <a:rPr lang="en-US" sz="1300">
                <a:solidFill>
                  <a:srgbClr val="1F2020"/>
                </a:solidFill>
                <a:latin typeface="Open Sans"/>
              </a:rPr>
              <a:t>The distribution of CustomerID shows a significant peak around 15000, indicating a high concentration of transactions from repeat customers. Outside this peak, CustomerIDs are relatively evenly distributed, suggesting a diverse customer base.</a:t>
            </a:r>
          </a:p>
        </p:txBody>
      </p:sp>
      <p:sp>
        <p:nvSpPr>
          <p:cNvPr name="TextBox 14" id="14"/>
          <p:cNvSpPr txBox="true"/>
          <p:nvPr/>
        </p:nvSpPr>
        <p:spPr>
          <a:xfrm rot="0">
            <a:off x="507431" y="1038277"/>
            <a:ext cx="4882544" cy="4251833"/>
          </a:xfrm>
          <a:prstGeom prst="rect">
            <a:avLst/>
          </a:prstGeom>
        </p:spPr>
        <p:txBody>
          <a:bodyPr anchor="t" rtlCol="false" tIns="0" lIns="0" bIns="0" rIns="0">
            <a:spAutoFit/>
          </a:bodyPr>
          <a:lstStyle/>
          <a:p>
            <a:pPr algn="just">
              <a:lnSpc>
                <a:spcPts val="2415"/>
              </a:lnSpc>
            </a:pPr>
          </a:p>
          <a:p>
            <a:pPr algn="just">
              <a:lnSpc>
                <a:spcPts val="2415"/>
              </a:lnSpc>
            </a:pPr>
          </a:p>
          <a:p>
            <a:pPr algn="just" marL="345439" indent="-172720" lvl="1">
              <a:lnSpc>
                <a:spcPts val="2415"/>
              </a:lnSpc>
              <a:buFont typeface="Arial"/>
              <a:buChar char="•"/>
            </a:pPr>
            <a:r>
              <a:rPr lang="en-US" sz="1599">
                <a:solidFill>
                  <a:srgbClr val="1F2020"/>
                </a:solidFill>
                <a:latin typeface="Open Sans"/>
              </a:rPr>
              <a:t>the spike in total quantity in November, indicating a possible seasonal trend.</a:t>
            </a:r>
          </a:p>
          <a:p>
            <a:pPr algn="just" marL="345439" indent="-172720" lvl="1">
              <a:lnSpc>
                <a:spcPts val="2415"/>
              </a:lnSpc>
              <a:buFont typeface="Arial"/>
              <a:buChar char="•"/>
            </a:pPr>
            <a:r>
              <a:rPr lang="en-US" sz="1599">
                <a:solidFill>
                  <a:srgbClr val="1F2020"/>
                </a:solidFill>
                <a:latin typeface="Open Sans"/>
              </a:rPr>
              <a:t>The scatter plot shows that bulk purchases are rare, as high unit prices or high quantity transactions are uncommon.</a:t>
            </a:r>
          </a:p>
          <a:p>
            <a:pPr algn="just" marL="345439" indent="-172720" lvl="1">
              <a:lnSpc>
                <a:spcPts val="2415"/>
              </a:lnSpc>
              <a:buFont typeface="Arial"/>
              <a:buChar char="•"/>
            </a:pPr>
            <a:r>
              <a:rPr lang="en-US" sz="1599">
                <a:solidFill>
                  <a:srgbClr val="1F2020"/>
                </a:solidFill>
                <a:latin typeface="Open Sans"/>
              </a:rPr>
              <a:t>The United Kingdom's diverse range of unit prices suggests a wide variety of products being sold.</a:t>
            </a:r>
          </a:p>
          <a:p>
            <a:pPr algn="just" marL="345439" indent="-172720" lvl="1">
              <a:lnSpc>
                <a:spcPts val="2415"/>
              </a:lnSpc>
              <a:buFont typeface="Arial"/>
              <a:buChar char="•"/>
            </a:pPr>
            <a:r>
              <a:rPr lang="en-US" sz="1599">
                <a:solidFill>
                  <a:srgbClr val="1F2020"/>
                </a:solidFill>
                <a:latin typeface="Open Sans"/>
              </a:rPr>
              <a:t>The correlation matrix indicates almost no linear relationship between quantity, unit price, and customer ID.</a:t>
            </a:r>
          </a:p>
          <a:p>
            <a:pPr algn="just">
              <a:lnSpc>
                <a:spcPts val="2415"/>
              </a:lnSpc>
            </a:pPr>
          </a:p>
        </p:txBody>
      </p:sp>
      <p:sp>
        <p:nvSpPr>
          <p:cNvPr name="TextBox 15" id="15"/>
          <p:cNvSpPr txBox="true"/>
          <p:nvPr/>
        </p:nvSpPr>
        <p:spPr>
          <a:xfrm rot="0">
            <a:off x="507431" y="1244891"/>
            <a:ext cx="2914136" cy="257175"/>
          </a:xfrm>
          <a:prstGeom prst="rect">
            <a:avLst/>
          </a:prstGeom>
        </p:spPr>
        <p:txBody>
          <a:bodyPr anchor="t" rtlCol="false" tIns="0" lIns="0" bIns="0" rIns="0">
            <a:spAutoFit/>
          </a:bodyPr>
          <a:lstStyle/>
          <a:p>
            <a:pPr algn="l">
              <a:lnSpc>
                <a:spcPts val="2100"/>
              </a:lnSpc>
              <a:spcBef>
                <a:spcPct val="0"/>
              </a:spcBef>
            </a:pPr>
            <a:r>
              <a:rPr lang="en-US" sz="1500">
                <a:solidFill>
                  <a:srgbClr val="FF7300"/>
                </a:solidFill>
                <a:latin typeface="Open Sans Bold"/>
              </a:rPr>
              <a:t>Annotations and Highlights</a:t>
            </a:r>
          </a:p>
        </p:txBody>
      </p:sp>
      <p:sp>
        <p:nvSpPr>
          <p:cNvPr name="TextBox 16" id="16"/>
          <p:cNvSpPr txBox="true"/>
          <p:nvPr/>
        </p:nvSpPr>
        <p:spPr>
          <a:xfrm rot="0">
            <a:off x="507431" y="5766360"/>
            <a:ext cx="2914136" cy="257175"/>
          </a:xfrm>
          <a:prstGeom prst="rect">
            <a:avLst/>
          </a:prstGeom>
        </p:spPr>
        <p:txBody>
          <a:bodyPr anchor="t" rtlCol="false" tIns="0" lIns="0" bIns="0" rIns="0">
            <a:spAutoFit/>
          </a:bodyPr>
          <a:lstStyle/>
          <a:p>
            <a:pPr algn="l">
              <a:lnSpc>
                <a:spcPts val="2100"/>
              </a:lnSpc>
              <a:spcBef>
                <a:spcPct val="0"/>
              </a:spcBef>
            </a:pPr>
            <a:r>
              <a:rPr lang="en-US" sz="1500">
                <a:solidFill>
                  <a:srgbClr val="FF7300"/>
                </a:solidFill>
                <a:latin typeface="Open Sans Bold"/>
              </a:rPr>
              <a:t>Conclusion</a:t>
            </a:r>
          </a:p>
        </p:txBody>
      </p:sp>
      <p:sp>
        <p:nvSpPr>
          <p:cNvPr name="TextBox 17" id="17"/>
          <p:cNvSpPr txBox="true"/>
          <p:nvPr/>
        </p:nvSpPr>
        <p:spPr>
          <a:xfrm rot="0">
            <a:off x="507431" y="6167448"/>
            <a:ext cx="4882544" cy="3032633"/>
          </a:xfrm>
          <a:prstGeom prst="rect">
            <a:avLst/>
          </a:prstGeom>
        </p:spPr>
        <p:txBody>
          <a:bodyPr anchor="t" rtlCol="false" tIns="0" lIns="0" bIns="0" rIns="0">
            <a:spAutoFit/>
          </a:bodyPr>
          <a:lstStyle/>
          <a:p>
            <a:pPr algn="just">
              <a:lnSpc>
                <a:spcPts val="2415"/>
              </a:lnSpc>
            </a:pPr>
            <a:r>
              <a:rPr lang="en-US" sz="1599">
                <a:solidFill>
                  <a:srgbClr val="1F2020"/>
                </a:solidFill>
                <a:latin typeface="Open Sans"/>
              </a:rPr>
              <a:t>The analysis reveals seasonal sales peaks, particularly in November, and highlights the dominance of low-value transactions. The findings suggest targeted marketing during peak seasons and addressing anomalies in low or zero-priced transactions. Further analysis should focus on customer segmentation and product-specific trends. between quantity, unit price, and customer ID.</a:t>
            </a:r>
          </a:p>
          <a:p>
            <a:pPr algn="just">
              <a:lnSpc>
                <a:spcPts val="2415"/>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DAGIPl58USo</dc:identifier>
  <dcterms:modified xsi:type="dcterms:W3CDTF">2011-08-01T06:04:30Z</dcterms:modified>
  <cp:revision>1</cp:revision>
  <dc:title>Orange Modern Business Presentation</dc:title>
</cp:coreProperties>
</file>