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Define the stakeholders of the Impact Management capability to clarify and clearly articulate the purpose within the </a:t>
            </a:r>
          </a:p>
          <a:p>
            <a:pPr algn="l">
              <a:defRPr b="0" sz="1000">
                <a:solidFill>
                  <a:srgbClr val="425369"/>
                </a:solidFill>
                <a:latin typeface="Avenir Next"/>
              </a:defRPr>
            </a:pPr>
            <a:r>
              <a:rPr/>
              <a:t>context and operating structure.</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implementation of a  Theory of Change for the organisation. The review process should seek to engage those with lived </a:t>
            </a:r>
          </a:p>
          <a:p>
            <a:pPr algn="l">
              <a:defRPr b="0" sz="1000">
                <a:solidFill>
                  <a:srgbClr val="425369"/>
                </a:solidFill>
                <a:latin typeface="Avenir Next"/>
              </a:defRPr>
            </a:pPr>
            <a:r>
              <a:rPr/>
              <a:t>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14300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2862072"/>
            <a:ext cx="6400800" cy="914400"/>
          </a:xfrm>
          <a:prstGeom prst="rect">
            <a:avLst/>
          </a:prstGeom>
          <a:noFill/>
        </p:spPr>
        <p:txBody>
          <a:bodyPr wrap="none">
            <a:spAutoFit/>
          </a:bodyPr>
          <a:lstStyle/>
          <a:p>
            <a:pPr algn="l">
              <a:defRPr b="0" sz="1000">
                <a:solidFill>
                  <a:srgbClr val="425369"/>
                </a:solidFill>
                <a:latin typeface="Avenir Next"/>
              </a:defRPr>
            </a:pPr>
            <a:r>
              <a:rPr/>
              <a:t>Work with HR to implement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is </a:t>
            </a:r>
          </a:p>
          <a:p>
            <a:pPr algn="l">
              <a:defRPr b="0" sz="1000">
                <a:solidFill>
                  <a:srgbClr val="425369"/>
                </a:solidFill>
                <a:latin typeface="Avenir Next"/>
              </a:defRPr>
            </a:pPr>
            <a:r>
              <a:rPr/>
              <a:t>considered within.​ Develop a plan to execute and integrate this  approach - including required communications and </a:t>
            </a:r>
          </a:p>
          <a:p>
            <a:pPr algn="l">
              <a:defRPr b="0" sz="1000">
                <a:solidFill>
                  <a:srgbClr val="425369"/>
                </a:solidFill>
                <a:latin typeface="Avenir Next"/>
              </a:defRPr>
            </a:pPr>
            <a:r>
              <a:rPr/>
              <a:t>training of talent across all levels of the organization to co-create aligned individual scorecards and performance </a:t>
            </a:r>
          </a:p>
          <a:p>
            <a:pPr algn="l">
              <a:defRPr b="0" sz="1000">
                <a:solidFill>
                  <a:srgbClr val="425369"/>
                </a:solidFill>
                <a:latin typeface="Avenir Next"/>
              </a:defRPr>
            </a:pPr>
            <a:r>
              <a:rPr/>
              <a:t>management processes accordingly.</a:t>
            </a:r>
          </a:p>
        </p:txBody>
      </p:sp>
      <p:sp>
        <p:nvSpPr>
          <p:cNvPr id="9" name="TextBox 8"/>
          <p:cNvSpPr txBox="1"/>
          <p:nvPr/>
        </p:nvSpPr>
        <p:spPr>
          <a:xfrm>
            <a:off x="1828800" y="3749039"/>
            <a:ext cx="6400800" cy="914400"/>
          </a:xfrm>
          <a:prstGeom prst="rect">
            <a:avLst/>
          </a:prstGeom>
          <a:noFill/>
        </p:spPr>
        <p:txBody>
          <a:bodyPr wrap="none">
            <a:spAutoFit/>
          </a:bodyPr>
          <a:lstStyle/>
          <a:p>
            <a:pPr algn="l">
              <a:defRPr b="0" sz="1000">
                <a:solidFill>
                  <a:srgbClr val="425369"/>
                </a:solidFill>
                <a:latin typeface="Avenir Next"/>
              </a:defRPr>
            </a:pPr>
            <a:r>
              <a:rPr/>
              <a:t>If an existing senior leadership team member does not have relevant skills, qualifications and expertise in Impact </a:t>
            </a:r>
          </a:p>
          <a:p>
            <a:pPr algn="l">
              <a:defRPr b="0" sz="1000">
                <a:solidFill>
                  <a:srgbClr val="425369"/>
                </a:solidFill>
                <a:latin typeface="Avenir Next"/>
              </a:defRPr>
            </a:pPr>
            <a:r>
              <a:rPr/>
              <a:t>Management, an additional role (this may include advisory capacity in the early stages) should be created and </a:t>
            </a:r>
          </a:p>
          <a:p>
            <a:pPr algn="l">
              <a:defRPr b="0" sz="1000">
                <a:solidFill>
                  <a:srgbClr val="425369"/>
                </a:solidFill>
                <a:latin typeface="Avenir Next"/>
              </a:defRPr>
            </a:pPr>
            <a:r>
              <a:rPr/>
              <a:t>planned for incorporation into the structure. ​In conjunction with Process development recommendations, develop </a:t>
            </a:r>
          </a:p>
          <a:p>
            <a:pPr algn="l">
              <a:defRPr b="0" sz="1000">
                <a:solidFill>
                  <a:srgbClr val="425369"/>
                </a:solidFill>
                <a:latin typeface="Avenir Next"/>
              </a:defRPr>
            </a:pPr>
            <a:r>
              <a:rPr/>
              <a:t>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the high-level processes this </a:t>
            </a:r>
          </a:p>
          <a:p>
            <a:pPr algn="l">
              <a:defRPr b="0" sz="1000">
                <a:solidFill>
                  <a:srgbClr val="425369"/>
                </a:solidFill>
                <a:latin typeface="Avenir Next"/>
              </a:defRPr>
            </a:pPr>
            <a:r>
              <a:rPr/>
              <a:t>capability will need to lead in order to fulfil the purpose and stakeholder needs; determine the responsibility </a:t>
            </a:r>
          </a:p>
          <a:p>
            <a:pPr algn="l">
              <a:defRPr b="0" sz="1000">
                <a:solidFill>
                  <a:srgbClr val="425369"/>
                </a:solidFill>
                <a:latin typeface="Avenir Next"/>
              </a:defRPr>
            </a:pPr>
            <a:r>
              <a:rPr/>
              <a:t>assignment framework PACE. This provides a clear view of the different roles that are required, and in conjunction </a:t>
            </a:r>
          </a:p>
          <a:p>
            <a:pPr algn="l">
              <a:defRPr b="0" sz="1000">
                <a:solidFill>
                  <a:srgbClr val="425369"/>
                </a:solidFill>
                <a:latin typeface="Avenir Next"/>
              </a:defRPr>
            </a:pPr>
            <a:r>
              <a:rPr/>
              <a:t>with consideration of volume of work, can inform the number of people that may be required to fulfil these roles.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
        <p:nvSpPr>
          <p:cNvPr id="5" name="TextBox 4"/>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
        <p:nvSpPr>
          <p:cNvPr id="5" name="TextBox 4"/>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Develop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6" name="TextBox 5"/>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Define and develop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Progress discussions on Data Tools and Methodologies to support </a:t>
            </a:r>
          </a:p>
          <a:p>
            <a:pPr algn="l">
              <a:defRPr b="0" sz="1000">
                <a:solidFill>
                  <a:srgbClr val="425369"/>
                </a:solidFill>
                <a:latin typeface="Avenir Next"/>
              </a:defRPr>
            </a:pPr>
            <a:r>
              <a:rPr/>
              <a:t>primary data gathering.  </a:t>
            </a:r>
          </a:p>
        </p:txBody>
      </p:sp>
      <p:sp>
        <p:nvSpPr>
          <p:cNvPr id="7" name="TextBox 6"/>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of the </a:t>
            </a:r>
          </a:p>
          <a:p>
            <a:pPr algn="l">
              <a:defRPr b="0" sz="1000">
                <a:solidFill>
                  <a:srgbClr val="425369"/>
                </a:solidFill>
                <a:latin typeface="Avenir Next"/>
              </a:defRPr>
            </a:pPr>
            <a:r>
              <a:rPr/>
              <a:t>Theory of Change. See the example Impact Measurement framework overview to guide the type of information typically</a:t>
            </a:r>
          </a:p>
          <a:p>
            <a:pPr algn="l">
              <a:defRPr b="0" sz="1000">
                <a:solidFill>
                  <a:srgbClr val="425369"/>
                </a:solidFill>
                <a:latin typeface="Avenir Next"/>
              </a:defRPr>
            </a:pPr>
            <a:r>
              <a:rPr/>
              <a:t> included in the Impact Measurement Framework. Ensure all new ‘programmes’ (and / communities operating in) have aligned </a:t>
            </a:r>
          </a:p>
          <a:p>
            <a:pPr algn="l">
              <a:defRPr b="0" sz="1000">
                <a:solidFill>
                  <a:srgbClr val="425369"/>
                </a:solidFill>
                <a:latin typeface="Avenir Next"/>
              </a:defRPr>
            </a:pPr>
            <a:r>
              <a:rPr/>
              <a:t>Impact Measurement Frameworks as they are built out and are incorporated end-to-end. Include stakeholder engagement in </a:t>
            </a:r>
          </a:p>
          <a:p>
            <a:pPr algn="l">
              <a:defRPr b="0" sz="1000">
                <a:solidFill>
                  <a:srgbClr val="425369"/>
                </a:solidFill>
                <a:latin typeface="Avenir Next"/>
              </a:defRPr>
            </a:pPr>
            <a:r>
              <a:rPr/>
              <a:t>the process to ensure measures identified are practical and you are able to collect the proposed data in practice. Combine this </a:t>
            </a:r>
          </a:p>
          <a:p>
            <a:pPr algn="l">
              <a:defRPr b="0" sz="1000">
                <a:solidFill>
                  <a:srgbClr val="425369"/>
                </a:solidFill>
                <a:latin typeface="Avenir Next"/>
              </a:defRPr>
            </a:pPr>
            <a:r>
              <a:rPr/>
              <a:t>stakeholder engagement with the selection of appropriate tools that are fit-for-context (i.e. relevant for the organization's </a:t>
            </a:r>
          </a:p>
          <a:p>
            <a:pPr algn="l">
              <a:defRPr b="0" sz="1000">
                <a:solidFill>
                  <a:srgbClr val="425369"/>
                </a:solidFill>
                <a:latin typeface="Avenir Next"/>
              </a:defRPr>
            </a:pPr>
            <a:r>
              <a:rPr/>
              <a:t>operating environment, stakeholders and capabilities) and fit-for-purpose.</a:t>
            </a:r>
          </a:p>
        </p:txBody>
      </p:sp>
      <p:sp>
        <p:nvSpPr>
          <p:cNvPr id="13" name="TextBox 12"/>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
        <p:nvSpPr>
          <p:cNvPr id="5" name="TextBox 4"/>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
        <p:nvSpPr>
          <p:cNvPr id="6" name="TextBox 5"/>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Develop research strategy (the ‘job-to-be-done’ for research) as a sub-capability and what is required to meet the objectives </a:t>
            </a:r>
          </a:p>
          <a:p>
            <a:pPr algn="l">
              <a:defRPr b="0" sz="1000">
                <a:solidFill>
                  <a:srgbClr val="425369"/>
                </a:solidFill>
                <a:latin typeface="Avenir Next"/>
              </a:defRPr>
            </a:pPr>
            <a:r>
              <a:rPr/>
              <a:t>of the Impact Strategy, stakeholder needs, as well as prospective investor needs to build trust and confidence, and it turn, </a:t>
            </a:r>
          </a:p>
          <a:p>
            <a:pPr algn="l">
              <a:defRPr b="0" sz="1000">
                <a:solidFill>
                  <a:srgbClr val="425369"/>
                </a:solidFill>
                <a:latin typeface="Avenir Next"/>
              </a:defRPr>
            </a:pPr>
            <a:r>
              <a:rPr/>
              <a:t>mobilise resources. Defining the level of research required will assist to determine the level of internal capability required, also </a:t>
            </a:r>
          </a:p>
          <a:p>
            <a:pPr algn="l">
              <a:defRPr b="0" sz="1000">
                <a:solidFill>
                  <a:srgbClr val="425369"/>
                </a:solidFill>
                <a:latin typeface="Avenir Next"/>
              </a:defRPr>
            </a:pPr>
            <a:r>
              <a:rPr/>
              <a:t>consider research partnerships as a way to fulfil research requirements without scaling internal capacity. </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
        <p:nvSpPr>
          <p:cNvPr id="5" name="TextBox 4"/>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6" name="TextBox 5"/>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
        <p:nvSpPr>
          <p:cNvPr id="5" name="TextBox 4"/>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 the identified relevant tools and / applications and identify the best practices for use. Evaluation of tools and / </a:t>
            </a:r>
          </a:p>
          <a:p>
            <a:pPr algn="l">
              <a:defRPr b="0" sz="1000">
                <a:solidFill>
                  <a:srgbClr val="425369"/>
                </a:solidFill>
                <a:latin typeface="Avenir Next"/>
              </a:defRPr>
            </a:pPr>
            <a:r>
              <a:rPr/>
              <a:t>applications is set up. </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Equipping, Processes, Responsibility  Framework, Data Quality, Evaluation, and Reporting Framework.</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and finalise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Identify and develop relevant tools (e.g. data collection tools)  to implement your mesurement framework. </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data quality standards, frameworks, methods and supporting processes in line with Impact Measurement Framework.</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Develop  and deploy standards collateral, templates and training to enable internal team and stakeholders to implement Impact </a:t>
            </a:r>
          </a:p>
          <a:p>
            <a:pPr algn="l">
              <a:defRPr b="0" sz="1000">
                <a:solidFill>
                  <a:srgbClr val="425369"/>
                </a:solidFill>
                <a:latin typeface="Avenir Next"/>
              </a:defRPr>
            </a:pPr>
            <a:r>
              <a:rPr/>
              <a:t>Management capability.</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investigate and test relevant technology to enable the IM Capability in line with design and purpose.</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