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capability design process to develop the capability by unpacking: the ‘job-to-be-done’ by the Impact </a:t>
            </a:r>
          </a:p>
          <a:p>
            <a:pPr algn="l">
              <a:defRPr b="0" sz="1000">
                <a:solidFill>
                  <a:srgbClr val="425369"/>
                </a:solidFill>
                <a:latin typeface="Avenir Next"/>
              </a:defRPr>
            </a:pPr>
            <a:r>
              <a:rPr/>
              <a:t>Management Capability; defining the capability model (including the Impact Management sub-capabilities needed); define </a:t>
            </a:r>
          </a:p>
          <a:p>
            <a:pPr algn="l">
              <a:defRPr b="0" sz="1000">
                <a:solidFill>
                  <a:srgbClr val="425369"/>
                </a:solidFill>
                <a:latin typeface="Avenir Next"/>
              </a:defRPr>
            </a:pPr>
            <a:r>
              <a:rPr/>
              <a:t>the boundaries of the Impact Management Capability (what it does do and what it doesn’t do); identify and define the </a:t>
            </a:r>
          </a:p>
          <a:p>
            <a:pPr algn="l">
              <a:defRPr b="0" sz="1000">
                <a:solidFill>
                  <a:srgbClr val="425369"/>
                </a:solidFill>
                <a:latin typeface="Avenir Next"/>
              </a:defRPr>
            </a:pPr>
            <a:r>
              <a:rPr/>
              <a:t>high-level processes this capability will need to lead in order to fulfil the purpose and stakeholder needs; determine the </a:t>
            </a:r>
          </a:p>
          <a:p>
            <a:pPr algn="l">
              <a:defRPr b="0" sz="1000">
                <a:solidFill>
                  <a:srgbClr val="425369"/>
                </a:solidFill>
                <a:latin typeface="Avenir Next"/>
              </a:defRPr>
            </a:pPr>
            <a:r>
              <a:rPr/>
              <a:t>responsibility assignment framework PACE . See example of PACE application. ​Develop more detailed processes once the </a:t>
            </a:r>
          </a:p>
          <a:p>
            <a:pPr algn="l">
              <a:defRPr b="0" sz="1000">
                <a:solidFill>
                  <a:srgbClr val="425369"/>
                </a:solidFill>
                <a:latin typeface="Avenir Next"/>
              </a:defRPr>
            </a:pPr>
            <a:r>
              <a:rPr/>
              <a:t>team is in place. The capability design process above will assist to inform the development of role profiles (based on PACE); </a:t>
            </a:r>
          </a:p>
          <a:p>
            <a:pPr algn="l">
              <a:defRPr b="0" sz="1000">
                <a:solidFill>
                  <a:srgbClr val="425369"/>
                </a:solidFill>
                <a:latin typeface="Avenir Next"/>
              </a:defRPr>
            </a:pPr>
            <a:r>
              <a:rPr/>
              <a:t>and workplans.​ An option could be to work with a partner to initially develop the processes that will guide the Impact </a:t>
            </a:r>
          </a:p>
          <a:p>
            <a:pPr algn="l">
              <a:defRPr b="0" sz="1000">
                <a:solidFill>
                  <a:srgbClr val="425369"/>
                </a:solidFill>
                <a:latin typeface="Avenir Next"/>
              </a:defRPr>
            </a:pPr>
            <a:r>
              <a:rPr/>
              <a:t>Management Capability team. Socialise the responsibility assignment framework and processes across all levels of the </a:t>
            </a:r>
          </a:p>
          <a:p>
            <a:pPr algn="l">
              <a:defRPr b="0" sz="1000">
                <a:solidFill>
                  <a:srgbClr val="425369"/>
                </a:solidFill>
                <a:latin typeface="Avenir Next"/>
              </a:defRPr>
            </a:pPr>
            <a:r>
              <a:rPr/>
              <a:t>organziation to ensure it is understood and can support effective work across capabilities and consistent execution of </a:t>
            </a:r>
          </a:p>
          <a:p>
            <a:pPr algn="l">
              <a:defRPr b="0" sz="1000">
                <a:solidFill>
                  <a:srgbClr val="425369"/>
                </a:solidFill>
                <a:latin typeface="Avenir Next"/>
              </a:defRPr>
            </a:pPr>
            <a:r>
              <a:rPr/>
              <a:t>processes.​ Plan for a retrospective review of processes and PACE, ensure actions for refinement based on lessons learnt </a:t>
            </a:r>
          </a:p>
          <a:p>
            <a:pPr algn="l">
              <a:defRPr b="0" sz="1000">
                <a:solidFill>
                  <a:srgbClr val="425369"/>
                </a:solidFill>
                <a:latin typeface="Avenir Next"/>
              </a:defRPr>
            </a:pPr>
            <a:r>
              <a:rPr/>
              <a:t>are planned for.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Impact Strategy, Equipping, Team Composition, Processes, Responsibility  Framework, Data Access,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Data Collection, Data Quality, IMF, Tools &amp; Templates, Evaluation, Research, Knowledge, &amp; Insights, Reporting Standards, and Technology.</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Ensure consistent implementation of processes led by IM capability; and socialise acros the organisation.  Implement responsibility </a:t>
            </a:r>
          </a:p>
          <a:p>
            <a:pPr algn="l">
              <a:defRPr b="0" sz="1000">
                <a:solidFill>
                  <a:srgbClr val="425369"/>
                </a:solidFill>
                <a:latin typeface="Avenir Next"/>
              </a:defRPr>
            </a:pPr>
            <a:r>
              <a:rPr/>
              <a:t>assignment framework to support process execution. </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