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media/image1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9"/>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23" r:id="rId23"/>
    <p:sldId id="2147477987" r:id="rId24"/>
    <p:sldId id="2147477958" r:id="rId25"/>
    <p:sldId id="2147477940" r:id="rId26"/>
    <p:sldId id="2147477917" r:id="rId27"/>
    <p:sldId id="2147477988" r:id="rId28"/>
    <p:sldId id="2147477959" r:id="rId29"/>
    <p:sldId id="2147477941" r:id="rId30"/>
    <p:sldId id="2147477982" r:id="rId31"/>
    <p:sldId id="2147477983" r:id="rId32"/>
    <p:sldId id="2147477989" r:id="rId33"/>
    <p:sldId id="2147477960" r:id="rId34"/>
    <p:sldId id="2147477942" r:id="rId35"/>
    <p:sldId id="2147477920" r:id="rId36"/>
    <p:sldId id="2147477924" r:id="rId37"/>
    <p:sldId id="2147477990" r:id="rId38"/>
    <p:sldId id="2147477961" r:id="rId39"/>
    <p:sldId id="2147477943" r:id="rId40"/>
    <p:sldId id="2147477921" r:id="rId41"/>
    <p:sldId id="2147477991" r:id="rId42"/>
    <p:sldId id="2147477962" r:id="rId43"/>
    <p:sldId id="2147477944" r:id="rId44"/>
    <p:sldId id="2147477922" r:id="rId45"/>
    <p:sldId id="2147477984" r:id="rId46"/>
    <p:sldId id="2147477955" r:id="rId47"/>
    <p:sldId id="319" r:id="rId48"/>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693"/>
    <p:restoredTop sz="94444"/>
  </p:normalViewPr>
  <p:slideViewPr>
    <p:cSldViewPr snapToGrid="0">
      <p:cViewPr varScale="1">
        <p:scale>
          <a:sx n="113" d="100"/>
          <a:sy n="113" d="100"/>
        </p:scale>
        <p:origin x="200"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2/4/2024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2024/04/02</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183879" y="457200"/>
            <a:ext cx="1828800" cy="457200"/>
          </a:xfrm>
          <a:prstGeom prst="rect">
            <a:avLst/>
          </a:prstGeom>
          <a:noFill/>
        </p:spPr>
        <p:txBody>
          <a:bodyPr wrap="none">
            <a:spAutoFit/>
          </a:bodyPr>
          <a:lstStyle/>
          <a:p>
            <a:pPr algn="r">
              <a:defRPr b="0" sz="2800">
                <a:solidFill>
                  <a:srgbClr val="425369"/>
                </a:solidFill>
                <a:latin typeface="Avenir Next"/>
              </a:defRPr>
            </a:pPr>
            <a:r>
              <a:rPr/>
              <a:t>TEST</a:t>
            </a:r>
          </a:p>
        </p:txBody>
      </p:sp>
      <p:sp>
        <p:nvSpPr>
          <p:cNvPr id="282" name="TextBox 281"/>
          <p:cNvSpPr txBox="1"/>
          <p:nvPr/>
        </p:nvSpPr>
        <p:spPr>
          <a:xfrm>
            <a:off x="7680960" y="3657600"/>
            <a:ext cx="1828800" cy="457200"/>
          </a:xfrm>
          <a:prstGeom prst="rect">
            <a:avLst/>
          </a:prstGeom>
          <a:noFill/>
        </p:spPr>
        <p:txBody>
          <a:bodyPr wrap="none">
            <a:spAutoFit/>
          </a:bodyPr>
          <a:lstStyle/>
          <a:p>
            <a:pPr algn="l">
              <a:defRPr b="1" sz="2100">
                <a:solidFill>
                  <a:srgbClr val="425369"/>
                </a:solidFill>
                <a:latin typeface="Avenir Next"/>
              </a:defRPr>
            </a:pPr>
            <a:r>
              <a:rPr/>
              <a:t>RELATIV IMPACT</a:t>
            </a:r>
          </a:p>
        </p:txBody>
      </p:sp>
      <p:sp>
        <p:nvSpPr>
          <p:cNvPr id="283" name="TextBox 282"/>
          <p:cNvSpPr txBox="1"/>
          <p:nvPr/>
        </p:nvSpPr>
        <p:spPr>
          <a:xfrm>
            <a:off x="8183879" y="4023360"/>
            <a:ext cx="1828800" cy="457200"/>
          </a:xfrm>
          <a:prstGeom prst="rect">
            <a:avLst/>
          </a:prstGeom>
          <a:noFill/>
        </p:spPr>
        <p:txBody>
          <a:bodyPr wrap="none">
            <a:spAutoFit/>
          </a:bodyPr>
          <a:lstStyle/>
          <a:p>
            <a:pPr algn="r">
              <a:defRPr b="0" sz="1800">
                <a:solidFill>
                  <a:srgbClr val="425369"/>
                </a:solidFill>
                <a:latin typeface="Avenir Next"/>
              </a:defRPr>
            </a:pPr>
            <a:r>
              <a:rPr/>
              <a:t>APRIL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2118626321"/>
              </p:ext>
            </p:extLst>
          </p:nvPr>
        </p:nvGraphicFramePr>
        <p:xfrm>
          <a:off x="384047" y="1193872"/>
          <a:ext cx="9464041" cy="402270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927573">
                <a:tc>
                  <a:txBody>
                    <a:bodyPr/>
                    <a:lstStyle/>
                    <a:p>
                      <a:pPr>
                        <a:lnSpc>
                          <a:spcPct val="120000"/>
                        </a:lnSpc>
                      </a:pPr>
                      <a:r>
                        <a:rPr lang="en-GB" sz="1200" b="0" dirty="0">
                          <a:solidFill>
                            <a:schemeClr val="bg1"/>
                          </a:solidFill>
                          <a:latin typeface="Avenir Next" panose="020B0503020202020204" pitchFamily="34" charset="0"/>
                        </a:rPr>
                        <a:t>CAPABILITY PURPOSE</a:t>
                      </a: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endParaRPr lang="en-GB" sz="1200" b="0" dirty="0">
                        <a:solidFill>
                          <a:schemeClr val="bg1"/>
                        </a:solidFill>
                        <a:latin typeface="Avenir Next" panose="020B0503020202020204" pitchFamily="34" charset="0"/>
                      </a:endParaRPr>
                    </a:p>
                    <a:p>
                      <a:pPr>
                        <a:lnSpc>
                          <a:spcPct val="120000"/>
                        </a:lnSpc>
                      </a:pPr>
                      <a:r>
                        <a:rPr lang="en-GB" sz="1200" b="0" dirty="0">
                          <a:solidFill>
                            <a:schemeClr val="bg1"/>
                          </a:solidFill>
                          <a:latin typeface="Avenir Next" panose="020B0503020202020204" pitchFamily="34" charset="0"/>
                        </a:rPr>
                        <a:t>CAPABILITY STAKEHOLDERS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3864">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As the Impact Management capability is established, the purpose needs to be identified and prioritised in the context of </a:t>
            </a:r>
          </a:p>
          <a:p>
            <a:pPr algn="l">
              <a:defRPr b="0" sz="1000">
                <a:solidFill>
                  <a:srgbClr val="425369"/>
                </a:solidFill>
                <a:latin typeface="Avenir Next"/>
              </a:defRPr>
            </a:pPr>
            <a:r>
              <a:rPr/>
              <a:t>the organization and its strategy. Consideration needs to be given to the potential to spin off in the future and the </a:t>
            </a:r>
          </a:p>
          <a:p>
            <a:pPr algn="l">
              <a:defRPr b="0" sz="1000">
                <a:solidFill>
                  <a:srgbClr val="425369"/>
                </a:solidFill>
                <a:latin typeface="Avenir Next"/>
              </a:defRPr>
            </a:pPr>
            <a:r>
              <a:rPr/>
              <a:t>implications of this for the Impact Management capability and its position within the organization.​ </a:t>
            </a:r>
          </a:p>
        </p:txBody>
      </p:sp>
      <p:sp>
        <p:nvSpPr>
          <p:cNvPr id="11" name="TextBox 10"/>
          <p:cNvSpPr txBox="1"/>
          <p:nvPr/>
        </p:nvSpPr>
        <p:spPr>
          <a:xfrm>
            <a:off x="1828800" y="2286000"/>
            <a:ext cx="6400800" cy="914400"/>
          </a:xfrm>
          <a:prstGeom prst="rect">
            <a:avLst/>
          </a:prstGeom>
          <a:noFill/>
        </p:spPr>
        <p:txBody>
          <a:bodyPr wrap="none">
            <a:spAutoFit/>
          </a:bodyPr>
          <a:lstStyle/>
          <a:p>
            <a:pPr algn="l">
              <a:defRPr b="0" sz="1000">
                <a:solidFill>
                  <a:srgbClr val="425369"/>
                </a:solidFill>
                <a:latin typeface="Avenir Next"/>
              </a:defRPr>
            </a:pPr>
            <a:r>
              <a:rPr/>
              <a:t>Define the stakeholders of the Impact Management capability to clarify and clearly articulate the purpose within the </a:t>
            </a:r>
          </a:p>
          <a:p>
            <a:pPr algn="l">
              <a:defRPr b="0" sz="1000">
                <a:solidFill>
                  <a:srgbClr val="425369"/>
                </a:solidFill>
                <a:latin typeface="Avenir Next"/>
              </a:defRPr>
            </a:pPr>
            <a:r>
              <a:rPr/>
              <a:t>context and operating structure.</a:t>
            </a:r>
          </a:p>
        </p:txBody>
      </p:sp>
      <p:sp>
        <p:nvSpPr>
          <p:cNvPr id="12" name="TextBox 11"/>
          <p:cNvSpPr txBox="1"/>
          <p:nvPr/>
        </p:nvSpPr>
        <p:spPr>
          <a:xfrm>
            <a:off x="1828800" y="3291840"/>
            <a:ext cx="6400800" cy="914400"/>
          </a:xfrm>
          <a:prstGeom prst="rect">
            <a:avLst/>
          </a:prstGeom>
          <a:noFill/>
        </p:spPr>
        <p:txBody>
          <a:bodyPr wrap="none">
            <a:spAutoFit/>
          </a:bodyPr>
          <a:lstStyle/>
          <a:p>
            <a:pPr algn="l">
              <a:defRPr b="0" sz="1000">
                <a:solidFill>
                  <a:srgbClr val="425369"/>
                </a:solidFill>
                <a:latin typeface="Avenir Next"/>
              </a:defRPr>
            </a:pPr>
            <a:r>
              <a:rPr/>
              <a:t>It is recommended that a programme review and internal stakeholder engagement process supports and informs the </a:t>
            </a:r>
          </a:p>
          <a:p>
            <a:pPr algn="l">
              <a:defRPr b="0" sz="1000">
                <a:solidFill>
                  <a:srgbClr val="425369"/>
                </a:solidFill>
                <a:latin typeface="Avenir Next"/>
              </a:defRPr>
            </a:pPr>
            <a:r>
              <a:rPr/>
              <a:t>implementation of a  Theory of Change for the organisation. The review process should seek to engage those with lived </a:t>
            </a:r>
          </a:p>
          <a:p>
            <a:pPr algn="l">
              <a:defRPr b="0" sz="1000">
                <a:solidFill>
                  <a:srgbClr val="425369"/>
                </a:solidFill>
                <a:latin typeface="Avenir Next"/>
              </a:defRPr>
            </a:pPr>
            <a:r>
              <a:rPr/>
              <a:t>experience (programme staff) implementing on the ground (those closest to the problem), to understand what is working </a:t>
            </a:r>
          </a:p>
          <a:p>
            <a:pPr algn="l">
              <a:defRPr b="0" sz="1000">
                <a:solidFill>
                  <a:srgbClr val="425369"/>
                </a:solidFill>
                <a:latin typeface="Avenir Next"/>
              </a:defRPr>
            </a:pPr>
            <a:r>
              <a:rPr/>
              <a:t>in the organisation’s current social service delivery, what is not working, what needs in the community are hindering </a:t>
            </a:r>
          </a:p>
          <a:p>
            <a:pPr algn="l">
              <a:defRPr b="0" sz="1000">
                <a:solidFill>
                  <a:srgbClr val="425369"/>
                </a:solidFill>
                <a:latin typeface="Avenir Next"/>
              </a:defRPr>
            </a:pPr>
            <a:r>
              <a:rPr/>
              <a:t>progress and what needs are a priority in order to build capacity and resilience within individuals and communities.</a:t>
            </a:r>
          </a:p>
        </p:txBody>
      </p:sp>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129034800"/>
              </p:ext>
            </p:extLst>
          </p:nvPr>
        </p:nvGraphicFramePr>
        <p:xfrm>
          <a:off x="384047" y="1193872"/>
          <a:ext cx="9464041" cy="406018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standardised templates, tools, processes, and training (collateral) to ensure consistent implementation of </a:t>
            </a:r>
          </a:p>
          <a:p>
            <a:pPr algn="l">
              <a:defRPr b="0" sz="1000">
                <a:solidFill>
                  <a:srgbClr val="425369"/>
                </a:solidFill>
                <a:latin typeface="Avenir Next"/>
              </a:defRPr>
            </a:pPr>
            <a:r>
              <a:rPr/>
              <a:t>processes lead by the Impact Management Capability. (This can be prioritised once initial capability design is in place </a:t>
            </a:r>
          </a:p>
          <a:p>
            <a:pPr algn="l">
              <a:defRPr b="0" sz="1000">
                <a:solidFill>
                  <a:srgbClr val="425369"/>
                </a:solidFill>
                <a:latin typeface="Avenir Next"/>
              </a:defRPr>
            </a:pPr>
            <a:r>
              <a:rPr/>
              <a:t>and the capability is established, with a workplan and prioritization of collateral to develop).​ If recruitment to fulfil </a:t>
            </a:r>
          </a:p>
          <a:p>
            <a:pPr algn="l">
              <a:defRPr b="0" sz="1000">
                <a:solidFill>
                  <a:srgbClr val="425369"/>
                </a:solidFill>
                <a:latin typeface="Avenir Next"/>
              </a:defRPr>
            </a:pPr>
            <a:r>
              <a:rPr/>
              <a:t>the team composition requirements is slow and / a lower job level is required on a permanent basis, there will be a </a:t>
            </a:r>
          </a:p>
          <a:p>
            <a:pPr algn="l">
              <a:defRPr b="0" sz="1000">
                <a:solidFill>
                  <a:srgbClr val="425369"/>
                </a:solidFill>
                <a:latin typeface="Avenir Next"/>
              </a:defRPr>
            </a:pPr>
            <a:r>
              <a:rPr/>
              <a:t>lag on the development of consistent collateral and training coming from the Impact Management Capability. This will </a:t>
            </a:r>
          </a:p>
          <a:p>
            <a:pPr algn="l">
              <a:defRPr b="0" sz="1000">
                <a:solidFill>
                  <a:srgbClr val="425369"/>
                </a:solidFill>
                <a:latin typeface="Avenir Next"/>
              </a:defRPr>
            </a:pPr>
            <a:r>
              <a:rPr/>
              <a:t>have a knock-on effect on implementation of impact measurement. ​A partner could assist initially to identify and / </a:t>
            </a:r>
          </a:p>
          <a:p>
            <a:pPr algn="l">
              <a:defRPr b="0" sz="1000">
                <a:solidFill>
                  <a:srgbClr val="425369"/>
                </a:solidFill>
                <a:latin typeface="Avenir Next"/>
              </a:defRPr>
            </a:pPr>
            <a:r>
              <a:rPr/>
              <a:t>develop specific standardised collateral (templates, tools, processes and training) to equip teams within the organization. </a:t>
            </a:r>
          </a:p>
          <a:p>
            <a:pPr algn="l">
              <a:defRPr b="0" sz="1000">
                <a:solidFill>
                  <a:srgbClr val="425369"/>
                </a:solidFill>
                <a:latin typeface="Avenir Next"/>
              </a:defRPr>
            </a:pPr>
            <a:r>
              <a:rPr/>
              <a:t>In line with stated objectives, talent within the Impact Management Capability would also need to develop capacity to </a:t>
            </a:r>
          </a:p>
          <a:p>
            <a:pPr algn="l">
              <a:defRPr b="0" sz="1000">
                <a:solidFill>
                  <a:srgbClr val="425369"/>
                </a:solidFill>
                <a:latin typeface="Avenir Next"/>
              </a:defRPr>
            </a:pPr>
            <a:r>
              <a:rPr/>
              <a:t>maintain and improve this over time and serve the growth and needs of the organization (consideration for developing </a:t>
            </a:r>
          </a:p>
          <a:p>
            <a:pPr algn="l">
              <a:defRPr b="0" sz="1000">
                <a:solidFill>
                  <a:srgbClr val="425369"/>
                </a:solidFill>
                <a:latin typeface="Avenir Next"/>
              </a:defRPr>
            </a:pPr>
            <a:r>
              <a:rPr/>
              <a:t>job profiles).</a:t>
            </a:r>
          </a:p>
        </p:txBody>
      </p:sp>
      <p:sp>
        <p:nvSpPr>
          <p:cNvPr id="8" name="TextBox 7"/>
          <p:cNvSpPr txBox="1"/>
          <p:nvPr/>
        </p:nvSpPr>
        <p:spPr>
          <a:xfrm>
            <a:off x="1828800" y="3474720"/>
            <a:ext cx="6400800" cy="914400"/>
          </a:xfrm>
          <a:prstGeom prst="rect">
            <a:avLst/>
          </a:prstGeom>
          <a:noFill/>
        </p:spPr>
        <p:txBody>
          <a:bodyPr wrap="none">
            <a:spAutoFit/>
          </a:bodyPr>
          <a:lstStyle/>
          <a:p>
            <a:pPr algn="l">
              <a:defRPr b="0" sz="1000">
                <a:solidFill>
                  <a:srgbClr val="425369"/>
                </a:solidFill>
                <a:latin typeface="Avenir Next"/>
              </a:defRPr>
            </a:pPr>
            <a:r>
              <a:rPr/>
              <a:t>Work with HR to implement individual Impact Performance to accommodate for alignment of individual scorecards and </a:t>
            </a:r>
          </a:p>
          <a:p>
            <a:pPr algn="l">
              <a:defRPr b="0" sz="1000">
                <a:solidFill>
                  <a:srgbClr val="425369"/>
                </a:solidFill>
                <a:latin typeface="Avenir Next"/>
              </a:defRPr>
            </a:pPr>
            <a:r>
              <a:rPr/>
              <a:t>performance management to the Impact Strategy. This can be a broader exercise for the way individual performance is </a:t>
            </a:r>
          </a:p>
          <a:p>
            <a:pPr algn="l">
              <a:defRPr b="0" sz="1000">
                <a:solidFill>
                  <a:srgbClr val="425369"/>
                </a:solidFill>
                <a:latin typeface="Avenir Next"/>
              </a:defRPr>
            </a:pPr>
            <a:r>
              <a:rPr/>
              <a:t>considered within.​ Develop a plan to execute and integrate this  approach - including required communications and </a:t>
            </a:r>
          </a:p>
          <a:p>
            <a:pPr algn="l">
              <a:defRPr b="0" sz="1000">
                <a:solidFill>
                  <a:srgbClr val="425369"/>
                </a:solidFill>
                <a:latin typeface="Avenir Next"/>
              </a:defRPr>
            </a:pPr>
            <a:r>
              <a:rPr/>
              <a:t>training of talent across all levels of the organization to co-create aligned individual scorecards and performance </a:t>
            </a:r>
          </a:p>
          <a:p>
            <a:pPr algn="l">
              <a:defRPr b="0" sz="1000">
                <a:solidFill>
                  <a:srgbClr val="425369"/>
                </a:solidFill>
                <a:latin typeface="Avenir Next"/>
              </a:defRPr>
            </a:pPr>
            <a:r>
              <a:rPr/>
              <a:t>management processes accordingly.</a:t>
            </a:r>
          </a:p>
        </p:txBody>
      </p:sp>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C6CB3A64-6D81-853D-E393-159EAAC1BC29}"/>
              </a:ext>
            </a:extLst>
          </p:cNvPr>
          <p:cNvGraphicFramePr>
            <a:graphicFrameLocks noGrp="1"/>
          </p:cNvGraphicFramePr>
          <p:nvPr>
            <p:extLst>
              <p:ext uri="{D42A27DB-BD31-4B8C-83A1-F6EECF244321}">
                <p14:modId xmlns:p14="http://schemas.microsoft.com/office/powerpoint/2010/main" val="1629506318"/>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1" name="Text Placeholder 4">
            <a:extLst>
              <a:ext uri="{FF2B5EF4-FFF2-40B4-BE49-F238E27FC236}">
                <a16:creationId xmlns:a16="http://schemas.microsoft.com/office/drawing/2014/main" id="{93B808E1-D800-EF86-068A-17931AAF324F}"/>
              </a:ext>
            </a:extLst>
          </p:cNvPr>
          <p:cNvSpPr txBox="1">
            <a:spLocks/>
          </p:cNvSpPr>
          <p:nvPr/>
        </p:nvSpPr>
        <p:spPr>
          <a:xfrm>
            <a:off x="384047" y="76563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Talent dimension. </a:t>
            </a:r>
            <a:endParaRPr lang="en-GB" sz="1200" dirty="0"/>
          </a:p>
        </p:txBody>
      </p:sp>
      <p:sp>
        <p:nvSpPr>
          <p:cNvPr id="12" name="TextBox 11"/>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If an existing senior leadership team member does not have relevant skills, qualifications and expertise in Impact </a:t>
            </a:r>
          </a:p>
          <a:p>
            <a:pPr algn="l">
              <a:defRPr b="0" sz="1000">
                <a:solidFill>
                  <a:srgbClr val="425369"/>
                </a:solidFill>
                <a:latin typeface="Avenir Next"/>
              </a:defRPr>
            </a:pPr>
            <a:r>
              <a:rPr/>
              <a:t>Management, an additional role (this may include advisory capacity in the early stages) should be created and </a:t>
            </a:r>
          </a:p>
          <a:p>
            <a:pPr algn="l">
              <a:defRPr b="0" sz="1000">
                <a:solidFill>
                  <a:srgbClr val="425369"/>
                </a:solidFill>
                <a:latin typeface="Avenir Next"/>
              </a:defRPr>
            </a:pPr>
            <a:r>
              <a:rPr/>
              <a:t>planned for incorporation into the structure. ​In conjunction with Process development recommendations, develop </a:t>
            </a:r>
          </a:p>
          <a:p>
            <a:pPr algn="l">
              <a:defRPr b="0" sz="1000">
                <a:solidFill>
                  <a:srgbClr val="425369"/>
                </a:solidFill>
                <a:latin typeface="Avenir Next"/>
              </a:defRPr>
            </a:pPr>
            <a:r>
              <a:rPr/>
              <a:t>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the high-level processes this </a:t>
            </a:r>
          </a:p>
          <a:p>
            <a:pPr algn="l">
              <a:defRPr b="0" sz="1000">
                <a:solidFill>
                  <a:srgbClr val="425369"/>
                </a:solidFill>
                <a:latin typeface="Avenir Next"/>
              </a:defRPr>
            </a:pPr>
            <a:r>
              <a:rPr/>
              <a:t>capability will need to lead in order to fulfil the purpose and stakeholder needs; determine the responsibility </a:t>
            </a:r>
          </a:p>
          <a:p>
            <a:pPr algn="l">
              <a:defRPr b="0" sz="1000">
                <a:solidFill>
                  <a:srgbClr val="425369"/>
                </a:solidFill>
                <a:latin typeface="Avenir Next"/>
              </a:defRPr>
            </a:pPr>
            <a:r>
              <a:rPr/>
              <a:t>assignment framework PACE. This provides a clear view of the different roles that are required, and in conjunction </a:t>
            </a:r>
          </a:p>
          <a:p>
            <a:pPr algn="l">
              <a:defRPr b="0" sz="1000">
                <a:solidFill>
                  <a:srgbClr val="425369"/>
                </a:solidFill>
                <a:latin typeface="Avenir Next"/>
              </a:defRPr>
            </a:pPr>
            <a:r>
              <a:rPr/>
              <a:t>with consideration of volume of work, can inform the number of people that may be required to fulfil these roles. </a:t>
            </a:r>
          </a:p>
        </p:txBody>
      </p:sp>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1662394663"/>
              </p:ext>
            </p:extLst>
          </p:nvPr>
        </p:nvGraphicFramePr>
        <p:xfrm>
          <a:off x="391647" y="1199586"/>
          <a:ext cx="9386915" cy="297180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10" name="TextBox 9"/>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a capability design process to develop the capability by unpacking: the ‘job-to-be-done’ by the Impact Management </a:t>
            </a:r>
          </a:p>
          <a:p>
            <a:pPr algn="l">
              <a:defRPr b="0" sz="1000">
                <a:solidFill>
                  <a:srgbClr val="425369"/>
                </a:solidFill>
                <a:latin typeface="Avenir Next"/>
              </a:defRPr>
            </a:pPr>
            <a:r>
              <a:rPr/>
              <a:t>Capability; defining the capability model (including the Impact Management sub-capabilities needed); define the boundaries </a:t>
            </a:r>
          </a:p>
          <a:p>
            <a:pPr algn="l">
              <a:defRPr b="0" sz="1000">
                <a:solidFill>
                  <a:srgbClr val="425369"/>
                </a:solidFill>
                <a:latin typeface="Avenir Next"/>
              </a:defRPr>
            </a:pPr>
            <a:r>
              <a:rPr/>
              <a:t>of the Impact Management Capability (what it does do and what it doesn’t do); identify and define the high-level processes </a:t>
            </a:r>
          </a:p>
          <a:p>
            <a:pPr algn="l">
              <a:defRPr b="0" sz="1000">
                <a:solidFill>
                  <a:srgbClr val="425369"/>
                </a:solidFill>
                <a:latin typeface="Avenir Next"/>
              </a:defRPr>
            </a:pPr>
            <a:r>
              <a:rPr/>
              <a:t>this capability will need to lead in order to fulfil the purpose and stakeholder needs; determine the responsibility assignment </a:t>
            </a:r>
          </a:p>
          <a:p>
            <a:pPr algn="l">
              <a:defRPr b="0" sz="1000">
                <a:solidFill>
                  <a:srgbClr val="425369"/>
                </a:solidFill>
                <a:latin typeface="Avenir Next"/>
              </a:defRPr>
            </a:pPr>
            <a:r>
              <a:rPr/>
              <a:t>framework PACE. See example of PACE application. The capability design process above will assist to inform the development </a:t>
            </a:r>
          </a:p>
          <a:p>
            <a:pPr algn="l">
              <a:defRPr b="0" sz="1000">
                <a:solidFill>
                  <a:srgbClr val="425369"/>
                </a:solidFill>
                <a:latin typeface="Avenir Next"/>
              </a:defRPr>
            </a:pPr>
            <a:r>
              <a:rPr/>
              <a:t>of role profiles (based on PACE); and workplans.​ </a:t>
            </a:r>
          </a:p>
        </p:txBody>
      </p:sp>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4042191511"/>
              </p:ext>
            </p:extLst>
          </p:nvPr>
        </p:nvGraphicFramePr>
        <p:xfrm>
          <a:off x="391647" y="1199586"/>
          <a:ext cx="9386915" cy="283464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
        <p:nvSpPr>
          <p:cNvPr id="8" name="TextBox 7"/>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Develop enabling capabilities such as IT to determine where data needs to end up to ensure it can be accessed and used by </a:t>
            </a:r>
          </a:p>
          <a:p>
            <a:pPr algn="l">
              <a:defRPr b="0" sz="1000">
                <a:solidFill>
                  <a:srgbClr val="425369"/>
                </a:solidFill>
                <a:latin typeface="Avenir Next"/>
              </a:defRPr>
            </a:pPr>
            <a:r>
              <a:rPr/>
              <a:t>the right people at the right time, e.g. decision-makers and those who are contributing to, learning about and improving the </a:t>
            </a:r>
          </a:p>
          <a:p>
            <a:pPr algn="l">
              <a:defRPr b="0" sz="1000">
                <a:solidFill>
                  <a:srgbClr val="425369"/>
                </a:solidFill>
                <a:latin typeface="Avenir Next"/>
              </a:defRPr>
            </a:pPr>
            <a:r>
              <a:rPr/>
              <a:t>work of the organization and / programmes. Utilise the Impact Measurement and Reporting Frameworks (once developed) </a:t>
            </a:r>
          </a:p>
          <a:p>
            <a:pPr algn="l">
              <a:defRPr b="0" sz="1000">
                <a:solidFill>
                  <a:srgbClr val="425369"/>
                </a:solidFill>
                <a:latin typeface="Avenir Next"/>
              </a:defRPr>
            </a:pPr>
            <a:r>
              <a:rPr/>
              <a:t>to review and / identify the data access needs and timing that users have to inform the above. A review of user requirements </a:t>
            </a:r>
          </a:p>
          <a:p>
            <a:pPr algn="l">
              <a:defRPr b="0" sz="1000">
                <a:solidFill>
                  <a:srgbClr val="425369"/>
                </a:solidFill>
                <a:latin typeface="Avenir Next"/>
              </a:defRPr>
            </a:pPr>
            <a:r>
              <a:rPr/>
              <a:t>will inform data architecture and supporting processes for future. ​Ensure any data access rights / requirements are identified </a:t>
            </a:r>
          </a:p>
          <a:p>
            <a:pPr algn="l">
              <a:defRPr b="0" sz="1000">
                <a:solidFill>
                  <a:srgbClr val="425369"/>
                </a:solidFill>
                <a:latin typeface="Avenir Next"/>
              </a:defRPr>
            </a:pPr>
            <a:r>
              <a:rPr/>
              <a:t>and planned for (may include policies and access controls to protect data assets and meet regulatory requirements) with </a:t>
            </a:r>
          </a:p>
          <a:p>
            <a:pPr algn="l">
              <a:defRPr b="0" sz="1000">
                <a:solidFill>
                  <a:srgbClr val="425369"/>
                </a:solidFill>
                <a:latin typeface="Avenir Next"/>
              </a:defRPr>
            </a:pPr>
            <a:r>
              <a:rPr/>
              <a:t>appropriate systems, processes and people to remove bottlenecks to information access. ​</a:t>
            </a:r>
          </a:p>
        </p:txBody>
      </p:sp>
      <p:sp>
        <p:nvSpPr>
          <p:cNvPr id="9" name="TextBox 8"/>
          <p:cNvSpPr txBox="1"/>
          <p:nvPr/>
        </p:nvSpPr>
        <p:spPr>
          <a:xfrm>
            <a:off x="1828800" y="2926080"/>
            <a:ext cx="6400800" cy="914400"/>
          </a:xfrm>
          <a:prstGeom prst="rect">
            <a:avLst/>
          </a:prstGeom>
          <a:noFill/>
        </p:spPr>
        <p:txBody>
          <a:bodyPr wrap="none">
            <a:spAutoFit/>
          </a:bodyPr>
          <a:lstStyle/>
          <a:p>
            <a:pPr algn="l">
              <a:defRPr b="0" sz="1000">
                <a:solidFill>
                  <a:srgbClr val="425369"/>
                </a:solidFill>
                <a:latin typeface="Avenir Next"/>
              </a:defRPr>
            </a:pPr>
            <a:r>
              <a:rPr/>
              <a:t>Define and develop data collection tools, types of data collected and processes using the Impact Strategy and Impact </a:t>
            </a:r>
          </a:p>
          <a:p>
            <a:pPr algn="l">
              <a:defRPr b="0" sz="1000">
                <a:solidFill>
                  <a:srgbClr val="425369"/>
                </a:solidFill>
                <a:latin typeface="Avenir Next"/>
              </a:defRPr>
            </a:pPr>
            <a:r>
              <a:rPr/>
              <a:t>Measurement framework to select fit-for-purpose and fit-for context mix of tools, data types (and range to support </a:t>
            </a:r>
          </a:p>
          <a:p>
            <a:pPr algn="l">
              <a:defRPr b="0" sz="1000">
                <a:solidFill>
                  <a:srgbClr val="425369"/>
                </a:solidFill>
                <a:latin typeface="Avenir Next"/>
              </a:defRPr>
            </a:pPr>
            <a:r>
              <a:rPr/>
              <a:t>triangulation and participation), methods and processes. Progress discussions on Data Tools and Methodologies to support </a:t>
            </a:r>
          </a:p>
          <a:p>
            <a:pPr algn="l">
              <a:defRPr b="0" sz="1000">
                <a:solidFill>
                  <a:srgbClr val="425369"/>
                </a:solidFill>
                <a:latin typeface="Avenir Next"/>
              </a:defRPr>
            </a:pPr>
            <a:r>
              <a:rPr/>
              <a:t>primary data gathering.  </a:t>
            </a:r>
          </a:p>
        </p:txBody>
      </p:sp>
      <p:sp>
        <p:nvSpPr>
          <p:cNvPr id="10" name="TextBox 9"/>
          <p:cNvSpPr txBox="1"/>
          <p:nvPr/>
        </p:nvSpPr>
        <p:spPr>
          <a:xfrm>
            <a:off x="1828800" y="4023360"/>
            <a:ext cx="6400800" cy="914400"/>
          </a:xfrm>
          <a:prstGeom prst="rect">
            <a:avLst/>
          </a:prstGeom>
          <a:noFill/>
        </p:spPr>
        <p:txBody>
          <a:bodyPr wrap="none">
            <a:spAutoFit/>
          </a:bodyPr>
          <a:lstStyle/>
          <a:p>
            <a:pPr algn="l">
              <a:defRPr b="0" sz="1000">
                <a:solidFill>
                  <a:srgbClr val="425369"/>
                </a:solidFill>
                <a:latin typeface="Avenir Next"/>
              </a:defRPr>
            </a:pPr>
            <a:r>
              <a:rPr/>
              <a:t>Identify the impact data architecture – the models, rules, and policies that will govern how impact data is captured, processed </a:t>
            </a:r>
          </a:p>
          <a:p>
            <a:pPr algn="l">
              <a:defRPr b="0" sz="1000">
                <a:solidFill>
                  <a:srgbClr val="425369"/>
                </a:solidFill>
                <a:latin typeface="Avenir Next"/>
              </a:defRPr>
            </a:pPr>
            <a:r>
              <a:rPr/>
              <a:t>and stored. ​Identify data quality and minimum standards to ensure results are an accurate reflection of what has occurred.</a:t>
            </a:r>
          </a:p>
        </p:txBody>
      </p:sp>
    </p:spTree>
    <p:extLst>
      <p:ext uri="{BB962C8B-B14F-4D97-AF65-F5344CB8AC3E}">
        <p14:creationId xmlns:p14="http://schemas.microsoft.com/office/powerpoint/2010/main" val="33650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91F3B075-9FAA-11D1-7562-9CD6A9EFD2CF}"/>
              </a:ext>
            </a:extLst>
          </p:cNvPr>
          <p:cNvGraphicFramePr>
            <a:graphicFrameLocks noGrp="1"/>
          </p:cNvGraphicFramePr>
          <p:nvPr>
            <p:extLst>
              <p:ext uri="{D42A27DB-BD31-4B8C-83A1-F6EECF244321}">
                <p14:modId xmlns:p14="http://schemas.microsoft.com/office/powerpoint/2010/main" val="3979255580"/>
              </p:ext>
            </p:extLst>
          </p:nvPr>
        </p:nvGraphicFramePr>
        <p:xfrm>
          <a:off x="384047" y="1193872"/>
          <a:ext cx="9464041" cy="3938574"/>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64393">
                <a:tc>
                  <a:txBody>
                    <a:bodyPr/>
                    <a:lstStyle/>
                    <a:p>
                      <a:pPr>
                        <a:lnSpc>
                          <a:spcPct val="120000"/>
                        </a:lnSpc>
                      </a:pPr>
                      <a:r>
                        <a:rPr lang="en-GB" sz="1200" b="0" dirty="0">
                          <a:solidFill>
                            <a:schemeClr val="bg1"/>
                          </a:solidFill>
                          <a:latin typeface="Avenir Next" panose="020B0503020202020204" pitchFamily="34" charset="0"/>
                        </a:rPr>
                        <a:t>DATA COLLECTION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9" name="Text Placeholder 4">
            <a:extLst>
              <a:ext uri="{FF2B5EF4-FFF2-40B4-BE49-F238E27FC236}">
                <a16:creationId xmlns:a16="http://schemas.microsoft.com/office/drawing/2014/main" id="{B3A13E59-71B1-4247-F0E6-56DFAD99F007}"/>
              </a:ext>
            </a:extLst>
          </p:cNvPr>
          <p:cNvSpPr txBox="1">
            <a:spLocks/>
          </p:cNvSpPr>
          <p:nvPr/>
        </p:nvSpPr>
        <p:spPr>
          <a:xfrm>
            <a:off x="384047" y="763024"/>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Data dimension. </a:t>
            </a:r>
            <a:endParaRPr lang="en-GB" sz="1200" dirty="0"/>
          </a:p>
        </p:txBody>
      </p:sp>
    </p:spTree>
    <p:extLst>
      <p:ext uri="{BB962C8B-B14F-4D97-AF65-F5344CB8AC3E}">
        <p14:creationId xmlns:p14="http://schemas.microsoft.com/office/powerpoint/2010/main" val="410708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pic>
        <p:nvPicPr>
          <p:cNvPr id="7" name="Picture 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19459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7" name="TextBox 1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well-defined indicators that are consistent (build time series data to track and understand performance </a:t>
            </a:r>
          </a:p>
          <a:p>
            <a:pPr algn="l">
              <a:defRPr b="0" sz="1000">
                <a:solidFill>
                  <a:srgbClr val="425369"/>
                </a:solidFill>
                <a:latin typeface="Avenir Next"/>
              </a:defRPr>
            </a:pPr>
            <a:r>
              <a:rPr/>
              <a:t>over time), and clearly stated with specific parameters within the Impact Measurement Framework (IMF)  – for each level of the </a:t>
            </a:r>
          </a:p>
          <a:p>
            <a:pPr algn="l">
              <a:defRPr b="0" sz="1000">
                <a:solidFill>
                  <a:srgbClr val="425369"/>
                </a:solidFill>
                <a:latin typeface="Avenir Next"/>
              </a:defRPr>
            </a:pPr>
            <a:r>
              <a:rPr/>
              <a:t>Theory of Change. See the example Impact Measurement framework overview to guide the type of information typically</a:t>
            </a:r>
          </a:p>
          <a:p>
            <a:pPr algn="l">
              <a:defRPr b="0" sz="1000">
                <a:solidFill>
                  <a:srgbClr val="425369"/>
                </a:solidFill>
                <a:latin typeface="Avenir Next"/>
              </a:defRPr>
            </a:pPr>
            <a:r>
              <a:rPr/>
              <a:t> included in the Impact Measurement Framework. Ensure all new ‘programmes’ (and / communities operating in) have aligned </a:t>
            </a:r>
          </a:p>
          <a:p>
            <a:pPr algn="l">
              <a:defRPr b="0" sz="1000">
                <a:solidFill>
                  <a:srgbClr val="425369"/>
                </a:solidFill>
                <a:latin typeface="Avenir Next"/>
              </a:defRPr>
            </a:pPr>
            <a:r>
              <a:rPr/>
              <a:t>Impact Measurement Frameworks as they are built out and are incorporated end-to-end. Include stakeholder engagement in </a:t>
            </a:r>
          </a:p>
          <a:p>
            <a:pPr algn="l">
              <a:defRPr b="0" sz="1000">
                <a:solidFill>
                  <a:srgbClr val="425369"/>
                </a:solidFill>
                <a:latin typeface="Avenir Next"/>
              </a:defRPr>
            </a:pPr>
            <a:r>
              <a:rPr/>
              <a:t>the process to ensure measures identified are practical and you are able to collect the proposed data in practice. Combine this </a:t>
            </a:r>
          </a:p>
          <a:p>
            <a:pPr algn="l">
              <a:defRPr b="0" sz="1000">
                <a:solidFill>
                  <a:srgbClr val="425369"/>
                </a:solidFill>
                <a:latin typeface="Avenir Next"/>
              </a:defRPr>
            </a:pPr>
            <a:r>
              <a:rPr/>
              <a:t>stakeholder engagement with the selection of appropriate tools that are fit-for-context (i.e. relevant for the organization's </a:t>
            </a:r>
          </a:p>
          <a:p>
            <a:pPr algn="l">
              <a:defRPr b="0" sz="1000">
                <a:solidFill>
                  <a:srgbClr val="425369"/>
                </a:solidFill>
                <a:latin typeface="Avenir Next"/>
              </a:defRPr>
            </a:pPr>
            <a:r>
              <a:rPr/>
              <a:t>operating environment, stakeholders and capabilities) and fit-for-purpose.</a:t>
            </a:r>
          </a:p>
        </p:txBody>
      </p:sp>
      <p:sp>
        <p:nvSpPr>
          <p:cNvPr id="18" name="TextBox 17"/>
          <p:cNvSpPr txBox="1"/>
          <p:nvPr/>
        </p:nvSpPr>
        <p:spPr>
          <a:xfrm>
            <a:off x="1828800" y="2834640"/>
            <a:ext cx="6400800" cy="914400"/>
          </a:xfrm>
          <a:prstGeom prst="rect">
            <a:avLst/>
          </a:prstGeom>
          <a:noFill/>
        </p:spPr>
        <p:txBody>
          <a:bodyPr wrap="none">
            <a:spAutoFit/>
          </a:bodyPr>
          <a:lstStyle/>
          <a:p>
            <a:pPr algn="l">
              <a:defRPr b="0" sz="1000">
                <a:solidFill>
                  <a:srgbClr val="425369"/>
                </a:solidFill>
                <a:latin typeface="Avenir Next"/>
              </a:defRPr>
            </a:pPr>
            <a:r>
              <a:rPr/>
              <a:t>Finalize and implement the templates and training (see ”equipping” in Talent dimensions) required to socialise the Impact </a:t>
            </a:r>
          </a:p>
          <a:p>
            <a:pPr algn="l">
              <a:defRPr b="0" sz="1000">
                <a:solidFill>
                  <a:srgbClr val="425369"/>
                </a:solidFill>
                <a:latin typeface="Avenir Next"/>
              </a:defRPr>
            </a:pPr>
            <a:r>
              <a:rPr/>
              <a:t>Measurement framework and associated tools and processes across all levels of the organization and enable execution to </a:t>
            </a:r>
          </a:p>
          <a:p>
            <a:pPr algn="l">
              <a:defRPr b="0" sz="1000">
                <a:solidFill>
                  <a:srgbClr val="425369"/>
                </a:solidFill>
                <a:latin typeface="Avenir Next"/>
              </a:defRPr>
            </a:pPr>
            <a:r>
              <a:rPr/>
              <a:t>plan. Finalize and implement a plan for development of these consistent templates and training collateral (the comprehensive </a:t>
            </a:r>
          </a:p>
          <a:p>
            <a:pPr algn="l">
              <a:defRPr b="0" sz="1000">
                <a:solidFill>
                  <a:srgbClr val="425369"/>
                </a:solidFill>
                <a:latin typeface="Avenir Next"/>
              </a:defRPr>
            </a:pPr>
            <a:r>
              <a:rPr/>
              <a:t>set) and roll-out to support effective and consistent implementation. </a:t>
            </a:r>
          </a:p>
        </p:txBody>
      </p:sp>
    </p:spTree>
    <p:extLst>
      <p:ext uri="{BB962C8B-B14F-4D97-AF65-F5344CB8AC3E}">
        <p14:creationId xmlns:p14="http://schemas.microsoft.com/office/powerpoint/2010/main" val="503765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996724581"/>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Impact Measurement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Tools and Templates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
        <p:nvSpPr>
          <p:cNvPr id="7" name="TextBox 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the need for incorporating regular evaluation and evaluative thinking practice within the initiative. Identify Key evaluation </a:t>
            </a:r>
          </a:p>
          <a:p>
            <a:pPr algn="l">
              <a:defRPr b="0" sz="1000">
                <a:solidFill>
                  <a:srgbClr val="425369"/>
                </a:solidFill>
                <a:latin typeface="Avenir Next"/>
              </a:defRPr>
            </a:pPr>
            <a:r>
              <a:rPr/>
              <a:t>questions that can be embedded into reflective processes and applied to monitoring data resulting from execution of the Impact </a:t>
            </a:r>
          </a:p>
          <a:p>
            <a:pPr algn="l">
              <a:defRPr b="0" sz="1000">
                <a:solidFill>
                  <a:srgbClr val="425369"/>
                </a:solidFill>
                <a:latin typeface="Avenir Next"/>
              </a:defRPr>
            </a:pPr>
            <a:r>
              <a:rPr/>
              <a:t>Measurement Framework. </a:t>
            </a:r>
          </a:p>
        </p:txBody>
      </p:sp>
      <p:sp>
        <p:nvSpPr>
          <p:cNvPr id="8" name="TextBox 7"/>
          <p:cNvSpPr txBox="1"/>
          <p:nvPr/>
        </p:nvSpPr>
        <p:spPr>
          <a:xfrm>
            <a:off x="1828800" y="2560320"/>
            <a:ext cx="6400800" cy="914400"/>
          </a:xfrm>
          <a:prstGeom prst="rect">
            <a:avLst/>
          </a:prstGeom>
          <a:noFill/>
        </p:spPr>
        <p:txBody>
          <a:bodyPr wrap="none">
            <a:spAutoFit/>
          </a:bodyPr>
          <a:lstStyle/>
          <a:p>
            <a:pPr algn="l">
              <a:defRPr b="0" sz="1000">
                <a:solidFill>
                  <a:srgbClr val="425369"/>
                </a:solidFill>
                <a:latin typeface="Avenir Next"/>
              </a:defRPr>
            </a:pPr>
            <a:r>
              <a:rPr/>
              <a:t>Develop research strategy (the ‘job-to-be-done’ for research) as a sub-capability and what is required to meet the objectives </a:t>
            </a:r>
          </a:p>
          <a:p>
            <a:pPr algn="l">
              <a:defRPr b="0" sz="1000">
                <a:solidFill>
                  <a:srgbClr val="425369"/>
                </a:solidFill>
                <a:latin typeface="Avenir Next"/>
              </a:defRPr>
            </a:pPr>
            <a:r>
              <a:rPr/>
              <a:t>of the Impact Strategy, stakeholder needs, as well as prospective investor needs to build trust and confidence, and it turn, </a:t>
            </a:r>
          </a:p>
          <a:p>
            <a:pPr algn="l">
              <a:defRPr b="0" sz="1000">
                <a:solidFill>
                  <a:srgbClr val="425369"/>
                </a:solidFill>
                <a:latin typeface="Avenir Next"/>
              </a:defRPr>
            </a:pPr>
            <a:r>
              <a:rPr/>
              <a:t>mobilise resources. Defining the level of research required will assist to determine the level of internal capability required, also </a:t>
            </a:r>
          </a:p>
          <a:p>
            <a:pPr algn="l">
              <a:defRPr b="0" sz="1000">
                <a:solidFill>
                  <a:srgbClr val="425369"/>
                </a:solidFill>
                <a:latin typeface="Avenir Next"/>
              </a:defRPr>
            </a:pPr>
            <a:r>
              <a:rPr/>
              <a:t>consider research partnerships as a way to fulfil research requirements without scaling internal capacity. </a:t>
            </a:r>
          </a:p>
        </p:txBody>
      </p:sp>
    </p:spTree>
    <p:extLst>
      <p:ext uri="{BB962C8B-B14F-4D97-AF65-F5344CB8AC3E}">
        <p14:creationId xmlns:p14="http://schemas.microsoft.com/office/powerpoint/2010/main" val="3168982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3529471771"/>
              </p:ext>
            </p:extLst>
          </p:nvPr>
        </p:nvGraphicFramePr>
        <p:xfrm>
          <a:off x="384046" y="1193872"/>
          <a:ext cx="9464041" cy="3923021"/>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06889">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EVALUATION</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774181">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pic>
        <p:nvPicPr>
          <p:cNvPr id="7" name="Picture 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36527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7" name="TextBox 16"/>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Identify stakeholder reporting needs in relation to the Impact Strategy and IMF developed and associated timeframes (unlikely </a:t>
            </a:r>
          </a:p>
          <a:p>
            <a:pPr algn="l">
              <a:defRPr b="0" sz="1000">
                <a:solidFill>
                  <a:srgbClr val="425369"/>
                </a:solidFill>
                <a:latin typeface="Avenir Next"/>
              </a:defRPr>
            </a:pPr>
            <a:r>
              <a:rPr/>
              <a:t>given the range of stakeholders that automated reporting would be feasible and priority in year 1). ​Understand reporting </a:t>
            </a:r>
          </a:p>
          <a:p>
            <a:pPr algn="l">
              <a:defRPr b="0" sz="1000">
                <a:solidFill>
                  <a:srgbClr val="425369"/>
                </a:solidFill>
                <a:latin typeface="Avenir Next"/>
              </a:defRPr>
            </a:pPr>
            <a:r>
              <a:rPr/>
              <a:t>standards environment and implications. ​ </a:t>
            </a:r>
          </a:p>
        </p:txBody>
      </p:sp>
      <p:sp>
        <p:nvSpPr>
          <p:cNvPr id="18" name="TextBox 17"/>
          <p:cNvSpPr txBox="1"/>
          <p:nvPr/>
        </p:nvSpPr>
        <p:spPr>
          <a:xfrm>
            <a:off x="1828800" y="2468880"/>
            <a:ext cx="6400800" cy="914400"/>
          </a:xfrm>
          <a:prstGeom prst="rect">
            <a:avLst/>
          </a:prstGeom>
          <a:noFill/>
        </p:spPr>
        <p:txBody>
          <a:bodyPr wrap="none">
            <a:spAutoFit/>
          </a:bodyPr>
          <a:lstStyle/>
          <a:p>
            <a:pPr algn="l">
              <a:defRPr b="0" sz="1000">
                <a:solidFill>
                  <a:srgbClr val="425369"/>
                </a:solidFill>
                <a:latin typeface="Avenir Next"/>
              </a:defRPr>
            </a:pPr>
            <a:r>
              <a:rPr/>
              <a:t>​Select the standards that are relevant and develop plans for integration into processes, measurement, data and talent </a:t>
            </a:r>
          </a:p>
          <a:p>
            <a:pPr algn="l">
              <a:defRPr b="0" sz="1000">
                <a:solidFill>
                  <a:srgbClr val="425369"/>
                </a:solidFill>
                <a:latin typeface="Avenir Next"/>
              </a:defRPr>
            </a:pPr>
            <a:r>
              <a:rPr/>
              <a:t>competencies.​ Socialise reporting standards across the organization and relevant stakeholders to increase quality of </a:t>
            </a:r>
          </a:p>
          <a:p>
            <a:pPr algn="l">
              <a:defRPr b="0" sz="1000">
                <a:solidFill>
                  <a:srgbClr val="425369"/>
                </a:solidFill>
                <a:latin typeface="Avenir Next"/>
              </a:defRPr>
            </a:pPr>
            <a:r>
              <a:rPr/>
              <a:t>communication and materiality of disclosures. </a:t>
            </a:r>
          </a:p>
        </p:txBody>
      </p:sp>
    </p:spTree>
    <p:extLst>
      <p:ext uri="{BB962C8B-B14F-4D97-AF65-F5344CB8AC3E}">
        <p14:creationId xmlns:p14="http://schemas.microsoft.com/office/powerpoint/2010/main" val="336656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850830535"/>
              </p:ext>
            </p:extLst>
          </p:nvPr>
        </p:nvGraphicFramePr>
        <p:xfrm>
          <a:off x="384047" y="1193871"/>
          <a:ext cx="9464041" cy="402490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2149522">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FRAMEWORK</a:t>
                      </a:r>
                      <a:endParaRPr lang="en-GB" sz="1200" b="1"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875378">
                <a:tc>
                  <a:txBody>
                    <a:bodyPr/>
                    <a:lstStyle/>
                    <a:p>
                      <a:pPr>
                        <a:lnSpc>
                          <a:spcPct val="120000"/>
                        </a:lnSpc>
                      </a:pPr>
                      <a:r>
                        <a:rPr lang="en-GB" sz="1200" b="1" i="0" u="none" strike="noStrike" cap="all" baseline="0" dirty="0">
                          <a:solidFill>
                            <a:schemeClr val="bg1"/>
                          </a:solidFill>
                          <a:latin typeface="Avenir Next Ultra Light" panose="020B0203020202020204" pitchFamily="34" charset="77"/>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pic>
        <p:nvPicPr>
          <p:cNvPr id="7" name="Picture 6"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14165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extLst>
                    <a:ext uri="{A12FA001-AC4F-418D-AE19-62706E023703}">
                      <ahyp:hlinkClr xmlns:ahyp="http://schemas.microsoft.com/office/drawing/2018/hyperlinkcolor" val="tx"/>
                    </a:ext>
                  </a:extLst>
                </a:hlinkClick>
              </a:rPr>
              <a:t>summary roadmap </a:t>
            </a:r>
            <a:r>
              <a:rPr lang="en-GB" dirty="0"/>
              <a:t>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 action="ppaction://noaction">
                  <a:extLst>
                    <a:ext uri="{A12FA001-AC4F-418D-AE19-62706E023703}">
                      <ahyp:hlinkClr xmlns:ahyp="http://schemas.microsoft.com/office/drawing/2018/hyperlinkcolor" val="tx"/>
                    </a:ext>
                  </a:extLst>
                </a:hlinkClick>
              </a:rPr>
              <a:t>capability maturity model </a:t>
            </a:r>
            <a:r>
              <a:rPr lang="en-GB" dirty="0"/>
              <a:t>used; the </a:t>
            </a:r>
            <a:r>
              <a:rPr lang="en-GB" dirty="0">
                <a:hlinkClick r:id="" action="ppaction://noaction">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 action="ppaction://noaction">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
        <p:nvSpPr>
          <p:cNvPr id="16" name="TextBox 15"/>
          <p:cNvSpPr txBox="1"/>
          <p:nvPr/>
        </p:nvSpPr>
        <p:spPr>
          <a:xfrm>
            <a:off x="1828800" y="1188720"/>
            <a:ext cx="6400800" cy="914400"/>
          </a:xfrm>
          <a:prstGeom prst="rect">
            <a:avLst/>
          </a:prstGeom>
          <a:noFill/>
        </p:spPr>
        <p:txBody>
          <a:bodyPr wrap="none">
            <a:spAutoFit/>
          </a:bodyPr>
          <a:lstStyle/>
          <a:p>
            <a:pPr algn="l">
              <a:defRPr b="0" sz="1000">
                <a:solidFill>
                  <a:srgbClr val="425369"/>
                </a:solidFill>
                <a:latin typeface="Avenir Next"/>
              </a:defRPr>
            </a:pPr>
            <a:r>
              <a:rPr/>
              <a:t>Implement the identified relevant tools and / applications and identify the best practices for use. Evaluation of tools and / </a:t>
            </a:r>
          </a:p>
          <a:p>
            <a:pPr algn="l">
              <a:defRPr b="0" sz="1000">
                <a:solidFill>
                  <a:srgbClr val="425369"/>
                </a:solidFill>
                <a:latin typeface="Avenir Next"/>
              </a:defRPr>
            </a:pPr>
            <a:r>
              <a:rPr/>
              <a:t>applications is set up. </a:t>
            </a:r>
          </a:p>
        </p:txBody>
      </p:sp>
    </p:spTree>
    <p:extLst>
      <p:ext uri="{BB962C8B-B14F-4D97-AF65-F5344CB8AC3E}">
        <p14:creationId xmlns:p14="http://schemas.microsoft.com/office/powerpoint/2010/main" val="2393777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823825285"/>
              </p:ext>
            </p:extLst>
          </p:nvPr>
        </p:nvGraphicFramePr>
        <p:xfrm>
          <a:off x="384047" y="1230200"/>
          <a:ext cx="9464041" cy="1767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43</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Test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1243584" y="1065276"/>
            <a:ext cx="1828800" cy="457200"/>
          </a:xfrm>
          <a:prstGeom prst="rect">
            <a:avLst/>
          </a:prstGeom>
          <a:noFill/>
        </p:spPr>
        <p:txBody>
          <a:bodyPr wrap="none">
            <a:spAutoFit/>
          </a:bodyPr>
          <a:lstStyle/>
          <a:p>
            <a:pPr algn="l">
              <a:defRPr b="0" sz="1050">
                <a:solidFill>
                  <a:srgbClr val="425369"/>
                </a:solidFill>
                <a:latin typeface="Avenir Next"/>
              </a:defRPr>
            </a:pPr>
            <a:r>
              <a:rPr/>
              <a:t>Capability Purpose, Equipping, Processes, Responsibility  Framework, Data Quality, Evaluation, and Reporting Framework.</a:t>
            </a:r>
          </a:p>
        </p:txBody>
      </p:sp>
      <p:sp>
        <p:nvSpPr>
          <p:cNvPr id="12" name="TextBox 11"/>
          <p:cNvSpPr txBox="1"/>
          <p:nvPr/>
        </p:nvSpPr>
        <p:spPr>
          <a:xfrm>
            <a:off x="548640" y="1234440"/>
            <a:ext cx="1828800" cy="457200"/>
          </a:xfrm>
          <a:prstGeom prst="rect">
            <a:avLst/>
          </a:prstGeom>
          <a:noFill/>
        </p:spPr>
        <p:txBody>
          <a:bodyPr wrap="none">
            <a:spAutoFit/>
          </a:bodyPr>
          <a:lstStyle/>
          <a:p>
            <a:pPr algn="l">
              <a:defRPr b="0" sz="1050">
                <a:solidFill>
                  <a:srgbClr val="425369"/>
                </a:solidFill>
                <a:latin typeface="Avenir Next"/>
              </a:defRPr>
            </a:pP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
        <p:nvSpPr>
          <p:cNvPr id="14" name="TextBox 13"/>
          <p:cNvSpPr txBox="1"/>
          <p:nvPr/>
        </p:nvSpPr>
        <p:spPr>
          <a:xfrm>
            <a:off x="731520" y="1554480"/>
            <a:ext cx="6400800" cy="914400"/>
          </a:xfrm>
          <a:prstGeom prst="rect">
            <a:avLst/>
          </a:prstGeom>
          <a:noFill/>
        </p:spPr>
        <p:txBody>
          <a:bodyPr wrap="none">
            <a:spAutoFit/>
          </a:bodyPr>
          <a:lstStyle/>
          <a:p>
            <a:pPr algn="l">
              <a:defRPr b="0" sz="1000">
                <a:solidFill>
                  <a:srgbClr val="425369"/>
                </a:solidFill>
                <a:latin typeface="Avenir Next"/>
              </a:defRPr>
            </a:pPr>
            <a:r>
              <a:rPr/>
              <a:t>Refine, and finalise Impact Strategy (e.g. Theory of Change).</a:t>
            </a:r>
          </a:p>
        </p:txBody>
      </p:sp>
      <p:sp>
        <p:nvSpPr>
          <p:cNvPr id="15" name="TextBox 14"/>
          <p:cNvSpPr txBox="1"/>
          <p:nvPr/>
        </p:nvSpPr>
        <p:spPr>
          <a:xfrm>
            <a:off x="731520" y="2011680"/>
            <a:ext cx="6400800" cy="914400"/>
          </a:xfrm>
          <a:prstGeom prst="rect">
            <a:avLst/>
          </a:prstGeom>
          <a:noFill/>
        </p:spPr>
        <p:txBody>
          <a:bodyPr wrap="none">
            <a:spAutoFit/>
          </a:bodyPr>
          <a:lstStyle/>
          <a:p>
            <a:pPr algn="l">
              <a:defRPr b="0" sz="1000">
                <a:solidFill>
                  <a:srgbClr val="425369"/>
                </a:solidFill>
                <a:latin typeface="Avenir Next"/>
              </a:defRPr>
            </a:pPr>
            <a:r>
              <a:rPr/>
              <a:t>Identify and develop relevant tools (e.g. data collection tools)  to implement your mesurement framework. </a:t>
            </a:r>
          </a:p>
        </p:txBody>
      </p:sp>
      <p:sp>
        <p:nvSpPr>
          <p:cNvPr id="16" name="TextBox 15"/>
          <p:cNvSpPr txBox="1"/>
          <p:nvPr/>
        </p:nvSpPr>
        <p:spPr>
          <a:xfrm>
            <a:off x="731520" y="24688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data quality standards, frameworks, methods and supporting processes in line with Impact Measurement Framework.</a:t>
            </a:r>
          </a:p>
        </p:txBody>
      </p:sp>
      <p:sp>
        <p:nvSpPr>
          <p:cNvPr id="17" name="TextBox 16"/>
          <p:cNvSpPr txBox="1"/>
          <p:nvPr/>
        </p:nvSpPr>
        <p:spPr>
          <a:xfrm>
            <a:off x="731520" y="2926080"/>
            <a:ext cx="6400800" cy="914400"/>
          </a:xfrm>
          <a:prstGeom prst="rect">
            <a:avLst/>
          </a:prstGeom>
          <a:noFill/>
        </p:spPr>
        <p:txBody>
          <a:bodyPr wrap="none">
            <a:spAutoFit/>
          </a:bodyPr>
          <a:lstStyle/>
          <a:p>
            <a:pPr algn="l">
              <a:defRPr b="0" sz="1000">
                <a:solidFill>
                  <a:srgbClr val="425369"/>
                </a:solidFill>
                <a:latin typeface="Avenir Next"/>
              </a:defRPr>
            </a:pPr>
            <a:r>
              <a:rPr/>
              <a:t>Develop  and deploy standards collateral, templates and training to enable internal team and stakeholders to implement Impact </a:t>
            </a:r>
          </a:p>
          <a:p>
            <a:pPr algn="l">
              <a:defRPr b="0" sz="1000">
                <a:solidFill>
                  <a:srgbClr val="425369"/>
                </a:solidFill>
                <a:latin typeface="Avenir Next"/>
              </a:defRPr>
            </a:pPr>
            <a:r>
              <a:rPr/>
              <a:t>Management capability.</a:t>
            </a:r>
          </a:p>
        </p:txBody>
      </p:sp>
      <p:sp>
        <p:nvSpPr>
          <p:cNvPr id="18" name="TextBox 17"/>
          <p:cNvSpPr txBox="1"/>
          <p:nvPr/>
        </p:nvSpPr>
        <p:spPr>
          <a:xfrm>
            <a:off x="731520" y="3383280"/>
            <a:ext cx="6400800" cy="914400"/>
          </a:xfrm>
          <a:prstGeom prst="rect">
            <a:avLst/>
          </a:prstGeom>
          <a:noFill/>
        </p:spPr>
        <p:txBody>
          <a:bodyPr wrap="none">
            <a:spAutoFit/>
          </a:bodyPr>
          <a:lstStyle/>
          <a:p>
            <a:pPr algn="l">
              <a:defRPr b="0" sz="1000">
                <a:solidFill>
                  <a:srgbClr val="425369"/>
                </a:solidFill>
                <a:latin typeface="Avenir Next"/>
              </a:defRPr>
            </a:pPr>
            <a:r>
              <a:rPr/>
              <a:t>Define capability model; Identify and develop high-level processes lead by IM capability; Develop responsibility assignment framework (PACE).</a:t>
            </a:r>
          </a:p>
        </p:txBody>
      </p:sp>
      <p:sp>
        <p:nvSpPr>
          <p:cNvPr id="19" name="TextBox 18"/>
          <p:cNvSpPr txBox="1"/>
          <p:nvPr/>
        </p:nvSpPr>
        <p:spPr>
          <a:xfrm>
            <a:off x="731520" y="3840480"/>
            <a:ext cx="6400800" cy="914400"/>
          </a:xfrm>
          <a:prstGeom prst="rect">
            <a:avLst/>
          </a:prstGeom>
          <a:noFill/>
        </p:spPr>
        <p:txBody>
          <a:bodyPr wrap="none">
            <a:spAutoFit/>
          </a:bodyPr>
          <a:lstStyle/>
          <a:p>
            <a:pPr algn="l">
              <a:defRPr b="0" sz="1000">
                <a:solidFill>
                  <a:srgbClr val="425369"/>
                </a:solidFill>
                <a:latin typeface="Avenir Next"/>
              </a:defRPr>
            </a:pPr>
            <a:r>
              <a:rPr/>
              <a:t>Identify and define relevant reporting requirements and standards for the organisation.</a:t>
            </a:r>
          </a:p>
        </p:txBody>
      </p:sp>
      <p:sp>
        <p:nvSpPr>
          <p:cNvPr id="20" name="TextBox 19"/>
          <p:cNvSpPr txBox="1"/>
          <p:nvPr/>
        </p:nvSpPr>
        <p:spPr>
          <a:xfrm>
            <a:off x="731520" y="4297680"/>
            <a:ext cx="6400800" cy="914400"/>
          </a:xfrm>
          <a:prstGeom prst="rect">
            <a:avLst/>
          </a:prstGeom>
          <a:noFill/>
        </p:spPr>
        <p:txBody>
          <a:bodyPr wrap="none">
            <a:spAutoFit/>
          </a:bodyPr>
          <a:lstStyle/>
          <a:p>
            <a:pPr algn="l">
              <a:defRPr b="0" sz="1000">
                <a:solidFill>
                  <a:srgbClr val="425369"/>
                </a:solidFill>
                <a:latin typeface="Avenir Next"/>
              </a:defRPr>
            </a:pPr>
            <a:r>
              <a:rPr/>
              <a:t>Identify,  investigate and test relevant technology to enable the IM Capability in line with design and purpose.</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F3FD7B-E23D-460A-BD04-64EB90C983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4177</TotalTime>
  <Words>2789</Words>
  <Application>Microsoft Macintosh PowerPoint</Application>
  <PresentationFormat>Custom</PresentationFormat>
  <Paragraphs>430</Paragraphs>
  <Slides>44</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 1/2</vt:lpstr>
      <vt:lpstr>Recommendations: TALENT 2/2</vt:lpstr>
      <vt:lpstr>RESULTS: PROCESSES</vt:lpstr>
      <vt:lpstr>KEY TERMS: PROCESSES</vt:lpstr>
      <vt:lpstr>Results: PROCESSES</vt:lpstr>
      <vt:lpstr>Recommendations: PROCESSES</vt:lpstr>
      <vt:lpstr>RESULTS: DATA</vt:lpstr>
      <vt:lpstr>KEY TERMS: DATA</vt:lpstr>
      <vt:lpstr>Results: DATA</vt:lpstr>
      <vt:lpstr>Recommendations: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Hepworth</cp:lastModifiedBy>
  <cp:revision>142</cp:revision>
  <cp:lastPrinted>2023-10-27T06:48:18Z</cp:lastPrinted>
  <dcterms:created xsi:type="dcterms:W3CDTF">2018-01-08T18:03:55Z</dcterms:created>
  <dcterms:modified xsi:type="dcterms:W3CDTF">2024-04-02T12:56:11Z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