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50"/>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2147477994" r:id="rId46"/>
    <p:sldId id="2147374186" r:id="rId47"/>
    <p:sldId id="2147477963" r:id="rId48"/>
    <p:sldId id="319" r:id="rId49"/>
  </p:sldIdLst>
  <p:sldSz cx="10160000" cy="5715000"/>
  <p:notesSz cx="6858000" cy="9144000"/>
  <p:embeddedFontLst>
    <p:embeddedFont>
      <p:font typeface="Avenir" panose="02000503020000020003" pitchFamily="2" charset="0"/>
      <p:regular r:id="rId51"/>
      <p:italic r:id="rId52"/>
    </p:embeddedFont>
    <p:embeddedFont>
      <p:font typeface="Avenir Book" panose="02000503020000020003" pitchFamily="2" charset="0"/>
      <p:regular r:id="rId53"/>
      <p:italic r:id="rId54"/>
    </p:embeddedFont>
    <p:embeddedFont>
      <p:font typeface="Avenir Light" panose="020B0402020203020204" pitchFamily="34" charset="77"/>
      <p:regular r:id="rId55"/>
      <p:italic r:id="rId56"/>
    </p:embeddedFont>
    <p:embeddedFont>
      <p:font typeface="Avenir Next" panose="020B0503020202020204" pitchFamily="34" charset="0"/>
      <p:regular r:id="rId57"/>
      <p:bold r:id="rId58"/>
      <p:italic r:id="rId59"/>
      <p:boldItalic r:id="rId60"/>
    </p:embeddedFont>
    <p:embeddedFont>
      <p:font typeface="Avenir Next Ultra Light" panose="020B0203020202020204" pitchFamily="34" charset="77"/>
      <p:regular r:id="rId61"/>
      <p:italic r:id="rId62"/>
    </p:embeddedFont>
    <p:embeddedFont>
      <p:font typeface="Calibri" panose="020F0502020204030204" pitchFamily="34" charset="0"/>
      <p:regular r:id="rId63"/>
      <p:bold r:id="rId64"/>
      <p:italic r:id="rId65"/>
      <p:boldItalic r:id="rId66"/>
    </p:embeddedFont>
    <p:embeddedFont>
      <p:font typeface="Garamond" panose="02020404030301010803" pitchFamily="18" charset="0"/>
      <p:regular r:id="rId67"/>
      <p:bold r:id="rId68"/>
      <p:italic r:id="rId69"/>
      <p:boldItalic r:id="rId70"/>
    </p:embeddedFont>
    <p:embeddedFont>
      <p:font typeface="Georgia" panose="02040502050405020303" pitchFamily="18" charset="0"/>
      <p:regular r:id="rId71"/>
      <p:bold r:id="rId72"/>
      <p:italic r:id="rId73"/>
      <p:boldItalic r:id="rId74"/>
    </p:embeddedFont>
    <p:embeddedFont>
      <p:font typeface="Open Sans" panose="020B0606030504020204" pitchFamily="34" charset="0"/>
      <p:regular r:id="rId75"/>
      <p:bold r:id="rId76"/>
      <p:italic r:id="rId77"/>
      <p:boldItalic r:id="rId78"/>
    </p:embeddedFont>
    <p:embeddedFont>
      <p:font typeface="Open Sans Light" panose="020B0306030504020204" pitchFamily="34" charset="0"/>
      <p:regular r:id="rId79"/>
      <p: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53"/>
  </p:normalViewPr>
  <p:slideViewPr>
    <p:cSldViewPr snapToGrid="0">
      <p:cViewPr varScale="1">
        <p:scale>
          <a:sx n="129" d="100"/>
          <a:sy n="129" d="100"/>
        </p:scale>
        <p:origin x="1128" y="184"/>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font" Target="fonts/font18.fntdata"/><Relationship Id="rId138"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13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141" Type="http://schemas.microsoft.com/office/2018/10/relationships/authors" Target="authors.xml"/><Relationship Id="rId7" Type="http://schemas.openxmlformats.org/officeDocument/2006/relationships/slide" Target="slides/slide3.xml"/><Relationship Id="rId71" Type="http://schemas.openxmlformats.org/officeDocument/2006/relationships/font" Target="fonts/font2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16.fntdata"/><Relationship Id="rId136" Type="http://schemas.openxmlformats.org/officeDocument/2006/relationships/presProps" Target="presProps.xml"/><Relationship Id="rId6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17/4/2024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2024/04/17</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dhdsp/docs/CB-June2018-508.pdf" TargetMode="External"/><Relationship Id="rId2" Type="http://schemas.openxmlformats.org/officeDocument/2006/relationships/hyperlink" Target="https://tgarchibald.wordpress.com/2013/11/11/18/" TargetMode="External"/><Relationship Id="rId1" Type="http://schemas.openxmlformats.org/officeDocument/2006/relationships/slideLayout" Target="../slideLayouts/slideLayout2.xml"/><Relationship Id="rId6" Type="http://schemas.openxmlformats.org/officeDocument/2006/relationships/hyperlink" Target="https://www.globalreporting.org/standards/" TargetMode="External"/><Relationship Id="rId5" Type="http://schemas.openxmlformats.org/officeDocument/2006/relationships/hyperlink" Target="https://impacttoolkit.thegiin.org/" TargetMode="External"/><Relationship Id="rId4" Type="http://schemas.openxmlformats.org/officeDocument/2006/relationships/hyperlink" Target="https://thegiin.org/research/publication/impact-performance-benchmarks-overview/"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mckinsey.com/capabilities/growth-marketing-and-sales/our-insights/insights-to-impact-creating-and-sustaining-data-driven-commercial-growth" TargetMode="External"/><Relationship Id="rId2" Type="http://schemas.openxmlformats.org/officeDocument/2006/relationships/hyperlink" Target="https://investmentimpactindex.org/wp-content/uploads/2020/05/III-A-short-guide-How-to-develop-an-impact-strategy-Digital.pdf" TargetMode="External"/><Relationship Id="rId1" Type="http://schemas.openxmlformats.org/officeDocument/2006/relationships/slideLayout" Target="../slideLayouts/slideLayout2.xml"/><Relationship Id="rId6" Type="http://schemas.openxmlformats.org/officeDocument/2006/relationships/hyperlink" Target="https://storiesforimpact.com/toolbox/" TargetMode="External"/><Relationship Id="rId5" Type="http://schemas.openxmlformats.org/officeDocument/2006/relationships/hyperlink" Target="https://sparkstrategy.com.au/impact-measurement/#:~:text=An%20impact%20measurement%20framework%20builds,that%20arises%20from%20your%20activities" TargetMode="External"/><Relationship Id="rId4" Type="http://schemas.openxmlformats.org/officeDocument/2006/relationships/hyperlink" Target="https://www.ncbi.nlm.nih.gov/books/NBK21527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56685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455887"/>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074490"/>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2705766"/>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322240"/>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grpSp>
        <p:nvGrpSpPr>
          <p:cNvPr id="2" name="Group 1">
            <a:extLst>
              <a:ext uri="{FF2B5EF4-FFF2-40B4-BE49-F238E27FC236}">
                <a16:creationId xmlns:a16="http://schemas.microsoft.com/office/drawing/2014/main" id="{844F78E2-408A-9FEF-DF6E-5027044379EA}"/>
              </a:ext>
            </a:extLst>
          </p:cNvPr>
          <p:cNvGrpSpPr/>
          <p:nvPr/>
        </p:nvGrpSpPr>
        <p:grpSpPr>
          <a:xfrm>
            <a:off x="745275" y="3938713"/>
            <a:ext cx="3950257" cy="471311"/>
            <a:chOff x="756564" y="3048888"/>
            <a:chExt cx="3950257" cy="471311"/>
          </a:xfrm>
        </p:grpSpPr>
        <p:sp>
          <p:nvSpPr>
            <p:cNvPr id="5" name="Text Placeholder 1">
              <a:extLst>
                <a:ext uri="{FF2B5EF4-FFF2-40B4-BE49-F238E27FC236}">
                  <a16:creationId xmlns:a16="http://schemas.microsoft.com/office/drawing/2014/main" id="{55CFE576-F3E9-BD12-3448-135A4492FFA5}"/>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05</a:t>
              </a:r>
            </a:p>
          </p:txBody>
        </p:sp>
        <p:sp>
          <p:nvSpPr>
            <p:cNvPr id="7" name="TextBox 6">
              <a:extLst>
                <a:ext uri="{FF2B5EF4-FFF2-40B4-BE49-F238E27FC236}">
                  <a16:creationId xmlns:a16="http://schemas.microsoft.com/office/drawing/2014/main" id="{4DC79258-78C9-94DF-8206-DF3E4A5DC3E7}"/>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References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9E6C-9043-1A4F-D74B-25637D737843}"/>
              </a:ext>
            </a:extLst>
          </p:cNvPr>
          <p:cNvSpPr>
            <a:spLocks noGrp="1"/>
          </p:cNvSpPr>
          <p:nvPr>
            <p:ph type="title"/>
          </p:nvPr>
        </p:nvSpPr>
        <p:spPr/>
        <p:txBody>
          <a:bodyPr/>
          <a:lstStyle/>
          <a:p>
            <a:r>
              <a:rPr lang="en-ZA" dirty="0"/>
              <a:t>REFERENCES</a:t>
            </a:r>
          </a:p>
        </p:txBody>
      </p:sp>
      <p:sp>
        <p:nvSpPr>
          <p:cNvPr id="3" name="Text Placeholder 2">
            <a:extLst>
              <a:ext uri="{FF2B5EF4-FFF2-40B4-BE49-F238E27FC236}">
                <a16:creationId xmlns:a16="http://schemas.microsoft.com/office/drawing/2014/main" id="{A473F4E1-F7D6-D3C6-8A79-A7A1491AA6F8}"/>
              </a:ext>
            </a:extLst>
          </p:cNvPr>
          <p:cNvSpPr>
            <a:spLocks noGrp="1"/>
          </p:cNvSpPr>
          <p:nvPr>
            <p:ph type="body" idx="1"/>
          </p:nvPr>
        </p:nvSpPr>
        <p:spPr/>
        <p:txBody>
          <a:bodyPr/>
          <a:lstStyle/>
          <a:p>
            <a:endParaRPr lang="en-ZA"/>
          </a:p>
        </p:txBody>
      </p:sp>
      <p:sp>
        <p:nvSpPr>
          <p:cNvPr id="4" name="Text Placeholder 3">
            <a:extLst>
              <a:ext uri="{FF2B5EF4-FFF2-40B4-BE49-F238E27FC236}">
                <a16:creationId xmlns:a16="http://schemas.microsoft.com/office/drawing/2014/main" id="{1FBBCCE4-EE67-4D39-AF28-A83D14351372}"/>
              </a:ext>
            </a:extLst>
          </p:cNvPr>
          <p:cNvSpPr>
            <a:spLocks noGrp="1"/>
          </p:cNvSpPr>
          <p:nvPr>
            <p:ph type="body" sz="quarter" idx="10"/>
          </p:nvPr>
        </p:nvSpPr>
        <p:spPr/>
        <p:txBody>
          <a:bodyPr>
            <a:normAutofit lnSpcReduction="10000"/>
          </a:bodyPr>
          <a:lstStyle/>
          <a:p>
            <a:r>
              <a:rPr lang="en-ZA" dirty="0"/>
              <a:t>5</a:t>
            </a:r>
          </a:p>
        </p:txBody>
      </p:sp>
    </p:spTree>
    <p:extLst>
      <p:ext uri="{BB962C8B-B14F-4D97-AF65-F5344CB8AC3E}">
        <p14:creationId xmlns:p14="http://schemas.microsoft.com/office/powerpoint/2010/main" val="2474279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1000" dirty="0">
                <a:latin typeface="Avenir Next" panose="020B0503020202020204"/>
              </a:rPr>
              <a:t>Archibald, T. (2013). Free-range evaluation: Reflections on evaluative thinking and evaluative doing. </a:t>
            </a:r>
            <a:r>
              <a:rPr lang="en-ZA" sz="1000" dirty="0">
                <a:latin typeface="Avenir Next" panose="020B0503020202020204"/>
                <a:hlinkClick r:id="rId2">
                  <a:extLst>
                    <a:ext uri="{A12FA001-AC4F-418D-AE19-62706E023703}">
                      <ahyp:hlinkClr xmlns:ahyp="http://schemas.microsoft.com/office/drawing/2018/hyperlinkcolor" val="tx"/>
                    </a:ext>
                  </a:extLst>
                </a:hlinkClick>
              </a:rPr>
              <a:t>https://tgarchibald.wordpress.com/2013/11/11/18/</a:t>
            </a:r>
            <a:r>
              <a:rPr lang="en-ZA" sz="1000" dirty="0">
                <a:latin typeface="Avenir Next" panose="020B0503020202020204"/>
              </a:rPr>
              <a:t> </a:t>
            </a:r>
          </a:p>
          <a:p>
            <a:pPr marL="3175" indent="0">
              <a:spcBef>
                <a:spcPts val="600"/>
              </a:spcBef>
              <a:buNone/>
            </a:pPr>
            <a:r>
              <a:rPr lang="en-ZA" sz="1000" dirty="0">
                <a:latin typeface="Avenir Next" panose="020B0503020202020204"/>
              </a:rPr>
              <a:t>Benn, S., </a:t>
            </a:r>
            <a:r>
              <a:rPr lang="en-ZA" sz="1000" dirty="0" err="1">
                <a:latin typeface="Avenir Next" panose="020B0503020202020204"/>
              </a:rPr>
              <a:t>Abratt</a:t>
            </a:r>
            <a:r>
              <a:rPr lang="en-ZA" sz="1000" dirty="0">
                <a:latin typeface="Avenir Next" panose="020B0503020202020204"/>
              </a:rPr>
              <a:t>, R., &amp; O'Leary, B. (2016). Defining and identifying stakeholders: Views from management and stakeholders. </a:t>
            </a:r>
            <a:r>
              <a:rPr lang="en-ZA" sz="1000" i="1" dirty="0">
                <a:latin typeface="Avenir Next" panose="020B0503020202020204"/>
              </a:rPr>
              <a:t>South African journal of business management</a:t>
            </a:r>
            <a:r>
              <a:rPr lang="en-ZA" sz="1000" dirty="0">
                <a:latin typeface="Avenir Next" panose="020B0503020202020204"/>
              </a:rPr>
              <a:t>,</a:t>
            </a:r>
            <a:r>
              <a:rPr lang="en-ZA" sz="1000" i="1" dirty="0">
                <a:latin typeface="Avenir Next" panose="020B0503020202020204"/>
              </a:rPr>
              <a:t> 47</a:t>
            </a:r>
            <a:r>
              <a:rPr lang="en-ZA" sz="1000" dirty="0">
                <a:latin typeface="Avenir Next" panose="020B0503020202020204"/>
              </a:rPr>
              <a:t>(2), 1-11.</a:t>
            </a:r>
          </a:p>
          <a:p>
            <a:pPr marL="3175" indent="0">
              <a:spcBef>
                <a:spcPts val="600"/>
              </a:spcBef>
              <a:buNone/>
            </a:pPr>
            <a:r>
              <a:rPr lang="en-ZA" sz="1000" dirty="0">
                <a:latin typeface="Avenir Next" panose="020B0503020202020204"/>
              </a:rPr>
              <a:t>Brown, W. (2007). Data Quality Assurance Tool for Program-Level Indicators. United States President’s Emergency Plan for AIDS Relief and USAID. </a:t>
            </a:r>
            <a:endParaRPr lang="en-GB" sz="1000" dirty="0">
              <a:latin typeface="Avenir Next" panose="020B0503020202020204"/>
            </a:endParaRPr>
          </a:p>
          <a:p>
            <a:pPr marL="3175" indent="0">
              <a:spcBef>
                <a:spcPts val="600"/>
              </a:spcBef>
              <a:buNone/>
            </a:pPr>
            <a:r>
              <a:rPr lang="en-ZA" sz="1000" dirty="0">
                <a:latin typeface="Avenir Next" panose="020B0503020202020204"/>
                <a:cs typeface="Arial"/>
              </a:rPr>
              <a:t>Carvalho, L. C., </a:t>
            </a:r>
            <a:r>
              <a:rPr lang="en-ZA" sz="1000" dirty="0" err="1">
                <a:latin typeface="Avenir Next" panose="020B0503020202020204"/>
                <a:cs typeface="Arial"/>
              </a:rPr>
              <a:t>Jeleniewicz</a:t>
            </a:r>
            <a:r>
              <a:rPr lang="en-ZA" sz="1000" dirty="0">
                <a:latin typeface="Avenir Next" panose="020B0503020202020204"/>
                <a:cs typeface="Arial"/>
              </a:rPr>
              <a:t>, M., </a:t>
            </a:r>
            <a:r>
              <a:rPr lang="en-ZA" sz="1000" dirty="0" err="1">
                <a:latin typeface="Avenir Next" panose="020B0503020202020204"/>
                <a:cs typeface="Arial"/>
              </a:rPr>
              <a:t>Franczak</a:t>
            </a:r>
            <a:r>
              <a:rPr lang="en-ZA" sz="1000" dirty="0">
                <a:latin typeface="Avenir Next" panose="020B0503020202020204"/>
                <a:cs typeface="Arial"/>
              </a:rPr>
              <a:t>, P., &amp; </a:t>
            </a:r>
            <a:r>
              <a:rPr lang="en-ZA" sz="1000" dirty="0" err="1">
                <a:latin typeface="Avenir Next" panose="020B0503020202020204"/>
                <a:cs typeface="Arial"/>
              </a:rPr>
              <a:t>Vanková</a:t>
            </a:r>
            <a:r>
              <a:rPr lang="en-ZA" sz="1000" dirty="0">
                <a:latin typeface="Avenir Next" panose="020B0503020202020204"/>
                <a:cs typeface="Arial"/>
              </a:rPr>
              <a:t>, Ž. (2021). Business Models for Digital Economy: Good Practices and Success Stories. In </a:t>
            </a:r>
            <a:r>
              <a:rPr lang="en-ZA" sz="1000" i="1" dirty="0">
                <a:latin typeface="Avenir Next" panose="020B0503020202020204"/>
                <a:cs typeface="Arial"/>
              </a:rPr>
              <a:t>Handbook of Research on Multidisciplinary Approaches to Entrepreneurship, Innovation, and ICTs</a:t>
            </a:r>
            <a:r>
              <a:rPr lang="en-ZA" sz="1000" dirty="0">
                <a:latin typeface="Avenir Next" panose="020B0503020202020204"/>
                <a:cs typeface="Arial"/>
              </a:rPr>
              <a:t> (pp. 1-21). IGI Global.</a:t>
            </a:r>
            <a:endParaRPr lang="en-ZA" sz="1000" dirty="0">
              <a:latin typeface="Avenir Next"/>
            </a:endParaRPr>
          </a:p>
          <a:p>
            <a:pPr marL="3175" indent="0">
              <a:spcBef>
                <a:spcPts val="600"/>
              </a:spcBef>
              <a:buNone/>
            </a:pPr>
            <a:r>
              <a:rPr lang="en-ZA" sz="1000" dirty="0">
                <a:latin typeface="Avenir Next"/>
              </a:rPr>
              <a:t>CDC. (2018). Evaluative thinking: Strategies for reflective thinking in your organization. </a:t>
            </a:r>
            <a:r>
              <a:rPr lang="en-ZA" sz="1000" dirty="0">
                <a:latin typeface="Avenir Next" panose="020B0503020202020204"/>
                <a:hlinkClick r:id="rId3">
                  <a:extLst>
                    <a:ext uri="{A12FA001-AC4F-418D-AE19-62706E023703}">
                      <ahyp:hlinkClr xmlns:ahyp="http://schemas.microsoft.com/office/drawing/2018/hyperlinkcolor" val="tx"/>
                    </a:ext>
                  </a:extLst>
                </a:hlinkClick>
              </a:rPr>
              <a:t>https://www.cdc.gov/dhdsp/docs/CB-June2018-508.pdf</a:t>
            </a:r>
            <a:r>
              <a:rPr lang="en-ZA" sz="1000" dirty="0">
                <a:latin typeface="Avenir Next" panose="020B0503020202020204"/>
              </a:rPr>
              <a:t> </a:t>
            </a:r>
          </a:p>
          <a:p>
            <a:pPr marL="3175" indent="0">
              <a:spcBef>
                <a:spcPts val="600"/>
              </a:spcBef>
              <a:buNone/>
            </a:pPr>
            <a:r>
              <a:rPr lang="en-GB" sz="1000" dirty="0">
                <a:latin typeface="Avenir Next" panose="020B0503020202020204"/>
              </a:rPr>
              <a:t>Cooke, N. J., &amp; Hilton, M. L. (2015). Team Composition and Assembly. In </a:t>
            </a:r>
            <a:r>
              <a:rPr lang="en-GB" sz="1000" i="1" dirty="0">
                <a:latin typeface="Avenir Next" panose="020B0503020202020204"/>
              </a:rPr>
              <a:t>Enhancing the Effectiveness of Team Science</a:t>
            </a:r>
            <a:r>
              <a:rPr lang="en-GB" sz="1000" dirty="0">
                <a:latin typeface="Avenir Next" panose="020B0503020202020204"/>
              </a:rPr>
              <a:t>. National Academies Press (US).</a:t>
            </a:r>
          </a:p>
          <a:p>
            <a:pPr marL="3175" indent="0">
              <a:spcBef>
                <a:spcPts val="600"/>
              </a:spcBef>
              <a:buNone/>
            </a:pPr>
            <a:r>
              <a:rPr lang="en-GB" sz="1000" dirty="0" err="1">
                <a:latin typeface="Avenir Next" panose="020B0503020202020204"/>
                <a:cs typeface="Arial"/>
              </a:rPr>
              <a:t>Faugier</a:t>
            </a:r>
            <a:r>
              <a:rPr lang="en-GB" sz="1000" dirty="0">
                <a:latin typeface="Avenir Next" panose="020B0503020202020204"/>
                <a:cs typeface="Arial"/>
              </a:rPr>
              <a:t>-Contreras, L. E., Guevara-Flores, K. F., &amp; Hernández-Calderón, J. G. (2023). From Manual Automation to </a:t>
            </a:r>
            <a:r>
              <a:rPr lang="en-GB" sz="1000" dirty="0" err="1">
                <a:latin typeface="Avenir Next" panose="020B0503020202020204"/>
                <a:cs typeface="Arial"/>
              </a:rPr>
              <a:t>Hyperconnection</a:t>
            </a:r>
            <a:r>
              <a:rPr lang="en-GB" sz="1000" dirty="0">
                <a:latin typeface="Avenir Next" panose="020B0503020202020204"/>
                <a:cs typeface="Arial"/>
              </a:rPr>
              <a:t>: The Evolution and Development of Organizational Processes in Industry 4.0. In </a:t>
            </a:r>
            <a:r>
              <a:rPr lang="en-GB" sz="1000" i="1" dirty="0">
                <a:latin typeface="Avenir Next" panose="020B0503020202020204"/>
                <a:cs typeface="Arial"/>
              </a:rPr>
              <a:t>Streamlining Organizational Processes Through AI, IoT, Blockchain, and Virtual Environments</a:t>
            </a:r>
            <a:r>
              <a:rPr lang="en-GB" sz="1000" dirty="0">
                <a:latin typeface="Avenir Next" panose="020B0503020202020204"/>
                <a:cs typeface="Arial"/>
              </a:rPr>
              <a:t> (pp. 106-134). IGI Global.</a:t>
            </a:r>
            <a:endParaRPr lang="en-GB" sz="1000" dirty="0">
              <a:latin typeface="Avenir Next"/>
            </a:endParaRPr>
          </a:p>
          <a:p>
            <a:pPr marL="3175" indent="0">
              <a:spcBef>
                <a:spcPts val="600"/>
              </a:spcBef>
              <a:buNone/>
            </a:pPr>
            <a:r>
              <a:rPr lang="en-GB" sz="1000" dirty="0">
                <a:latin typeface="Avenir Next"/>
              </a:rPr>
              <a:t>Global Impact Investing Network. (2023)a. Impact Performance Benchmarks Overview. </a:t>
            </a:r>
            <a:r>
              <a:rPr lang="en-GB" sz="1000" dirty="0">
                <a:latin typeface="Avenir Next" panose="020B0503020202020204"/>
                <a:hlinkClick r:id="rId4">
                  <a:extLst>
                    <a:ext uri="{A12FA001-AC4F-418D-AE19-62706E023703}">
                      <ahyp:hlinkClr xmlns:ahyp="http://schemas.microsoft.com/office/drawing/2018/hyperlinkcolor" val="tx"/>
                    </a:ext>
                  </a:extLst>
                </a:hlinkClick>
              </a:rPr>
              <a:t>https://thegiin.org/research/publication/impact-performance-benchmarks-overview/</a:t>
            </a:r>
            <a:r>
              <a:rPr lang="en-GB" sz="1000" dirty="0">
                <a:latin typeface="Avenir Next" panose="020B0503020202020204"/>
              </a:rPr>
              <a:t> </a:t>
            </a:r>
          </a:p>
          <a:p>
            <a:pPr marL="3175" indent="0">
              <a:spcBef>
                <a:spcPts val="600"/>
              </a:spcBef>
              <a:buNone/>
            </a:pPr>
            <a:r>
              <a:rPr lang="en-GB" sz="1000" dirty="0">
                <a:latin typeface="Avenir Next" panose="020B0503020202020204"/>
                <a:cs typeface="Arial"/>
              </a:rPr>
              <a:t>Global Impact Investing Network. (2023)b. Impact Toolkit. </a:t>
            </a:r>
            <a:r>
              <a:rPr lang="en-GB" sz="1000" dirty="0">
                <a:latin typeface="Avenir Next" panose="020B0503020202020204"/>
                <a:cs typeface="Arial"/>
                <a:hlinkClick r:id="rId5">
                  <a:extLst>
                    <a:ext uri="{A12FA001-AC4F-418D-AE19-62706E023703}">
                      <ahyp:hlinkClr xmlns:ahyp="http://schemas.microsoft.com/office/drawing/2018/hyperlinkcolor" val="tx"/>
                    </a:ext>
                  </a:extLst>
                </a:hlinkClick>
              </a:rPr>
              <a:t>https://impacttoolkit.thegiin.org/</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Global Reporting Initiative. (2024). Continuous improvement. </a:t>
            </a:r>
            <a:r>
              <a:rPr lang="en-GB" sz="1000" dirty="0">
                <a:latin typeface="Avenir Next" panose="020B0503020202020204"/>
                <a:cs typeface="Arial"/>
                <a:hlinkClick r:id="rId6">
                  <a:extLst>
                    <a:ext uri="{A12FA001-AC4F-418D-AE19-62706E023703}">
                      <ahyp:hlinkClr xmlns:ahyp="http://schemas.microsoft.com/office/drawing/2018/hyperlinkcolor" val="tx"/>
                    </a:ext>
                  </a:extLst>
                </a:hlinkClick>
              </a:rPr>
              <a:t>https://www.globalreporting.org/standards/</a:t>
            </a:r>
            <a:r>
              <a:rPr lang="en-GB" sz="1000" dirty="0">
                <a:latin typeface="Avenir Next" panose="020B0503020202020204"/>
                <a:cs typeface="Arial"/>
              </a:rPr>
              <a:t> </a:t>
            </a:r>
          </a:p>
          <a:p>
            <a:pPr marL="3175" indent="0">
              <a:spcBef>
                <a:spcPts val="600"/>
              </a:spcBef>
              <a:buNone/>
            </a:pPr>
            <a:r>
              <a:rPr lang="en-GB" sz="1000" dirty="0">
                <a:latin typeface="Avenir Next" panose="020B0503020202020204"/>
                <a:cs typeface="Arial"/>
              </a:rPr>
              <a:t>Harwood, E. M., &amp; Vang, P. (2009). Data Collection Methods Series: Part 1: Define a Clear Purpose for Collecting Data. </a:t>
            </a:r>
            <a:r>
              <a:rPr lang="en-GB" sz="1000" i="1" dirty="0">
                <a:latin typeface="Avenir Next" panose="020B0503020202020204"/>
                <a:cs typeface="Arial"/>
              </a:rPr>
              <a:t>Journal of Wound Ostomy &amp; Continence Nursing</a:t>
            </a:r>
            <a:r>
              <a:rPr lang="en-GB" sz="1000" dirty="0">
                <a:latin typeface="Avenir Next" panose="020B0503020202020204"/>
                <a:cs typeface="Arial"/>
              </a:rPr>
              <a:t>, </a:t>
            </a:r>
            <a:r>
              <a:rPr lang="en-GB" sz="1000" i="1" dirty="0">
                <a:latin typeface="Avenir Next" panose="020B0503020202020204"/>
                <a:cs typeface="Arial"/>
              </a:rPr>
              <a:t>36</a:t>
            </a:r>
            <a:r>
              <a:rPr lang="en-GB" sz="1000" dirty="0">
                <a:latin typeface="Avenir Next" panose="020B0503020202020204"/>
                <a:cs typeface="Arial"/>
              </a:rPr>
              <a:t>(1), 15-20.</a:t>
            </a:r>
            <a:endParaRPr lang="en-GB" sz="1000" dirty="0">
              <a:latin typeface="Avenir Next" panose="020B0503020202020204"/>
            </a:endParaRPr>
          </a:p>
          <a:p>
            <a:pPr marL="3175" indent="0">
              <a:spcBef>
                <a:spcPts val="600"/>
              </a:spcBef>
              <a:buNone/>
            </a:pPr>
            <a:endParaRPr lang="en-GB" sz="1000" dirty="0">
              <a:latin typeface="Avenir Next" panose="020B0503020202020204"/>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43</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1000" dirty="0">
                <a:solidFill>
                  <a:srgbClr val="425369"/>
                </a:solidFill>
                <a:latin typeface="Avenir Next" panose="020B0503020202020204"/>
                <a:cs typeface="Arial"/>
              </a:rPr>
              <a:t>Idowu, S. O., Capaldi, N., Zu, L., &amp; Gupta, A. D. (Eds.). (2013). </a:t>
            </a:r>
            <a:r>
              <a:rPr lang="en-GB" sz="1000" i="1" dirty="0">
                <a:solidFill>
                  <a:srgbClr val="425369"/>
                </a:solidFill>
                <a:latin typeface="Avenir Next" panose="020B0503020202020204"/>
                <a:cs typeface="Arial"/>
              </a:rPr>
              <a:t>Encyclopaedia of corporate social responsibility</a:t>
            </a:r>
            <a:r>
              <a:rPr lang="en-GB" sz="1000" dirty="0">
                <a:solidFill>
                  <a:srgbClr val="425369"/>
                </a:solidFill>
                <a:latin typeface="Avenir Next" panose="020B0503020202020204"/>
                <a:cs typeface="Arial"/>
              </a:rPr>
              <a:t> (Vol. 21). Berlin: Springer.</a:t>
            </a:r>
            <a:endParaRPr lang="en-GB" sz="1000" dirty="0">
              <a:solidFill>
                <a:srgbClr val="425369"/>
              </a:solidFill>
              <a:latin typeface="Avenir Next"/>
            </a:endParaRPr>
          </a:p>
          <a:p>
            <a:pPr marL="3175" indent="0">
              <a:spcBef>
                <a:spcPts val="600"/>
              </a:spcBef>
              <a:buNone/>
            </a:pPr>
            <a:r>
              <a:rPr lang="en-GB" sz="1000" dirty="0">
                <a:solidFill>
                  <a:srgbClr val="425369"/>
                </a:solidFill>
                <a:latin typeface="Avenir Next"/>
              </a:rPr>
              <a:t>Investment Impact Index. (2019). How to develop an impact strategy: A short guide. </a:t>
            </a:r>
            <a:r>
              <a:rPr lang="en-GB" sz="1000" dirty="0">
                <a:solidFill>
                  <a:srgbClr val="425369"/>
                </a:solidFill>
                <a:latin typeface="Avenir Next" panose="020B0503020202020204"/>
                <a:hlinkClick r:id="rId2">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1000" dirty="0">
                <a:solidFill>
                  <a:srgbClr val="425369"/>
                </a:solidFill>
                <a:latin typeface="Avenir Next" panose="020B0503020202020204"/>
              </a:rPr>
              <a:t> </a:t>
            </a:r>
          </a:p>
          <a:p>
            <a:pPr marL="3175" indent="0" defTabSz="734400">
              <a:spcBef>
                <a:spcPts val="600"/>
              </a:spcBef>
              <a:buNone/>
            </a:pPr>
            <a:r>
              <a:rPr lang="en-GB" sz="1000" dirty="0">
                <a:solidFill>
                  <a:srgbClr val="425369"/>
                </a:solidFill>
                <a:latin typeface="Avenir Next" panose="020B0503020202020204"/>
                <a:cs typeface="Arial"/>
              </a:rPr>
              <a:t>McKinsey &amp; Company. (2022). Insights to impact: Creating and sustaining data-driven commercial growth. </a:t>
            </a:r>
            <a:r>
              <a:rPr lang="en-GB" sz="1000" dirty="0">
                <a:solidFill>
                  <a:srgbClr val="425369"/>
                </a:solidFill>
                <a:latin typeface="Avenir Next" panose="020B0503020202020204"/>
                <a:cs typeface="Arial"/>
                <a:hlinkClick r:id="rId3">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1000" dirty="0">
                <a:solidFill>
                  <a:srgbClr val="425369"/>
                </a:solidFill>
                <a:latin typeface="Avenir Next" panose="020B0503020202020204"/>
                <a:cs typeface="Arial"/>
              </a:rPr>
              <a:t> </a:t>
            </a:r>
          </a:p>
          <a:p>
            <a:pPr marL="3175" indent="0" defTabSz="734400">
              <a:spcBef>
                <a:spcPts val="600"/>
              </a:spcBef>
              <a:buNone/>
            </a:pPr>
            <a:r>
              <a:rPr lang="en-GB" sz="1000" dirty="0">
                <a:solidFill>
                  <a:srgbClr val="425369"/>
                </a:solidFill>
                <a:latin typeface="Avenir Next" panose="020B0503020202020204"/>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1000" dirty="0">
                <a:solidFill>
                  <a:srgbClr val="425369"/>
                </a:solidFill>
                <a:latin typeface="Avenir Next" panose="020B0503020202020204"/>
                <a:cs typeface="Arial"/>
                <a:hlinkClick r:id="rId4">
                  <a:extLst>
                    <a:ext uri="{A12FA001-AC4F-418D-AE19-62706E023703}">
                      <ahyp:hlinkClr xmlns:ahyp="http://schemas.microsoft.com/office/drawing/2018/hyperlinkcolor" val="tx"/>
                    </a:ext>
                  </a:extLst>
                </a:hlinkClick>
              </a:rPr>
              <a:t>https://www.ncbi.nlm.nih.gov/books/NBK215271/</a:t>
            </a:r>
            <a:endParaRPr lang="en-GB" sz="1000" dirty="0">
              <a:solidFill>
                <a:srgbClr val="425369"/>
              </a:solidFill>
              <a:latin typeface="Avenir Next" panose="020B0503020202020204"/>
            </a:endParaRPr>
          </a:p>
          <a:p>
            <a:pPr marL="3175" indent="0">
              <a:spcBef>
                <a:spcPts val="600"/>
              </a:spcBef>
              <a:buNone/>
            </a:pPr>
            <a:r>
              <a:rPr lang="en-GB" sz="1000" dirty="0">
                <a:solidFill>
                  <a:srgbClr val="425369"/>
                </a:solidFill>
                <a:latin typeface="Avenir Next" panose="020B0503020202020204"/>
              </a:rPr>
              <a:t>Spark Strategy. (2023). Impact Measurement. </a:t>
            </a:r>
            <a:r>
              <a:rPr lang="en-GB" sz="1000" dirty="0">
                <a:solidFill>
                  <a:srgbClr val="425369"/>
                </a:solidFill>
                <a:latin typeface="Avenir Next" panose="020B0503020202020204"/>
                <a:hlinkClick r:id="rId5">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Stories for Impact.. (2024). Impact Management Toolbox. </a:t>
            </a:r>
            <a:r>
              <a:rPr lang="en-GB" sz="1000" dirty="0">
                <a:solidFill>
                  <a:srgbClr val="425369"/>
                </a:solidFill>
                <a:latin typeface="Avenir Next" panose="020B0503020202020204"/>
                <a:hlinkClick r:id="rId6">
                  <a:extLst>
                    <a:ext uri="{A12FA001-AC4F-418D-AE19-62706E023703}">
                      <ahyp:hlinkClr xmlns:ahyp="http://schemas.microsoft.com/office/drawing/2018/hyperlinkcolor" val="tx"/>
                    </a:ext>
                  </a:extLst>
                </a:hlinkClick>
              </a:rPr>
              <a:t>https://storiesforimpact.com/toolbox/</a:t>
            </a:r>
            <a:r>
              <a:rPr lang="en-GB" sz="1000" dirty="0">
                <a:solidFill>
                  <a:srgbClr val="425369"/>
                </a:solidFill>
                <a:latin typeface="Avenir Next" panose="020B0503020202020204"/>
              </a:rPr>
              <a:t> </a:t>
            </a:r>
          </a:p>
          <a:p>
            <a:pPr marL="3175" indent="0">
              <a:spcBef>
                <a:spcPts val="600"/>
              </a:spcBef>
              <a:buNone/>
            </a:pPr>
            <a:r>
              <a:rPr lang="en-GB" sz="1000" dirty="0">
                <a:solidFill>
                  <a:srgbClr val="425369"/>
                </a:solidFill>
                <a:latin typeface="Avenir Next" panose="020B0503020202020204"/>
              </a:rPr>
              <a:t>Turner, J. R., Crawford, L., &amp; Hobbs, J. B. (2004). Aligning capability with strategy. Paper presented at PMI® Global Congress 2004—EMEA, Prague, Czech Republic. Newtown Square, PA: Project Management Institute.</a:t>
            </a:r>
          </a:p>
          <a:p>
            <a:pPr marL="3175" indent="0">
              <a:spcBef>
                <a:spcPts val="600"/>
              </a:spcBef>
              <a:buNone/>
            </a:pPr>
            <a:r>
              <a:rPr lang="en-GB" sz="1000" dirty="0">
                <a:solidFill>
                  <a:srgbClr val="425369"/>
                </a:solidFill>
                <a:latin typeface="Avenir Next" panose="020B0503020202020204"/>
              </a:rPr>
              <a:t>Zein, O. (2010). Roles, responsibilities, and skills in program management. Paper presented at PMI® Global Congress 2010—EMEA, Milan, Italy. Newtown Square, PA: Project Management Institute.</a:t>
            </a:r>
          </a:p>
          <a:p>
            <a:pPr marL="3175" indent="0">
              <a:buNone/>
            </a:pPr>
            <a:endParaRPr lang="en-GB" sz="1000" dirty="0">
              <a:solidFill>
                <a:srgbClr val="425369"/>
              </a:solidFill>
              <a:latin typeface="Avenir Next" panose="020B0503020202020204"/>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44</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4707" y="3868353"/>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09618"/>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636778"/>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4268</TotalTime>
  <Words>3406</Words>
  <Application>Microsoft Macintosh PowerPoint</Application>
  <PresentationFormat>Custom</PresentationFormat>
  <Paragraphs>371</Paragraphs>
  <Slides>45</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Open Sans</vt:lpstr>
      <vt:lpstr>Georgia</vt:lpstr>
      <vt:lpstr>System Font Regular</vt:lpstr>
      <vt:lpstr>Avenir Light</vt:lpstr>
      <vt:lpstr>Avenir Book</vt:lpstr>
      <vt:lpstr>Avenir Next Ultra Light</vt:lpstr>
      <vt:lpstr>Garamond</vt:lpstr>
      <vt:lpstr>Avenir Next</vt:lpstr>
      <vt:lpstr>Calibri</vt:lpstr>
      <vt:lpstr>Avenir</vt:lpstr>
      <vt:lpstr>Wingdings</vt:lpstr>
      <vt:lpstr>Times New Roman</vt:lpstr>
      <vt:lpstr>Arial</vt:lpstr>
      <vt:lpstr>Open Sans Light</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REFERENCES</vt:lpstr>
      <vt:lpstr>References (1/2)</vt:lpstr>
      <vt:lpstr>References (2/2)</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186</cp:revision>
  <cp:lastPrinted>2023-10-27T06:48:18Z</cp:lastPrinted>
  <dcterms:created xsi:type="dcterms:W3CDTF">2018-01-08T18:03:55Z</dcterms:created>
  <dcterms:modified xsi:type="dcterms:W3CDTF">2024-04-17T06:09:16Z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