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8"/>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23" r:id="rId23"/>
    <p:sldId id="2147477987" r:id="rId24"/>
    <p:sldId id="2147477958" r:id="rId25"/>
    <p:sldId id="2147477940" r:id="rId26"/>
    <p:sldId id="2147477917" r:id="rId27"/>
    <p:sldId id="2147477988" r:id="rId28"/>
    <p:sldId id="2147477959" r:id="rId29"/>
    <p:sldId id="2147477941" r:id="rId30"/>
    <p:sldId id="2147477992" r:id="rId31"/>
    <p:sldId id="2147477989" r:id="rId32"/>
    <p:sldId id="2147477960" r:id="rId33"/>
    <p:sldId id="2147477942" r:id="rId34"/>
    <p:sldId id="2147477993" r:id="rId35"/>
    <p:sldId id="2147477924" r:id="rId36"/>
    <p:sldId id="2147477990" r:id="rId37"/>
    <p:sldId id="2147477961" r:id="rId38"/>
    <p:sldId id="2147477943" r:id="rId39"/>
    <p:sldId id="2147477921" r:id="rId40"/>
    <p:sldId id="2147477991" r:id="rId41"/>
    <p:sldId id="2147477962" r:id="rId42"/>
    <p:sldId id="2147477944" r:id="rId43"/>
    <p:sldId id="2147477922" r:id="rId44"/>
    <p:sldId id="2147477984" r:id="rId45"/>
    <p:sldId id="2147477955" r:id="rId46"/>
    <p:sldId id="319" r:id="rId47"/>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5/4/2024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5/4/2024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2024/04/05</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1" name="TextBox 10"/>
          <p:cNvSpPr txBox="1"/>
          <p:nvPr/>
        </p:nvSpPr>
        <p:spPr>
          <a:xfrm>
            <a:off x="1828800" y="2286000"/>
            <a:ext cx="6400800" cy="914400"/>
          </a:xfrm>
          <a:prstGeom prst="rect">
            <a:avLst/>
          </a:prstGeom>
          <a:noFill/>
        </p:spPr>
        <p:txBody>
          <a:bodyPr wrap="none">
            <a:spAutoFit/>
          </a:bodyPr>
          <a:lstStyle/>
          <a:p>
            <a:pPr algn="l">
              <a:defRPr b="0" sz="1000">
                <a:solidFill>
                  <a:srgbClr val="425369"/>
                </a:solidFill>
                <a:latin typeface="Avenir Next"/>
              </a:defRPr>
            </a:pPr>
            <a:r>
              <a:rPr/>
              <a:t>Define the stakeholders of the Impact Management capability to clarify and clearly articulate the purpose within the </a:t>
            </a:r>
          </a:p>
          <a:p>
            <a:pPr algn="l">
              <a:defRPr b="0" sz="1000">
                <a:solidFill>
                  <a:srgbClr val="425369"/>
                </a:solidFill>
                <a:latin typeface="Avenir Next"/>
              </a:defRPr>
            </a:pPr>
            <a:r>
              <a:rPr/>
              <a:t>context and operating structure.</a:t>
            </a:r>
          </a:p>
        </p:txBody>
      </p:sp>
      <p:sp>
        <p:nvSpPr>
          <p:cNvPr id="12" name="TextBox 11"/>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implementation of a  Theory of Change for the organisation. The review process should seek to engage those with lived </a:t>
            </a:r>
          </a:p>
          <a:p>
            <a:pPr algn="l">
              <a:defRPr b="0" sz="1000">
                <a:solidFill>
                  <a:srgbClr val="425369"/>
                </a:solidFill>
                <a:latin typeface="Avenir Next"/>
              </a:defRPr>
            </a:pPr>
            <a:r>
              <a:rPr/>
              <a:t>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218363738"/>
              </p:ext>
            </p:extLst>
          </p:nvPr>
        </p:nvGraphicFramePr>
        <p:xfrm>
          <a:off x="384047" y="1193872"/>
          <a:ext cx="9464041" cy="343411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148112">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3474720"/>
            <a:ext cx="6400800" cy="914400"/>
          </a:xfrm>
          <a:prstGeom prst="rect">
            <a:avLst/>
          </a:prstGeom>
          <a:noFill/>
        </p:spPr>
        <p:txBody>
          <a:bodyPr wrap="none">
            <a:spAutoFit/>
          </a:bodyPr>
          <a:lstStyle/>
          <a:p>
            <a:pPr algn="l">
              <a:defRPr b="0" sz="1000">
                <a:solidFill>
                  <a:srgbClr val="425369"/>
                </a:solidFill>
                <a:latin typeface="Avenir Next"/>
              </a:defRPr>
            </a:pPr>
            <a:r>
              <a:rPr/>
              <a:t>Work with HR to implement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is </a:t>
            </a:r>
          </a:p>
          <a:p>
            <a:pPr algn="l">
              <a:defRPr b="0" sz="1000">
                <a:solidFill>
                  <a:srgbClr val="425369"/>
                </a:solidFill>
                <a:latin typeface="Avenir Next"/>
              </a:defRPr>
            </a:pPr>
            <a:r>
              <a:rPr/>
              <a:t>considered within.​ Develop a plan to execute and integrate this  approach - including required communications and </a:t>
            </a:r>
          </a:p>
          <a:p>
            <a:pPr algn="l">
              <a:defRPr b="0" sz="1000">
                <a:solidFill>
                  <a:srgbClr val="425369"/>
                </a:solidFill>
                <a:latin typeface="Avenir Next"/>
              </a:defRPr>
            </a:pPr>
            <a:r>
              <a:rPr/>
              <a:t>training of talent across all levels of the organization to co-create aligned individual scorecards and performance </a:t>
            </a:r>
          </a:p>
          <a:p>
            <a:pPr algn="l">
              <a:defRPr b="0" sz="1000">
                <a:solidFill>
                  <a:srgbClr val="425369"/>
                </a:solidFill>
                <a:latin typeface="Avenir Next"/>
              </a:defRPr>
            </a:pPr>
            <a:r>
              <a:rPr/>
              <a:t>management processes accordingly.</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2191553609"/>
              </p:ext>
            </p:extLst>
          </p:nvPr>
        </p:nvGraphicFramePr>
        <p:xfrm>
          <a:off x="391647" y="1199586"/>
          <a:ext cx="9386915" cy="22860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657914">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If an existing senior leadership team member does not have relevant skills, qualifications and expertise in Impact </a:t>
            </a:r>
          </a:p>
          <a:p>
            <a:pPr algn="l">
              <a:defRPr b="0" sz="1000">
                <a:solidFill>
                  <a:srgbClr val="425369"/>
                </a:solidFill>
                <a:latin typeface="Avenir Next"/>
              </a:defRPr>
            </a:pPr>
            <a:r>
              <a:rPr/>
              <a:t>Management, an additional role (this may include advisory capacity in the early stages) should be created and </a:t>
            </a:r>
          </a:p>
          <a:p>
            <a:pPr algn="l">
              <a:defRPr b="0" sz="1000">
                <a:solidFill>
                  <a:srgbClr val="425369"/>
                </a:solidFill>
                <a:latin typeface="Avenir Next"/>
              </a:defRPr>
            </a:pPr>
            <a:r>
              <a:rPr/>
              <a:t>planned for incorporation into the structure. ​In conjunction with Process development recommendations, develop </a:t>
            </a:r>
          </a:p>
          <a:p>
            <a:pPr algn="l">
              <a:defRPr b="0" sz="1000">
                <a:solidFill>
                  <a:srgbClr val="425369"/>
                </a:solidFill>
                <a:latin typeface="Avenir Next"/>
              </a:defRPr>
            </a:pPr>
            <a:r>
              <a:rPr/>
              <a:t>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the high-level processes this </a:t>
            </a:r>
          </a:p>
          <a:p>
            <a:pPr algn="l">
              <a:defRPr b="0" sz="1000">
                <a:solidFill>
                  <a:srgbClr val="425369"/>
                </a:solidFill>
                <a:latin typeface="Avenir Next"/>
              </a:defRPr>
            </a:pPr>
            <a:r>
              <a:rPr/>
              <a:t>capability will need to lead in order to fulfil the purpose and stakeholder needs; determine the responsibility </a:t>
            </a:r>
          </a:p>
          <a:p>
            <a:pPr algn="l">
              <a:defRPr b="0" sz="1000">
                <a:solidFill>
                  <a:srgbClr val="425369"/>
                </a:solidFill>
                <a:latin typeface="Avenir Next"/>
              </a:defRPr>
            </a:pPr>
            <a:r>
              <a:rPr/>
              <a:t>assignment framework PACE. This provides a clear view of the different roles that are required, and in conjunction </a:t>
            </a:r>
          </a:p>
          <a:p>
            <a:pPr algn="l">
              <a:defRPr b="0" sz="1000">
                <a:solidFill>
                  <a:srgbClr val="425369"/>
                </a:solidFill>
                <a:latin typeface="Avenir Next"/>
              </a:defRPr>
            </a:pPr>
            <a:r>
              <a:rPr/>
              <a:t>with consideration of volume of work, can inform the number of people that may be required to fulfil these roles. </a:t>
            </a:r>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889112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23816203"/>
              </p:ext>
            </p:extLst>
          </p:nvPr>
        </p:nvGraphicFramePr>
        <p:xfrm>
          <a:off x="391647" y="1199585"/>
          <a:ext cx="9386915" cy="3811725"/>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66991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148770">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Develop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926080"/>
            <a:ext cx="6400800" cy="914400"/>
          </a:xfrm>
          <a:prstGeom prst="rect">
            <a:avLst/>
          </a:prstGeom>
          <a:noFill/>
        </p:spPr>
        <p:txBody>
          <a:bodyPr wrap="none">
            <a:spAutoFit/>
          </a:bodyPr>
          <a:lstStyle/>
          <a:p>
            <a:pPr algn="l">
              <a:defRPr b="0" sz="1000">
                <a:solidFill>
                  <a:srgbClr val="425369"/>
                </a:solidFill>
                <a:latin typeface="Avenir Next"/>
              </a:defRPr>
            </a:pPr>
            <a:r>
              <a:rPr/>
              <a:t>Define and develop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Progress discussions on Data Tools and Methodologies to support </a:t>
            </a:r>
          </a:p>
          <a:p>
            <a:pPr algn="l">
              <a:defRPr b="0" sz="1000">
                <a:solidFill>
                  <a:srgbClr val="425369"/>
                </a:solidFill>
                <a:latin typeface="Avenir Next"/>
              </a:defRPr>
            </a:pPr>
            <a:r>
              <a:rPr/>
              <a:t>primary data gathering.  </a:t>
            </a:r>
          </a:p>
        </p:txBody>
      </p:sp>
      <p:sp>
        <p:nvSpPr>
          <p:cNvPr id="10" name="TextBox 9"/>
          <p:cNvSpPr txBox="1"/>
          <p:nvPr/>
        </p:nvSpPr>
        <p:spPr>
          <a:xfrm>
            <a:off x="1828800" y="402336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124029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1023177623"/>
              </p:ext>
            </p:extLst>
          </p:nvPr>
        </p:nvGraphicFramePr>
        <p:xfrm>
          <a:off x="384047" y="1193871"/>
          <a:ext cx="9464041" cy="3139978"/>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02595">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537383">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of the </a:t>
            </a:r>
          </a:p>
          <a:p>
            <a:pPr algn="l">
              <a:defRPr b="0" sz="1000">
                <a:solidFill>
                  <a:srgbClr val="425369"/>
                </a:solidFill>
                <a:latin typeface="Avenir Next"/>
              </a:defRPr>
            </a:pPr>
            <a:r>
              <a:rPr/>
              <a:t>Theory of Change. See the example Impact Measurement framework overview to guide the type of information typically</a:t>
            </a:r>
          </a:p>
          <a:p>
            <a:pPr algn="l">
              <a:defRPr b="0" sz="1000">
                <a:solidFill>
                  <a:srgbClr val="425369"/>
                </a:solidFill>
                <a:latin typeface="Avenir Next"/>
              </a:defRPr>
            </a:pPr>
            <a:r>
              <a:rPr/>
              <a:t> included in the Impact Measurement Framework. Ensure all new ‘programmes’ (and / communities operating in) have aligned </a:t>
            </a:r>
          </a:p>
          <a:p>
            <a:pPr algn="l">
              <a:defRPr b="0" sz="1000">
                <a:solidFill>
                  <a:srgbClr val="425369"/>
                </a:solidFill>
                <a:latin typeface="Avenir Next"/>
              </a:defRPr>
            </a:pPr>
            <a:r>
              <a:rPr/>
              <a:t>Impact Measurement Frameworks as they are built out and are incorporated end-to-end. Include stakeholder engagement in </a:t>
            </a:r>
          </a:p>
          <a:p>
            <a:pPr algn="l">
              <a:defRPr b="0" sz="1000">
                <a:solidFill>
                  <a:srgbClr val="425369"/>
                </a:solidFill>
                <a:latin typeface="Avenir Next"/>
              </a:defRPr>
            </a:pPr>
            <a:r>
              <a:rPr/>
              <a:t>the process to ensure measures identified are practical and you are able to collect the proposed data in practice. Combine this </a:t>
            </a:r>
          </a:p>
          <a:p>
            <a:pPr algn="l">
              <a:defRPr b="0" sz="1000">
                <a:solidFill>
                  <a:srgbClr val="425369"/>
                </a:solidFill>
                <a:latin typeface="Avenir Next"/>
              </a:defRPr>
            </a:pPr>
            <a:r>
              <a:rPr/>
              <a:t>stakeholder engagement with the selection of appropriate tools that are fit-for-context (i.e. relevant for the organization's </a:t>
            </a:r>
          </a:p>
          <a:p>
            <a:pPr algn="l">
              <a:defRPr b="0" sz="1000">
                <a:solidFill>
                  <a:srgbClr val="425369"/>
                </a:solidFill>
                <a:latin typeface="Avenir Next"/>
              </a:defRPr>
            </a:pPr>
            <a:r>
              <a:rPr/>
              <a:t>operating environment, stakeholders and capabilities) and fit-for-purpose.</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Tree>
    <p:extLst>
      <p:ext uri="{BB962C8B-B14F-4D97-AF65-F5344CB8AC3E}">
        <p14:creationId xmlns:p14="http://schemas.microsoft.com/office/powerpoint/2010/main" val="543216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2867159880"/>
              </p:ext>
            </p:extLst>
          </p:nvPr>
        </p:nvGraphicFramePr>
        <p:xfrm>
          <a:off x="384046" y="1193873"/>
          <a:ext cx="9464041" cy="2808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4514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
        <p:nvSpPr>
          <p:cNvPr id="13" name="TextBox 12"/>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Develop research strategy (the ‘job-to-be-done’ for research) as a sub-capability and what is required to meet the objectives </a:t>
            </a:r>
          </a:p>
          <a:p>
            <a:pPr algn="l">
              <a:defRPr b="0" sz="1000">
                <a:solidFill>
                  <a:srgbClr val="425369"/>
                </a:solidFill>
                <a:latin typeface="Avenir Next"/>
              </a:defRPr>
            </a:pPr>
            <a:r>
              <a:rPr/>
              <a:t>of the Impact Strategy, stakeholder needs, as well as prospective investor needs to build trust and confidence, and it turn, </a:t>
            </a:r>
          </a:p>
          <a:p>
            <a:pPr algn="l">
              <a:defRPr b="0" sz="1000">
                <a:solidFill>
                  <a:srgbClr val="425369"/>
                </a:solidFill>
                <a:latin typeface="Avenir Next"/>
              </a:defRPr>
            </a:pPr>
            <a:r>
              <a:rPr/>
              <a:t>mobilise resources. Defining the level of research required will assist to determine the level of internal capability required, also </a:t>
            </a:r>
          </a:p>
          <a:p>
            <a:pPr algn="l">
              <a:defRPr b="0" sz="1000">
                <a:solidFill>
                  <a:srgbClr val="425369"/>
                </a:solidFill>
                <a:latin typeface="Avenir Next"/>
              </a:defRPr>
            </a:pPr>
            <a:r>
              <a:rPr/>
              <a:t>consider research partnerships as a way to fulfil research requirements without scaling internal capacity. </a:t>
            </a:r>
          </a:p>
        </p:txBody>
      </p:sp>
    </p:spTree>
    <p:extLst>
      <p:ext uri="{BB962C8B-B14F-4D97-AF65-F5344CB8AC3E}">
        <p14:creationId xmlns:p14="http://schemas.microsoft.com/office/powerpoint/2010/main" val="389669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89097566"/>
              </p:ext>
            </p:extLst>
          </p:nvPr>
        </p:nvGraphicFramePr>
        <p:xfrm>
          <a:off x="384047" y="1193871"/>
          <a:ext cx="9464041" cy="2662488"/>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257750">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3660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8" name="TextBox 7"/>
          <p:cNvSpPr txBox="1"/>
          <p:nvPr/>
        </p:nvSpPr>
        <p:spPr>
          <a:xfrm>
            <a:off x="1828800" y="246888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639460377"/>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 the identified relevant tools and / applications and identify the best practices for use. Evaluation of tools and / </a:t>
            </a:r>
          </a:p>
          <a:p>
            <a:pPr algn="l">
              <a:defRPr b="0" sz="1000">
                <a:solidFill>
                  <a:srgbClr val="425369"/>
                </a:solidFill>
                <a:latin typeface="Avenir Next"/>
              </a:defRPr>
            </a:pPr>
            <a:r>
              <a:rPr/>
              <a:t>applications is set up. </a:t>
            </a:r>
          </a:p>
        </p:txBody>
      </p:sp>
    </p:spTree>
    <p:extLst>
      <p:ext uri="{BB962C8B-B14F-4D97-AF65-F5344CB8AC3E}">
        <p14:creationId xmlns:p14="http://schemas.microsoft.com/office/powerpoint/2010/main" val="132912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42</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Equipping, Processes, Responsibility  Framework, Data Quality, Evaluation, and Reporting Framework.</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and finalise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Identify and develop relevant tools (e.g. data collection tools)  to implement your mesurement framework. </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data quality standards, frameworks, methods and supporting processes in line with Impact Measurement Framework.</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Develop  and deploy standards collateral, templates and training to enable internal team and stakeholders to implement Impact </a:t>
            </a:r>
          </a:p>
          <a:p>
            <a:pPr algn="l">
              <a:defRPr b="0" sz="1000">
                <a:solidFill>
                  <a:srgbClr val="425369"/>
                </a:solidFill>
                <a:latin typeface="Avenir Next"/>
              </a:defRPr>
            </a:pPr>
            <a:r>
              <a:rPr/>
              <a:t>Management capability.</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investigate and test relevant technology to enable the IM Capability in line with design and purpose.</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4220</TotalTime>
  <Words>2763</Words>
  <Application>Microsoft Macintosh PowerPoint</Application>
  <PresentationFormat>Custom</PresentationFormat>
  <Paragraphs>389</Paragraphs>
  <Slides>43</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 1/2</vt:lpstr>
      <vt:lpstr>Recommendations: TALENT 2/2</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157</cp:revision>
  <cp:lastPrinted>2023-10-27T06:48:18Z</cp:lastPrinted>
  <dcterms:created xsi:type="dcterms:W3CDTF">2018-01-08T18:03:55Z</dcterms:created>
  <dcterms:modified xsi:type="dcterms:W3CDTF">2024-04-05T10:12:12Z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