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GOLD YOUTH </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prioritised, localised and embedded in the </a:t>
            </a:r>
          </a:p>
          <a:p>
            <a:pPr algn="l">
              <a:defRPr b="0" sz="1000">
                <a:solidFill>
                  <a:srgbClr val="425369"/>
                </a:solidFill>
                <a:latin typeface="Avenir Next"/>
              </a:defRPr>
            </a:pPr>
            <a:r>
              <a:rPr/>
              <a:t>context of the organization and its strategy. Consideration needs to be given to the potential to spin off in the future and </a:t>
            </a:r>
          </a:p>
          <a:p>
            <a:pPr algn="l">
              <a:defRPr b="0" sz="1000">
                <a:solidFill>
                  <a:srgbClr val="425369"/>
                </a:solidFill>
                <a:latin typeface="Avenir Next"/>
              </a:defRPr>
            </a:pPr>
            <a:r>
              <a:rPr/>
              <a:t>the implications of this for the Impact Management capability and its position within the organization.​</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Routinely review, update and engage with stakeholders of the Impact Management capability to clarify and clearly </a:t>
            </a:r>
          </a:p>
          <a:p>
            <a:pPr algn="l">
              <a:defRPr b="0" sz="1000">
                <a:solidFill>
                  <a:srgbClr val="425369"/>
                </a:solidFill>
                <a:latin typeface="Avenir Next"/>
              </a:defRPr>
            </a:pPr>
            <a:r>
              <a:rPr/>
              <a:t>articulate the purpose within the context and operating structure. </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Plan a Theory of Change retrospective and review for the end of Year one of implementation to incorporate adaptation </a:t>
            </a:r>
          </a:p>
          <a:p>
            <a:pPr algn="l">
              <a:defRPr b="0" sz="1000">
                <a:solidFill>
                  <a:srgbClr val="425369"/>
                </a:solidFill>
                <a:latin typeface="Avenir Next"/>
              </a:defRPr>
            </a:pPr>
            <a:r>
              <a:rPr/>
              <a:t>and lessons learnt from implementation in practice, assessing the consistency of the context and driving factors of the </a:t>
            </a:r>
          </a:p>
          <a:p>
            <a:pPr algn="l">
              <a:defRPr b="0" sz="1000">
                <a:solidFill>
                  <a:srgbClr val="425369"/>
                </a:solidFill>
                <a:latin typeface="Avenir Next"/>
              </a:defRPr>
            </a:pPr>
            <a:r>
              <a:rPr/>
              <a:t>Theory of Change, as well as contextual shifts and changes to assumptions and risks that could trigger strategic shifts. The </a:t>
            </a:r>
          </a:p>
          <a:p>
            <a:pPr algn="l">
              <a:defRPr b="0" sz="1000">
                <a:solidFill>
                  <a:srgbClr val="425369"/>
                </a:solidFill>
                <a:latin typeface="Avenir Next"/>
              </a:defRPr>
            </a:pPr>
            <a:r>
              <a:rPr/>
              <a:t>review process should seek to engage those with lived experience (such as program staff and partners) implementing on </a:t>
            </a:r>
          </a:p>
          <a:p>
            <a:pPr algn="l">
              <a:defRPr b="0" sz="1000">
                <a:solidFill>
                  <a:srgbClr val="425369"/>
                </a:solidFill>
                <a:latin typeface="Avenir Next"/>
              </a:defRPr>
            </a:pPr>
            <a:r>
              <a:rPr/>
              <a:t>the ground (those closest to the problem), to understand what is working, what is not working, what needs in the </a:t>
            </a:r>
          </a:p>
          <a:p>
            <a:pPr algn="l">
              <a:defRPr b="0" sz="1000">
                <a:solidFill>
                  <a:srgbClr val="425369"/>
                </a:solidFill>
                <a:latin typeface="Avenir Next"/>
              </a:defRPr>
            </a:pPr>
            <a:r>
              <a:rPr/>
              <a:t>community are hindering progress and what needs are/remain a priority in order to build capacity and resilience within </a:t>
            </a:r>
          </a:p>
          <a:p>
            <a:pPr algn="l">
              <a:defRPr b="0" sz="1000">
                <a:solidFill>
                  <a:srgbClr val="425369"/>
                </a:solidFill>
                <a:latin typeface="Avenir Next"/>
              </a:defRPr>
            </a:pPr>
            <a:r>
              <a:rPr/>
              <a:t>individuals and communities served. This should help to strengthen the clarity and case that can be made through the </a:t>
            </a:r>
          </a:p>
          <a:p>
            <a:pPr algn="l">
              <a:defRPr b="0" sz="1000">
                <a:solidFill>
                  <a:srgbClr val="425369"/>
                </a:solidFill>
                <a:latin typeface="Avenir Next"/>
              </a:defRPr>
            </a:pPr>
            <a:r>
              <a:rPr/>
              <a:t>Theory of Change for how and why your work will bring the intended change.​ Leveraging stakeholder experience and </a:t>
            </a:r>
          </a:p>
          <a:p>
            <a:pPr algn="l">
              <a:defRPr b="0" sz="1000">
                <a:solidFill>
                  <a:srgbClr val="425369"/>
                </a:solidFill>
                <a:latin typeface="Avenir Next"/>
              </a:defRPr>
            </a:pPr>
            <a:r>
              <a:rPr/>
              <a:t>expertise will help bring focus and clarity, as well as confidence to funders and partners. This will also ensure the Impact </a:t>
            </a:r>
          </a:p>
          <a:p>
            <a:pPr algn="l">
              <a:defRPr b="0" sz="1000">
                <a:solidFill>
                  <a:srgbClr val="425369"/>
                </a:solidFill>
                <a:latin typeface="Avenir Next"/>
              </a:defRPr>
            </a:pPr>
            <a:r>
              <a:rPr/>
              <a:t>Strategy remains widely known and socialised, providing a clear focal point to rally around and focus continued effort. ​​</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Review and refine standardised templates, tools, processes, and training (collateral) to ensure consistent </a:t>
            </a:r>
          </a:p>
          <a:p>
            <a:pPr algn="l">
              <a:defRPr b="0" sz="1000">
                <a:solidFill>
                  <a:srgbClr val="425369"/>
                </a:solidFill>
                <a:latin typeface="Avenir Next"/>
              </a:defRPr>
            </a:pPr>
            <a:r>
              <a:rPr/>
              <a:t>implementation of processes lead by the Impact Management Capability. (This can be prioritised once initial </a:t>
            </a:r>
          </a:p>
          <a:p>
            <a:pPr algn="l">
              <a:defRPr b="0" sz="1000">
                <a:solidFill>
                  <a:srgbClr val="425369"/>
                </a:solidFill>
                <a:latin typeface="Avenir Next"/>
              </a:defRPr>
            </a:pPr>
            <a:r>
              <a:rPr/>
              <a:t>capability design is in place and the capability is established, with a workplan and prioritization of collateral to </a:t>
            </a:r>
          </a:p>
          <a:p>
            <a:pPr algn="l">
              <a:defRPr b="0" sz="1000">
                <a:solidFill>
                  <a:srgbClr val="425369"/>
                </a:solidFill>
                <a:latin typeface="Avenir Next"/>
              </a:defRPr>
            </a:pPr>
            <a:r>
              <a:rPr/>
              <a:t>develop).​ If recruitment to fulfil the team composition requirements is slow and / a lower job level is required on </a:t>
            </a:r>
          </a:p>
          <a:p>
            <a:pPr algn="l">
              <a:defRPr b="0" sz="1000">
                <a:solidFill>
                  <a:srgbClr val="425369"/>
                </a:solidFill>
                <a:latin typeface="Avenir Next"/>
              </a:defRPr>
            </a:pPr>
            <a:r>
              <a:rPr/>
              <a:t>a permanent basis, there will be a lag on the development of consistent collateral and training coming from the </a:t>
            </a:r>
          </a:p>
          <a:p>
            <a:pPr algn="l">
              <a:defRPr b="0" sz="1000">
                <a:solidFill>
                  <a:srgbClr val="425369"/>
                </a:solidFill>
                <a:latin typeface="Avenir Next"/>
              </a:defRPr>
            </a:pPr>
            <a:r>
              <a:rPr/>
              <a:t>Impact Management Capability. This will have a knock-on effect on implementation of impact measurement. ​A </a:t>
            </a:r>
          </a:p>
          <a:p>
            <a:pPr algn="l">
              <a:defRPr b="0" sz="1000">
                <a:solidFill>
                  <a:srgbClr val="425369"/>
                </a:solidFill>
                <a:latin typeface="Avenir Next"/>
              </a:defRPr>
            </a:pPr>
            <a:r>
              <a:rPr/>
              <a:t>partner could assist initially to finalize specific standardised collateral (templates, tools, processes and training) </a:t>
            </a:r>
          </a:p>
          <a:p>
            <a:pPr algn="l">
              <a:defRPr b="0" sz="1000">
                <a:solidFill>
                  <a:srgbClr val="425369"/>
                </a:solidFill>
                <a:latin typeface="Avenir Next"/>
              </a:defRPr>
            </a:pPr>
            <a:r>
              <a:rPr/>
              <a:t>to equip teams within the organization. In line with stated objectives, talent within the Impact Management </a:t>
            </a:r>
          </a:p>
          <a:p>
            <a:pPr algn="l">
              <a:defRPr b="0" sz="1000">
                <a:solidFill>
                  <a:srgbClr val="425369"/>
                </a:solidFill>
                <a:latin typeface="Avenir Next"/>
              </a:defRPr>
            </a:pPr>
            <a:r>
              <a:rPr/>
              <a:t>Capability would also need to develop capacity to maintain and improve this over time and serve the growth and </a:t>
            </a:r>
          </a:p>
          <a:p>
            <a:pPr algn="l">
              <a:defRPr b="0" sz="1000">
                <a:solidFill>
                  <a:srgbClr val="425369"/>
                </a:solidFill>
                <a:latin typeface="Avenir Next"/>
              </a:defRPr>
            </a:pPr>
            <a:r>
              <a:rPr/>
              <a:t>needs of PBVP (consideration for developing 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routinely review and update the individual Impact Performance to accommodate for alignment of </a:t>
            </a:r>
          </a:p>
          <a:p>
            <a:pPr algn="l">
              <a:defRPr b="0" sz="1000">
                <a:solidFill>
                  <a:srgbClr val="425369"/>
                </a:solidFill>
                <a:latin typeface="Avenir Next"/>
              </a:defRPr>
            </a:pPr>
            <a:r>
              <a:rPr/>
              <a:t>individual scorecards and performance management to the Impact Strategy. This can be a broader exercise for the </a:t>
            </a:r>
          </a:p>
          <a:p>
            <a:pPr algn="l">
              <a:defRPr b="0" sz="1000">
                <a:solidFill>
                  <a:srgbClr val="425369"/>
                </a:solidFill>
                <a:latin typeface="Avenir Next"/>
              </a:defRPr>
            </a:pPr>
            <a:r>
              <a:rPr/>
              <a:t>way individual performance is considered within.​ Develop a plan to execute and integrate this revised approach - </a:t>
            </a:r>
          </a:p>
          <a:p>
            <a:pPr algn="l">
              <a:defRPr b="0" sz="1000">
                <a:solidFill>
                  <a:srgbClr val="425369"/>
                </a:solidFill>
                <a:latin typeface="Avenir Next"/>
              </a:defRPr>
            </a:pPr>
            <a:r>
              <a:rPr/>
              <a:t>including required communications and training of talent across all levels of the organization to co-create aligned </a:t>
            </a:r>
          </a:p>
          <a:p>
            <a:pPr algn="l">
              <a:defRPr b="0" sz="1000">
                <a:solidFill>
                  <a:srgbClr val="425369"/>
                </a:solidFill>
                <a:latin typeface="Avenir Next"/>
              </a:defRPr>
            </a:pPr>
            <a:r>
              <a:rPr/>
              <a:t>individual scorecards and performance 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Embed processes to review and refine the recruitment plan in line with needs of the capability to continue to </a:t>
            </a:r>
          </a:p>
          <a:p>
            <a:pPr algn="l">
              <a:defRPr b="0" sz="1000">
                <a:solidFill>
                  <a:srgbClr val="425369"/>
                </a:solidFill>
                <a:latin typeface="Avenir Next"/>
              </a:defRPr>
            </a:pPr>
            <a:r>
              <a:rPr/>
              <a:t>expand and serve its purpose. Develop role descriptions and job profiles for the team reflective of the skills and </a:t>
            </a:r>
          </a:p>
          <a:p>
            <a:pPr algn="l">
              <a:defRPr b="0" sz="1000">
                <a:solidFill>
                  <a:srgbClr val="425369"/>
                </a:solidFill>
                <a:latin typeface="Avenir Next"/>
              </a:defRPr>
            </a:pPr>
            <a:r>
              <a:rPr/>
              <a:t>competencies required to execute functions and activities in line with the capability design. An option could be to </a:t>
            </a:r>
          </a:p>
          <a:p>
            <a:pPr algn="l">
              <a:defRPr b="0" sz="1000">
                <a:solidFill>
                  <a:srgbClr val="425369"/>
                </a:solidFill>
                <a:latin typeface="Avenir Next"/>
              </a:defRPr>
            </a:pPr>
            <a:r>
              <a:rPr/>
              <a:t>work with a partner to develop the processes that will guide the Impact Management Capability team. This can </a:t>
            </a:r>
          </a:p>
          <a:p>
            <a:pPr algn="l">
              <a:defRPr b="0" sz="1000">
                <a:solidFill>
                  <a:srgbClr val="425369"/>
                </a:solidFill>
                <a:latin typeface="Avenir Next"/>
              </a:defRPr>
            </a:pPr>
            <a:r>
              <a:rPr/>
              <a:t>be helpful because building a capability / sub-capability from scratch may require different competencies to those </a:t>
            </a:r>
          </a:p>
          <a:p>
            <a:pPr algn="l">
              <a:defRPr b="0" sz="1000">
                <a:solidFill>
                  <a:srgbClr val="425369"/>
                </a:solidFill>
                <a:latin typeface="Avenir Next"/>
              </a:defRPr>
            </a:pPr>
            <a:r>
              <a:rPr/>
              <a:t>that are required to maintain and execute processes into the future. This can include initial capacity building a new </a:t>
            </a:r>
          </a:p>
          <a:p>
            <a:pPr algn="l">
              <a:defRPr b="0" sz="1000">
                <a:solidFill>
                  <a:srgbClr val="425369"/>
                </a:solidFill>
                <a:latin typeface="Avenir Next"/>
              </a:defRPr>
            </a:pPr>
            <a:r>
              <a:rPr/>
              <a:t>team may require to stabilise and work cohesively.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capability design process to develop the capability by unpacking: the ‘job-to-be-done’ by the Impact </a:t>
            </a:r>
          </a:p>
          <a:p>
            <a:pPr algn="l">
              <a:defRPr b="0" sz="1000">
                <a:solidFill>
                  <a:srgbClr val="425369"/>
                </a:solidFill>
                <a:latin typeface="Avenir Next"/>
              </a:defRPr>
            </a:pPr>
            <a:r>
              <a:rPr/>
              <a:t>Management Capability; defining the capability model (including the Impact Management sub-capabilities needed); define </a:t>
            </a:r>
          </a:p>
          <a:p>
            <a:pPr algn="l">
              <a:defRPr b="0" sz="1000">
                <a:solidFill>
                  <a:srgbClr val="425369"/>
                </a:solidFill>
                <a:latin typeface="Avenir Next"/>
              </a:defRPr>
            </a:pPr>
            <a:r>
              <a:rPr/>
              <a:t>the boundaries of the Impact Management Capability (what it does do and what it doesn’t do); identify and define the </a:t>
            </a:r>
          </a:p>
          <a:p>
            <a:pPr algn="l">
              <a:defRPr b="0" sz="1000">
                <a:solidFill>
                  <a:srgbClr val="425369"/>
                </a:solidFill>
                <a:latin typeface="Avenir Next"/>
              </a:defRPr>
            </a:pPr>
            <a:r>
              <a:rPr/>
              <a:t>high-level processes this capability will need to lead in order to fulfil the purpose and stakeholder needs; determine the </a:t>
            </a:r>
          </a:p>
          <a:p>
            <a:pPr algn="l">
              <a:defRPr b="0" sz="1000">
                <a:solidFill>
                  <a:srgbClr val="425369"/>
                </a:solidFill>
                <a:latin typeface="Avenir Next"/>
              </a:defRPr>
            </a:pPr>
            <a:r>
              <a:rPr/>
              <a:t>responsibility assignment framework PACE . See example of PACE application. ​Develop more detailed processes once the </a:t>
            </a:r>
          </a:p>
          <a:p>
            <a:pPr algn="l">
              <a:defRPr b="0" sz="1000">
                <a:solidFill>
                  <a:srgbClr val="425369"/>
                </a:solidFill>
                <a:latin typeface="Avenir Next"/>
              </a:defRPr>
            </a:pPr>
            <a:r>
              <a:rPr/>
              <a:t>team is in place. The capability design process above will assist to inform the development of role profiles (based on PACE); </a:t>
            </a:r>
          </a:p>
          <a:p>
            <a:pPr algn="l">
              <a:defRPr b="0" sz="1000">
                <a:solidFill>
                  <a:srgbClr val="425369"/>
                </a:solidFill>
                <a:latin typeface="Avenir Next"/>
              </a:defRPr>
            </a:pPr>
            <a:r>
              <a:rPr/>
              <a:t>and workplans.​ An option could be to work with a partner to initially develop the processes that will guide the Impact </a:t>
            </a:r>
          </a:p>
          <a:p>
            <a:pPr algn="l">
              <a:defRPr b="0" sz="1000">
                <a:solidFill>
                  <a:srgbClr val="425369"/>
                </a:solidFill>
                <a:latin typeface="Avenir Next"/>
              </a:defRPr>
            </a:pPr>
            <a:r>
              <a:rPr/>
              <a:t>Management Capability team. Socialise the responsibility assignment framework and processes across all levels of the </a:t>
            </a:r>
          </a:p>
          <a:p>
            <a:pPr algn="l">
              <a:defRPr b="0" sz="1000">
                <a:solidFill>
                  <a:srgbClr val="425369"/>
                </a:solidFill>
                <a:latin typeface="Avenir Next"/>
              </a:defRPr>
            </a:pPr>
            <a:r>
              <a:rPr/>
              <a:t>organziation to ensure it is understood and can support effective work across capabilities and consistent execution of </a:t>
            </a:r>
          </a:p>
          <a:p>
            <a:pPr algn="l">
              <a:defRPr b="0" sz="1000">
                <a:solidFill>
                  <a:srgbClr val="425369"/>
                </a:solidFill>
                <a:latin typeface="Avenir Next"/>
              </a:defRPr>
            </a:pPr>
            <a:r>
              <a:rPr/>
              <a:t>processes.​ Plan for a retrospective review of processes and PACE, ensure actions for refinement based on lessons learnt </a:t>
            </a:r>
          </a:p>
          <a:p>
            <a:pPr algn="l">
              <a:defRPr b="0" sz="1000">
                <a:solidFill>
                  <a:srgbClr val="425369"/>
                </a:solidFill>
                <a:latin typeface="Avenir Next"/>
              </a:defRPr>
            </a:pPr>
            <a:r>
              <a:rPr/>
              <a:t>are planned for.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Work together with enabling capabilities such as IT to determine where data needs to end up to ensure it can be accessed and </a:t>
            </a:r>
          </a:p>
          <a:p>
            <a:pPr algn="l">
              <a:defRPr b="0" sz="1000">
                <a:solidFill>
                  <a:srgbClr val="425369"/>
                </a:solidFill>
                <a:latin typeface="Avenir Next"/>
              </a:defRPr>
            </a:pPr>
            <a:r>
              <a:rPr/>
              <a:t>used by the right people at the right time, e.g. decision-makers and those who are contributing to, learning about and improving </a:t>
            </a:r>
          </a:p>
          <a:p>
            <a:pPr algn="l">
              <a:defRPr b="0" sz="1000">
                <a:solidFill>
                  <a:srgbClr val="425369"/>
                </a:solidFill>
                <a:latin typeface="Avenir Next"/>
              </a:defRPr>
            </a:pPr>
            <a:r>
              <a:rPr/>
              <a:t>the 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Review and refine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Define ethical considerations and standards for data collection </a:t>
            </a:r>
          </a:p>
          <a:p>
            <a:pPr algn="l">
              <a:defRPr b="0" sz="1000">
                <a:solidFill>
                  <a:srgbClr val="425369"/>
                </a:solidFill>
                <a:latin typeface="Avenir Next"/>
              </a:defRPr>
            </a:pPr>
            <a:r>
              <a:rPr/>
              <a:t>considering issues of consent, respect and care for protection and use of personal information. These may be governed by </a:t>
            </a:r>
          </a:p>
          <a:p>
            <a:pPr algn="l">
              <a:defRPr b="0" sz="1000">
                <a:solidFill>
                  <a:srgbClr val="425369"/>
                </a:solidFill>
                <a:latin typeface="Avenir Next"/>
              </a:defRPr>
            </a:pPr>
            <a:r>
              <a:rPr/>
              <a:t>social norms and expectations, but in some cases may have legal implications and may require policies and protocols to </a:t>
            </a:r>
          </a:p>
          <a:p>
            <a:pPr algn="l">
              <a:defRPr b="0" sz="1000">
                <a:solidFill>
                  <a:srgbClr val="425369"/>
                </a:solidFill>
                <a:latin typeface="Avenir Next"/>
              </a:defRPr>
            </a:pPr>
            <a:r>
              <a:rPr/>
              <a:t>support (e.g. considerations and implications of working with children and also collecting data indirectly).</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impact data architecture – the models, rules, and policies that will govern how impact data is captured, </a:t>
            </a:r>
          </a:p>
          <a:p>
            <a:pPr algn="l">
              <a:defRPr b="0" sz="1000">
                <a:solidFill>
                  <a:srgbClr val="425369"/>
                </a:solidFill>
                <a:latin typeface="Avenir Next"/>
              </a:defRPr>
            </a:pPr>
            <a:r>
              <a:rPr/>
              <a:t>processed and stored. ​Review and refine data quality and minimum standards to ensure results are an accurate reflection of </a:t>
            </a:r>
          </a:p>
          <a:p>
            <a:pPr algn="l">
              <a:defRPr b="0" sz="1000">
                <a:solidFill>
                  <a:srgbClr val="425369"/>
                </a:solidFill>
                <a:latin typeface="Avenir Next"/>
              </a:defRPr>
            </a:pPr>
            <a:r>
              <a:rPr/>
              <a:t>what has occurred. Socialise data architecture, quality standards and processes across all levels of the organization and data </a:t>
            </a:r>
          </a:p>
          <a:p>
            <a:pPr algn="l">
              <a:defRPr b="0" sz="1000">
                <a:solidFill>
                  <a:srgbClr val="425369"/>
                </a:solidFill>
                <a:latin typeface="Avenir Next"/>
              </a:defRPr>
            </a:pPr>
            <a:r>
              <a:rPr/>
              <a:t>contributors to ensure widely understood and executed accordingly maintain data governance and quality assurance.</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a:t>
            </a:r>
          </a:p>
          <a:p>
            <a:pPr algn="l">
              <a:defRPr b="0" sz="1000">
                <a:solidFill>
                  <a:srgbClr val="425369"/>
                </a:solidFill>
                <a:latin typeface="Avenir Next"/>
              </a:defRPr>
            </a:pPr>
            <a:r>
              <a:rPr/>
              <a:t>of the Theory of Change. Consider the implications of Impact Measurement Framework implementation on processes lead </a:t>
            </a:r>
          </a:p>
          <a:p>
            <a:pPr algn="l">
              <a:defRPr b="0" sz="1000">
                <a:solidFill>
                  <a:srgbClr val="425369"/>
                </a:solidFill>
                <a:latin typeface="Avenir Next"/>
              </a:defRPr>
            </a:pPr>
            <a:r>
              <a:rPr/>
              <a:t>by the Impact management Capability, as well as performance management (scorecards) and technology.​</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Review and refine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Develop mechanisms for routine review and reflection, </a:t>
            </a:r>
          </a:p>
          <a:p>
            <a:pPr algn="l">
              <a:defRPr b="0" sz="1000">
                <a:solidFill>
                  <a:srgbClr val="425369"/>
                </a:solidFill>
                <a:latin typeface="Avenir Next"/>
              </a:defRPr>
            </a:pPr>
            <a:r>
              <a:rPr/>
              <a:t>incorporating mechanisms for stakeholder feedback.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regular evaluation and evaluative thinking practice within the initiative. Finalize and implement Key </a:t>
            </a:r>
          </a:p>
          <a:p>
            <a:pPr algn="l">
              <a:defRPr b="0" sz="1000">
                <a:solidFill>
                  <a:srgbClr val="425369"/>
                </a:solidFill>
                <a:latin typeface="Avenir Next"/>
              </a:defRPr>
            </a:pPr>
            <a:r>
              <a:rPr/>
              <a:t>evaluation questions that can be embedded into reflective processes and applied to monitoring data resulting from execution </a:t>
            </a:r>
          </a:p>
          <a:p>
            <a:pPr algn="l">
              <a:defRPr b="0" sz="1000">
                <a:solidFill>
                  <a:srgbClr val="425369"/>
                </a:solidFill>
                <a:latin typeface="Avenir Next"/>
              </a:defRPr>
            </a:pPr>
            <a:r>
              <a:rPr/>
              <a:t>of the Impact Measurement Framework. Consider existing, recognised frameworks that can be leveraged to adopt evaluation </a:t>
            </a:r>
          </a:p>
          <a:p>
            <a:pPr algn="l">
              <a:defRPr b="0" sz="1000">
                <a:solidFill>
                  <a:srgbClr val="425369"/>
                </a:solidFill>
                <a:latin typeface="Avenir Next"/>
              </a:defRPr>
            </a:pPr>
            <a:r>
              <a:rPr/>
              <a:t>questions into reflective practice and organizational learning. See the OECD DAC evaluation criteria and the IMP 5 Dimensions </a:t>
            </a:r>
          </a:p>
          <a:p>
            <a:pPr algn="l">
              <a:defRPr b="0" sz="1000">
                <a:solidFill>
                  <a:srgbClr val="425369"/>
                </a:solidFill>
                <a:latin typeface="Avenir Next"/>
              </a:defRPr>
            </a:pPr>
            <a:r>
              <a:rPr/>
              <a:t>of Impact for existing questions that can be leveraged. Socialise across PBVB and include budget allocations to incorporate </a:t>
            </a:r>
          </a:p>
          <a:p>
            <a:pPr algn="l">
              <a:defRPr b="0" sz="1000">
                <a:solidFill>
                  <a:srgbClr val="425369"/>
                </a:solidFill>
                <a:latin typeface="Avenir Next"/>
              </a:defRPr>
            </a:pPr>
            <a:r>
              <a:rPr/>
              <a:t>evaluation and evaluative thinking and practice.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research strategy (the ‘job-to-be-done’ for research) as a sub-capability and what is required  to meet </a:t>
            </a:r>
          </a:p>
          <a:p>
            <a:pPr algn="l">
              <a:defRPr b="0" sz="1000">
                <a:solidFill>
                  <a:srgbClr val="425369"/>
                </a:solidFill>
                <a:latin typeface="Avenir Next"/>
              </a:defRPr>
            </a:pPr>
            <a:r>
              <a:rPr/>
              <a:t>the objectives of the Impact Strategy, stakeholder needs, as well as prospective investor needs to build trust and confidence, </a:t>
            </a:r>
          </a:p>
          <a:p>
            <a:pPr algn="l">
              <a:defRPr b="0" sz="1000">
                <a:solidFill>
                  <a:srgbClr val="425369"/>
                </a:solidFill>
                <a:latin typeface="Avenir Next"/>
              </a:defRPr>
            </a:pPr>
            <a:r>
              <a:rPr/>
              <a:t>and it turn, mobilise resources. Defining the level of research required will assist to determine the level of internal capability </a:t>
            </a:r>
          </a:p>
          <a:p>
            <a:pPr algn="l">
              <a:defRPr b="0" sz="1000">
                <a:solidFill>
                  <a:srgbClr val="425369"/>
                </a:solidFill>
                <a:latin typeface="Avenir Next"/>
              </a:defRPr>
            </a:pPr>
            <a:r>
              <a:rPr/>
              <a:t>required, also consider research partnerships as a way to fulfil research requirements without scaling internal capacity. Develop </a:t>
            </a:r>
          </a:p>
          <a:p>
            <a:pPr algn="l">
              <a:defRPr b="0" sz="1000">
                <a:solidFill>
                  <a:srgbClr val="425369"/>
                </a:solidFill>
                <a:latin typeface="Avenir Next"/>
              </a:defRPr>
            </a:pPr>
            <a:r>
              <a:rPr/>
              <a:t>secondary sources of research information that are relevant for the context and environment and can be used to inform program </a:t>
            </a:r>
          </a:p>
          <a:p>
            <a:pPr algn="l">
              <a:defRPr b="0" sz="1000">
                <a:solidFill>
                  <a:srgbClr val="425369"/>
                </a:solidFill>
                <a:latin typeface="Avenir Next"/>
              </a:defRPr>
            </a:pPr>
            <a:r>
              <a:rPr/>
              <a:t>design.​​ Develop a library and / schedule of preferred secondary research sources (including research conducted by partners that </a:t>
            </a:r>
          </a:p>
          <a:p>
            <a:pPr algn="l">
              <a:defRPr b="0" sz="1000">
                <a:solidFill>
                  <a:srgbClr val="425369"/>
                </a:solidFill>
                <a:latin typeface="Avenir Next"/>
              </a:defRPr>
            </a:pPr>
            <a:r>
              <a:rPr/>
              <a:t>can be leveraged).​</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reporting framework to guide consistent reporting across the organization, that will proactively meet </a:t>
            </a:r>
          </a:p>
          <a:p>
            <a:pPr algn="l">
              <a:defRPr b="0" sz="1000">
                <a:solidFill>
                  <a:srgbClr val="425369"/>
                </a:solidFill>
                <a:latin typeface="Avenir Next"/>
              </a:defRPr>
            </a:pPr>
            <a:r>
              <a:rPr/>
              <a:t>stakeholder needs, is aligned to Impact Strategy and meeting regulatory and other requirements.</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Implemented tools and / applications are evaluated and changes needed are explored. Teams are equipped to use tools and / </a:t>
            </a:r>
          </a:p>
          <a:p>
            <a:pPr algn="l">
              <a:defRPr b="0" sz="1000">
                <a:solidFill>
                  <a:srgbClr val="425369"/>
                </a:solidFill>
                <a:latin typeface="Avenir Next"/>
              </a:defRPr>
            </a:pPr>
            <a:r>
              <a:rPr/>
              <a:t>applications. Best practices for tools and / applciations are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gold youth 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Reporting Standards.</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impact strategy based on insisghts from a full implementaiton of life-cycle and insights gained.</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Ensure all programmes / areas of work have aligned Impact measurement Frameworks and capacity to execute to paln.</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Ensure data access, collection, and quality are executed and managed to plan. Implement any improvements based on implemention </a:t>
            </a:r>
          </a:p>
          <a:p>
            <a:pPr algn="l">
              <a:defRPr b="0" sz="1000">
                <a:solidFill>
                  <a:srgbClr val="425369"/>
                </a:solidFill>
                <a:latin typeface="Avenir Next"/>
              </a:defRPr>
            </a:pPr>
            <a:r>
              <a:rPr/>
              <a:t>experience, feedback and lessons learnt. </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Continue to recruit and build capacity of Impact management capability and its sub-capabilities to support continuous equipping and integrated  </a:t>
            </a:r>
          </a:p>
          <a:p>
            <a:pPr algn="l">
              <a:defRPr b="0" sz="1000">
                <a:solidFill>
                  <a:srgbClr val="425369"/>
                </a:solidFill>
                <a:latin typeface="Avenir Next"/>
              </a:defRPr>
            </a:pPr>
            <a:r>
              <a:rPr/>
              <a:t>performance management across the organisation.</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Ensure consistent implementation of processes led by IM capability; and socialise acros the organisation.  Implement responsibility </a:t>
            </a:r>
          </a:p>
          <a:p>
            <a:pPr algn="l">
              <a:defRPr b="0" sz="1000">
                <a:solidFill>
                  <a:srgbClr val="425369"/>
                </a:solidFill>
                <a:latin typeface="Avenir Next"/>
              </a:defRPr>
            </a:pPr>
            <a:r>
              <a:rPr/>
              <a:t>assignment framework to support process execution. </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Adopt and implement reporting framework and standards to guide consistent reporting across the organisation. </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Equip all teams to utilise adopted technology across the organisation. Explore, evaluate and introduce new technology as required based </a:t>
            </a:r>
          </a:p>
          <a:p>
            <a:pPr algn="l">
              <a:defRPr b="0" sz="1000">
                <a:solidFill>
                  <a:srgbClr val="425369"/>
                </a:solidFill>
                <a:latin typeface="Avenir Next"/>
              </a:defRPr>
            </a:pPr>
            <a:r>
              <a:rPr/>
              <a:t>on implementation lessons and insights.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