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media/image12.svg" ContentType="image/svg+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47"/>
  </p:notesMasterIdLst>
  <p:sldIdLst>
    <p:sldId id="2147374115" r:id="rId5"/>
    <p:sldId id="2147477981" r:id="rId6"/>
    <p:sldId id="2147477869" r:id="rId7"/>
    <p:sldId id="2147477954" r:id="rId8"/>
    <p:sldId id="2147477926" r:id="rId9"/>
    <p:sldId id="2147477866" r:id="rId10"/>
    <p:sldId id="2147477913" r:id="rId11"/>
    <p:sldId id="2147477912" r:id="rId12"/>
    <p:sldId id="2147477925" r:id="rId13"/>
    <p:sldId id="2147477976" r:id="rId14"/>
    <p:sldId id="2147477985" r:id="rId15"/>
    <p:sldId id="2147477956" r:id="rId16"/>
    <p:sldId id="2147477927" r:id="rId17"/>
    <p:sldId id="2147477914" r:id="rId18"/>
    <p:sldId id="2147477986" r:id="rId19"/>
    <p:sldId id="2147477957" r:id="rId20"/>
    <p:sldId id="2147477932" r:id="rId21"/>
    <p:sldId id="2147477918" r:id="rId22"/>
    <p:sldId id="2147477987" r:id="rId23"/>
    <p:sldId id="2147477958" r:id="rId24"/>
    <p:sldId id="2147477940" r:id="rId25"/>
    <p:sldId id="2147477917" r:id="rId26"/>
    <p:sldId id="2147477988" r:id="rId27"/>
    <p:sldId id="2147477959" r:id="rId28"/>
    <p:sldId id="2147477941" r:id="rId29"/>
    <p:sldId id="2147477992" r:id="rId30"/>
    <p:sldId id="2147477989" r:id="rId31"/>
    <p:sldId id="2147477960" r:id="rId32"/>
    <p:sldId id="2147477942" r:id="rId33"/>
    <p:sldId id="2147477993" r:id="rId34"/>
    <p:sldId id="2147477924" r:id="rId35"/>
    <p:sldId id="2147477990" r:id="rId36"/>
    <p:sldId id="2147477961" r:id="rId37"/>
    <p:sldId id="2147477943" r:id="rId38"/>
    <p:sldId id="2147477921" r:id="rId39"/>
    <p:sldId id="2147477991" r:id="rId40"/>
    <p:sldId id="2147477962" r:id="rId41"/>
    <p:sldId id="2147477944" r:id="rId42"/>
    <p:sldId id="2147477922" r:id="rId43"/>
    <p:sldId id="2147477984" r:id="rId44"/>
    <p:sldId id="2147477955" r:id="rId45"/>
    <p:sldId id="319" r:id="rId46"/>
  </p:sldIdLst>
  <p:sldSz cx="1016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5876A2A9-AC40-E66E-CFDB-51D9382D012B}" name="Ehlke De Jong" initials="EDJ" userId="S::djnehl001@myuct.ac.za::1e1b2276-9202-4937-bc93-1dceee665080" providerId="AD"/>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59"/>
    <p:restoredTop sz="94444"/>
  </p:normalViewPr>
  <p:slideViewPr>
    <p:cSldViewPr snapToGrid="0">
      <p:cViewPr varScale="1">
        <p:scale>
          <a:sx n="144" d="100"/>
          <a:sy n="144" d="100"/>
        </p:scale>
        <p:origin x="640" y="176"/>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notesMaster" Target="notesMasters/notesMaster1.xml"/><Relationship Id="rId135" Type="http://customschemas.google.com/relationships/presentationmetadata" Target="metadata"/><Relationship Id="rId136" Type="http://schemas.openxmlformats.org/officeDocument/2006/relationships/presProps" Target="presProps.xml"/><Relationship Id="rId137" Type="http://schemas.openxmlformats.org/officeDocument/2006/relationships/viewProps" Target="viewProps.xml"/><Relationship Id="rId138" Type="http://schemas.openxmlformats.org/officeDocument/2006/relationships/theme" Target="theme/theme1.xml"/><Relationship Id="rId139" Type="http://schemas.openxmlformats.org/officeDocument/2006/relationships/tableStyles" Target="tableStyles.xml"/><Relationship Id="rId140" Type="http://schemas.microsoft.com/office/2015/10/relationships/revisionInfo" Target="revisionInfo.xml"/><Relationship Id="rId141"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42</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6.em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11/4/2024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11/4/2024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2024/04/11</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emf"/><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7.xml"/><Relationship Id="rId3" Type="http://schemas.openxmlformats.org/officeDocument/2006/relationships/slide" Target="slide9.xml"/><Relationship Id="rId4" Type="http://schemas.openxmlformats.org/officeDocument/2006/relationships/slide" Target="slide8.xml"/><Relationship Id="rId5" Type="http://schemas.openxmlformats.org/officeDocument/2006/relationships/slide" Target="slide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
        <p:nvSpPr>
          <p:cNvPr id="281" name="TextBox 280"/>
          <p:cNvSpPr txBox="1"/>
          <p:nvPr/>
        </p:nvSpPr>
        <p:spPr>
          <a:xfrm>
            <a:off x="8183879" y="457200"/>
            <a:ext cx="1828800" cy="457200"/>
          </a:xfrm>
          <a:prstGeom prst="rect">
            <a:avLst/>
          </a:prstGeom>
          <a:noFill/>
        </p:spPr>
        <p:txBody>
          <a:bodyPr wrap="none">
            <a:spAutoFit/>
          </a:bodyPr>
          <a:lstStyle/>
          <a:p>
            <a:pPr algn="r">
              <a:defRPr b="0" sz="2800">
                <a:solidFill>
                  <a:srgbClr val="425369"/>
                </a:solidFill>
                <a:latin typeface="Avenir Next"/>
              </a:defRPr>
            </a:pPr>
            <a:r>
              <a:rPr/>
              <a:t>GOLD YOUTH </a:t>
            </a:r>
          </a:p>
        </p:txBody>
      </p:sp>
      <p:sp>
        <p:nvSpPr>
          <p:cNvPr id="282" name="TextBox 281"/>
          <p:cNvSpPr txBox="1"/>
          <p:nvPr/>
        </p:nvSpPr>
        <p:spPr>
          <a:xfrm>
            <a:off x="7680960" y="3657600"/>
            <a:ext cx="1828800" cy="457200"/>
          </a:xfrm>
          <a:prstGeom prst="rect">
            <a:avLst/>
          </a:prstGeom>
          <a:noFill/>
        </p:spPr>
        <p:txBody>
          <a:bodyPr wrap="none">
            <a:spAutoFit/>
          </a:bodyPr>
          <a:lstStyle/>
          <a:p>
            <a:pPr algn="l">
              <a:defRPr b="1" sz="2100">
                <a:solidFill>
                  <a:srgbClr val="425369"/>
                </a:solidFill>
                <a:latin typeface="Avenir Next"/>
              </a:defRPr>
            </a:pPr>
            <a:r>
              <a:rPr/>
              <a:t>RELATIV IMPACT</a:t>
            </a:r>
          </a:p>
        </p:txBody>
      </p:sp>
      <p:sp>
        <p:nvSpPr>
          <p:cNvPr id="283" name="TextBox 282"/>
          <p:cNvSpPr txBox="1"/>
          <p:nvPr/>
        </p:nvSpPr>
        <p:spPr>
          <a:xfrm>
            <a:off x="8183879" y="4023360"/>
            <a:ext cx="1828800" cy="457200"/>
          </a:xfrm>
          <a:prstGeom prst="rect">
            <a:avLst/>
          </a:prstGeom>
          <a:noFill/>
        </p:spPr>
        <p:txBody>
          <a:bodyPr wrap="none">
            <a:spAutoFit/>
          </a:bodyPr>
          <a:lstStyle/>
          <a:p>
            <a:pPr algn="r">
              <a:defRPr b="0" sz="1800">
                <a:solidFill>
                  <a:srgbClr val="425369"/>
                </a:solidFill>
                <a:latin typeface="Avenir Next"/>
              </a:defRPr>
            </a:pPr>
            <a:r>
              <a:rPr/>
              <a:t>APRIL 2024</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2AE06D-3120-3A01-4648-99D0FC51082E}"/>
              </a:ext>
            </a:extLst>
          </p:cNvPr>
          <p:cNvSpPr>
            <a:spLocks noGrp="1"/>
          </p:cNvSpPr>
          <p:nvPr>
            <p:ph type="title"/>
          </p:nvPr>
        </p:nvSpPr>
        <p:spPr/>
        <p:txBody>
          <a:bodyPr>
            <a:normAutofit fontScale="90000"/>
          </a:bodyPr>
          <a:lstStyle/>
          <a:p>
            <a:r>
              <a:rPr lang="en-GB" dirty="0"/>
              <a:t>RESULTS AND RECOMMNEDATIONS</a:t>
            </a:r>
          </a:p>
        </p:txBody>
      </p:sp>
      <p:sp>
        <p:nvSpPr>
          <p:cNvPr id="9" name="Text Placeholder 8">
            <a:extLst>
              <a:ext uri="{FF2B5EF4-FFF2-40B4-BE49-F238E27FC236}">
                <a16:creationId xmlns:a16="http://schemas.microsoft.com/office/drawing/2014/main" id="{8C139CFA-4A26-0420-AAFD-DCF53DF607B6}"/>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244A668-D81D-3D2B-D6CD-7C9136B8B1AF}"/>
              </a:ext>
            </a:extLst>
          </p:cNvPr>
          <p:cNvSpPr>
            <a:spLocks noGrp="1"/>
          </p:cNvSpPr>
          <p:nvPr>
            <p:ph type="body" sz="quarter" idx="10"/>
          </p:nvPr>
        </p:nvSpPr>
        <p:spPr/>
        <p:txBody>
          <a:bodyPr>
            <a:normAutofit lnSpcReduction="10000"/>
          </a:bodyPr>
          <a:lstStyle/>
          <a:p>
            <a:r>
              <a:rPr lang="en-GB" dirty="0"/>
              <a:t>3</a:t>
            </a:r>
          </a:p>
        </p:txBody>
      </p:sp>
      <p:sp>
        <p:nvSpPr>
          <p:cNvPr id="4" name="Slide Number Placeholder 3">
            <a:extLst>
              <a:ext uri="{FF2B5EF4-FFF2-40B4-BE49-F238E27FC236}">
                <a16:creationId xmlns:a16="http://schemas.microsoft.com/office/drawing/2014/main" id="{75DC1EE6-7322-93C3-526F-6DAA384B9827}"/>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2496680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327A-F408-649F-ED0F-E990303B0894}"/>
              </a:ext>
            </a:extLst>
          </p:cNvPr>
          <p:cNvSpPr>
            <a:spLocks noGrp="1"/>
          </p:cNvSpPr>
          <p:nvPr>
            <p:ph type="title"/>
          </p:nvPr>
        </p:nvSpPr>
        <p:spPr/>
        <p:txBody>
          <a:bodyPr/>
          <a:lstStyle/>
          <a:p>
            <a:r>
              <a:rPr lang="en-US" dirty="0"/>
              <a:t>RESULTS: STRATEGY</a:t>
            </a:r>
          </a:p>
        </p:txBody>
      </p:sp>
      <p:sp>
        <p:nvSpPr>
          <p:cNvPr id="3" name="Text Placeholder 2">
            <a:extLst>
              <a:ext uri="{FF2B5EF4-FFF2-40B4-BE49-F238E27FC236}">
                <a16:creationId xmlns:a16="http://schemas.microsoft.com/office/drawing/2014/main" id="{A3250C41-3651-9B1E-B98E-3FE07A6ACAC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355B6410-7105-7C9A-F9E1-7A3D87F6CE99}"/>
              </a:ext>
            </a:extLst>
          </p:cNvPr>
          <p:cNvSpPr>
            <a:spLocks noGrp="1"/>
          </p:cNvSpPr>
          <p:nvPr>
            <p:ph type="body" sz="quarter" idx="10"/>
          </p:nvPr>
        </p:nvSpPr>
        <p:spPr/>
        <p:txBody>
          <a:bodyPr>
            <a:normAutofit lnSpcReduction="10000"/>
          </a:bodyPr>
          <a:lstStyle/>
          <a:p>
            <a:r>
              <a:rPr lang="en-US" dirty="0"/>
              <a:t>1</a:t>
            </a:r>
          </a:p>
        </p:txBody>
      </p:sp>
    </p:spTree>
    <p:extLst>
      <p:ext uri="{BB962C8B-B14F-4D97-AF65-F5344CB8AC3E}">
        <p14:creationId xmlns:p14="http://schemas.microsoft.com/office/powerpoint/2010/main" val="992355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6" name="Picture 15" descr="Strate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405580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14</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2" name="Table 1">
            <a:extLst>
              <a:ext uri="{FF2B5EF4-FFF2-40B4-BE49-F238E27FC236}">
                <a16:creationId xmlns:a16="http://schemas.microsoft.com/office/drawing/2014/main" id="{C58F5A80-4412-C677-74A9-25AB4B71011C}"/>
              </a:ext>
            </a:extLst>
          </p:cNvPr>
          <p:cNvGraphicFramePr>
            <a:graphicFrameLocks noGrp="1"/>
          </p:cNvGraphicFramePr>
          <p:nvPr>
            <p:extLst>
              <p:ext uri="{D42A27DB-BD31-4B8C-83A1-F6EECF244321}">
                <p14:modId xmlns:p14="http://schemas.microsoft.com/office/powerpoint/2010/main" val="3005635137"/>
              </p:ext>
            </p:extLst>
          </p:nvPr>
        </p:nvGraphicFramePr>
        <p:xfrm>
          <a:off x="484189" y="1212316"/>
          <a:ext cx="9191348" cy="3333051"/>
        </p:xfrm>
        <a:graphic>
          <a:graphicData uri="http://schemas.openxmlformats.org/drawingml/2006/table">
            <a:tbl>
              <a:tblPr firstRow="1" bandRow="1">
                <a:tableStyleId>{1F02C8CB-3554-490A-8132-436DD5CF1DB2}</a:tableStyleId>
              </a:tblPr>
              <a:tblGrid>
                <a:gridCol w="1396158">
                  <a:extLst>
                    <a:ext uri="{9D8B030D-6E8A-4147-A177-3AD203B41FA5}">
                      <a16:colId xmlns:a16="http://schemas.microsoft.com/office/drawing/2014/main" val="139194685"/>
                    </a:ext>
                  </a:extLst>
                </a:gridCol>
                <a:gridCol w="7795190">
                  <a:extLst>
                    <a:ext uri="{9D8B030D-6E8A-4147-A177-3AD203B41FA5}">
                      <a16:colId xmlns:a16="http://schemas.microsoft.com/office/drawing/2014/main" val="472247308"/>
                    </a:ext>
                  </a:extLst>
                </a:gridCol>
              </a:tblGrid>
              <a:tr h="740771">
                <a:tc>
                  <a:txBody>
                    <a:bodyPr/>
                    <a:lstStyle/>
                    <a:p>
                      <a:pPr>
                        <a:lnSpc>
                          <a:spcPct val="120000"/>
                        </a:lnSpc>
                      </a:pPr>
                      <a:r>
                        <a:rPr lang="en-GB" sz="1200" b="0" dirty="0">
                          <a:solidFill>
                            <a:schemeClr val="bg1"/>
                          </a:solidFill>
                          <a:latin typeface="Avenir Next" panose="020B0503020202020204" pitchFamily="34" charset="0"/>
                        </a:rPr>
                        <a:t>CAPABILITY PURPOSE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727969">
                <a:tc>
                  <a:txBody>
                    <a:bodyPr/>
                    <a:lstStyle/>
                    <a:p>
                      <a:pPr>
                        <a:lnSpc>
                          <a:spcPct val="120000"/>
                        </a:lnSpc>
                      </a:pPr>
                      <a:r>
                        <a:rPr lang="en-GB" sz="1200" b="0" dirty="0">
                          <a:solidFill>
                            <a:schemeClr val="bg1"/>
                          </a:solidFill>
                          <a:latin typeface="Avenir Next" panose="020B0503020202020204" pitchFamily="34" charset="0"/>
                        </a:rPr>
                        <a:t>CAPABILITY STAKEHOLDERS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3340244602"/>
                  </a:ext>
                </a:extLst>
              </a:tr>
              <a:tr h="1864311">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STRATEGY</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497065202"/>
                  </a:ext>
                </a:extLst>
              </a:tr>
            </a:tbl>
          </a:graphicData>
        </a:graphic>
      </p:graphicFrame>
      <p:sp>
        <p:nvSpPr>
          <p:cNvPr id="9" name="TextBox 8"/>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As the Impact Management capability is established, the purpose needs to be prioritised, localised and embedded in the </a:t>
            </a:r>
          </a:p>
          <a:p>
            <a:pPr algn="l">
              <a:defRPr b="0" sz="1000">
                <a:solidFill>
                  <a:srgbClr val="425369"/>
                </a:solidFill>
                <a:latin typeface="Avenir Next"/>
              </a:defRPr>
            </a:pPr>
            <a:r>
              <a:rPr/>
              <a:t>context of the organization and its strategy. Consideration needs to be given to the potential to spin off in the future and </a:t>
            </a:r>
          </a:p>
          <a:p>
            <a:pPr algn="l">
              <a:defRPr b="0" sz="1000">
                <a:solidFill>
                  <a:srgbClr val="425369"/>
                </a:solidFill>
                <a:latin typeface="Avenir Next"/>
              </a:defRPr>
            </a:pPr>
            <a:r>
              <a:rPr/>
              <a:t>the implications of this for the Impact Management capability and its position within the organization.​</a:t>
            </a:r>
          </a:p>
        </p:txBody>
      </p:sp>
      <p:sp>
        <p:nvSpPr>
          <p:cNvPr id="10" name="TextBox 9"/>
          <p:cNvSpPr txBox="1"/>
          <p:nvPr/>
        </p:nvSpPr>
        <p:spPr>
          <a:xfrm>
            <a:off x="1828800" y="2011680"/>
            <a:ext cx="6400800" cy="914400"/>
          </a:xfrm>
          <a:prstGeom prst="rect">
            <a:avLst/>
          </a:prstGeom>
          <a:noFill/>
        </p:spPr>
        <p:txBody>
          <a:bodyPr wrap="none">
            <a:spAutoFit/>
          </a:bodyPr>
          <a:lstStyle/>
          <a:p>
            <a:pPr algn="l">
              <a:defRPr b="0" sz="1000">
                <a:solidFill>
                  <a:srgbClr val="425369"/>
                </a:solidFill>
                <a:latin typeface="Avenir Next"/>
              </a:defRPr>
            </a:pPr>
            <a:r>
              <a:rPr/>
              <a:t>Routinely review, update and engage with stakeholders of the Impact Management capability to clarify and clearly </a:t>
            </a:r>
          </a:p>
          <a:p>
            <a:pPr algn="l">
              <a:defRPr b="0" sz="1000">
                <a:solidFill>
                  <a:srgbClr val="425369"/>
                </a:solidFill>
                <a:latin typeface="Avenir Next"/>
              </a:defRPr>
            </a:pPr>
            <a:r>
              <a:rPr/>
              <a:t>articulate the purpose within the context and operating structure. </a:t>
            </a:r>
          </a:p>
        </p:txBody>
      </p:sp>
      <p:sp>
        <p:nvSpPr>
          <p:cNvPr id="11" name="TextBox 10"/>
          <p:cNvSpPr txBox="1"/>
          <p:nvPr/>
        </p:nvSpPr>
        <p:spPr>
          <a:xfrm>
            <a:off x="1828800" y="2651760"/>
            <a:ext cx="6400800" cy="914400"/>
          </a:xfrm>
          <a:prstGeom prst="rect">
            <a:avLst/>
          </a:prstGeom>
          <a:noFill/>
        </p:spPr>
        <p:txBody>
          <a:bodyPr wrap="none">
            <a:spAutoFit/>
          </a:bodyPr>
          <a:lstStyle/>
          <a:p>
            <a:pPr algn="l">
              <a:defRPr b="0" sz="1000">
                <a:solidFill>
                  <a:srgbClr val="425369"/>
                </a:solidFill>
                <a:latin typeface="Avenir Next"/>
              </a:defRPr>
            </a:pPr>
            <a:r>
              <a:rPr/>
              <a:t>Plan a Theory of Change retrospective and review for the end of Year one of implementation to incorporate adaptation </a:t>
            </a:r>
          </a:p>
          <a:p>
            <a:pPr algn="l">
              <a:defRPr b="0" sz="1000">
                <a:solidFill>
                  <a:srgbClr val="425369"/>
                </a:solidFill>
                <a:latin typeface="Avenir Next"/>
              </a:defRPr>
            </a:pPr>
            <a:r>
              <a:rPr/>
              <a:t>and lessons learnt from implementation in practice, assessing the consistency of the context and driving factors of the </a:t>
            </a:r>
          </a:p>
          <a:p>
            <a:pPr algn="l">
              <a:defRPr b="0" sz="1000">
                <a:solidFill>
                  <a:srgbClr val="425369"/>
                </a:solidFill>
                <a:latin typeface="Avenir Next"/>
              </a:defRPr>
            </a:pPr>
            <a:r>
              <a:rPr/>
              <a:t>Theory of Change, as well as contextual shifts and changes to assumptions and risks that could trigger strategic shifts. The </a:t>
            </a:r>
          </a:p>
          <a:p>
            <a:pPr algn="l">
              <a:defRPr b="0" sz="1000">
                <a:solidFill>
                  <a:srgbClr val="425369"/>
                </a:solidFill>
                <a:latin typeface="Avenir Next"/>
              </a:defRPr>
            </a:pPr>
            <a:r>
              <a:rPr/>
              <a:t>review process should seek to engage those with lived experience (such as program staff and partners) implementing on </a:t>
            </a:r>
          </a:p>
          <a:p>
            <a:pPr algn="l">
              <a:defRPr b="0" sz="1000">
                <a:solidFill>
                  <a:srgbClr val="425369"/>
                </a:solidFill>
                <a:latin typeface="Avenir Next"/>
              </a:defRPr>
            </a:pPr>
            <a:r>
              <a:rPr/>
              <a:t>the ground (those closest to the problem), to understand what is working, what is not working, what needs in the </a:t>
            </a:r>
          </a:p>
          <a:p>
            <a:pPr algn="l">
              <a:defRPr b="0" sz="1000">
                <a:solidFill>
                  <a:srgbClr val="425369"/>
                </a:solidFill>
                <a:latin typeface="Avenir Next"/>
              </a:defRPr>
            </a:pPr>
            <a:r>
              <a:rPr/>
              <a:t>community are hindering progress and what needs are/remain a priority in order to build capacity and resilience within </a:t>
            </a:r>
          </a:p>
          <a:p>
            <a:pPr algn="l">
              <a:defRPr b="0" sz="1000">
                <a:solidFill>
                  <a:srgbClr val="425369"/>
                </a:solidFill>
                <a:latin typeface="Avenir Next"/>
              </a:defRPr>
            </a:pPr>
            <a:r>
              <a:rPr/>
              <a:t>individuals and communities served. This should help to strengthen the clarity and case that can be made through the </a:t>
            </a:r>
          </a:p>
          <a:p>
            <a:pPr algn="l">
              <a:defRPr b="0" sz="1000">
                <a:solidFill>
                  <a:srgbClr val="425369"/>
                </a:solidFill>
                <a:latin typeface="Avenir Next"/>
              </a:defRPr>
            </a:pPr>
            <a:r>
              <a:rPr/>
              <a:t>Theory of Change for how and why your work will bring the intended change.​ Leveraging stakeholder experience and </a:t>
            </a:r>
          </a:p>
          <a:p>
            <a:pPr algn="l">
              <a:defRPr b="0" sz="1000">
                <a:solidFill>
                  <a:srgbClr val="425369"/>
                </a:solidFill>
                <a:latin typeface="Avenir Next"/>
              </a:defRPr>
            </a:pPr>
            <a:r>
              <a:rPr/>
              <a:t>expertise will help bring focus and clarity, as well as confidence to funders and partners. This will also ensure the Impact </a:t>
            </a:r>
          </a:p>
          <a:p>
            <a:pPr algn="l">
              <a:defRPr b="0" sz="1000">
                <a:solidFill>
                  <a:srgbClr val="425369"/>
                </a:solidFill>
                <a:latin typeface="Avenir Next"/>
              </a:defRPr>
            </a:pPr>
            <a:r>
              <a:rPr/>
              <a:t>Strategy remains widely known and socialised, providing a clear focal point to rally around and focus continued effort. ​​</a:t>
            </a:r>
          </a:p>
        </p:txBody>
      </p:sp>
    </p:spTree>
    <p:extLst>
      <p:ext uri="{BB962C8B-B14F-4D97-AF65-F5344CB8AC3E}">
        <p14:creationId xmlns:p14="http://schemas.microsoft.com/office/powerpoint/2010/main" val="332065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8196A-5097-B2DD-71FB-B1DFFA2921B4}"/>
              </a:ext>
            </a:extLst>
          </p:cNvPr>
          <p:cNvSpPr>
            <a:spLocks noGrp="1"/>
          </p:cNvSpPr>
          <p:nvPr>
            <p:ph type="title"/>
          </p:nvPr>
        </p:nvSpPr>
        <p:spPr/>
        <p:txBody>
          <a:bodyPr/>
          <a:lstStyle/>
          <a:p>
            <a:r>
              <a:rPr lang="en-US" dirty="0"/>
              <a:t>RESULTS: TALENT</a:t>
            </a:r>
          </a:p>
        </p:txBody>
      </p:sp>
      <p:sp>
        <p:nvSpPr>
          <p:cNvPr id="3" name="Text Placeholder 2">
            <a:extLst>
              <a:ext uri="{FF2B5EF4-FFF2-40B4-BE49-F238E27FC236}">
                <a16:creationId xmlns:a16="http://schemas.microsoft.com/office/drawing/2014/main" id="{A7A86AA6-3299-AA13-8F4B-5BF19741F794}"/>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173495D-179D-0D0C-9934-381E9DD8F9B2}"/>
              </a:ext>
            </a:extLst>
          </p:cNvPr>
          <p:cNvSpPr>
            <a:spLocks noGrp="1"/>
          </p:cNvSpPr>
          <p:nvPr>
            <p:ph type="body" sz="quarter" idx="10"/>
          </p:nvPr>
        </p:nvSpPr>
        <p:spPr/>
        <p:txBody>
          <a:bodyPr>
            <a:normAutofit lnSpcReduction="10000"/>
          </a:bodyPr>
          <a:lstStyle/>
          <a:p>
            <a:r>
              <a:rPr lang="en-US" dirty="0"/>
              <a:t>2</a:t>
            </a:r>
          </a:p>
        </p:txBody>
      </p:sp>
    </p:spTree>
    <p:extLst>
      <p:ext uri="{BB962C8B-B14F-4D97-AF65-F5344CB8AC3E}">
        <p14:creationId xmlns:p14="http://schemas.microsoft.com/office/powerpoint/2010/main" val="355833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Tal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60361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dirty="0"/>
              <a:t>Recommendations: TALENT</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5635"/>
            <a:ext cx="9191625" cy="334963"/>
          </a:xfrm>
        </p:spPr>
        <p:txBody>
          <a:bodyPr/>
          <a:lstStyle/>
          <a:p>
            <a:r>
              <a:rPr lang="en-GB" sz="1200" dirty="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7F1A56B1-FD5F-B129-D071-B8E829AE48ED}"/>
              </a:ext>
            </a:extLst>
          </p:cNvPr>
          <p:cNvGraphicFramePr>
            <a:graphicFrameLocks noGrp="1"/>
          </p:cNvGraphicFramePr>
          <p:nvPr>
            <p:extLst>
              <p:ext uri="{D42A27DB-BD31-4B8C-83A1-F6EECF244321}">
                <p14:modId xmlns:p14="http://schemas.microsoft.com/office/powerpoint/2010/main" val="35620840"/>
              </p:ext>
            </p:extLst>
          </p:nvPr>
        </p:nvGraphicFramePr>
        <p:xfrm>
          <a:off x="384047" y="1122847"/>
          <a:ext cx="9464041" cy="4159366"/>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646985">
                <a:tc>
                  <a:txBody>
                    <a:bodyPr/>
                    <a:lstStyle/>
                    <a:p>
                      <a:pPr>
                        <a:lnSpc>
                          <a:spcPct val="120000"/>
                        </a:lnSpc>
                      </a:pPr>
                      <a:r>
                        <a:rPr lang="en-GB" sz="1200" b="0" dirty="0">
                          <a:solidFill>
                            <a:schemeClr val="bg1"/>
                          </a:solidFill>
                          <a:latin typeface="Avenir Next" panose="020B0503020202020204" pitchFamily="34" charset="0"/>
                        </a:rPr>
                        <a:t>EQUIPPING</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886169">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PERFORMANCE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r h="1535837">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dirty="0">
                          <a:solidFill>
                            <a:schemeClr val="bg1"/>
                          </a:solidFill>
                          <a:latin typeface="Avenir Next" panose="020B0503020202020204" pitchFamily="34" charset="0"/>
                        </a:rPr>
                        <a:t>TEAM COMPOSITION</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347499977"/>
                  </a:ext>
                </a:extLst>
              </a:tr>
            </a:tbl>
          </a:graphicData>
        </a:graphic>
      </p:graphicFrame>
      <p:sp>
        <p:nvSpPr>
          <p:cNvPr id="7" name="TextBox 6"/>
          <p:cNvSpPr txBox="1"/>
          <p:nvPr/>
        </p:nvSpPr>
        <p:spPr>
          <a:xfrm>
            <a:off x="1828800" y="1097280"/>
            <a:ext cx="6400800" cy="914400"/>
          </a:xfrm>
          <a:prstGeom prst="rect">
            <a:avLst/>
          </a:prstGeom>
          <a:noFill/>
        </p:spPr>
        <p:txBody>
          <a:bodyPr wrap="none">
            <a:spAutoFit/>
          </a:bodyPr>
          <a:lstStyle/>
          <a:p>
            <a:pPr algn="l">
              <a:defRPr b="0" sz="1000">
                <a:solidFill>
                  <a:srgbClr val="425369"/>
                </a:solidFill>
                <a:latin typeface="Avenir Next"/>
              </a:defRPr>
            </a:pPr>
            <a:r>
              <a:rPr/>
              <a:t>Review and refine standardised templates, tools, processes, and training (collateral) to ensure consistent </a:t>
            </a:r>
          </a:p>
          <a:p>
            <a:pPr algn="l">
              <a:defRPr b="0" sz="1000">
                <a:solidFill>
                  <a:srgbClr val="425369"/>
                </a:solidFill>
                <a:latin typeface="Avenir Next"/>
              </a:defRPr>
            </a:pPr>
            <a:r>
              <a:rPr/>
              <a:t>implementation of processes lead by the Impact Management Capability. (This can be prioritised once initial </a:t>
            </a:r>
          </a:p>
          <a:p>
            <a:pPr algn="l">
              <a:defRPr b="0" sz="1000">
                <a:solidFill>
                  <a:srgbClr val="425369"/>
                </a:solidFill>
                <a:latin typeface="Avenir Next"/>
              </a:defRPr>
            </a:pPr>
            <a:r>
              <a:rPr/>
              <a:t>capability design is in place and the capability is established, with a workplan and prioritization of collateral to </a:t>
            </a:r>
          </a:p>
          <a:p>
            <a:pPr algn="l">
              <a:defRPr b="0" sz="1000">
                <a:solidFill>
                  <a:srgbClr val="425369"/>
                </a:solidFill>
                <a:latin typeface="Avenir Next"/>
              </a:defRPr>
            </a:pPr>
            <a:r>
              <a:rPr/>
              <a:t>develop).​ If recruitment to fulfil the team composition requirements is slow and / a lower job level is required on </a:t>
            </a:r>
          </a:p>
          <a:p>
            <a:pPr algn="l">
              <a:defRPr b="0" sz="1000">
                <a:solidFill>
                  <a:srgbClr val="425369"/>
                </a:solidFill>
                <a:latin typeface="Avenir Next"/>
              </a:defRPr>
            </a:pPr>
            <a:r>
              <a:rPr/>
              <a:t>a permanent basis, there will be a lag on the development of consistent collateral and training coming from the </a:t>
            </a:r>
          </a:p>
          <a:p>
            <a:pPr algn="l">
              <a:defRPr b="0" sz="1000">
                <a:solidFill>
                  <a:srgbClr val="425369"/>
                </a:solidFill>
                <a:latin typeface="Avenir Next"/>
              </a:defRPr>
            </a:pPr>
            <a:r>
              <a:rPr/>
              <a:t>Impact Management Capability. This will have a knock-on effect on implementation of impact measurement. ​A </a:t>
            </a:r>
          </a:p>
          <a:p>
            <a:pPr algn="l">
              <a:defRPr b="0" sz="1000">
                <a:solidFill>
                  <a:srgbClr val="425369"/>
                </a:solidFill>
                <a:latin typeface="Avenir Next"/>
              </a:defRPr>
            </a:pPr>
            <a:r>
              <a:rPr/>
              <a:t>partner could assist initially to finalize specific standardised collateral (templates, tools, processes and training) </a:t>
            </a:r>
          </a:p>
          <a:p>
            <a:pPr algn="l">
              <a:defRPr b="0" sz="1000">
                <a:solidFill>
                  <a:srgbClr val="425369"/>
                </a:solidFill>
                <a:latin typeface="Avenir Next"/>
              </a:defRPr>
            </a:pPr>
            <a:r>
              <a:rPr/>
              <a:t>to equip teams within the organization. In line with stated objectives, talent within the Impact Management </a:t>
            </a:r>
          </a:p>
          <a:p>
            <a:pPr algn="l">
              <a:defRPr b="0" sz="1000">
                <a:solidFill>
                  <a:srgbClr val="425369"/>
                </a:solidFill>
                <a:latin typeface="Avenir Next"/>
              </a:defRPr>
            </a:pPr>
            <a:r>
              <a:rPr/>
              <a:t>Capability would also need to develop capacity to maintain and improve this over time and serve the growth and </a:t>
            </a:r>
          </a:p>
          <a:p>
            <a:pPr algn="l">
              <a:defRPr b="0" sz="1000">
                <a:solidFill>
                  <a:srgbClr val="425369"/>
                </a:solidFill>
                <a:latin typeface="Avenir Next"/>
              </a:defRPr>
            </a:pPr>
            <a:r>
              <a:rPr/>
              <a:t>needs (consideration for developing job profiles).</a:t>
            </a:r>
          </a:p>
        </p:txBody>
      </p:sp>
      <p:sp>
        <p:nvSpPr>
          <p:cNvPr id="8" name="TextBox 7"/>
          <p:cNvSpPr txBox="1"/>
          <p:nvPr/>
        </p:nvSpPr>
        <p:spPr>
          <a:xfrm>
            <a:off x="1828800" y="2834640"/>
            <a:ext cx="6400800" cy="914400"/>
          </a:xfrm>
          <a:prstGeom prst="rect">
            <a:avLst/>
          </a:prstGeom>
          <a:noFill/>
        </p:spPr>
        <p:txBody>
          <a:bodyPr wrap="none">
            <a:spAutoFit/>
          </a:bodyPr>
          <a:lstStyle/>
          <a:p>
            <a:pPr algn="l">
              <a:defRPr b="0" sz="1000">
                <a:solidFill>
                  <a:srgbClr val="425369"/>
                </a:solidFill>
                <a:latin typeface="Avenir Next"/>
              </a:defRPr>
            </a:pPr>
            <a:r>
              <a:rPr/>
              <a:t>Work with HR to routinely review and update the individual Impact Performance to accommodate for alignment of </a:t>
            </a:r>
          </a:p>
          <a:p>
            <a:pPr algn="l">
              <a:defRPr b="0" sz="1000">
                <a:solidFill>
                  <a:srgbClr val="425369"/>
                </a:solidFill>
                <a:latin typeface="Avenir Next"/>
              </a:defRPr>
            </a:pPr>
            <a:r>
              <a:rPr/>
              <a:t>individual scorecards and performance management to the Impact Strategy. This can be a broader exercise for the </a:t>
            </a:r>
          </a:p>
          <a:p>
            <a:pPr algn="l">
              <a:defRPr b="0" sz="1000">
                <a:solidFill>
                  <a:srgbClr val="425369"/>
                </a:solidFill>
                <a:latin typeface="Avenir Next"/>
              </a:defRPr>
            </a:pPr>
            <a:r>
              <a:rPr/>
              <a:t>way individual performance is considered within.​ Develop a plan to execute and integrate this revised approach - </a:t>
            </a:r>
          </a:p>
          <a:p>
            <a:pPr algn="l">
              <a:defRPr b="0" sz="1000">
                <a:solidFill>
                  <a:srgbClr val="425369"/>
                </a:solidFill>
                <a:latin typeface="Avenir Next"/>
              </a:defRPr>
            </a:pPr>
            <a:r>
              <a:rPr/>
              <a:t>including required communications and training of talent across all levels of the organization to co-create aligned </a:t>
            </a:r>
          </a:p>
          <a:p>
            <a:pPr algn="l">
              <a:defRPr b="0" sz="1000">
                <a:solidFill>
                  <a:srgbClr val="425369"/>
                </a:solidFill>
                <a:latin typeface="Avenir Next"/>
              </a:defRPr>
            </a:pPr>
            <a:r>
              <a:rPr/>
              <a:t>individual scorecards and performance management processes accordingly.</a:t>
            </a:r>
          </a:p>
        </p:txBody>
      </p:sp>
      <p:sp>
        <p:nvSpPr>
          <p:cNvPr id="9" name="TextBox 8"/>
          <p:cNvSpPr txBox="1"/>
          <p:nvPr/>
        </p:nvSpPr>
        <p:spPr>
          <a:xfrm>
            <a:off x="1828800" y="3703320"/>
            <a:ext cx="6400800" cy="914400"/>
          </a:xfrm>
          <a:prstGeom prst="rect">
            <a:avLst/>
          </a:prstGeom>
          <a:noFill/>
        </p:spPr>
        <p:txBody>
          <a:bodyPr wrap="none">
            <a:spAutoFit/>
          </a:bodyPr>
          <a:lstStyle/>
          <a:p>
            <a:pPr algn="l">
              <a:defRPr b="0" sz="1000">
                <a:solidFill>
                  <a:srgbClr val="425369"/>
                </a:solidFill>
                <a:latin typeface="Avenir Next"/>
              </a:defRPr>
            </a:pPr>
            <a:r>
              <a:rPr/>
              <a:t>Embed processes to review and refine the recruitment plan in line with needs of the capability to continue to </a:t>
            </a:r>
          </a:p>
          <a:p>
            <a:pPr algn="l">
              <a:defRPr b="0" sz="1000">
                <a:solidFill>
                  <a:srgbClr val="425369"/>
                </a:solidFill>
                <a:latin typeface="Avenir Next"/>
              </a:defRPr>
            </a:pPr>
            <a:r>
              <a:rPr/>
              <a:t>expand and serve its purpose. Develop role descriptions and job profiles for the team reflective of the skills and </a:t>
            </a:r>
          </a:p>
          <a:p>
            <a:pPr algn="l">
              <a:defRPr b="0" sz="1000">
                <a:solidFill>
                  <a:srgbClr val="425369"/>
                </a:solidFill>
                <a:latin typeface="Avenir Next"/>
              </a:defRPr>
            </a:pPr>
            <a:r>
              <a:rPr/>
              <a:t>competencies required to execute functions and activities in line with the capability design. An option could be to </a:t>
            </a:r>
          </a:p>
          <a:p>
            <a:pPr algn="l">
              <a:defRPr b="0" sz="1000">
                <a:solidFill>
                  <a:srgbClr val="425369"/>
                </a:solidFill>
                <a:latin typeface="Avenir Next"/>
              </a:defRPr>
            </a:pPr>
            <a:r>
              <a:rPr/>
              <a:t>work with a partner to develop the processes that will guide the Impact Management Capability team. This can </a:t>
            </a:r>
          </a:p>
          <a:p>
            <a:pPr algn="l">
              <a:defRPr b="0" sz="1000">
                <a:solidFill>
                  <a:srgbClr val="425369"/>
                </a:solidFill>
                <a:latin typeface="Avenir Next"/>
              </a:defRPr>
            </a:pPr>
            <a:r>
              <a:rPr/>
              <a:t>be helpful because building a capability / sub-capability from scratch may require different competencies to those </a:t>
            </a:r>
          </a:p>
          <a:p>
            <a:pPr algn="l">
              <a:defRPr b="0" sz="1000">
                <a:solidFill>
                  <a:srgbClr val="425369"/>
                </a:solidFill>
                <a:latin typeface="Avenir Next"/>
              </a:defRPr>
            </a:pPr>
            <a:r>
              <a:rPr/>
              <a:t>that are required to maintain and execute processes into the future. This can include initial capacity building a new </a:t>
            </a:r>
          </a:p>
          <a:p>
            <a:pPr algn="l">
              <a:defRPr b="0" sz="1000">
                <a:solidFill>
                  <a:srgbClr val="425369"/>
                </a:solidFill>
                <a:latin typeface="Avenir Next"/>
              </a:defRPr>
            </a:pPr>
            <a:r>
              <a:rPr/>
              <a:t>team may require to stabilise and work cohesively. ​</a:t>
            </a:r>
          </a:p>
        </p:txBody>
      </p:sp>
    </p:spTree>
    <p:extLst>
      <p:ext uri="{BB962C8B-B14F-4D97-AF65-F5344CB8AC3E}">
        <p14:creationId xmlns:p14="http://schemas.microsoft.com/office/powerpoint/2010/main" val="1587660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6717-4B44-9FB3-C789-D0E8D8526F1C}"/>
              </a:ext>
            </a:extLst>
          </p:cNvPr>
          <p:cNvSpPr>
            <a:spLocks noGrp="1"/>
          </p:cNvSpPr>
          <p:nvPr>
            <p:ph type="title"/>
          </p:nvPr>
        </p:nvSpPr>
        <p:spPr/>
        <p:txBody>
          <a:bodyPr/>
          <a:lstStyle/>
          <a:p>
            <a:r>
              <a:rPr lang="en-US" dirty="0"/>
              <a:t>RESULTS: PROCESSES</a:t>
            </a:r>
          </a:p>
        </p:txBody>
      </p:sp>
      <p:sp>
        <p:nvSpPr>
          <p:cNvPr id="3" name="Text Placeholder 2">
            <a:extLst>
              <a:ext uri="{FF2B5EF4-FFF2-40B4-BE49-F238E27FC236}">
                <a16:creationId xmlns:a16="http://schemas.microsoft.com/office/drawing/2014/main" id="{AE096DAA-3525-6AAA-9F00-EED1DEACC6F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4F814F9B-D4C1-1242-C6C6-A636C1C91BD7}"/>
              </a:ext>
            </a:extLst>
          </p:cNvPr>
          <p:cNvSpPr>
            <a:spLocks noGrp="1"/>
          </p:cNvSpPr>
          <p:nvPr>
            <p:ph type="body" sz="quarter" idx="10"/>
          </p:nvPr>
        </p:nvSpPr>
        <p:spPr/>
        <p:txBody>
          <a:bodyPr>
            <a:normAutofit lnSpcReduction="10000"/>
          </a:bodyPr>
          <a:lstStyle/>
          <a:p>
            <a:r>
              <a:rPr lang="en-US" dirty="0"/>
              <a:t>3</a:t>
            </a:r>
          </a:p>
        </p:txBody>
      </p:sp>
    </p:spTree>
    <p:extLst>
      <p:ext uri="{BB962C8B-B14F-4D97-AF65-F5344CB8AC3E}">
        <p14:creationId xmlns:p14="http://schemas.microsoft.com/office/powerpoint/2010/main" val="802944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45275" y="1817393"/>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45275" y="2435996"/>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Overview</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45275" y="3067272"/>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and Recommendations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45275" y="3683746"/>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Next Steps</a:t>
              </a:r>
            </a:p>
          </p:txBody>
        </p:sp>
      </p:grpSp>
    </p:spTree>
    <p:extLst>
      <p:ext uri="{BB962C8B-B14F-4D97-AF65-F5344CB8AC3E}">
        <p14:creationId xmlns:p14="http://schemas.microsoft.com/office/powerpoint/2010/main" val="1696598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20</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Processes.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2005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9" name="Table 8">
            <a:extLst>
              <a:ext uri="{FF2B5EF4-FFF2-40B4-BE49-F238E27FC236}">
                <a16:creationId xmlns:a16="http://schemas.microsoft.com/office/drawing/2014/main" id="{F65F8FF8-3F50-4C02-98CB-AF78FFF7E7BB}"/>
              </a:ext>
            </a:extLst>
          </p:cNvPr>
          <p:cNvGraphicFramePr>
            <a:graphicFrameLocks noGrp="1"/>
          </p:cNvGraphicFramePr>
          <p:nvPr>
            <p:extLst>
              <p:ext uri="{D42A27DB-BD31-4B8C-83A1-F6EECF244321}">
                <p14:modId xmlns:p14="http://schemas.microsoft.com/office/powerpoint/2010/main" val="2878943323"/>
              </p:ext>
            </p:extLst>
          </p:nvPr>
        </p:nvGraphicFramePr>
        <p:xfrm>
          <a:off x="391647" y="1199586"/>
          <a:ext cx="9386915" cy="187452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PROCESSES</a:t>
                      </a:r>
                    </a:p>
                    <a:p>
                      <a:pPr>
                        <a:lnSpc>
                          <a:spcPct val="120000"/>
                        </a:lnSpc>
                      </a:pPr>
                      <a:r>
                        <a:rPr lang="en-GB" sz="1200" b="0" dirty="0">
                          <a:solidFill>
                            <a:schemeClr val="bg1"/>
                          </a:solidFill>
                          <a:latin typeface="Avenir Next" panose="020B0503020202020204" pitchFamily="34" charset="0"/>
                        </a:rPr>
                        <a:t>&amp;</a:t>
                      </a:r>
                    </a:p>
                    <a:p>
                      <a:pPr>
                        <a:lnSpc>
                          <a:spcPct val="120000"/>
                        </a:lnSpc>
                      </a:pPr>
                      <a:r>
                        <a:rPr lang="en-GB" sz="1200" b="0" dirty="0">
                          <a:solidFill>
                            <a:schemeClr val="bg1"/>
                          </a:solidFill>
                          <a:latin typeface="Avenir Next" panose="020B0503020202020204" pitchFamily="34" charset="0"/>
                        </a:rPr>
                        <a:t>RESPONSIBILITY FRAMEWORK</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
        <p:nvSpPr>
          <p:cNvPr id="10" name="TextBox 9"/>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Review and refine the capability design process to develop the capability by unpacking: the ‘job-to-be-done’ by the Impact </a:t>
            </a:r>
          </a:p>
          <a:p>
            <a:pPr algn="l">
              <a:defRPr b="0" sz="1000">
                <a:solidFill>
                  <a:srgbClr val="425369"/>
                </a:solidFill>
                <a:latin typeface="Avenir Next"/>
              </a:defRPr>
            </a:pPr>
            <a:r>
              <a:rPr/>
              <a:t>Management Capability; defining the capability model (including the Impact Management sub-capabilities needed); define </a:t>
            </a:r>
          </a:p>
          <a:p>
            <a:pPr algn="l">
              <a:defRPr b="0" sz="1000">
                <a:solidFill>
                  <a:srgbClr val="425369"/>
                </a:solidFill>
                <a:latin typeface="Avenir Next"/>
              </a:defRPr>
            </a:pPr>
            <a:r>
              <a:rPr/>
              <a:t>the boundaries of the Impact Management Capability (what it does do and what it doesn’t do); identify and define the </a:t>
            </a:r>
          </a:p>
          <a:p>
            <a:pPr algn="l">
              <a:defRPr b="0" sz="1000">
                <a:solidFill>
                  <a:srgbClr val="425369"/>
                </a:solidFill>
                <a:latin typeface="Avenir Next"/>
              </a:defRPr>
            </a:pPr>
            <a:r>
              <a:rPr/>
              <a:t>high-level processes this capability will need to lead in order to fulfil the purpose and stakeholder needs; determine the </a:t>
            </a:r>
          </a:p>
          <a:p>
            <a:pPr algn="l">
              <a:defRPr b="0" sz="1000">
                <a:solidFill>
                  <a:srgbClr val="425369"/>
                </a:solidFill>
                <a:latin typeface="Avenir Next"/>
              </a:defRPr>
            </a:pPr>
            <a:r>
              <a:rPr/>
              <a:t>responsibility assignment framework PACE . See example of PACE application. ​Develop more detailed processes once the </a:t>
            </a:r>
          </a:p>
          <a:p>
            <a:pPr algn="l">
              <a:defRPr b="0" sz="1000">
                <a:solidFill>
                  <a:srgbClr val="425369"/>
                </a:solidFill>
                <a:latin typeface="Avenir Next"/>
              </a:defRPr>
            </a:pPr>
            <a:r>
              <a:rPr/>
              <a:t>team is in place. The capability design process above will assist to inform the development of role profiles (based on PACE); </a:t>
            </a:r>
          </a:p>
          <a:p>
            <a:pPr algn="l">
              <a:defRPr b="0" sz="1000">
                <a:solidFill>
                  <a:srgbClr val="425369"/>
                </a:solidFill>
                <a:latin typeface="Avenir Next"/>
              </a:defRPr>
            </a:pPr>
            <a:r>
              <a:rPr/>
              <a:t>and workplans.​ An option could be to work with a partner to initially develop the processes that will guide the Impact </a:t>
            </a:r>
          </a:p>
          <a:p>
            <a:pPr algn="l">
              <a:defRPr b="0" sz="1000">
                <a:solidFill>
                  <a:srgbClr val="425369"/>
                </a:solidFill>
                <a:latin typeface="Avenir Next"/>
              </a:defRPr>
            </a:pPr>
            <a:r>
              <a:rPr/>
              <a:t>Management Capability team. Socialise the responsibility assignment framework and processes across all levels of the </a:t>
            </a:r>
          </a:p>
          <a:p>
            <a:pPr algn="l">
              <a:defRPr b="0" sz="1000">
                <a:solidFill>
                  <a:srgbClr val="425369"/>
                </a:solidFill>
                <a:latin typeface="Avenir Next"/>
              </a:defRPr>
            </a:pPr>
            <a:r>
              <a:rPr/>
              <a:t>organziation to ensure it is understood and can support effective work across capabilities and consistent execution of </a:t>
            </a:r>
          </a:p>
          <a:p>
            <a:pPr algn="l">
              <a:defRPr b="0" sz="1000">
                <a:solidFill>
                  <a:srgbClr val="425369"/>
                </a:solidFill>
                <a:latin typeface="Avenir Next"/>
              </a:defRPr>
            </a:pPr>
            <a:r>
              <a:rPr/>
              <a:t>processes.​ Plan for a retrospective review of processes and PACE, ensure actions for refinement based on lessons learnt </a:t>
            </a:r>
          </a:p>
          <a:p>
            <a:pPr algn="l">
              <a:defRPr b="0" sz="1000">
                <a:solidFill>
                  <a:srgbClr val="425369"/>
                </a:solidFill>
                <a:latin typeface="Avenir Next"/>
              </a:defRPr>
            </a:pPr>
            <a:r>
              <a:rPr/>
              <a:t>are planned for.  </a:t>
            </a:r>
          </a:p>
        </p:txBody>
      </p:sp>
    </p:spTree>
    <p:extLst>
      <p:ext uri="{BB962C8B-B14F-4D97-AF65-F5344CB8AC3E}">
        <p14:creationId xmlns:p14="http://schemas.microsoft.com/office/powerpoint/2010/main" val="2165016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1D26-1F7C-7C57-8D0B-9D8F01974A4A}"/>
              </a:ext>
            </a:extLst>
          </p:cNvPr>
          <p:cNvSpPr>
            <a:spLocks noGrp="1"/>
          </p:cNvSpPr>
          <p:nvPr>
            <p:ph type="title"/>
          </p:nvPr>
        </p:nvSpPr>
        <p:spPr/>
        <p:txBody>
          <a:bodyPr/>
          <a:lstStyle/>
          <a:p>
            <a:r>
              <a:rPr lang="en-US" dirty="0"/>
              <a:t>RESULTS: DATA</a:t>
            </a:r>
          </a:p>
        </p:txBody>
      </p:sp>
      <p:sp>
        <p:nvSpPr>
          <p:cNvPr id="3" name="Text Placeholder 2">
            <a:extLst>
              <a:ext uri="{FF2B5EF4-FFF2-40B4-BE49-F238E27FC236}">
                <a16:creationId xmlns:a16="http://schemas.microsoft.com/office/drawing/2014/main" id="{5A6EEB7A-71CE-84E5-EF2D-442B95CB6B30}"/>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8185B984-2A82-C599-DF33-2B08347E950E}"/>
              </a:ext>
            </a:extLst>
          </p:cNvPr>
          <p:cNvSpPr>
            <a:spLocks noGrp="1"/>
          </p:cNvSpPr>
          <p:nvPr>
            <p:ph type="body" sz="quarter" idx="10"/>
          </p:nvPr>
        </p:nvSpPr>
        <p:spPr/>
        <p:txBody>
          <a:bodyPr>
            <a:normAutofit lnSpcReduction="10000"/>
          </a:bodyPr>
          <a:lstStyle/>
          <a:p>
            <a:r>
              <a:rPr lang="en-US" dirty="0"/>
              <a:t>4</a:t>
            </a:r>
          </a:p>
        </p:txBody>
      </p:sp>
    </p:spTree>
    <p:extLst>
      <p:ext uri="{BB962C8B-B14F-4D97-AF65-F5344CB8AC3E}">
        <p14:creationId xmlns:p14="http://schemas.microsoft.com/office/powerpoint/2010/main" val="428610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24</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Data.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006598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3024"/>
            <a:ext cx="9191625" cy="334963"/>
          </a:xfrm>
        </p:spPr>
        <p:txBody>
          <a:bodyPr/>
          <a:lstStyle/>
          <a:p>
            <a:r>
              <a:rPr lang="en-GB" sz="1200" dirty="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7" name="Table 6">
            <a:extLst>
              <a:ext uri="{FF2B5EF4-FFF2-40B4-BE49-F238E27FC236}">
                <a16:creationId xmlns:a16="http://schemas.microsoft.com/office/drawing/2014/main" id="{B94AE910-E658-CD8E-E0F2-27F60FF7BE9D}"/>
              </a:ext>
            </a:extLst>
          </p:cNvPr>
          <p:cNvGraphicFramePr>
            <a:graphicFrameLocks noGrp="1"/>
          </p:cNvGraphicFramePr>
          <p:nvPr>
            <p:extLst>
              <p:ext uri="{D42A27DB-BD31-4B8C-83A1-F6EECF244321}">
                <p14:modId xmlns:p14="http://schemas.microsoft.com/office/powerpoint/2010/main" val="3501663920"/>
              </p:ext>
            </p:extLst>
          </p:nvPr>
        </p:nvGraphicFramePr>
        <p:xfrm>
          <a:off x="391647" y="1199585"/>
          <a:ext cx="9386915" cy="3811416"/>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1357860">
                <a:tc>
                  <a:txBody>
                    <a:bodyPr/>
                    <a:lstStyle/>
                    <a:p>
                      <a:pPr>
                        <a:lnSpc>
                          <a:spcPct val="120000"/>
                        </a:lnSpc>
                      </a:pPr>
                      <a:r>
                        <a:rPr lang="en-GB" sz="1200" b="0" dirty="0">
                          <a:solidFill>
                            <a:schemeClr val="bg1"/>
                          </a:solidFill>
                          <a:latin typeface="Avenir Next" panose="020B0503020202020204" pitchFamily="34" charset="0"/>
                        </a:rPr>
                        <a:t>DATA ACCESS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1401996">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dirty="0">
                          <a:solidFill>
                            <a:schemeClr val="bg1"/>
                          </a:solidFill>
                          <a:latin typeface="Avenir Next" panose="020B0503020202020204" pitchFamily="34" charset="0"/>
                        </a:rPr>
                        <a:t>DATA COLLECTION</a:t>
                      </a:r>
                    </a:p>
                    <a:p>
                      <a:pPr>
                        <a:lnSpc>
                          <a:spcPct val="120000"/>
                        </a:lnSpc>
                      </a:pPr>
                      <a:endParaRPr lang="en-GB" sz="1200" b="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3340244602"/>
                  </a:ext>
                </a:extLst>
              </a:tr>
              <a:tr h="925595">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DATA QUALITY</a:t>
                      </a:r>
                    </a:p>
                    <a:p>
                      <a:pPr>
                        <a:lnSpc>
                          <a:spcPct val="120000"/>
                        </a:lnSpc>
                      </a:pPr>
                      <a:endParaRPr lang="en-GB" sz="1200" b="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497065202"/>
                  </a:ext>
                </a:extLst>
              </a:tr>
            </a:tbl>
          </a:graphicData>
        </a:graphic>
      </p:graphicFrame>
      <p:sp>
        <p:nvSpPr>
          <p:cNvPr id="8" name="TextBox 7"/>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Work together with enabling capabilities such as IT to determine where data needs to end up to ensure it can be accessed and </a:t>
            </a:r>
          </a:p>
          <a:p>
            <a:pPr algn="l">
              <a:defRPr b="0" sz="1000">
                <a:solidFill>
                  <a:srgbClr val="425369"/>
                </a:solidFill>
                <a:latin typeface="Avenir Next"/>
              </a:defRPr>
            </a:pPr>
            <a:r>
              <a:rPr/>
              <a:t>used by the right people at the right time, e.g. decision-makers and those who are contributing to, learning about and improving </a:t>
            </a:r>
          </a:p>
          <a:p>
            <a:pPr algn="l">
              <a:defRPr b="0" sz="1000">
                <a:solidFill>
                  <a:srgbClr val="425369"/>
                </a:solidFill>
                <a:latin typeface="Avenir Next"/>
              </a:defRPr>
            </a:pPr>
            <a:r>
              <a:rPr/>
              <a:t>the work of the organization and / programmes. Utilise the Impact Measurement and Reporting Frameworks (once developed) </a:t>
            </a:r>
          </a:p>
          <a:p>
            <a:pPr algn="l">
              <a:defRPr b="0" sz="1000">
                <a:solidFill>
                  <a:srgbClr val="425369"/>
                </a:solidFill>
                <a:latin typeface="Avenir Next"/>
              </a:defRPr>
            </a:pPr>
            <a:r>
              <a:rPr/>
              <a:t>to review and / identify the data access needs and timing that users have to inform the above. A review of user requirements </a:t>
            </a:r>
          </a:p>
          <a:p>
            <a:pPr algn="l">
              <a:defRPr b="0" sz="1000">
                <a:solidFill>
                  <a:srgbClr val="425369"/>
                </a:solidFill>
                <a:latin typeface="Avenir Next"/>
              </a:defRPr>
            </a:pPr>
            <a:r>
              <a:rPr/>
              <a:t>will inform data architecture and supporting processes for future. ​Ensure any data access rights / requirements are identified </a:t>
            </a:r>
          </a:p>
          <a:p>
            <a:pPr algn="l">
              <a:defRPr b="0" sz="1000">
                <a:solidFill>
                  <a:srgbClr val="425369"/>
                </a:solidFill>
                <a:latin typeface="Avenir Next"/>
              </a:defRPr>
            </a:pPr>
            <a:r>
              <a:rPr/>
              <a:t>and planned for (may include policies and access controls to protect data assets and meet regulatory requirements) with </a:t>
            </a:r>
          </a:p>
          <a:p>
            <a:pPr algn="l">
              <a:defRPr b="0" sz="1000">
                <a:solidFill>
                  <a:srgbClr val="425369"/>
                </a:solidFill>
                <a:latin typeface="Avenir Next"/>
              </a:defRPr>
            </a:pPr>
            <a:r>
              <a:rPr/>
              <a:t>appropriate systems, processes and people to remove bottlenecks to information access. ​</a:t>
            </a:r>
          </a:p>
        </p:txBody>
      </p:sp>
      <p:sp>
        <p:nvSpPr>
          <p:cNvPr id="9" name="TextBox 8"/>
          <p:cNvSpPr txBox="1"/>
          <p:nvPr/>
        </p:nvSpPr>
        <p:spPr>
          <a:xfrm>
            <a:off x="1828800" y="2560320"/>
            <a:ext cx="6400800" cy="914400"/>
          </a:xfrm>
          <a:prstGeom prst="rect">
            <a:avLst/>
          </a:prstGeom>
          <a:noFill/>
        </p:spPr>
        <p:txBody>
          <a:bodyPr wrap="none">
            <a:spAutoFit/>
          </a:bodyPr>
          <a:lstStyle/>
          <a:p>
            <a:pPr algn="l">
              <a:defRPr b="0" sz="1000">
                <a:solidFill>
                  <a:srgbClr val="425369"/>
                </a:solidFill>
                <a:latin typeface="Avenir Next"/>
              </a:defRPr>
            </a:pPr>
            <a:r>
              <a:rPr/>
              <a:t>Review and refine data collection tools, types of data collected and processes using the Impact Strategy and Impact </a:t>
            </a:r>
          </a:p>
          <a:p>
            <a:pPr algn="l">
              <a:defRPr b="0" sz="1000">
                <a:solidFill>
                  <a:srgbClr val="425369"/>
                </a:solidFill>
                <a:latin typeface="Avenir Next"/>
              </a:defRPr>
            </a:pPr>
            <a:r>
              <a:rPr/>
              <a:t>Measurement framework to select fit-for-purpose and fit-for context mix of tools, data types (and range to support </a:t>
            </a:r>
          </a:p>
          <a:p>
            <a:pPr algn="l">
              <a:defRPr b="0" sz="1000">
                <a:solidFill>
                  <a:srgbClr val="425369"/>
                </a:solidFill>
                <a:latin typeface="Avenir Next"/>
              </a:defRPr>
            </a:pPr>
            <a:r>
              <a:rPr/>
              <a:t>triangulation and participation), methods and processes. Define ethical considerations and standards for data collection </a:t>
            </a:r>
          </a:p>
          <a:p>
            <a:pPr algn="l">
              <a:defRPr b="0" sz="1000">
                <a:solidFill>
                  <a:srgbClr val="425369"/>
                </a:solidFill>
                <a:latin typeface="Avenir Next"/>
              </a:defRPr>
            </a:pPr>
            <a:r>
              <a:rPr/>
              <a:t>considering issues of consent, respect and care for protection and use of personal information. These may be governed by </a:t>
            </a:r>
          </a:p>
          <a:p>
            <a:pPr algn="l">
              <a:defRPr b="0" sz="1000">
                <a:solidFill>
                  <a:srgbClr val="425369"/>
                </a:solidFill>
                <a:latin typeface="Avenir Next"/>
              </a:defRPr>
            </a:pPr>
            <a:r>
              <a:rPr/>
              <a:t>social norms and expectations, but in some cases may have legal implications and may require policies and protocols to </a:t>
            </a:r>
          </a:p>
          <a:p>
            <a:pPr algn="l">
              <a:defRPr b="0" sz="1000">
                <a:solidFill>
                  <a:srgbClr val="425369"/>
                </a:solidFill>
                <a:latin typeface="Avenir Next"/>
              </a:defRPr>
            </a:pPr>
            <a:r>
              <a:rPr/>
              <a:t>support (e.g. considerations and implications of working with children and also collecting data indirectly).</a:t>
            </a:r>
          </a:p>
        </p:txBody>
      </p:sp>
      <p:sp>
        <p:nvSpPr>
          <p:cNvPr id="10" name="TextBox 9"/>
          <p:cNvSpPr txBox="1"/>
          <p:nvPr/>
        </p:nvSpPr>
        <p:spPr>
          <a:xfrm>
            <a:off x="1828800" y="3931920"/>
            <a:ext cx="6400800" cy="914400"/>
          </a:xfrm>
          <a:prstGeom prst="rect">
            <a:avLst/>
          </a:prstGeom>
          <a:noFill/>
        </p:spPr>
        <p:txBody>
          <a:bodyPr wrap="none">
            <a:spAutoFit/>
          </a:bodyPr>
          <a:lstStyle/>
          <a:p>
            <a:pPr algn="l">
              <a:defRPr b="0" sz="1000">
                <a:solidFill>
                  <a:srgbClr val="425369"/>
                </a:solidFill>
                <a:latin typeface="Avenir Next"/>
              </a:defRPr>
            </a:pPr>
            <a:r>
              <a:rPr/>
              <a:t>Review and refine the impact data architecture – the models, rules, and policies that will govern how impact data is captured, </a:t>
            </a:r>
          </a:p>
          <a:p>
            <a:pPr algn="l">
              <a:defRPr b="0" sz="1000">
                <a:solidFill>
                  <a:srgbClr val="425369"/>
                </a:solidFill>
                <a:latin typeface="Avenir Next"/>
              </a:defRPr>
            </a:pPr>
            <a:r>
              <a:rPr/>
              <a:t>processed and stored. ​Review and refine data quality and minimum standards to ensure results are an accurate reflection of </a:t>
            </a:r>
          </a:p>
          <a:p>
            <a:pPr algn="l">
              <a:defRPr b="0" sz="1000">
                <a:solidFill>
                  <a:srgbClr val="425369"/>
                </a:solidFill>
                <a:latin typeface="Avenir Next"/>
              </a:defRPr>
            </a:pPr>
            <a:r>
              <a:rPr/>
              <a:t>what has occurred. Socialise data architecture, quality standards and processes across all levels of the organization and data </a:t>
            </a:r>
          </a:p>
          <a:p>
            <a:pPr algn="l">
              <a:defRPr b="0" sz="1000">
                <a:solidFill>
                  <a:srgbClr val="425369"/>
                </a:solidFill>
                <a:latin typeface="Avenir Next"/>
              </a:defRPr>
            </a:pPr>
            <a:r>
              <a:rPr/>
              <a:t>contributors to ensure widely understood and executed accordingly maintain data governance and quality assurance.</a:t>
            </a:r>
          </a:p>
        </p:txBody>
      </p:sp>
    </p:spTree>
    <p:extLst>
      <p:ext uri="{BB962C8B-B14F-4D97-AF65-F5344CB8AC3E}">
        <p14:creationId xmlns:p14="http://schemas.microsoft.com/office/powerpoint/2010/main" val="1240293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BE22-D8EC-36D2-AE8A-A218E45F9D0D}"/>
              </a:ext>
            </a:extLst>
          </p:cNvPr>
          <p:cNvSpPr>
            <a:spLocks noGrp="1"/>
          </p:cNvSpPr>
          <p:nvPr>
            <p:ph type="title"/>
          </p:nvPr>
        </p:nvSpPr>
        <p:spPr/>
        <p:txBody>
          <a:bodyPr/>
          <a:lstStyle/>
          <a:p>
            <a:r>
              <a:rPr lang="en-US" dirty="0"/>
              <a:t>RESULTS: MEASUREMENT</a:t>
            </a:r>
          </a:p>
        </p:txBody>
      </p:sp>
      <p:sp>
        <p:nvSpPr>
          <p:cNvPr id="3" name="Text Placeholder 2">
            <a:extLst>
              <a:ext uri="{FF2B5EF4-FFF2-40B4-BE49-F238E27FC236}">
                <a16:creationId xmlns:a16="http://schemas.microsoft.com/office/drawing/2014/main" id="{26949498-D6AB-CD3A-7651-4A7ACA4DF09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8E60D12-F62F-CEB0-4933-19521ADA2E8B}"/>
              </a:ext>
            </a:extLst>
          </p:cNvPr>
          <p:cNvSpPr>
            <a:spLocks noGrp="1"/>
          </p:cNvSpPr>
          <p:nvPr>
            <p:ph type="body" sz="quarter" idx="10"/>
          </p:nvPr>
        </p:nvSpPr>
        <p:spPr/>
        <p:txBody>
          <a:bodyPr>
            <a:normAutofit lnSpcReduction="10000"/>
          </a:bodyPr>
          <a:lstStyle/>
          <a:p>
            <a:r>
              <a:rPr lang="en-US" dirty="0"/>
              <a:t>5</a:t>
            </a:r>
          </a:p>
        </p:txBody>
      </p:sp>
    </p:spTree>
    <p:extLst>
      <p:ext uri="{BB962C8B-B14F-4D97-AF65-F5344CB8AC3E}">
        <p14:creationId xmlns:p14="http://schemas.microsoft.com/office/powerpoint/2010/main" val="1812725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28</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319459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29</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Measurem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50376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6287"/>
            <a:ext cx="9464041" cy="334963"/>
          </a:xfrm>
        </p:spPr>
        <p:txBody>
          <a:bodyPr/>
          <a:lstStyle/>
          <a:p>
            <a:r>
              <a:rPr lang="en-GB" sz="1200" dirty="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5FCE5FC7-2471-FB3D-ECB5-E71B70EED09B}"/>
              </a:ext>
            </a:extLst>
          </p:cNvPr>
          <p:cNvGraphicFramePr>
            <a:graphicFrameLocks noGrp="1"/>
          </p:cNvGraphicFramePr>
          <p:nvPr>
            <p:extLst>
              <p:ext uri="{D42A27DB-BD31-4B8C-83A1-F6EECF244321}">
                <p14:modId xmlns:p14="http://schemas.microsoft.com/office/powerpoint/2010/main" val="4153490655"/>
              </p:ext>
            </p:extLst>
          </p:nvPr>
        </p:nvGraphicFramePr>
        <p:xfrm>
          <a:off x="384047" y="1193871"/>
          <a:ext cx="9464041" cy="24992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45167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Impact Measurement Framework</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04756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Tools and Templates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7" name="TextBox 6"/>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Review and refine well-defined indicators that are consistent (build time series data to track and understand performance </a:t>
            </a:r>
          </a:p>
          <a:p>
            <a:pPr algn="l">
              <a:defRPr b="0" sz="1000">
                <a:solidFill>
                  <a:srgbClr val="425369"/>
                </a:solidFill>
                <a:latin typeface="Avenir Next"/>
              </a:defRPr>
            </a:pPr>
            <a:r>
              <a:rPr/>
              <a:t>over time), and clearly stated with specific parameters within the Impact Measurement Framework (IMF)  – for each level </a:t>
            </a:r>
          </a:p>
          <a:p>
            <a:pPr algn="l">
              <a:defRPr b="0" sz="1000">
                <a:solidFill>
                  <a:srgbClr val="425369"/>
                </a:solidFill>
                <a:latin typeface="Avenir Next"/>
              </a:defRPr>
            </a:pPr>
            <a:r>
              <a:rPr/>
              <a:t>of the Theory of Change. Consider the implications of Impact Measurement Framework implementation on processes lead </a:t>
            </a:r>
          </a:p>
          <a:p>
            <a:pPr algn="l">
              <a:defRPr b="0" sz="1000">
                <a:solidFill>
                  <a:srgbClr val="425369"/>
                </a:solidFill>
                <a:latin typeface="Avenir Next"/>
              </a:defRPr>
            </a:pPr>
            <a:r>
              <a:rPr/>
              <a:t>by the Impact management Capability, as well as performance management (scorecards) and technology.​</a:t>
            </a:r>
          </a:p>
        </p:txBody>
      </p:sp>
      <p:sp>
        <p:nvSpPr>
          <p:cNvPr id="8" name="TextBox 7"/>
          <p:cNvSpPr txBox="1"/>
          <p:nvPr/>
        </p:nvSpPr>
        <p:spPr>
          <a:xfrm>
            <a:off x="1828800" y="2651760"/>
            <a:ext cx="6400800" cy="914400"/>
          </a:xfrm>
          <a:prstGeom prst="rect">
            <a:avLst/>
          </a:prstGeom>
          <a:noFill/>
        </p:spPr>
        <p:txBody>
          <a:bodyPr wrap="none">
            <a:spAutoFit/>
          </a:bodyPr>
          <a:lstStyle/>
          <a:p>
            <a:pPr algn="l">
              <a:defRPr b="0" sz="1000">
                <a:solidFill>
                  <a:srgbClr val="425369"/>
                </a:solidFill>
                <a:latin typeface="Avenir Next"/>
              </a:defRPr>
            </a:pPr>
            <a:r>
              <a:rPr/>
              <a:t>Review and refine the templates and training (see ”equipping” in Talent dimensions) required to socialise the Impact </a:t>
            </a:r>
          </a:p>
          <a:p>
            <a:pPr algn="l">
              <a:defRPr b="0" sz="1000">
                <a:solidFill>
                  <a:srgbClr val="425369"/>
                </a:solidFill>
                <a:latin typeface="Avenir Next"/>
              </a:defRPr>
            </a:pPr>
            <a:r>
              <a:rPr/>
              <a:t>Measurement framework and associated tools and processes across all levels of the organization and enable execution to </a:t>
            </a:r>
          </a:p>
          <a:p>
            <a:pPr algn="l">
              <a:defRPr b="0" sz="1000">
                <a:solidFill>
                  <a:srgbClr val="425369"/>
                </a:solidFill>
                <a:latin typeface="Avenir Next"/>
              </a:defRPr>
            </a:pPr>
            <a:r>
              <a:rPr/>
              <a:t>plan. Review and refine a plan for development of these consistent templates and training collateral (the comprehensive </a:t>
            </a:r>
          </a:p>
          <a:p>
            <a:pPr algn="l">
              <a:defRPr b="0" sz="1000">
                <a:solidFill>
                  <a:srgbClr val="425369"/>
                </a:solidFill>
                <a:latin typeface="Avenir Next"/>
              </a:defRPr>
            </a:pPr>
            <a:r>
              <a:rPr/>
              <a:t>set) and roll-out to support effective and consistent implementation. Develop mechanisms for routine review and reflection, </a:t>
            </a:r>
          </a:p>
          <a:p>
            <a:pPr algn="l">
              <a:defRPr b="0" sz="1000">
                <a:solidFill>
                  <a:srgbClr val="425369"/>
                </a:solidFill>
                <a:latin typeface="Avenir Next"/>
              </a:defRPr>
            </a:pPr>
            <a:r>
              <a:rPr/>
              <a:t>incorporating mechanisms for stakeholder feedback. ​​</a:t>
            </a:r>
          </a:p>
        </p:txBody>
      </p:sp>
    </p:spTree>
    <p:extLst>
      <p:ext uri="{BB962C8B-B14F-4D97-AF65-F5344CB8AC3E}">
        <p14:creationId xmlns:p14="http://schemas.microsoft.com/office/powerpoint/2010/main" val="543216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sp>
        <p:nvSpPr>
          <p:cNvPr id="10" name="Text Placeholder 4">
            <a:extLst>
              <a:ext uri="{FF2B5EF4-FFF2-40B4-BE49-F238E27FC236}">
                <a16:creationId xmlns:a16="http://schemas.microsoft.com/office/drawing/2014/main" id="{BF2C6E12-A907-475A-0508-6DBBC982225E}"/>
              </a:ext>
            </a:extLst>
          </p:cNvPr>
          <p:cNvSpPr txBox="1">
            <a:spLocks/>
          </p:cNvSpPr>
          <p:nvPr/>
        </p:nvSpPr>
        <p:spPr>
          <a:xfrm>
            <a:off x="384047" y="776287"/>
            <a:ext cx="9464041"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Measurement dimension. </a:t>
            </a:r>
            <a:endParaRPr lang="en-GB" sz="1200" dirty="0"/>
          </a:p>
        </p:txBody>
      </p:sp>
      <p:graphicFrame>
        <p:nvGraphicFramePr>
          <p:cNvPr id="11" name="Table 10">
            <a:extLst>
              <a:ext uri="{FF2B5EF4-FFF2-40B4-BE49-F238E27FC236}">
                <a16:creationId xmlns:a16="http://schemas.microsoft.com/office/drawing/2014/main" id="{0A367745-503A-D63F-E1D1-6FD79005B388}"/>
              </a:ext>
            </a:extLst>
          </p:cNvPr>
          <p:cNvGraphicFramePr>
            <a:graphicFrameLocks noGrp="1"/>
          </p:cNvGraphicFramePr>
          <p:nvPr>
            <p:extLst>
              <p:ext uri="{D42A27DB-BD31-4B8C-83A1-F6EECF244321}">
                <p14:modId xmlns:p14="http://schemas.microsoft.com/office/powerpoint/2010/main" val="4145586866"/>
              </p:ext>
            </p:extLst>
          </p:nvPr>
        </p:nvGraphicFramePr>
        <p:xfrm>
          <a:off x="384046" y="1193873"/>
          <a:ext cx="9464041" cy="2763792"/>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300752">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EVALUATION</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38459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12" name="TextBox 11"/>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Finalize and implement regular evaluation and evaluative thinking practice within the initiative. Finalize and implement Key </a:t>
            </a:r>
          </a:p>
          <a:p>
            <a:pPr algn="l">
              <a:defRPr b="0" sz="1000">
                <a:solidFill>
                  <a:srgbClr val="425369"/>
                </a:solidFill>
                <a:latin typeface="Avenir Next"/>
              </a:defRPr>
            </a:pPr>
            <a:r>
              <a:rPr/>
              <a:t>evaluation questions that can be embedded into reflective processes and applied to monitoring data resulting from execution </a:t>
            </a:r>
          </a:p>
          <a:p>
            <a:pPr algn="l">
              <a:defRPr b="0" sz="1000">
                <a:solidFill>
                  <a:srgbClr val="425369"/>
                </a:solidFill>
                <a:latin typeface="Avenir Next"/>
              </a:defRPr>
            </a:pPr>
            <a:r>
              <a:rPr/>
              <a:t>of the Impact Measurement Framework. Consider existing, recognised frameworks that can be leveraged to adopt evaluation </a:t>
            </a:r>
          </a:p>
          <a:p>
            <a:pPr algn="l">
              <a:defRPr b="0" sz="1000">
                <a:solidFill>
                  <a:srgbClr val="425369"/>
                </a:solidFill>
                <a:latin typeface="Avenir Next"/>
              </a:defRPr>
            </a:pPr>
            <a:r>
              <a:rPr/>
              <a:t>questions into reflective practice and organizational learning. See the OECD DAC evaluation criteria and the IMP 5 Dimensions </a:t>
            </a:r>
          </a:p>
          <a:p>
            <a:pPr algn="l">
              <a:defRPr b="0" sz="1000">
                <a:solidFill>
                  <a:srgbClr val="425369"/>
                </a:solidFill>
                <a:latin typeface="Avenir Next"/>
              </a:defRPr>
            </a:pPr>
            <a:r>
              <a:rPr/>
              <a:t>of Impact for existing questions that can be leveraged. Socialise across PBVB and include budget allocations to incorporate </a:t>
            </a:r>
          </a:p>
          <a:p>
            <a:pPr algn="l">
              <a:defRPr b="0" sz="1000">
                <a:solidFill>
                  <a:srgbClr val="425369"/>
                </a:solidFill>
                <a:latin typeface="Avenir Next"/>
              </a:defRPr>
            </a:pPr>
            <a:r>
              <a:rPr/>
              <a:t>evaluation and evaluative thinking and practice. </a:t>
            </a:r>
          </a:p>
        </p:txBody>
      </p:sp>
      <p:sp>
        <p:nvSpPr>
          <p:cNvPr id="13" name="TextBox 12"/>
          <p:cNvSpPr txBox="1"/>
          <p:nvPr/>
        </p:nvSpPr>
        <p:spPr>
          <a:xfrm>
            <a:off x="1828800" y="2514600"/>
            <a:ext cx="6400800" cy="914400"/>
          </a:xfrm>
          <a:prstGeom prst="rect">
            <a:avLst/>
          </a:prstGeom>
          <a:noFill/>
        </p:spPr>
        <p:txBody>
          <a:bodyPr wrap="none">
            <a:spAutoFit/>
          </a:bodyPr>
          <a:lstStyle/>
          <a:p>
            <a:pPr algn="l">
              <a:defRPr b="0" sz="1000">
                <a:solidFill>
                  <a:srgbClr val="425369"/>
                </a:solidFill>
                <a:latin typeface="Avenir Next"/>
              </a:defRPr>
            </a:pPr>
            <a:r>
              <a:rPr/>
              <a:t>Review and refine the research strategy (the ‘job-to-be-done’ for research) as a sub-capability and what is required  to meet </a:t>
            </a:r>
          </a:p>
          <a:p>
            <a:pPr algn="l">
              <a:defRPr b="0" sz="1000">
                <a:solidFill>
                  <a:srgbClr val="425369"/>
                </a:solidFill>
                <a:latin typeface="Avenir Next"/>
              </a:defRPr>
            </a:pPr>
            <a:r>
              <a:rPr/>
              <a:t>the objectives of the Impact Strategy, stakeholder needs, as well as prospective investor needs to build trust and confidence, </a:t>
            </a:r>
          </a:p>
          <a:p>
            <a:pPr algn="l">
              <a:defRPr b="0" sz="1000">
                <a:solidFill>
                  <a:srgbClr val="425369"/>
                </a:solidFill>
                <a:latin typeface="Avenir Next"/>
              </a:defRPr>
            </a:pPr>
            <a:r>
              <a:rPr/>
              <a:t>and it turn, mobilise resources. Defining the level of research required will assist to determine the level of internal capability </a:t>
            </a:r>
          </a:p>
          <a:p>
            <a:pPr algn="l">
              <a:defRPr b="0" sz="1000">
                <a:solidFill>
                  <a:srgbClr val="425369"/>
                </a:solidFill>
                <a:latin typeface="Avenir Next"/>
              </a:defRPr>
            </a:pPr>
            <a:r>
              <a:rPr/>
              <a:t>required, also consider research partnerships as a way to fulfil research requirements without scaling internal capacity. Develop </a:t>
            </a:r>
          </a:p>
          <a:p>
            <a:pPr algn="l">
              <a:defRPr b="0" sz="1000">
                <a:solidFill>
                  <a:srgbClr val="425369"/>
                </a:solidFill>
                <a:latin typeface="Avenir Next"/>
              </a:defRPr>
            </a:pPr>
            <a:r>
              <a:rPr/>
              <a:t>secondary sources of research information that are relevant for the context and environment and can be used to inform program </a:t>
            </a:r>
          </a:p>
          <a:p>
            <a:pPr algn="l">
              <a:defRPr b="0" sz="1000">
                <a:solidFill>
                  <a:srgbClr val="425369"/>
                </a:solidFill>
                <a:latin typeface="Avenir Next"/>
              </a:defRPr>
            </a:pPr>
            <a:r>
              <a:rPr/>
              <a:t>design.​​ Develop a library and / schedule of preferred secondary research sources (including research conducted by partners that </a:t>
            </a:r>
          </a:p>
          <a:p>
            <a:pPr algn="l">
              <a:defRPr b="0" sz="1000">
                <a:solidFill>
                  <a:srgbClr val="425369"/>
                </a:solidFill>
                <a:latin typeface="Avenir Next"/>
              </a:defRPr>
            </a:pPr>
            <a:r>
              <a:rPr/>
              <a:t>can be leveraged).​</a:t>
            </a:r>
          </a:p>
        </p:txBody>
      </p:sp>
    </p:spTree>
    <p:extLst>
      <p:ext uri="{BB962C8B-B14F-4D97-AF65-F5344CB8AC3E}">
        <p14:creationId xmlns:p14="http://schemas.microsoft.com/office/powerpoint/2010/main" val="3896695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9DF0-2124-4ADE-EA5A-DE9B5EE41F36}"/>
              </a:ext>
            </a:extLst>
          </p:cNvPr>
          <p:cNvSpPr>
            <a:spLocks noGrp="1"/>
          </p:cNvSpPr>
          <p:nvPr>
            <p:ph type="title"/>
          </p:nvPr>
        </p:nvSpPr>
        <p:spPr/>
        <p:txBody>
          <a:bodyPr/>
          <a:lstStyle/>
          <a:p>
            <a:r>
              <a:rPr lang="en-US" dirty="0"/>
              <a:t>RESULTS:REPORTING</a:t>
            </a:r>
          </a:p>
        </p:txBody>
      </p:sp>
      <p:sp>
        <p:nvSpPr>
          <p:cNvPr id="3" name="Text Placeholder 2">
            <a:extLst>
              <a:ext uri="{FF2B5EF4-FFF2-40B4-BE49-F238E27FC236}">
                <a16:creationId xmlns:a16="http://schemas.microsoft.com/office/drawing/2014/main" id="{5B787DC8-4DD8-9236-9DF5-23842C0E1A4C}"/>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13CA7655-A163-6431-D33F-FD190EBE1D09}"/>
              </a:ext>
            </a:extLst>
          </p:cNvPr>
          <p:cNvSpPr>
            <a:spLocks noGrp="1"/>
          </p:cNvSpPr>
          <p:nvPr>
            <p:ph type="body" sz="quarter" idx="10"/>
          </p:nvPr>
        </p:nvSpPr>
        <p:spPr/>
        <p:txBody>
          <a:bodyPr>
            <a:normAutofit lnSpcReduction="10000"/>
          </a:bodyPr>
          <a:lstStyle/>
          <a:p>
            <a:r>
              <a:rPr lang="en-US" dirty="0"/>
              <a:t>6</a:t>
            </a:r>
          </a:p>
        </p:txBody>
      </p:sp>
    </p:spTree>
    <p:extLst>
      <p:ext uri="{BB962C8B-B14F-4D97-AF65-F5344CB8AC3E}">
        <p14:creationId xmlns:p14="http://schemas.microsoft.com/office/powerpoint/2010/main" val="47542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33</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36527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34</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Reporting.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36656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5409"/>
            <a:ext cx="9464041" cy="334963"/>
          </a:xfrm>
        </p:spPr>
        <p:txBody>
          <a:bodyPr/>
          <a:lstStyle/>
          <a:p>
            <a:r>
              <a:rPr lang="en-GB" sz="1200" dirty="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2FF94B19-C211-6D2B-C933-4C527D798711}"/>
              </a:ext>
            </a:extLst>
          </p:cNvPr>
          <p:cNvGraphicFramePr>
            <a:graphicFrameLocks noGrp="1"/>
          </p:cNvGraphicFramePr>
          <p:nvPr>
            <p:extLst>
              <p:ext uri="{D42A27DB-BD31-4B8C-83A1-F6EECF244321}">
                <p14:modId xmlns:p14="http://schemas.microsoft.com/office/powerpoint/2010/main" val="4010882058"/>
              </p:ext>
            </p:extLst>
          </p:nvPr>
        </p:nvGraphicFramePr>
        <p:xfrm>
          <a:off x="384047" y="1193871"/>
          <a:ext cx="9464041" cy="1487185"/>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714828">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REPORTING FRAMEWORK</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772357">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REPORTING STANDARDS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7" name="TextBox 6"/>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Review and refine the reporting framework to guide consistent reporting across the organization, that will proactively meet </a:t>
            </a:r>
          </a:p>
          <a:p>
            <a:pPr algn="l">
              <a:defRPr b="0" sz="1000">
                <a:solidFill>
                  <a:srgbClr val="425369"/>
                </a:solidFill>
                <a:latin typeface="Avenir Next"/>
              </a:defRPr>
            </a:pPr>
            <a:r>
              <a:rPr/>
              <a:t>stakeholder needs, is aligned to Impact Strategy and meeting regulatory and other requirements.</a:t>
            </a:r>
          </a:p>
        </p:txBody>
      </p:sp>
      <p:sp>
        <p:nvSpPr>
          <p:cNvPr id="8" name="TextBox 7"/>
          <p:cNvSpPr txBox="1"/>
          <p:nvPr/>
        </p:nvSpPr>
        <p:spPr>
          <a:xfrm>
            <a:off x="1828800" y="1920240"/>
            <a:ext cx="6400800" cy="914400"/>
          </a:xfrm>
          <a:prstGeom prst="rect">
            <a:avLst/>
          </a:prstGeom>
          <a:noFill/>
        </p:spPr>
        <p:txBody>
          <a:bodyPr wrap="none">
            <a:spAutoFit/>
          </a:bodyPr>
          <a:lstStyle/>
          <a:p>
            <a:pPr algn="l">
              <a:defRPr b="0" sz="1000">
                <a:solidFill>
                  <a:srgbClr val="425369"/>
                </a:solidFill>
                <a:latin typeface="Avenir Next"/>
              </a:defRPr>
            </a:pPr>
            <a:r>
              <a:rPr/>
              <a:t>​Select the standards that are relevant and develop plans for integration into processes, measurement, data and talent </a:t>
            </a:r>
          </a:p>
          <a:p>
            <a:pPr algn="l">
              <a:defRPr b="0" sz="1000">
                <a:solidFill>
                  <a:srgbClr val="425369"/>
                </a:solidFill>
                <a:latin typeface="Avenir Next"/>
              </a:defRPr>
            </a:pPr>
            <a:r>
              <a:rPr/>
              <a:t>competencies.​ Socialise reporting standards across the organization and relevant stakeholders to increase quality of </a:t>
            </a:r>
          </a:p>
          <a:p>
            <a:pPr algn="l">
              <a:defRPr b="0" sz="1000">
                <a:solidFill>
                  <a:srgbClr val="425369"/>
                </a:solidFill>
                <a:latin typeface="Avenir Next"/>
              </a:defRPr>
            </a:pPr>
            <a:r>
              <a:rPr/>
              <a:t>communication and materiality of disclosures. </a:t>
            </a:r>
          </a:p>
        </p:txBody>
      </p:sp>
    </p:spTree>
    <p:extLst>
      <p:ext uri="{BB962C8B-B14F-4D97-AF65-F5344CB8AC3E}">
        <p14:creationId xmlns:p14="http://schemas.microsoft.com/office/powerpoint/2010/main" val="788671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03402-9C64-1C8F-137A-520C77058680}"/>
              </a:ext>
            </a:extLst>
          </p:cNvPr>
          <p:cNvSpPr>
            <a:spLocks noGrp="1"/>
          </p:cNvSpPr>
          <p:nvPr>
            <p:ph type="title"/>
          </p:nvPr>
        </p:nvSpPr>
        <p:spPr/>
        <p:txBody>
          <a:bodyPr/>
          <a:lstStyle/>
          <a:p>
            <a:r>
              <a:rPr lang="en-US" dirty="0"/>
              <a:t>RESULTS: TECHNOLOGY</a:t>
            </a:r>
          </a:p>
        </p:txBody>
      </p:sp>
      <p:sp>
        <p:nvSpPr>
          <p:cNvPr id="3" name="Text Placeholder 2">
            <a:extLst>
              <a:ext uri="{FF2B5EF4-FFF2-40B4-BE49-F238E27FC236}">
                <a16:creationId xmlns:a16="http://schemas.microsoft.com/office/drawing/2014/main" id="{37D0460A-908C-9F30-C783-899C3220BBA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09A457F0-907C-F046-F227-8AAA4F1C649C}"/>
              </a:ext>
            </a:extLst>
          </p:cNvPr>
          <p:cNvSpPr>
            <a:spLocks noGrp="1"/>
          </p:cNvSpPr>
          <p:nvPr>
            <p:ph type="body" sz="quarter" idx="10"/>
          </p:nvPr>
        </p:nvSpPr>
        <p:spPr/>
        <p:txBody>
          <a:bodyPr>
            <a:normAutofit lnSpcReduction="10000"/>
          </a:bodyPr>
          <a:lstStyle/>
          <a:p>
            <a:r>
              <a:rPr lang="en-US" dirty="0"/>
              <a:t>7</a:t>
            </a:r>
          </a:p>
        </p:txBody>
      </p:sp>
    </p:spTree>
    <p:extLst>
      <p:ext uri="{BB962C8B-B14F-4D97-AF65-F5344CB8AC3E}">
        <p14:creationId xmlns:p14="http://schemas.microsoft.com/office/powerpoint/2010/main" val="2095866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37</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16506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38</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pic>
        <p:nvPicPr>
          <p:cNvPr id="16" name="Picture 15" descr="Technolo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393777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368117451"/>
              </p:ext>
            </p:extLst>
          </p:nvPr>
        </p:nvGraphicFramePr>
        <p:xfrm>
          <a:off x="384047" y="1230200"/>
          <a:ext cx="9464041" cy="10058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
        <p:nvSpPr>
          <p:cNvPr id="9" name="TextBox 8"/>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Implemented tools and / applications are evaluated and changes needed are explored. Teams are equipped to use tools and / </a:t>
            </a:r>
          </a:p>
          <a:p>
            <a:pPr algn="l">
              <a:defRPr b="0" sz="1000">
                <a:solidFill>
                  <a:srgbClr val="425369"/>
                </a:solidFill>
                <a:latin typeface="Avenir Next"/>
              </a:defRPr>
            </a:pPr>
            <a:r>
              <a:rPr/>
              <a:t>applications. Best practices for tools and / applications are set up. </a:t>
            </a:r>
          </a:p>
        </p:txBody>
      </p:sp>
    </p:spTree>
    <p:extLst>
      <p:ext uri="{BB962C8B-B14F-4D97-AF65-F5344CB8AC3E}">
        <p14:creationId xmlns:p14="http://schemas.microsoft.com/office/powerpoint/2010/main" val="132912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results of your </a:t>
            </a:r>
            <a:r>
              <a:rPr lang="en-GB" dirty="0">
                <a:hlinkClick r:id="rId2" action="ppaction://hlinksldjump">
                  <a:extLst>
                    <a:ext uri="{A12FA001-AC4F-418D-AE19-62706E023703}">
                      <ahyp:hlinkClr xmlns:ahyp="http://schemas.microsoft.com/office/drawing/2018/hyperlinkcolor" val="tx"/>
                    </a:ext>
                  </a:extLst>
                </a:hlinkClick>
              </a:rPr>
              <a:t>Capability Assessment Survey at a high-level</a:t>
            </a:r>
            <a:r>
              <a:rPr lang="en-GB" dirty="0"/>
              <a:t> with a </a:t>
            </a:r>
            <a:r>
              <a:rPr lang="en-GB" dirty="0">
                <a:hlinkClick r:id="rId3" action="ppaction://hlinksldjump">
                  <a:extLst>
                    <a:ext uri="{A12FA001-AC4F-418D-AE19-62706E023703}">
                      <ahyp:hlinkClr xmlns:ahyp="http://schemas.microsoft.com/office/drawing/2018/hyperlinkcolor" val="tx"/>
                    </a:ext>
                  </a:extLst>
                </a:hlinkClick>
              </a:rPr>
              <a:t>summary roadmap</a:t>
            </a:r>
            <a:r>
              <a:rPr lang="en-GB" dirty="0"/>
              <a:t> of potential actions, followed by a more detailed view of your </a:t>
            </a:r>
            <a:r>
              <a:rPr lang="en-GB" dirty="0">
                <a:hlinkClick r:id="rId4" action="ppaction://hlinksldjump">
                  <a:extLst>
                    <a:ext uri="{A12FA001-AC4F-418D-AE19-62706E023703}">
                      <ahyp:hlinkClr xmlns:ahyp="http://schemas.microsoft.com/office/drawing/2018/hyperlinkcolor" val="tx"/>
                    </a:ext>
                  </a:extLst>
                </a:hlinkClick>
              </a:rPr>
              <a:t>results per dimension</a:t>
            </a:r>
            <a:r>
              <a:rPr lang="en-GB" dirty="0"/>
              <a:t> and the elements which make up each dimension of impact management as a capability. Each results section includes </a:t>
            </a:r>
            <a:r>
              <a:rPr lang="en-GB" dirty="0">
                <a:hlinkClick r:id="rId5" action="ppaction://hlinksldjump">
                  <a:extLst>
                    <a:ext uri="{A12FA001-AC4F-418D-AE19-62706E023703}">
                      <ahyp:hlinkClr xmlns:ahyp="http://schemas.microsoft.com/office/drawing/2018/hyperlinkcolor" val="tx"/>
                    </a:ext>
                  </a:extLst>
                </a:hlinkClick>
              </a:rPr>
              <a:t>recommendations</a:t>
            </a:r>
            <a:r>
              <a:rPr lang="en-GB" dirty="0"/>
              <a:t> for key actions you can take.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dirty="0"/>
              <a:t>NEXT STEPS</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r>
              <a:rPr lang="en-GB" dirty="0"/>
              <a:t>4</a:t>
            </a:r>
          </a:p>
        </p:txBody>
      </p:sp>
    </p:spTree>
    <p:extLst>
      <p:ext uri="{BB962C8B-B14F-4D97-AF65-F5344CB8AC3E}">
        <p14:creationId xmlns:p14="http://schemas.microsoft.com/office/powerpoint/2010/main" val="1511012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you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41</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dirty="0">
                <a:solidFill>
                  <a:schemeClr val="accent1">
                    <a:lumMod val="50000"/>
                  </a:schemeClr>
                </a:solidFill>
                <a:latin typeface="Avenir"/>
                <a:ea typeface="Avenir"/>
                <a:cs typeface="Avenir"/>
                <a:sym typeface="Avenir"/>
              </a:rPr>
              <a:t>THANK YOU for </a:t>
            </a:r>
            <a:r>
              <a:rPr lang="en-US" sz="3200" dirty="0" err="1">
                <a:solidFill>
                  <a:schemeClr val="accent1">
                    <a:lumMod val="50000"/>
                  </a:schemeClr>
                </a:solidFill>
                <a:latin typeface="Avenir"/>
                <a:ea typeface="Avenir"/>
                <a:cs typeface="Avenir"/>
                <a:sym typeface="Avenir"/>
              </a:rPr>
              <a:t>JOINinG</a:t>
            </a:r>
            <a:r>
              <a:rPr lang="en-US" sz="3200" dirty="0">
                <a:solidFill>
                  <a:schemeClr val="accent1">
                    <a:lumMod val="50000"/>
                  </a:schemeClr>
                </a:solidFill>
                <a:latin typeface="Avenir"/>
                <a:ea typeface="Avenir"/>
                <a:cs typeface="Avenir"/>
                <a:sym typeface="Avenir"/>
              </a:rPr>
              <a:t> us on the JOURNEY</a:t>
            </a:r>
            <a:r>
              <a:rPr lang="en-US" sz="3200" dirty="0">
                <a:solidFill>
                  <a:srgbClr val="D95F5C"/>
                </a:solidFill>
                <a:latin typeface="Avenir"/>
                <a:ea typeface="Avenir"/>
                <a:cs typeface="Avenir"/>
                <a:sym typeface="Avenir"/>
              </a:rPr>
              <a:t>.</a:t>
            </a:r>
            <a:endParaRPr lang="en-ZA" sz="3200" dirty="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597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79191"/>
            <a:ext cx="2591862"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a:t>
            </a:r>
            <a:r>
              <a:rPr lang="en-US" sz="1000" spc="-8" dirty="0" err="1">
                <a:solidFill>
                  <a:schemeClr val="bg2"/>
                </a:solidFill>
                <a:latin typeface="Avenir Next" panose="020B0503020202020204" pitchFamily="34" charset="0"/>
                <a:ea typeface="Open Sans" panose="020B0606030504020204" pitchFamily="34" charset="0"/>
                <a:cs typeface="Open Sans" panose="020B0606030504020204" pitchFamily="34" charset="0"/>
              </a:rPr>
              <a:t>realise</a:t>
            </a: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Implemented recommended actions to close gaps and enhance maturity</a:t>
            </a:r>
          </a:p>
        </p:txBody>
      </p:sp>
      <p:sp>
        <p:nvSpPr>
          <p:cNvPr id="9" name="TextBox 8">
            <a:extLst>
              <a:ext uri="{FF2B5EF4-FFF2-40B4-BE49-F238E27FC236}">
                <a16:creationId xmlns:a16="http://schemas.microsoft.com/office/drawing/2014/main" id="{433607CA-35B5-32B2-4663-21DEB9B745B6}"/>
              </a:ext>
            </a:extLst>
          </p:cNvPr>
          <p:cNvSpPr txBox="1"/>
          <p:nvPr/>
        </p:nvSpPr>
        <p:spPr>
          <a:xfrm>
            <a:off x="3864707" y="45870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pic>
        <p:nvPicPr>
          <p:cNvPr id="7" name="Picture 6" descr="gold youth heptagon_plot.png"/>
          <p:cNvPicPr>
            <a:picLocks noChangeAspect="1"/>
          </p:cNvPicPr>
          <p:nvPr/>
        </p:nvPicPr>
        <p:blipFill>
          <a:blip r:embed="rId2"/>
          <a:stretch>
            <a:fillRect/>
          </a:stretch>
        </p:blipFill>
        <p:spPr>
          <a:xfrm>
            <a:off x="1005840" y="1920240"/>
            <a:ext cx="7863840" cy="3200400"/>
          </a:xfrm>
          <a:prstGeom prst="rect">
            <a:avLst/>
          </a:prstGeom>
        </p:spPr>
      </p:pic>
    </p:spTree>
    <p:extLst>
      <p:ext uri="{BB962C8B-B14F-4D97-AF65-F5344CB8AC3E}">
        <p14:creationId xmlns:p14="http://schemas.microsoft.com/office/powerpoint/2010/main" val="84499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633424"/>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a:t>
            </a:r>
            <a:r>
              <a:rPr lang="en-GB" sz="1100"/>
              <a:t>states are</a:t>
            </a:r>
            <a:r>
              <a:rPr lang="en-GB" sz="1100" dirty="0"/>
              <a:t>:</a:t>
            </a:r>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sp>
        <p:nvSpPr>
          <p:cNvPr id="11" name="TextBox 10"/>
          <p:cNvSpPr txBox="1"/>
          <p:nvPr/>
        </p:nvSpPr>
        <p:spPr>
          <a:xfrm>
            <a:off x="1243584" y="1065276"/>
            <a:ext cx="1828800" cy="457200"/>
          </a:xfrm>
          <a:prstGeom prst="rect">
            <a:avLst/>
          </a:prstGeom>
          <a:noFill/>
        </p:spPr>
        <p:txBody>
          <a:bodyPr wrap="none">
            <a:spAutoFit/>
          </a:bodyPr>
          <a:lstStyle/>
          <a:p>
            <a:pPr algn="l">
              <a:defRPr b="0" sz="1050">
                <a:solidFill>
                  <a:srgbClr val="425369"/>
                </a:solidFill>
                <a:latin typeface="Avenir Next"/>
              </a:defRPr>
            </a:pPr>
            <a:r>
              <a:rPr/>
              <a:t>Reporting Standards.</a:t>
            </a:r>
          </a:p>
        </p:txBody>
      </p:sp>
      <p:sp>
        <p:nvSpPr>
          <p:cNvPr id="12" name="TextBox 11"/>
          <p:cNvSpPr txBox="1"/>
          <p:nvPr/>
        </p:nvSpPr>
        <p:spPr>
          <a:xfrm>
            <a:off x="548640" y="1234440"/>
            <a:ext cx="1828800" cy="457200"/>
          </a:xfrm>
          <a:prstGeom prst="rect">
            <a:avLst/>
          </a:prstGeom>
          <a:noFill/>
        </p:spPr>
        <p:txBody>
          <a:bodyPr wrap="none">
            <a:spAutoFit/>
          </a:bodyPr>
          <a:lstStyle/>
          <a:p>
            <a:pPr algn="l">
              <a:defRPr b="0" sz="1050">
                <a:solidFill>
                  <a:srgbClr val="425369"/>
                </a:solidFill>
                <a:latin typeface="Avenir Next"/>
              </a:defRPr>
            </a:pPr>
          </a:p>
        </p:txBody>
      </p:sp>
      <p:pic>
        <p:nvPicPr>
          <p:cNvPr id="13" name="Picture 12" descr="CapAss.png"/>
          <p:cNvPicPr>
            <a:picLocks noChangeAspect="1"/>
          </p:cNvPicPr>
          <p:nvPr/>
        </p:nvPicPr>
        <p:blipFill>
          <a:blip r:embed="rId2"/>
          <a:stretch>
            <a:fillRect/>
          </a:stretch>
        </p:blipFill>
        <p:spPr>
          <a:xfrm>
            <a:off x="1463040" y="1645920"/>
            <a:ext cx="7498079" cy="3337560"/>
          </a:xfrm>
          <a:prstGeom prst="rect">
            <a:avLst/>
          </a:prstGeom>
        </p:spPr>
      </p:pic>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grpSp>
        <p:nvGrpSpPr>
          <p:cNvPr id="13" name="Group 12">
            <a:extLst>
              <a:ext uri="{FF2B5EF4-FFF2-40B4-BE49-F238E27FC236}">
                <a16:creationId xmlns:a16="http://schemas.microsoft.com/office/drawing/2014/main" id="{BB8290AF-9F62-0AD5-8E02-334A32E142DC}"/>
              </a:ext>
            </a:extLst>
          </p:cNvPr>
          <p:cNvGrpSpPr/>
          <p:nvPr/>
        </p:nvGrpSpPr>
        <p:grpSpPr>
          <a:xfrm>
            <a:off x="484188" y="1530715"/>
            <a:ext cx="452514" cy="3054079"/>
            <a:chOff x="484188" y="1530715"/>
            <a:chExt cx="452514" cy="3054079"/>
          </a:xfrm>
        </p:grpSpPr>
        <p:sp>
          <p:nvSpPr>
            <p:cNvPr id="2" name="TextBox 1">
              <a:extLst>
                <a:ext uri="{FF2B5EF4-FFF2-40B4-BE49-F238E27FC236}">
                  <a16:creationId xmlns:a16="http://schemas.microsoft.com/office/drawing/2014/main" id="{52EF7CFD-B425-EC65-2C1B-EC4026351D92}"/>
                </a:ext>
              </a:extLst>
            </p:cNvPr>
            <p:cNvSpPr txBox="1"/>
            <p:nvPr/>
          </p:nvSpPr>
          <p:spPr>
            <a:xfrm>
              <a:off x="484188" y="1530715"/>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1.</a:t>
              </a:r>
            </a:p>
          </p:txBody>
        </p:sp>
        <p:sp>
          <p:nvSpPr>
            <p:cNvPr id="7" name="TextBox 6">
              <a:extLst>
                <a:ext uri="{FF2B5EF4-FFF2-40B4-BE49-F238E27FC236}">
                  <a16:creationId xmlns:a16="http://schemas.microsoft.com/office/drawing/2014/main" id="{93E65299-875C-7578-A695-25B7669816C4}"/>
                </a:ext>
              </a:extLst>
            </p:cNvPr>
            <p:cNvSpPr txBox="1"/>
            <p:nvPr/>
          </p:nvSpPr>
          <p:spPr>
            <a:xfrm>
              <a:off x="484188" y="19932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2.</a:t>
              </a:r>
            </a:p>
          </p:txBody>
        </p:sp>
        <p:sp>
          <p:nvSpPr>
            <p:cNvPr id="8" name="TextBox 7">
              <a:extLst>
                <a:ext uri="{FF2B5EF4-FFF2-40B4-BE49-F238E27FC236}">
                  <a16:creationId xmlns:a16="http://schemas.microsoft.com/office/drawing/2014/main" id="{C0D8383C-9BDC-84AE-56B2-5297E53E183C}"/>
                </a:ext>
              </a:extLst>
            </p:cNvPr>
            <p:cNvSpPr txBox="1"/>
            <p:nvPr/>
          </p:nvSpPr>
          <p:spPr>
            <a:xfrm>
              <a:off x="484188" y="24504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3.</a:t>
              </a:r>
            </a:p>
          </p:txBody>
        </p:sp>
        <p:sp>
          <p:nvSpPr>
            <p:cNvPr id="9" name="TextBox 8">
              <a:extLst>
                <a:ext uri="{FF2B5EF4-FFF2-40B4-BE49-F238E27FC236}">
                  <a16:creationId xmlns:a16="http://schemas.microsoft.com/office/drawing/2014/main" id="{B9481825-FCF0-8388-7AA8-F7BF0558E950}"/>
                </a:ext>
              </a:extLst>
            </p:cNvPr>
            <p:cNvSpPr txBox="1"/>
            <p:nvPr/>
          </p:nvSpPr>
          <p:spPr>
            <a:xfrm>
              <a:off x="484188" y="291591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4.</a:t>
              </a:r>
            </a:p>
          </p:txBody>
        </p:sp>
        <p:sp>
          <p:nvSpPr>
            <p:cNvPr id="10" name="TextBox 9">
              <a:extLst>
                <a:ext uri="{FF2B5EF4-FFF2-40B4-BE49-F238E27FC236}">
                  <a16:creationId xmlns:a16="http://schemas.microsoft.com/office/drawing/2014/main" id="{F66CE03D-F740-C203-DCAC-033437126BC8}"/>
                </a:ext>
              </a:extLst>
            </p:cNvPr>
            <p:cNvSpPr txBox="1"/>
            <p:nvPr/>
          </p:nvSpPr>
          <p:spPr>
            <a:xfrm>
              <a:off x="484188" y="3359121"/>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5.</a:t>
              </a:r>
            </a:p>
          </p:txBody>
        </p:sp>
        <p:sp>
          <p:nvSpPr>
            <p:cNvPr id="11" name="TextBox 10">
              <a:extLst>
                <a:ext uri="{FF2B5EF4-FFF2-40B4-BE49-F238E27FC236}">
                  <a16:creationId xmlns:a16="http://schemas.microsoft.com/office/drawing/2014/main" id="{6A965966-199C-8211-950B-E9C6663C2B84}"/>
                </a:ext>
              </a:extLst>
            </p:cNvPr>
            <p:cNvSpPr txBox="1"/>
            <p:nvPr/>
          </p:nvSpPr>
          <p:spPr>
            <a:xfrm>
              <a:off x="484188" y="381184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6.</a:t>
              </a:r>
            </a:p>
          </p:txBody>
        </p:sp>
        <p:sp>
          <p:nvSpPr>
            <p:cNvPr id="12" name="TextBox 11">
              <a:extLst>
                <a:ext uri="{FF2B5EF4-FFF2-40B4-BE49-F238E27FC236}">
                  <a16:creationId xmlns:a16="http://schemas.microsoft.com/office/drawing/2014/main" id="{82CD44C5-6C83-2EDE-3785-2D1C48A62E42}"/>
                </a:ext>
              </a:extLst>
            </p:cNvPr>
            <p:cNvSpPr txBox="1"/>
            <p:nvPr/>
          </p:nvSpPr>
          <p:spPr>
            <a:xfrm>
              <a:off x="484188" y="4277017"/>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7.</a:t>
              </a:r>
            </a:p>
          </p:txBody>
        </p:sp>
      </p:grpSp>
      <p:sp>
        <p:nvSpPr>
          <p:cNvPr id="14" name="TextBox 13"/>
          <p:cNvSpPr txBox="1"/>
          <p:nvPr/>
        </p:nvSpPr>
        <p:spPr>
          <a:xfrm>
            <a:off x="731520" y="1554480"/>
            <a:ext cx="6400800" cy="914400"/>
          </a:xfrm>
          <a:prstGeom prst="rect">
            <a:avLst/>
          </a:prstGeom>
          <a:noFill/>
        </p:spPr>
        <p:txBody>
          <a:bodyPr wrap="none">
            <a:spAutoFit/>
          </a:bodyPr>
          <a:lstStyle/>
          <a:p>
            <a:pPr algn="l">
              <a:defRPr b="0" sz="1000">
                <a:solidFill>
                  <a:srgbClr val="425369"/>
                </a:solidFill>
                <a:latin typeface="Avenir Next"/>
              </a:defRPr>
            </a:pPr>
            <a:r>
              <a:rPr/>
              <a:t>Refine impact strategy based on insights from a full implementation of life-cycle and insights gained.</a:t>
            </a:r>
          </a:p>
        </p:txBody>
      </p:sp>
      <p:sp>
        <p:nvSpPr>
          <p:cNvPr id="15" name="TextBox 14"/>
          <p:cNvSpPr txBox="1"/>
          <p:nvPr/>
        </p:nvSpPr>
        <p:spPr>
          <a:xfrm>
            <a:off x="731520" y="2011680"/>
            <a:ext cx="6400800" cy="914400"/>
          </a:xfrm>
          <a:prstGeom prst="rect">
            <a:avLst/>
          </a:prstGeom>
          <a:noFill/>
        </p:spPr>
        <p:txBody>
          <a:bodyPr wrap="none">
            <a:spAutoFit/>
          </a:bodyPr>
          <a:lstStyle/>
          <a:p>
            <a:pPr algn="l">
              <a:defRPr b="0" sz="1000">
                <a:solidFill>
                  <a:srgbClr val="425369"/>
                </a:solidFill>
                <a:latin typeface="Avenir Next"/>
              </a:defRPr>
            </a:pPr>
            <a:r>
              <a:rPr/>
              <a:t>Ensure all programmes / areas of work have aligned Impact measurement Frameworks and capacity to execute to plan.</a:t>
            </a:r>
          </a:p>
        </p:txBody>
      </p:sp>
      <p:sp>
        <p:nvSpPr>
          <p:cNvPr id="16" name="TextBox 15"/>
          <p:cNvSpPr txBox="1"/>
          <p:nvPr/>
        </p:nvSpPr>
        <p:spPr>
          <a:xfrm>
            <a:off x="731520" y="2468880"/>
            <a:ext cx="6400800" cy="914400"/>
          </a:xfrm>
          <a:prstGeom prst="rect">
            <a:avLst/>
          </a:prstGeom>
          <a:noFill/>
        </p:spPr>
        <p:txBody>
          <a:bodyPr wrap="none">
            <a:spAutoFit/>
          </a:bodyPr>
          <a:lstStyle/>
          <a:p>
            <a:pPr algn="l">
              <a:defRPr b="0" sz="1000">
                <a:solidFill>
                  <a:srgbClr val="425369"/>
                </a:solidFill>
                <a:latin typeface="Avenir Next"/>
              </a:defRPr>
            </a:pPr>
            <a:r>
              <a:rPr/>
              <a:t>Ensure data access, collection, and quality are executed and managed to plan. Implement any improvements based on implementation </a:t>
            </a:r>
          </a:p>
          <a:p>
            <a:pPr algn="l">
              <a:defRPr b="0" sz="1000">
                <a:solidFill>
                  <a:srgbClr val="425369"/>
                </a:solidFill>
                <a:latin typeface="Avenir Next"/>
              </a:defRPr>
            </a:pPr>
            <a:r>
              <a:rPr/>
              <a:t>experience, feedback and lessons learnt. </a:t>
            </a:r>
          </a:p>
        </p:txBody>
      </p:sp>
      <p:sp>
        <p:nvSpPr>
          <p:cNvPr id="17" name="TextBox 16"/>
          <p:cNvSpPr txBox="1"/>
          <p:nvPr/>
        </p:nvSpPr>
        <p:spPr>
          <a:xfrm>
            <a:off x="731520" y="2926080"/>
            <a:ext cx="6400800" cy="914400"/>
          </a:xfrm>
          <a:prstGeom prst="rect">
            <a:avLst/>
          </a:prstGeom>
          <a:noFill/>
        </p:spPr>
        <p:txBody>
          <a:bodyPr wrap="none">
            <a:spAutoFit/>
          </a:bodyPr>
          <a:lstStyle/>
          <a:p>
            <a:pPr algn="l">
              <a:defRPr b="0" sz="1000">
                <a:solidFill>
                  <a:srgbClr val="425369"/>
                </a:solidFill>
                <a:latin typeface="Avenir Next"/>
              </a:defRPr>
            </a:pPr>
            <a:r>
              <a:rPr/>
              <a:t>Continue to recruit and build capacity of Impact management capability and its sub-capabilities to support continuous equipping and integrated  </a:t>
            </a:r>
          </a:p>
          <a:p>
            <a:pPr algn="l">
              <a:defRPr b="0" sz="1000">
                <a:solidFill>
                  <a:srgbClr val="425369"/>
                </a:solidFill>
                <a:latin typeface="Avenir Next"/>
              </a:defRPr>
            </a:pPr>
            <a:r>
              <a:rPr/>
              <a:t>performance management across the organisation.</a:t>
            </a:r>
          </a:p>
        </p:txBody>
      </p:sp>
      <p:sp>
        <p:nvSpPr>
          <p:cNvPr id="18" name="TextBox 17"/>
          <p:cNvSpPr txBox="1"/>
          <p:nvPr/>
        </p:nvSpPr>
        <p:spPr>
          <a:xfrm>
            <a:off x="731520" y="3383280"/>
            <a:ext cx="6400800" cy="914400"/>
          </a:xfrm>
          <a:prstGeom prst="rect">
            <a:avLst/>
          </a:prstGeom>
          <a:noFill/>
        </p:spPr>
        <p:txBody>
          <a:bodyPr wrap="none">
            <a:spAutoFit/>
          </a:bodyPr>
          <a:lstStyle/>
          <a:p>
            <a:pPr algn="l">
              <a:defRPr b="0" sz="1000">
                <a:solidFill>
                  <a:srgbClr val="425369"/>
                </a:solidFill>
                <a:latin typeface="Avenir Next"/>
              </a:defRPr>
            </a:pPr>
            <a:r>
              <a:rPr/>
              <a:t>Ensure consistent implementation of processes led by IM capability; and socialise across the organisation.  Implement responsibility </a:t>
            </a:r>
          </a:p>
          <a:p>
            <a:pPr algn="l">
              <a:defRPr b="0" sz="1000">
                <a:solidFill>
                  <a:srgbClr val="425369"/>
                </a:solidFill>
                <a:latin typeface="Avenir Next"/>
              </a:defRPr>
            </a:pPr>
            <a:r>
              <a:rPr/>
              <a:t>assignment framework to support process execution. </a:t>
            </a:r>
          </a:p>
        </p:txBody>
      </p:sp>
      <p:sp>
        <p:nvSpPr>
          <p:cNvPr id="19" name="TextBox 18"/>
          <p:cNvSpPr txBox="1"/>
          <p:nvPr/>
        </p:nvSpPr>
        <p:spPr>
          <a:xfrm>
            <a:off x="731520" y="3840480"/>
            <a:ext cx="6400800" cy="914400"/>
          </a:xfrm>
          <a:prstGeom prst="rect">
            <a:avLst/>
          </a:prstGeom>
          <a:noFill/>
        </p:spPr>
        <p:txBody>
          <a:bodyPr wrap="none">
            <a:spAutoFit/>
          </a:bodyPr>
          <a:lstStyle/>
          <a:p>
            <a:pPr algn="l">
              <a:defRPr b="0" sz="1000">
                <a:solidFill>
                  <a:srgbClr val="425369"/>
                </a:solidFill>
                <a:latin typeface="Avenir Next"/>
              </a:defRPr>
            </a:pPr>
            <a:r>
              <a:rPr/>
              <a:t>Adopt and implement reporting framework and standards to guide consistent reporting across the organisation. </a:t>
            </a:r>
          </a:p>
        </p:txBody>
      </p:sp>
      <p:sp>
        <p:nvSpPr>
          <p:cNvPr id="20" name="TextBox 19"/>
          <p:cNvSpPr txBox="1"/>
          <p:nvPr/>
        </p:nvSpPr>
        <p:spPr>
          <a:xfrm>
            <a:off x="731520" y="4297680"/>
            <a:ext cx="6400800" cy="914400"/>
          </a:xfrm>
          <a:prstGeom prst="rect">
            <a:avLst/>
          </a:prstGeom>
          <a:noFill/>
        </p:spPr>
        <p:txBody>
          <a:bodyPr wrap="none">
            <a:spAutoFit/>
          </a:bodyPr>
          <a:lstStyle/>
          <a:p>
            <a:pPr algn="l">
              <a:defRPr b="0" sz="1000">
                <a:solidFill>
                  <a:srgbClr val="425369"/>
                </a:solidFill>
                <a:latin typeface="Avenir Next"/>
              </a:defRPr>
            </a:pPr>
            <a:r>
              <a:rPr/>
              <a:t>Equip all teams to utilise adopted technology across the organisation. Explore, evaluate and introduce new technology as required based </a:t>
            </a:r>
          </a:p>
          <a:p>
            <a:pPr algn="l">
              <a:defRPr b="0" sz="1000">
                <a:solidFill>
                  <a:srgbClr val="425369"/>
                </a:solidFill>
                <a:latin typeface="Avenir Next"/>
              </a:defRPr>
            </a:pPr>
            <a:r>
              <a:rPr/>
              <a:t>on implementation lessons and insights. </a:t>
            </a:r>
          </a:p>
        </p:txBody>
      </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5F3FD7B-E23D-460A-BD04-64EB90C983CF}">
  <ds:schemaRefs>
    <ds:schemaRef ds:uri="http://schemas.microsoft.com/sharepoint/v3/contenttype/forms"/>
  </ds:schemaRefs>
</ds:datastoreItem>
</file>

<file path=customXml/itemProps3.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4257</TotalTime>
  <Words>2668</Words>
  <Application>Microsoft Macintosh PowerPoint</Application>
  <PresentationFormat>Custom</PresentationFormat>
  <Paragraphs>342</Paragraphs>
  <Slides>42</Slides>
  <Notes>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42</vt:i4>
      </vt:variant>
    </vt:vector>
  </HeadingPairs>
  <TitlesOfParts>
    <vt:vector size="57" baseType="lpstr">
      <vt:lpstr>Arial</vt:lpstr>
      <vt:lpstr>Avenir</vt:lpstr>
      <vt:lpstr>Avenir Book</vt:lpstr>
      <vt:lpstr>Avenir Light</vt:lpstr>
      <vt:lpstr>Avenir Next</vt:lpstr>
      <vt:lpstr>Avenir Next Ultra Light</vt:lpstr>
      <vt:lpstr>Calibri</vt:lpstr>
      <vt:lpstr>Garamond</vt:lpstr>
      <vt:lpstr>Georgia</vt:lpstr>
      <vt:lpstr>Open Sans</vt:lpstr>
      <vt:lpstr>Open Sans Light</vt:lpstr>
      <vt:lpstr>System Font Regular</vt:lpstr>
      <vt:lpstr>Times New Roman</vt:lpstr>
      <vt:lpstr>Wingdings</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AND RECOMMNEDATIONS</vt:lpstr>
      <vt:lpstr>RESULTS: STRATEGY</vt:lpstr>
      <vt:lpstr>KEY TERMS: Strategy</vt:lpstr>
      <vt:lpstr>Results: Strategy</vt:lpstr>
      <vt:lpstr>Recommendations: Strategy</vt:lpstr>
      <vt:lpstr>RESULTS: TALENT</vt:lpstr>
      <vt:lpstr>KEY TERMS: TALENT</vt:lpstr>
      <vt:lpstr>Results: TALENT</vt:lpstr>
      <vt:lpstr>Recommendations: TALENT</vt:lpstr>
      <vt:lpstr>RESULTS: PROCESSES</vt:lpstr>
      <vt:lpstr>KEY TERMS: PROCESSES</vt:lpstr>
      <vt:lpstr>Results: PROCESSES</vt:lpstr>
      <vt:lpstr>Recommendations: PROCESSES</vt:lpstr>
      <vt:lpstr>RESULTS: DATA</vt:lpstr>
      <vt:lpstr>KEY TERMS: DATA</vt:lpstr>
      <vt:lpstr>Results: DATA</vt:lpstr>
      <vt:lpstr>Recommendations: DATA</vt:lpstr>
      <vt:lpstr>RESULTS: MEASUREMENT</vt:lpstr>
      <vt:lpstr>KEY TERMS: MEASUREMENT</vt:lpstr>
      <vt:lpstr>Results: MEASUREMENT</vt:lpstr>
      <vt:lpstr>Recommendations: MEASUREMENT 1/2</vt:lpstr>
      <vt:lpstr>Recommendations: MEASUREMENT 2/2</vt:lpstr>
      <vt:lpstr>RESULTS:REPORTING</vt:lpstr>
      <vt:lpstr>KEY TERMS: REPORTING</vt:lpstr>
      <vt:lpstr>Results: REPORTING</vt:lpstr>
      <vt:lpstr>Recommendations: Reporting</vt:lpstr>
      <vt:lpstr>RESULTS: TECHNOLOGY</vt:lpstr>
      <vt:lpstr>KEY TERMS: TECHNOLOGY</vt:lpstr>
      <vt:lpstr>Results: TECHNOLOGY</vt:lpstr>
      <vt:lpstr>Recommendations: TECHNOLOGY</vt:lpstr>
      <vt:lpstr>NEXT STEPS</vt:lpstr>
      <vt:lpstr>Next steps</vt:lpstr>
      <vt:lpstr>THANK YOU for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De Jong</cp:lastModifiedBy>
  <cp:revision>180</cp:revision>
  <cp:lastPrinted>2023-10-27T06:48:18Z</cp:lastPrinted>
  <dcterms:created xsi:type="dcterms:W3CDTF">2018-01-08T18:03:55Z</dcterms:created>
  <dcterms:modified xsi:type="dcterms:W3CDTF">2024-04-11T09:49:44Z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