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4"/>
  </p:sldMasterIdLst>
  <p:sldIdLst>
    <p:sldId id="256" r:id="rId5"/>
    <p:sldId id="270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7" r:id="rId16"/>
    <p:sldId id="266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2E5"/>
    <a:srgbClr val="E2C0DE"/>
    <a:srgbClr val="BE7EE2"/>
    <a:srgbClr val="DCBEE4"/>
    <a:srgbClr val="E6D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E9820-A59B-47DB-8779-3CFC63C03389}" type="doc">
      <dgm:prSet loTypeId="urn:microsoft.com/office/officeart/2018/2/layout/IconVerticalSolidList" loCatId="icon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75F19F93-E1F7-4739-9D91-51CF63DED5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Integrating wind energy into power grids presents challenges, but solutions are available.</a:t>
          </a:r>
          <a:endParaRPr lang="en-US" sz="1800" dirty="0"/>
        </a:p>
      </dgm:t>
    </dgm:pt>
    <dgm:pt modelId="{04F3667A-6525-4E17-BBDA-44FE4EC7BBF9}" type="parTrans" cxnId="{2DF3860E-6EF1-4EE7-9100-793845E81396}">
      <dgm:prSet/>
      <dgm:spPr/>
      <dgm:t>
        <a:bodyPr/>
        <a:lstStyle/>
        <a:p>
          <a:endParaRPr lang="en-US"/>
        </a:p>
      </dgm:t>
    </dgm:pt>
    <dgm:pt modelId="{19B739B1-01DF-420D-89CB-5CD3F6DA5681}" type="sibTrans" cxnId="{2DF3860E-6EF1-4EE7-9100-793845E81396}">
      <dgm:prSet/>
      <dgm:spPr/>
      <dgm:t>
        <a:bodyPr/>
        <a:lstStyle/>
        <a:p>
          <a:endParaRPr lang="en-US"/>
        </a:p>
      </dgm:t>
    </dgm:pt>
    <dgm:pt modelId="{03FD872F-7FC3-4ADA-B365-95F0C4C96A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Advanced forecasting, energy storage, grid infrastructure upgrades, demand response, and smart grid technologies are crucial for successful wind energy integration.</a:t>
          </a:r>
          <a:endParaRPr lang="en-US" sz="1600" dirty="0"/>
        </a:p>
      </dgm:t>
    </dgm:pt>
    <dgm:pt modelId="{F67308D5-1DC2-420C-8140-0661983F2E6D}" type="parTrans" cxnId="{A32653AD-7B89-4D9C-8044-9EB4A1B819A4}">
      <dgm:prSet/>
      <dgm:spPr/>
      <dgm:t>
        <a:bodyPr/>
        <a:lstStyle/>
        <a:p>
          <a:endParaRPr lang="en-US"/>
        </a:p>
      </dgm:t>
    </dgm:pt>
    <dgm:pt modelId="{407C52F4-037B-43DB-8E15-08F22D47213D}" type="sibTrans" cxnId="{A32653AD-7B89-4D9C-8044-9EB4A1B819A4}">
      <dgm:prSet/>
      <dgm:spPr/>
      <dgm:t>
        <a:bodyPr/>
        <a:lstStyle/>
        <a:p>
          <a:endParaRPr lang="en-US"/>
        </a:p>
      </dgm:t>
    </dgm:pt>
    <dgm:pt modelId="{E6A106FC-5C77-4000-B89C-B6EF8E9CCE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Overcoming these challenges will lead to a cleaner and more sustainable energy future</a:t>
          </a:r>
          <a:endParaRPr lang="en-US" sz="1800" dirty="0"/>
        </a:p>
      </dgm:t>
    </dgm:pt>
    <dgm:pt modelId="{C6AB2961-B0A2-4459-ABE1-700CEF0107D5}" type="parTrans" cxnId="{B93FB7CB-CA0F-4874-B733-938502B11D9C}">
      <dgm:prSet/>
      <dgm:spPr/>
      <dgm:t>
        <a:bodyPr/>
        <a:lstStyle/>
        <a:p>
          <a:endParaRPr lang="en-US"/>
        </a:p>
      </dgm:t>
    </dgm:pt>
    <dgm:pt modelId="{641F18FB-93E4-49DA-9690-E2029E6C64DF}" type="sibTrans" cxnId="{B93FB7CB-CA0F-4874-B733-938502B11D9C}">
      <dgm:prSet/>
      <dgm:spPr/>
      <dgm:t>
        <a:bodyPr/>
        <a:lstStyle/>
        <a:p>
          <a:endParaRPr lang="en-US"/>
        </a:p>
      </dgm:t>
    </dgm:pt>
    <dgm:pt modelId="{70298DCA-4E45-4FD1-A513-AB2186867A5A}" type="pres">
      <dgm:prSet presAssocID="{055E9820-A59B-47DB-8779-3CFC63C03389}" presName="root" presStyleCnt="0">
        <dgm:presLayoutVars>
          <dgm:dir/>
          <dgm:resizeHandles val="exact"/>
        </dgm:presLayoutVars>
      </dgm:prSet>
      <dgm:spPr/>
    </dgm:pt>
    <dgm:pt modelId="{293C5B91-7919-4AE0-A0C6-7A32FAEC6744}" type="pres">
      <dgm:prSet presAssocID="{75F19F93-E1F7-4739-9D91-51CF63DED5F4}" presName="compNode" presStyleCnt="0"/>
      <dgm:spPr/>
    </dgm:pt>
    <dgm:pt modelId="{AB7CE3D3-B01D-494E-881E-F6BEFC99EA49}" type="pres">
      <dgm:prSet presAssocID="{75F19F93-E1F7-4739-9D91-51CF63DED5F4}" presName="bgRect" presStyleLbl="bgShp" presStyleIdx="0" presStyleCnt="3"/>
      <dgm:spPr/>
    </dgm:pt>
    <dgm:pt modelId="{614E7A8A-C343-44AF-B614-1E929B1D70C2}" type="pres">
      <dgm:prSet presAssocID="{75F19F93-E1F7-4739-9D91-51CF63DED5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33D46B96-EAF9-4EEE-821C-EF38A4ACD824}" type="pres">
      <dgm:prSet presAssocID="{75F19F93-E1F7-4739-9D91-51CF63DED5F4}" presName="spaceRect" presStyleCnt="0"/>
      <dgm:spPr/>
    </dgm:pt>
    <dgm:pt modelId="{8DD43058-2A0A-4C87-A386-A892C1873A8E}" type="pres">
      <dgm:prSet presAssocID="{75F19F93-E1F7-4739-9D91-51CF63DED5F4}" presName="parTx" presStyleLbl="revTx" presStyleIdx="0" presStyleCnt="3">
        <dgm:presLayoutVars>
          <dgm:chMax val="0"/>
          <dgm:chPref val="0"/>
        </dgm:presLayoutVars>
      </dgm:prSet>
      <dgm:spPr/>
    </dgm:pt>
    <dgm:pt modelId="{546AB0A4-CAF7-40A2-9D12-4F47AF20B550}" type="pres">
      <dgm:prSet presAssocID="{19B739B1-01DF-420D-89CB-5CD3F6DA5681}" presName="sibTrans" presStyleCnt="0"/>
      <dgm:spPr/>
    </dgm:pt>
    <dgm:pt modelId="{6308A4E2-AE09-402B-8132-AD4555E0DE06}" type="pres">
      <dgm:prSet presAssocID="{03FD872F-7FC3-4ADA-B365-95F0C4C96A0F}" presName="compNode" presStyleCnt="0"/>
      <dgm:spPr/>
    </dgm:pt>
    <dgm:pt modelId="{DE57BEB3-EED2-4843-8655-E9B5D28EE736}" type="pres">
      <dgm:prSet presAssocID="{03FD872F-7FC3-4ADA-B365-95F0C4C96A0F}" presName="bgRect" presStyleLbl="bgShp" presStyleIdx="1" presStyleCnt="3"/>
      <dgm:spPr/>
    </dgm:pt>
    <dgm:pt modelId="{B8F2A4D9-B8D4-4623-B390-7364D299DFED}" type="pres">
      <dgm:prSet presAssocID="{03FD872F-7FC3-4ADA-B365-95F0C4C96A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DD275853-02AE-473E-B4F5-1BEEB77D0D4E}" type="pres">
      <dgm:prSet presAssocID="{03FD872F-7FC3-4ADA-B365-95F0C4C96A0F}" presName="spaceRect" presStyleCnt="0"/>
      <dgm:spPr/>
    </dgm:pt>
    <dgm:pt modelId="{278829AB-6244-4211-B27C-6D8DE14A9127}" type="pres">
      <dgm:prSet presAssocID="{03FD872F-7FC3-4ADA-B365-95F0C4C96A0F}" presName="parTx" presStyleLbl="revTx" presStyleIdx="1" presStyleCnt="3" custScaleX="104172" custLinFactNeighborX="453" custLinFactNeighborY="11184">
        <dgm:presLayoutVars>
          <dgm:chMax val="0"/>
          <dgm:chPref val="0"/>
        </dgm:presLayoutVars>
      </dgm:prSet>
      <dgm:spPr/>
    </dgm:pt>
    <dgm:pt modelId="{80517199-79D0-4AE9-AA3D-8F5F8C1D8420}" type="pres">
      <dgm:prSet presAssocID="{407C52F4-037B-43DB-8E15-08F22D47213D}" presName="sibTrans" presStyleCnt="0"/>
      <dgm:spPr/>
    </dgm:pt>
    <dgm:pt modelId="{BE0D0A0F-CC8F-4570-AA5F-2A0B19DE658F}" type="pres">
      <dgm:prSet presAssocID="{E6A106FC-5C77-4000-B89C-B6EF8E9CCEF5}" presName="compNode" presStyleCnt="0"/>
      <dgm:spPr/>
    </dgm:pt>
    <dgm:pt modelId="{61B4D23C-47E8-4D33-B8B6-C81BD8463703}" type="pres">
      <dgm:prSet presAssocID="{E6A106FC-5C77-4000-B89C-B6EF8E9CCEF5}" presName="bgRect" presStyleLbl="bgShp" presStyleIdx="2" presStyleCnt="3"/>
      <dgm:spPr/>
    </dgm:pt>
    <dgm:pt modelId="{0F3E7B45-9AFD-4D84-B872-E01290BD378B}" type="pres">
      <dgm:prSet presAssocID="{E6A106FC-5C77-4000-B89C-B6EF8E9CCE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92701AC-AE89-4708-B35F-EB2CBB110C43}" type="pres">
      <dgm:prSet presAssocID="{E6A106FC-5C77-4000-B89C-B6EF8E9CCEF5}" presName="spaceRect" presStyleCnt="0"/>
      <dgm:spPr/>
    </dgm:pt>
    <dgm:pt modelId="{76A4394C-3572-4457-86D2-8B5BDDF003A7}" type="pres">
      <dgm:prSet presAssocID="{E6A106FC-5C77-4000-B89C-B6EF8E9CCE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FE3B07-4BA6-4C4B-8B62-430C64B2A583}" type="presOf" srcId="{03FD872F-7FC3-4ADA-B365-95F0C4C96A0F}" destId="{278829AB-6244-4211-B27C-6D8DE14A9127}" srcOrd="0" destOrd="0" presId="urn:microsoft.com/office/officeart/2018/2/layout/IconVerticalSolidList"/>
    <dgm:cxn modelId="{680A050A-444B-4474-8ACC-54845EF314F2}" type="presOf" srcId="{055E9820-A59B-47DB-8779-3CFC63C03389}" destId="{70298DCA-4E45-4FD1-A513-AB2186867A5A}" srcOrd="0" destOrd="0" presId="urn:microsoft.com/office/officeart/2018/2/layout/IconVerticalSolidList"/>
    <dgm:cxn modelId="{2DF3860E-6EF1-4EE7-9100-793845E81396}" srcId="{055E9820-A59B-47DB-8779-3CFC63C03389}" destId="{75F19F93-E1F7-4739-9D91-51CF63DED5F4}" srcOrd="0" destOrd="0" parTransId="{04F3667A-6525-4E17-BBDA-44FE4EC7BBF9}" sibTransId="{19B739B1-01DF-420D-89CB-5CD3F6DA5681}"/>
    <dgm:cxn modelId="{5F196124-54D5-45C4-AB27-B3F9E468C172}" type="presOf" srcId="{E6A106FC-5C77-4000-B89C-B6EF8E9CCEF5}" destId="{76A4394C-3572-4457-86D2-8B5BDDF003A7}" srcOrd="0" destOrd="0" presId="urn:microsoft.com/office/officeart/2018/2/layout/IconVerticalSolidList"/>
    <dgm:cxn modelId="{A32653AD-7B89-4D9C-8044-9EB4A1B819A4}" srcId="{055E9820-A59B-47DB-8779-3CFC63C03389}" destId="{03FD872F-7FC3-4ADA-B365-95F0C4C96A0F}" srcOrd="1" destOrd="0" parTransId="{F67308D5-1DC2-420C-8140-0661983F2E6D}" sibTransId="{407C52F4-037B-43DB-8E15-08F22D47213D}"/>
    <dgm:cxn modelId="{B93FB7CB-CA0F-4874-B733-938502B11D9C}" srcId="{055E9820-A59B-47DB-8779-3CFC63C03389}" destId="{E6A106FC-5C77-4000-B89C-B6EF8E9CCEF5}" srcOrd="2" destOrd="0" parTransId="{C6AB2961-B0A2-4459-ABE1-700CEF0107D5}" sibTransId="{641F18FB-93E4-49DA-9690-E2029E6C64DF}"/>
    <dgm:cxn modelId="{D5FE39EC-258F-4A1A-8A64-6738A23A1613}" type="presOf" srcId="{75F19F93-E1F7-4739-9D91-51CF63DED5F4}" destId="{8DD43058-2A0A-4C87-A386-A892C1873A8E}" srcOrd="0" destOrd="0" presId="urn:microsoft.com/office/officeart/2018/2/layout/IconVerticalSolidList"/>
    <dgm:cxn modelId="{C215701B-54E7-4BF1-B4C3-273D81B74012}" type="presParOf" srcId="{70298DCA-4E45-4FD1-A513-AB2186867A5A}" destId="{293C5B91-7919-4AE0-A0C6-7A32FAEC6744}" srcOrd="0" destOrd="0" presId="urn:microsoft.com/office/officeart/2018/2/layout/IconVerticalSolidList"/>
    <dgm:cxn modelId="{7E4B0780-7D6D-41F4-A628-3DC389EC1567}" type="presParOf" srcId="{293C5B91-7919-4AE0-A0C6-7A32FAEC6744}" destId="{AB7CE3D3-B01D-494E-881E-F6BEFC99EA49}" srcOrd="0" destOrd="0" presId="urn:microsoft.com/office/officeart/2018/2/layout/IconVerticalSolidList"/>
    <dgm:cxn modelId="{D53D56CF-CB03-4E20-83F3-89B6F90597EF}" type="presParOf" srcId="{293C5B91-7919-4AE0-A0C6-7A32FAEC6744}" destId="{614E7A8A-C343-44AF-B614-1E929B1D70C2}" srcOrd="1" destOrd="0" presId="urn:microsoft.com/office/officeart/2018/2/layout/IconVerticalSolidList"/>
    <dgm:cxn modelId="{83670D76-34F9-4C8E-BED9-3B786C383F3D}" type="presParOf" srcId="{293C5B91-7919-4AE0-A0C6-7A32FAEC6744}" destId="{33D46B96-EAF9-4EEE-821C-EF38A4ACD824}" srcOrd="2" destOrd="0" presId="urn:microsoft.com/office/officeart/2018/2/layout/IconVerticalSolidList"/>
    <dgm:cxn modelId="{5777FA84-0264-4C01-8B90-9D80D4FD0D69}" type="presParOf" srcId="{293C5B91-7919-4AE0-A0C6-7A32FAEC6744}" destId="{8DD43058-2A0A-4C87-A386-A892C1873A8E}" srcOrd="3" destOrd="0" presId="urn:microsoft.com/office/officeart/2018/2/layout/IconVerticalSolidList"/>
    <dgm:cxn modelId="{E81ACC8E-2BDB-4376-AA0A-A0404B969813}" type="presParOf" srcId="{70298DCA-4E45-4FD1-A513-AB2186867A5A}" destId="{546AB0A4-CAF7-40A2-9D12-4F47AF20B550}" srcOrd="1" destOrd="0" presId="urn:microsoft.com/office/officeart/2018/2/layout/IconVerticalSolidList"/>
    <dgm:cxn modelId="{C65CD251-AE6D-4F74-96D0-0E03E918DEA7}" type="presParOf" srcId="{70298DCA-4E45-4FD1-A513-AB2186867A5A}" destId="{6308A4E2-AE09-402B-8132-AD4555E0DE06}" srcOrd="2" destOrd="0" presId="urn:microsoft.com/office/officeart/2018/2/layout/IconVerticalSolidList"/>
    <dgm:cxn modelId="{ECC4D5B3-0608-4950-9FF0-DF2F8CBA7117}" type="presParOf" srcId="{6308A4E2-AE09-402B-8132-AD4555E0DE06}" destId="{DE57BEB3-EED2-4843-8655-E9B5D28EE736}" srcOrd="0" destOrd="0" presId="urn:microsoft.com/office/officeart/2018/2/layout/IconVerticalSolidList"/>
    <dgm:cxn modelId="{26569AB6-A544-43EF-8F4A-D3709827D382}" type="presParOf" srcId="{6308A4E2-AE09-402B-8132-AD4555E0DE06}" destId="{B8F2A4D9-B8D4-4623-B390-7364D299DFED}" srcOrd="1" destOrd="0" presId="urn:microsoft.com/office/officeart/2018/2/layout/IconVerticalSolidList"/>
    <dgm:cxn modelId="{BE875D15-9B53-4766-BE49-711D5B4D602B}" type="presParOf" srcId="{6308A4E2-AE09-402B-8132-AD4555E0DE06}" destId="{DD275853-02AE-473E-B4F5-1BEEB77D0D4E}" srcOrd="2" destOrd="0" presId="urn:microsoft.com/office/officeart/2018/2/layout/IconVerticalSolidList"/>
    <dgm:cxn modelId="{AA3CFF85-30DE-4D77-AECA-F131EB9FF345}" type="presParOf" srcId="{6308A4E2-AE09-402B-8132-AD4555E0DE06}" destId="{278829AB-6244-4211-B27C-6D8DE14A9127}" srcOrd="3" destOrd="0" presId="urn:microsoft.com/office/officeart/2018/2/layout/IconVerticalSolidList"/>
    <dgm:cxn modelId="{E50E346A-53AE-493F-8822-EEC67E450863}" type="presParOf" srcId="{70298DCA-4E45-4FD1-A513-AB2186867A5A}" destId="{80517199-79D0-4AE9-AA3D-8F5F8C1D8420}" srcOrd="3" destOrd="0" presId="urn:microsoft.com/office/officeart/2018/2/layout/IconVerticalSolidList"/>
    <dgm:cxn modelId="{2F5FCBC1-C1E1-442D-9C75-6A99761338C3}" type="presParOf" srcId="{70298DCA-4E45-4FD1-A513-AB2186867A5A}" destId="{BE0D0A0F-CC8F-4570-AA5F-2A0B19DE658F}" srcOrd="4" destOrd="0" presId="urn:microsoft.com/office/officeart/2018/2/layout/IconVerticalSolidList"/>
    <dgm:cxn modelId="{5AA72B4D-56B5-48F8-9145-464952F10370}" type="presParOf" srcId="{BE0D0A0F-CC8F-4570-AA5F-2A0B19DE658F}" destId="{61B4D23C-47E8-4D33-B8B6-C81BD8463703}" srcOrd="0" destOrd="0" presId="urn:microsoft.com/office/officeart/2018/2/layout/IconVerticalSolidList"/>
    <dgm:cxn modelId="{8B2D4D29-99E9-4C8E-A780-98517D430DA7}" type="presParOf" srcId="{BE0D0A0F-CC8F-4570-AA5F-2A0B19DE658F}" destId="{0F3E7B45-9AFD-4D84-B872-E01290BD378B}" srcOrd="1" destOrd="0" presId="urn:microsoft.com/office/officeart/2018/2/layout/IconVerticalSolidList"/>
    <dgm:cxn modelId="{40525732-BA77-408A-8C75-2E718951F5E1}" type="presParOf" srcId="{BE0D0A0F-CC8F-4570-AA5F-2A0B19DE658F}" destId="{292701AC-AE89-4708-B35F-EB2CBB110C43}" srcOrd="2" destOrd="0" presId="urn:microsoft.com/office/officeart/2018/2/layout/IconVerticalSolidList"/>
    <dgm:cxn modelId="{C90A6F48-5098-4823-AC2D-BCE03CA97CA1}" type="presParOf" srcId="{BE0D0A0F-CC8F-4570-AA5F-2A0B19DE658F}" destId="{76A4394C-3572-4457-86D2-8B5BDDF00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E3D3-B01D-494E-881E-F6BEFC99EA49}">
      <dsp:nvSpPr>
        <dsp:cNvPr id="0" name=""/>
        <dsp:cNvSpPr/>
      </dsp:nvSpPr>
      <dsp:spPr>
        <a:xfrm>
          <a:off x="0" y="6470"/>
          <a:ext cx="3927651" cy="1361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E7A8A-C343-44AF-B614-1E929B1D70C2}">
      <dsp:nvSpPr>
        <dsp:cNvPr id="0" name=""/>
        <dsp:cNvSpPr/>
      </dsp:nvSpPr>
      <dsp:spPr>
        <a:xfrm>
          <a:off x="41197" y="37113"/>
          <a:ext cx="74904" cy="74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D43058-2A0A-4C87-A386-A892C1873A8E}">
      <dsp:nvSpPr>
        <dsp:cNvPr id="0" name=""/>
        <dsp:cNvSpPr/>
      </dsp:nvSpPr>
      <dsp:spPr>
        <a:xfrm>
          <a:off x="157300" y="6470"/>
          <a:ext cx="3309057" cy="156619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55" tIns="165755" rIns="165755" bIns="1657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Integrating wind energy into power grids presents challenges, but solutions are available.</a:t>
          </a:r>
          <a:endParaRPr lang="en-US" sz="1800" kern="1200" dirty="0"/>
        </a:p>
      </dsp:txBody>
      <dsp:txXfrm>
        <a:off x="157300" y="6470"/>
        <a:ext cx="3309057" cy="1566193"/>
      </dsp:txXfrm>
    </dsp:sp>
    <dsp:sp modelId="{DE57BEB3-EED2-4843-8655-E9B5D28EE736}">
      <dsp:nvSpPr>
        <dsp:cNvPr id="0" name=""/>
        <dsp:cNvSpPr/>
      </dsp:nvSpPr>
      <dsp:spPr>
        <a:xfrm>
          <a:off x="0" y="1823255"/>
          <a:ext cx="3927651" cy="1361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2A4D9-B8D4-4623-B390-7364D299DFED}">
      <dsp:nvSpPr>
        <dsp:cNvPr id="0" name=""/>
        <dsp:cNvSpPr/>
      </dsp:nvSpPr>
      <dsp:spPr>
        <a:xfrm>
          <a:off x="41197" y="1853898"/>
          <a:ext cx="74904" cy="74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829AB-6244-4211-B27C-6D8DE14A9127}">
      <dsp:nvSpPr>
        <dsp:cNvPr id="0" name=""/>
        <dsp:cNvSpPr/>
      </dsp:nvSpPr>
      <dsp:spPr>
        <a:xfrm>
          <a:off x="103263" y="1998418"/>
          <a:ext cx="3447111" cy="156619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55" tIns="165755" rIns="165755" bIns="1657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Advanced forecasting, energy storage, grid infrastructure upgrades, demand response, and smart grid technologies are crucial for successful wind energy integration.</a:t>
          </a:r>
          <a:endParaRPr lang="en-US" sz="1600" kern="1200" dirty="0"/>
        </a:p>
      </dsp:txBody>
      <dsp:txXfrm>
        <a:off x="103263" y="1998418"/>
        <a:ext cx="3447111" cy="1566193"/>
      </dsp:txXfrm>
    </dsp:sp>
    <dsp:sp modelId="{61B4D23C-47E8-4D33-B8B6-C81BD8463703}">
      <dsp:nvSpPr>
        <dsp:cNvPr id="0" name=""/>
        <dsp:cNvSpPr/>
      </dsp:nvSpPr>
      <dsp:spPr>
        <a:xfrm>
          <a:off x="0" y="3640039"/>
          <a:ext cx="3927651" cy="1361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E7B45-9AFD-4D84-B872-E01290BD378B}">
      <dsp:nvSpPr>
        <dsp:cNvPr id="0" name=""/>
        <dsp:cNvSpPr/>
      </dsp:nvSpPr>
      <dsp:spPr>
        <a:xfrm>
          <a:off x="41197" y="3670682"/>
          <a:ext cx="74904" cy="74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A4394C-3572-4457-86D2-8B5BDDF003A7}">
      <dsp:nvSpPr>
        <dsp:cNvPr id="0" name=""/>
        <dsp:cNvSpPr/>
      </dsp:nvSpPr>
      <dsp:spPr>
        <a:xfrm>
          <a:off x="157300" y="3640039"/>
          <a:ext cx="3309057" cy="1566193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755" tIns="165755" rIns="165755" bIns="1657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Overcoming these challenges will lead to a cleaner and more sustainable energy future</a:t>
          </a:r>
          <a:endParaRPr lang="en-US" sz="1800" kern="1200" dirty="0"/>
        </a:p>
      </dsp:txBody>
      <dsp:txXfrm>
        <a:off x="157300" y="3640039"/>
        <a:ext cx="3309057" cy="1566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2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rena.org/-/media/Files/IRENA/Agency/Publication/2015/IRENA-ETSAP_Tech_Brief_Power_Grid_Integration_2015.pdf" TargetMode="External"/><Relationship Id="rId3" Type="http://schemas.openxmlformats.org/officeDocument/2006/relationships/hyperlink" Target="https://www.iea.org/energy-system/renewables/wind" TargetMode="External"/><Relationship Id="rId7" Type="http://schemas.openxmlformats.org/officeDocument/2006/relationships/hyperlink" Target="https://community.victronenergy.com/questions/1695/wind-turbines-and-victron-charge-controllers.html" TargetMode="External"/><Relationship Id="rId12" Type="http://schemas.openxmlformats.org/officeDocument/2006/relationships/hyperlink" Target="https://acee.princeton.edu/wp-content/uploads/2019/04/AndlingerDistillate_Article8.pdf" TargetMode="External"/><Relationship Id="rId2" Type="http://schemas.openxmlformats.org/officeDocument/2006/relationships/hyperlink" Target="https://www.sciencedirect.com/science/article/pii/S18766102110150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268363/installed-wind-power-capacity-worldwide/" TargetMode="External"/><Relationship Id="rId11" Type="http://schemas.openxmlformats.org/officeDocument/2006/relationships/hyperlink" Target="https://utilitiesone.com/grid-code-compliance-and-energy-market-integration" TargetMode="External"/><Relationship Id="rId5" Type="http://schemas.openxmlformats.org/officeDocument/2006/relationships/hyperlink" Target="https://www.whitehouse.gov/wp-content/uploads/2021/10/US-Long-Term-Strategy.pdf" TargetMode="External"/><Relationship Id="rId10" Type="http://schemas.openxmlformats.org/officeDocument/2006/relationships/hyperlink" Target="https://youtu.be/ANcRnIAT4Fs?si=3Eyd3EfLWm2Q6S2i" TargetMode="External"/><Relationship Id="rId4" Type="http://schemas.openxmlformats.org/officeDocument/2006/relationships/hyperlink" Target="https://about.bnef.com/blog/a-record-495-billion-invested-in-renewable-energy-in-2022/" TargetMode="External"/><Relationship Id="rId9" Type="http://schemas.openxmlformats.org/officeDocument/2006/relationships/hyperlink" Target="https://www.irena.org/-/media/Files/IRENA/Agency/Publication/2020/Jul/IRENA_Advanced_weather_forecasting_2020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Windmills in black and white background">
            <a:extLst>
              <a:ext uri="{FF2B5EF4-FFF2-40B4-BE49-F238E27FC236}">
                <a16:creationId xmlns:a16="http://schemas.microsoft.com/office/drawing/2014/main" id="{4BCC2131-C6D1-2475-1B57-C61E5E43B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FFFFFF"/>
                </a:solidFill>
                <a:ea typeface="+mj-lt"/>
                <a:cs typeface="+mj-lt"/>
              </a:rPr>
              <a:t>Wind Energy Integration: Challenges and Solutions in Power Grids</a:t>
            </a:r>
            <a:endParaRPr lang="en-US" sz="3400" b="1" dirty="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010BC-DB5F-5E87-5455-24F3FD1B0803}"/>
              </a:ext>
            </a:extLst>
          </p:cNvPr>
          <p:cNvSpPr txBox="1"/>
          <p:nvPr/>
        </p:nvSpPr>
        <p:spPr>
          <a:xfrm>
            <a:off x="8966655" y="5552240"/>
            <a:ext cx="271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Presented By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Opy Das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C084C-2967-474A-B5F9-270F1FB4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A3B9-5508-C6BB-8186-155A55CB6420}"/>
              </a:ext>
            </a:extLst>
          </p:cNvPr>
          <p:cNvSpPr txBox="1"/>
          <p:nvPr/>
        </p:nvSpPr>
        <p:spPr>
          <a:xfrm>
            <a:off x="508651" y="657369"/>
            <a:ext cx="5021183" cy="193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 dirty="0">
                <a:effectLst/>
                <a:latin typeface="+mj-lt"/>
                <a:ea typeface="+mj-ea"/>
                <a:cs typeface="+mj-cs"/>
              </a:rPr>
              <a:t>Smart Grid Technologies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65B4E0-3410-F4B6-209F-0F15483AB3CB}"/>
              </a:ext>
            </a:extLst>
          </p:cNvPr>
          <p:cNvSpPr/>
          <p:nvPr/>
        </p:nvSpPr>
        <p:spPr>
          <a:xfrm>
            <a:off x="499432" y="2941984"/>
            <a:ext cx="5039621" cy="3141950"/>
          </a:xfrm>
          <a:prstGeom prst="rect">
            <a:avLst/>
          </a:prstGeom>
          <a:solidFill>
            <a:srgbClr val="BE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5616F-7970-3139-87CB-861D14337CB1}"/>
              </a:ext>
            </a:extLst>
          </p:cNvPr>
          <p:cNvSpPr txBox="1"/>
          <p:nvPr/>
        </p:nvSpPr>
        <p:spPr>
          <a:xfrm>
            <a:off x="555869" y="3004812"/>
            <a:ext cx="4945183" cy="3016294"/>
          </a:xfrm>
          <a:prstGeom prst="rect">
            <a:avLst/>
          </a:prstGeom>
          <a:solidFill>
            <a:srgbClr val="E2C0DE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Introduction to smart grid technologies.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Advanced monitoring and control systems enable real-time grid monitoring and management.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Smart grid technologies allow for efficient integration and management of wind energy resources.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They enable grid operators to respond quickly to changes in wind generation and maintain grid stability.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700" dirty="0"/>
          </a:p>
        </p:txBody>
      </p:sp>
      <p:pic>
        <p:nvPicPr>
          <p:cNvPr id="3" name="Picture 2" descr="A windmills on a hill&#10;&#10;Description automatically generated">
            <a:extLst>
              <a:ext uri="{FF2B5EF4-FFF2-40B4-BE49-F238E27FC236}">
                <a16:creationId xmlns:a16="http://schemas.microsoft.com/office/drawing/2014/main" id="{EC4DF545-1283-5D5F-88DA-2B7A5E2BC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96" y="765670"/>
            <a:ext cx="5318272" cy="53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0F812-F8E5-1701-E15C-486844438A6D}"/>
              </a:ext>
            </a:extLst>
          </p:cNvPr>
          <p:cNvSpPr txBox="1"/>
          <p:nvPr/>
        </p:nvSpPr>
        <p:spPr>
          <a:xfrm>
            <a:off x="517870" y="976160"/>
            <a:ext cx="5578130" cy="193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i="0" dirty="0">
                <a:effectLst/>
                <a:latin typeface="+mj-lt"/>
                <a:ea typeface="+mj-ea"/>
                <a:cs typeface="+mj-cs"/>
              </a:rPr>
              <a:t> Future Outlook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3AEA8-FCCD-4654-8894-44630B3F4CAF}"/>
              </a:ext>
            </a:extLst>
          </p:cNvPr>
          <p:cNvSpPr txBox="1"/>
          <p:nvPr/>
        </p:nvSpPr>
        <p:spPr>
          <a:xfrm>
            <a:off x="555869" y="2090967"/>
            <a:ext cx="5607556" cy="371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Emerging technologies and trends in wind energy integration.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Continued advancements in grid infrastructure.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role of artificial intelligence and machine learning in optimizing wind energy integration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Collaboration between industry stakeholders and regulatory bodies and interconnection between international boundaries[11]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Overview of grid codes and standards specific to wind energy integration.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8" name="Picture 7" descr="A person sitting on a rock with a computer in front of windmills&#10;&#10;Description automatically generated">
            <a:extLst>
              <a:ext uri="{FF2B5EF4-FFF2-40B4-BE49-F238E27FC236}">
                <a16:creationId xmlns:a16="http://schemas.microsoft.com/office/drawing/2014/main" id="{8C455D7F-814B-1702-901F-4073E64ED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8" y="1063707"/>
            <a:ext cx="5028041" cy="502804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8" y="976160"/>
            <a:ext cx="6144231" cy="1934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ind turbines in a field">
            <a:extLst>
              <a:ext uri="{FF2B5EF4-FFF2-40B4-BE49-F238E27FC236}">
                <a16:creationId xmlns:a16="http://schemas.microsoft.com/office/drawing/2014/main" id="{4BCC2131-C6D1-2475-1B57-C61E5E43B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2" r="3" b="11894"/>
          <a:stretch/>
        </p:blipFill>
        <p:spPr>
          <a:xfrm>
            <a:off x="517868" y="3063028"/>
            <a:ext cx="6144231" cy="3125836"/>
          </a:xfrm>
          <a:prstGeom prst="rect">
            <a:avLst/>
          </a:prstGeom>
        </p:spPr>
      </p:pic>
      <p:graphicFrame>
        <p:nvGraphicFramePr>
          <p:cNvPr id="30" name="TextBox 5">
            <a:extLst>
              <a:ext uri="{FF2B5EF4-FFF2-40B4-BE49-F238E27FC236}">
                <a16:creationId xmlns:a16="http://schemas.microsoft.com/office/drawing/2014/main" id="{9D6F6F89-2BDC-4F3F-A142-1FF3DBA29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16743"/>
              </p:ext>
            </p:extLst>
          </p:nvPr>
        </p:nvGraphicFramePr>
        <p:xfrm>
          <a:off x="7746477" y="976160"/>
          <a:ext cx="3927651" cy="5212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48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03D2B-02FE-87F0-79E5-C6BBF46BA6F0}"/>
              </a:ext>
            </a:extLst>
          </p:cNvPr>
          <p:cNvSpPr txBox="1"/>
          <p:nvPr/>
        </p:nvSpPr>
        <p:spPr>
          <a:xfrm>
            <a:off x="502574" y="840527"/>
            <a:ext cx="5859704" cy="864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0" dirty="0">
                <a:solidFill>
                  <a:srgbClr val="2E2F30"/>
                </a:solidFill>
                <a:effectLst/>
                <a:latin typeface="Inter"/>
              </a:rPr>
              <a:t> References</a:t>
            </a:r>
            <a:endParaRPr lang="en-US" sz="4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DAB3D-12F8-004F-7C9E-A112B7FBC421}"/>
              </a:ext>
            </a:extLst>
          </p:cNvPr>
          <p:cNvSpPr txBox="1"/>
          <p:nvPr/>
        </p:nvSpPr>
        <p:spPr>
          <a:xfrm>
            <a:off x="636104" y="1705333"/>
            <a:ext cx="109197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https://www.sciencedirect.com/science/article/pii/S1876610211015037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https://www.iea.org/energy-system/renewables/wind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https://about.bnef.com/blog/a-record-495-billion-invested-in-renewable-energy-in-2022/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5"/>
              </a:rPr>
              <a:t>https://www.whitehouse.gov/wp-content/uploads/2021/10/US-Long-Term-Strategy.pdf</a:t>
            </a:r>
            <a:endParaRPr lang="en-US" dirty="0"/>
          </a:p>
          <a:p>
            <a:r>
              <a:rPr lang="en-US" dirty="0"/>
              <a:t>[5]</a:t>
            </a:r>
            <a:r>
              <a:rPr lang="en-US" dirty="0">
                <a:hlinkClick r:id="rId6"/>
              </a:rPr>
              <a:t>https://www.statista.com/statistics/268363/installed-wind-power-capacity-worldwide/</a:t>
            </a:r>
            <a:endParaRPr lang="en-US" dirty="0"/>
          </a:p>
          <a:p>
            <a:r>
              <a:rPr lang="en-US" dirty="0"/>
              <a:t>[6] </a:t>
            </a:r>
            <a:r>
              <a:rPr lang="en-US" dirty="0">
                <a:hlinkClick r:id="rId7"/>
              </a:rPr>
              <a:t>https://community.victronenergy.com/questions/1695/wind-turbines-and-victron-charge-controllers.html</a:t>
            </a:r>
            <a:endParaRPr lang="en-US" dirty="0"/>
          </a:p>
          <a:p>
            <a:r>
              <a:rPr lang="en-US" dirty="0"/>
              <a:t>[7] </a:t>
            </a:r>
            <a:r>
              <a:rPr lang="en-US" dirty="0">
                <a:hlinkClick r:id="rId8"/>
              </a:rPr>
              <a:t>https://www.irena.org/-/media/Files/IRENA/Agency/Publication/2015/IRENA-ETSAP_Tech_Brief_Power_Grid_Integration_2015.pdf</a:t>
            </a:r>
            <a:endParaRPr lang="en-US" dirty="0"/>
          </a:p>
          <a:p>
            <a:r>
              <a:rPr lang="en-US" dirty="0"/>
              <a:t>[8]</a:t>
            </a:r>
            <a:r>
              <a:rPr lang="en-US" dirty="0">
                <a:hlinkClick r:id="rId9"/>
              </a:rPr>
              <a:t>https://www.irena.org//media/Files/IRENA/Agency/Publication/2020/Jul/IRENA_Advanced_weather_forecasting_2020.pdf</a:t>
            </a:r>
            <a:endParaRPr lang="en-US" dirty="0"/>
          </a:p>
          <a:p>
            <a:r>
              <a:rPr lang="en-US" dirty="0"/>
              <a:t>[9] </a:t>
            </a:r>
            <a:r>
              <a:rPr lang="en-US" dirty="0">
                <a:hlinkClick r:id="rId10"/>
              </a:rPr>
              <a:t>https://youtu.be/ANcRnIAT4Fs?si=3Eyd3EfLWm2Q6S2i</a:t>
            </a:r>
            <a:endParaRPr lang="en-US" dirty="0"/>
          </a:p>
          <a:p>
            <a:r>
              <a:rPr lang="en-US" dirty="0"/>
              <a:t>[10] </a:t>
            </a:r>
            <a:r>
              <a:rPr lang="en-US" dirty="0">
                <a:hlinkClick r:id="rId11"/>
              </a:rPr>
              <a:t>https://utilitiesone.com/grid-code-compliance-and-energy-market-integration</a:t>
            </a:r>
            <a:endParaRPr lang="en-US" dirty="0"/>
          </a:p>
          <a:p>
            <a:r>
              <a:rPr lang="en-US" dirty="0"/>
              <a:t>[11] </a:t>
            </a:r>
            <a:r>
              <a:rPr lang="en-US" dirty="0">
                <a:hlinkClick r:id="rId12"/>
              </a:rPr>
              <a:t>https://acee.princeton.edu/wp-content/uploads/2019/04/AndlingerDistillate_Article8.pdf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4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E60E4A-BE99-5C3D-BDCB-404B30E795FB}"/>
              </a:ext>
            </a:extLst>
          </p:cNvPr>
          <p:cNvSpPr txBox="1"/>
          <p:nvPr/>
        </p:nvSpPr>
        <p:spPr>
          <a:xfrm>
            <a:off x="2623931" y="2305879"/>
            <a:ext cx="9170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064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7BEC64-9FE8-6BF4-B9E1-4B4DC7F2F712}"/>
              </a:ext>
            </a:extLst>
          </p:cNvPr>
          <p:cNvSpPr txBox="1"/>
          <p:nvPr/>
        </p:nvSpPr>
        <p:spPr>
          <a:xfrm>
            <a:off x="960782" y="2624794"/>
            <a:ext cx="10270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are the possible solutions to mitigate the grid integration problem of wind energy?</a:t>
            </a:r>
            <a:endParaRPr lang="en-US" sz="3600" dirty="0">
              <a:solidFill>
                <a:srgbClr val="FF000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735D3A-AA29-08B0-26CC-75D52EDC1EC9}"/>
              </a:ext>
            </a:extLst>
          </p:cNvPr>
          <p:cNvSpPr txBox="1"/>
          <p:nvPr/>
        </p:nvSpPr>
        <p:spPr>
          <a:xfrm>
            <a:off x="596348" y="821636"/>
            <a:ext cx="9170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6371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wind turbines on a hill&#10;&#10;Description automatically generated">
            <a:extLst>
              <a:ext uri="{FF2B5EF4-FFF2-40B4-BE49-F238E27FC236}">
                <a16:creationId xmlns:a16="http://schemas.microsoft.com/office/drawing/2014/main" id="{6E6B0252-356A-43CC-7CA6-0B2537113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929203"/>
          </a:xfrm>
          <a:prstGeom prst="rect">
            <a:avLst/>
          </a:prstGeom>
          <a:solidFill>
            <a:schemeClr val="bg1">
              <a:alpha val="61000"/>
            </a:schemeClr>
          </a:solidFill>
          <a:effectLst>
            <a:outerShdw blurRad="495300" dir="5400000" sx="70000" sy="70000" algn="ctr" rotWithShape="0">
              <a:srgbClr val="000000">
                <a:alpha val="67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BE664F-AB29-7165-BF00-6517DB1CFB08}"/>
              </a:ext>
            </a:extLst>
          </p:cNvPr>
          <p:cNvSpPr/>
          <p:nvPr/>
        </p:nvSpPr>
        <p:spPr>
          <a:xfrm>
            <a:off x="6096000" y="0"/>
            <a:ext cx="6096000" cy="6929203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93EF8-EBE4-907D-FE98-35D34A61A292}"/>
              </a:ext>
            </a:extLst>
          </p:cNvPr>
          <p:cNvSpPr txBox="1"/>
          <p:nvPr/>
        </p:nvSpPr>
        <p:spPr>
          <a:xfrm>
            <a:off x="7315201" y="2828835"/>
            <a:ext cx="343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n w="0"/>
                <a:solidFill>
                  <a:schemeClr val="tx2"/>
                </a:solidFill>
              </a:rPr>
              <a:t>Outline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5CD30F-DB9E-3327-2540-C2DD82E3F36E}"/>
              </a:ext>
            </a:extLst>
          </p:cNvPr>
          <p:cNvCxnSpPr/>
          <p:nvPr/>
        </p:nvCxnSpPr>
        <p:spPr>
          <a:xfrm>
            <a:off x="821049" y="781987"/>
            <a:ext cx="0" cy="5651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60C9EB-6404-3341-8616-431A4A540E95}"/>
              </a:ext>
            </a:extLst>
          </p:cNvPr>
          <p:cNvSpPr/>
          <p:nvPr/>
        </p:nvSpPr>
        <p:spPr>
          <a:xfrm rot="10800000">
            <a:off x="668647" y="1420449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5DE70F-B0D3-EAFE-F423-F63294892217}"/>
              </a:ext>
            </a:extLst>
          </p:cNvPr>
          <p:cNvSpPr/>
          <p:nvPr/>
        </p:nvSpPr>
        <p:spPr>
          <a:xfrm rot="10800000">
            <a:off x="668648" y="2088917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C829059-6747-6791-7CAE-F90511E85545}"/>
              </a:ext>
            </a:extLst>
          </p:cNvPr>
          <p:cNvSpPr/>
          <p:nvPr/>
        </p:nvSpPr>
        <p:spPr>
          <a:xfrm rot="10800000">
            <a:off x="668649" y="2741930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204AAB-1A4F-90B0-BE92-69857B48AF33}"/>
              </a:ext>
            </a:extLst>
          </p:cNvPr>
          <p:cNvSpPr/>
          <p:nvPr/>
        </p:nvSpPr>
        <p:spPr>
          <a:xfrm rot="10800000">
            <a:off x="668650" y="3425853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15C1778-461A-9A33-4BF8-9A943FA36CF7}"/>
              </a:ext>
            </a:extLst>
          </p:cNvPr>
          <p:cNvSpPr/>
          <p:nvPr/>
        </p:nvSpPr>
        <p:spPr>
          <a:xfrm rot="10800000">
            <a:off x="668648" y="4109776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D5C7F1-CE5F-AFF2-8221-B0C0B30EAD3B}"/>
              </a:ext>
            </a:extLst>
          </p:cNvPr>
          <p:cNvSpPr/>
          <p:nvPr/>
        </p:nvSpPr>
        <p:spPr>
          <a:xfrm rot="10800000">
            <a:off x="668647" y="4762789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5DE342-9605-9845-150E-A3467C9A2BA9}"/>
              </a:ext>
            </a:extLst>
          </p:cNvPr>
          <p:cNvSpPr/>
          <p:nvPr/>
        </p:nvSpPr>
        <p:spPr>
          <a:xfrm rot="10800000">
            <a:off x="668647" y="5446712"/>
            <a:ext cx="770403" cy="161467"/>
          </a:xfrm>
          <a:custGeom>
            <a:avLst/>
            <a:gdLst>
              <a:gd name="connsiteX0" fmla="*/ 1644967 w 1638300"/>
              <a:gd name="connsiteY0" fmla="*/ 0 h 647700"/>
              <a:gd name="connsiteX1" fmla="*/ 726853 w 1638300"/>
              <a:gd name="connsiteY1" fmla="*/ 0 h 647700"/>
              <a:gd name="connsiteX2" fmla="*/ 0 w 1638300"/>
              <a:gd name="connsiteY2" fmla="*/ 650272 h 647700"/>
              <a:gd name="connsiteX3" fmla="*/ 1644967 w 1638300"/>
              <a:gd name="connsiteY3" fmla="*/ 650272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647700">
                <a:moveTo>
                  <a:pt x="1644967" y="0"/>
                </a:moveTo>
                <a:lnTo>
                  <a:pt x="726853" y="0"/>
                </a:lnTo>
                <a:lnTo>
                  <a:pt x="0" y="650272"/>
                </a:lnTo>
                <a:lnTo>
                  <a:pt x="1644967" y="650272"/>
                </a:lnTo>
                <a:close/>
              </a:path>
            </a:pathLst>
          </a:custGeom>
          <a:solidFill>
            <a:srgbClr val="C4001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BB7CB6-5F0D-7447-3B54-76BB849E6CC4}"/>
              </a:ext>
            </a:extLst>
          </p:cNvPr>
          <p:cNvSpPr txBox="1"/>
          <p:nvPr/>
        </p:nvSpPr>
        <p:spPr>
          <a:xfrm>
            <a:off x="1504009" y="1239573"/>
            <a:ext cx="2263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076A5-A854-072B-7A81-9FF9F962B75E}"/>
              </a:ext>
            </a:extLst>
          </p:cNvPr>
          <p:cNvSpPr txBox="1"/>
          <p:nvPr/>
        </p:nvSpPr>
        <p:spPr>
          <a:xfrm>
            <a:off x="1481870" y="1895254"/>
            <a:ext cx="33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Rise of Wind Energy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1F6C9-6A91-4866-8C65-5CC3F8943AE8}"/>
              </a:ext>
            </a:extLst>
          </p:cNvPr>
          <p:cNvSpPr txBox="1"/>
          <p:nvPr/>
        </p:nvSpPr>
        <p:spPr>
          <a:xfrm>
            <a:off x="1504009" y="2561053"/>
            <a:ext cx="33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09BF2-6189-1A5C-C4DE-01AF75863F21}"/>
              </a:ext>
            </a:extLst>
          </p:cNvPr>
          <p:cNvSpPr txBox="1"/>
          <p:nvPr/>
        </p:nvSpPr>
        <p:spPr>
          <a:xfrm>
            <a:off x="1504009" y="3238049"/>
            <a:ext cx="33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961CB9-2DF4-924F-CEFE-6F8A513AC49B}"/>
              </a:ext>
            </a:extLst>
          </p:cNvPr>
          <p:cNvSpPr txBox="1"/>
          <p:nvPr/>
        </p:nvSpPr>
        <p:spPr>
          <a:xfrm>
            <a:off x="1504009" y="3928899"/>
            <a:ext cx="33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Smart Grid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AF808B-1269-5B55-970B-B2A654316AE5}"/>
              </a:ext>
            </a:extLst>
          </p:cNvPr>
          <p:cNvSpPr txBox="1"/>
          <p:nvPr/>
        </p:nvSpPr>
        <p:spPr>
          <a:xfrm>
            <a:off x="1513096" y="4581912"/>
            <a:ext cx="33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Future Outlook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B4D2E3-9D83-54AB-9E66-C9CB1F5CF203}"/>
              </a:ext>
            </a:extLst>
          </p:cNvPr>
          <p:cNvSpPr txBox="1"/>
          <p:nvPr/>
        </p:nvSpPr>
        <p:spPr>
          <a:xfrm>
            <a:off x="1513096" y="5272762"/>
            <a:ext cx="333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78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06FF1-A218-58D7-863E-D971E1A7E3EA}"/>
              </a:ext>
            </a:extLst>
          </p:cNvPr>
          <p:cNvSpPr txBox="1"/>
          <p:nvPr/>
        </p:nvSpPr>
        <p:spPr>
          <a:xfrm>
            <a:off x="449705" y="659567"/>
            <a:ext cx="343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C59CB-CC56-F980-9C9C-7A68311FDE86}"/>
              </a:ext>
            </a:extLst>
          </p:cNvPr>
          <p:cNvSpPr txBox="1"/>
          <p:nvPr/>
        </p:nvSpPr>
        <p:spPr>
          <a:xfrm>
            <a:off x="449705" y="1435820"/>
            <a:ext cx="11572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0" dirty="0">
                <a:solidFill>
                  <a:srgbClr val="2E2F30"/>
                </a:solidFill>
                <a:effectLst/>
                <a:latin typeface="Inter"/>
              </a:rPr>
              <a:t>Wind energy plays a crucial role in the transition towards renewable energy sources. Integration of wind energy into power grids brings unique challenges.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B1D2B-95CA-91D2-C8CC-7154401C49EE}"/>
              </a:ext>
            </a:extLst>
          </p:cNvPr>
          <p:cNvSpPr/>
          <p:nvPr/>
        </p:nvSpPr>
        <p:spPr>
          <a:xfrm>
            <a:off x="449705" y="2589080"/>
            <a:ext cx="5208973" cy="3312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7957B-63C3-4EE9-2860-AEFE9BF5270A}"/>
              </a:ext>
            </a:extLst>
          </p:cNvPr>
          <p:cNvSpPr txBox="1"/>
          <p:nvPr/>
        </p:nvSpPr>
        <p:spPr>
          <a:xfrm>
            <a:off x="449705" y="2691114"/>
            <a:ext cx="48246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E2F30"/>
                </a:solidFill>
                <a:effectLst/>
                <a:latin typeface="Inter"/>
              </a:rPr>
              <a:t>Wind energy integration problem refers to the challenges associated with incorporating wind power into existing power grids due to the intermittent and variable nature of wind resources</a:t>
            </a:r>
            <a:r>
              <a:rPr lang="en-US" sz="1400" b="0" i="0" dirty="0">
                <a:solidFill>
                  <a:srgbClr val="2E2F30"/>
                </a:solidFill>
                <a:effectLst/>
                <a:latin typeface="Inter"/>
              </a:rPr>
              <a:t>[1]</a:t>
            </a:r>
            <a:r>
              <a:rPr lang="en-US" sz="2800" b="0" i="0" dirty="0">
                <a:solidFill>
                  <a:srgbClr val="2E2F30"/>
                </a:solidFill>
                <a:effectLst/>
                <a:latin typeface="Inter"/>
              </a:rPr>
              <a:t>.</a:t>
            </a:r>
            <a:endParaRPr lang="en-US" sz="2800" dirty="0"/>
          </a:p>
        </p:txBody>
      </p:sp>
      <p:pic>
        <p:nvPicPr>
          <p:cNvPr id="8" name="Picture 7" descr="A group of wind turbines in the ocean&#10;&#10;Description automatically generated">
            <a:extLst>
              <a:ext uri="{FF2B5EF4-FFF2-40B4-BE49-F238E27FC236}">
                <a16:creationId xmlns:a16="http://schemas.microsoft.com/office/drawing/2014/main" id="{45D5B0F0-1391-01EB-1CB8-6099AE0A5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64" y="2589080"/>
            <a:ext cx="4968917" cy="33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3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EDBAD4-CA8E-4A37-A91C-CF0FBC51C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B322-754B-C6DA-675C-F730FBDD9226}"/>
              </a:ext>
            </a:extLst>
          </p:cNvPr>
          <p:cNvSpPr txBox="1"/>
          <p:nvPr/>
        </p:nvSpPr>
        <p:spPr>
          <a:xfrm>
            <a:off x="517869" y="619199"/>
            <a:ext cx="6144230" cy="193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Rise of Wind Energy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37049-F9C1-C436-62DA-933FC8DDC608}"/>
              </a:ext>
            </a:extLst>
          </p:cNvPr>
          <p:cNvSpPr txBox="1"/>
          <p:nvPr/>
        </p:nvSpPr>
        <p:spPr>
          <a:xfrm>
            <a:off x="652780" y="2543012"/>
            <a:ext cx="5323207" cy="3806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Global wind energy capacity: Over 906 GW installed by the end of 2022[2].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New investments in wind energy in 2022: USD </a:t>
            </a:r>
            <a:r>
              <a:rPr lang="en-US" sz="1600" dirty="0"/>
              <a:t>175</a:t>
            </a:r>
            <a:r>
              <a:rPr lang="en-US" sz="1600" b="0" i="0" dirty="0">
                <a:effectLst/>
              </a:rPr>
              <a:t> billion </a:t>
            </a:r>
            <a:r>
              <a:rPr lang="en-US" sz="1600" dirty="0"/>
              <a:t>[3]</a:t>
            </a:r>
            <a:r>
              <a:rPr lang="en-US" sz="1600" b="0" i="0" dirty="0">
                <a:effectLst/>
              </a:rPr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Employment in the wind energy sector: Around 1.5 million people globally by the end of 202</a:t>
            </a:r>
            <a:r>
              <a:rPr lang="en-US" sz="1600" dirty="0"/>
              <a:t>2</a:t>
            </a:r>
            <a:r>
              <a:rPr lang="en-US" sz="1600" b="0" i="0" dirty="0">
                <a:effectLst/>
              </a:rPr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Cost reduction: Wind energy has become increasingly cost-competitive with traditional sources 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Environmental benefits: The United States has set a goal to reduce net greenhouse gas (GHG) emissions by 50-52% below 2005 levels by 2030[4].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Global cumulative installed capacity of wind power 2022, by country [5]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effectLst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F5D3E-40D5-3626-B2E6-0F9CD537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243" y="764498"/>
            <a:ext cx="5846136" cy="55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872B6-524A-4445-9AD6-FA0326B5D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B322-754B-C6DA-675C-F730FBDD9226}"/>
              </a:ext>
            </a:extLst>
          </p:cNvPr>
          <p:cNvSpPr txBox="1"/>
          <p:nvPr/>
        </p:nvSpPr>
        <p:spPr>
          <a:xfrm>
            <a:off x="517870" y="657369"/>
            <a:ext cx="5021182" cy="1752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Challenges in Wind Energy Integration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137049-F9C1-C436-62DA-933FC8DDC608}"/>
              </a:ext>
            </a:extLst>
          </p:cNvPr>
          <p:cNvSpPr txBox="1"/>
          <p:nvPr/>
        </p:nvSpPr>
        <p:spPr>
          <a:xfrm>
            <a:off x="6662168" y="712173"/>
            <a:ext cx="5299983" cy="255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b="1" i="0" dirty="0">
                <a:effectLst/>
              </a:rPr>
              <a:t>Intermittency and Variability:</a:t>
            </a:r>
            <a:endParaRPr lang="en-US" sz="1600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Wind energy production fluctuates due to weather conditions.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This intermittency </a:t>
            </a:r>
            <a:r>
              <a:rPr lang="en-US" sz="1600" dirty="0"/>
              <a:t>created</a:t>
            </a:r>
            <a:r>
              <a:rPr lang="en-US" sz="1600" b="0" i="0" dirty="0">
                <a:effectLst/>
              </a:rPr>
              <a:t> challenges for grid stability and reliability.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Sudden changes in wind speed can lead to voltage and frequency fluctuations[3].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000" dirty="0"/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4BCEE67-2CCE-0D0A-EFC5-9CF29C608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75" y="3262699"/>
            <a:ext cx="10262492" cy="33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8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8D9DB-CC2F-7E3B-DD45-C960D3004717}"/>
              </a:ext>
            </a:extLst>
          </p:cNvPr>
          <p:cNvSpPr txBox="1"/>
          <p:nvPr/>
        </p:nvSpPr>
        <p:spPr>
          <a:xfrm>
            <a:off x="6304051" y="817573"/>
            <a:ext cx="6539473" cy="193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Challenges in Wind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Energy Integration </a:t>
            </a:r>
            <a:r>
              <a:rPr lang="en-US" sz="2800" b="1" dirty="0">
                <a:latin typeface="+mj-lt"/>
                <a:ea typeface="+mj-ea"/>
                <a:cs typeface="+mj-cs"/>
              </a:rPr>
              <a:t>(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Cont</a:t>
            </a:r>
            <a:r>
              <a:rPr lang="en-US" sz="2800" b="1" dirty="0">
                <a:latin typeface="+mj-lt"/>
                <a:ea typeface="+mj-ea"/>
                <a:cs typeface="+mj-cs"/>
              </a:rPr>
              <a:t>…)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F1676C-F2A4-4F2A-95E0-0AAB699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8A023-D3E3-6BE7-C388-E899A96C3E83}"/>
              </a:ext>
            </a:extLst>
          </p:cNvPr>
          <p:cNvSpPr/>
          <p:nvPr/>
        </p:nvSpPr>
        <p:spPr>
          <a:xfrm>
            <a:off x="6608125" y="2514384"/>
            <a:ext cx="5305579" cy="3491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C5BF4-D6D0-15CA-8DAD-D064F35104D6}"/>
              </a:ext>
            </a:extLst>
          </p:cNvPr>
          <p:cNvSpPr txBox="1"/>
          <p:nvPr/>
        </p:nvSpPr>
        <p:spPr>
          <a:xfrm>
            <a:off x="6690946" y="2720533"/>
            <a:ext cx="4945183" cy="301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b="1" i="0" dirty="0">
                <a:effectLst/>
              </a:rPr>
              <a:t>2.Grid Stability: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endParaRPr lang="en-US" sz="1900" b="1" i="0" dirty="0">
              <a:effectLst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The inherent variability of wind energy can impact the stability of the power grid.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Rapid changes in wind power generation can affect grid frequency and voltage stability.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Balancing supply and demand becomes challenging, especially during periods of low wind generation.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1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22A652-16AB-4D19-AA9B-F65C11236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65964B-A2F7-BD1E-69B4-6C331A14214B}"/>
              </a:ext>
            </a:extLst>
          </p:cNvPr>
          <p:cNvGrpSpPr/>
          <p:nvPr/>
        </p:nvGrpSpPr>
        <p:grpSpPr>
          <a:xfrm>
            <a:off x="555871" y="2514384"/>
            <a:ext cx="5322404" cy="2410238"/>
            <a:chOff x="3258380" y="1484244"/>
            <a:chExt cx="5322404" cy="24102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F6DEE68-D87B-3F43-20DA-33047424D3C2}"/>
                </a:ext>
              </a:extLst>
            </p:cNvPr>
            <p:cNvSpPr/>
            <p:nvPr/>
          </p:nvSpPr>
          <p:spPr>
            <a:xfrm>
              <a:off x="5089867" y="1484244"/>
              <a:ext cx="1543986" cy="5334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Power System stability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FB28FA-CFC8-4150-F8F1-87DB8928CEFC}"/>
                </a:ext>
              </a:extLst>
            </p:cNvPr>
            <p:cNvSpPr/>
            <p:nvPr/>
          </p:nvSpPr>
          <p:spPr>
            <a:xfrm>
              <a:off x="3258380" y="3359426"/>
              <a:ext cx="1252329" cy="5334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Voltage </a:t>
              </a:r>
            </a:p>
            <a:p>
              <a:pPr algn="ctr"/>
              <a:r>
                <a:rPr lang="en-US" sz="1400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Stability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EBE5F7-0D57-CC23-3B99-471B74B5DD36}"/>
                </a:ext>
              </a:extLst>
            </p:cNvPr>
            <p:cNvSpPr/>
            <p:nvPr/>
          </p:nvSpPr>
          <p:spPr>
            <a:xfrm>
              <a:off x="5238750" y="3361081"/>
              <a:ext cx="1252329" cy="5334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Frequency </a:t>
              </a:r>
            </a:p>
            <a:p>
              <a:pPr algn="ctr"/>
              <a:r>
                <a:rPr lang="en-US" sz="1400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Stability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4DB242-31F4-522D-5B18-D05058FFD1A3}"/>
                </a:ext>
              </a:extLst>
            </p:cNvPr>
            <p:cNvSpPr/>
            <p:nvPr/>
          </p:nvSpPr>
          <p:spPr>
            <a:xfrm>
              <a:off x="7328455" y="3359425"/>
              <a:ext cx="1252329" cy="53340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dobe Fan Heiti Std B" panose="020B0700000000000000" pitchFamily="34" charset="-128"/>
                  <a:ea typeface="Adobe Fan Heiti Std B" panose="020B0700000000000000" pitchFamily="34" charset="-128"/>
                </a:rPr>
                <a:t>Angle Stability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AA7F29-1996-5FA3-1DC2-4D3946FA336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>
              <a:off x="5861860" y="2017646"/>
              <a:ext cx="3055" cy="1343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9ADE31C-44B9-31EB-9255-D5533A562B64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 rot="5400000">
              <a:off x="4202313" y="1699879"/>
              <a:ext cx="1341780" cy="19773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265610F3-50B4-FBAC-9981-B3E5E474C321}"/>
                </a:ext>
              </a:extLst>
            </p:cNvPr>
            <p:cNvCxnSpPr>
              <a:cxnSpLocks/>
              <a:stCxn id="3" idx="2"/>
              <a:endCxn id="10" idx="0"/>
            </p:cNvCxnSpPr>
            <p:nvPr/>
          </p:nvCxnSpPr>
          <p:spPr>
            <a:xfrm rot="16200000" flipH="1">
              <a:off x="6237351" y="1642155"/>
              <a:ext cx="1341779" cy="20927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39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B322-754B-C6DA-675C-F730FBDD9226}"/>
              </a:ext>
            </a:extLst>
          </p:cNvPr>
          <p:cNvSpPr txBox="1"/>
          <p:nvPr/>
        </p:nvSpPr>
        <p:spPr>
          <a:xfrm>
            <a:off x="517870" y="976160"/>
            <a:ext cx="6651556" cy="193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Challenges in Wind Energy Integration</a:t>
            </a:r>
            <a:r>
              <a:rPr lang="en-US" sz="3200" b="1" dirty="0">
                <a:latin typeface="+mj-lt"/>
                <a:ea typeface="+mj-ea"/>
                <a:cs typeface="+mj-cs"/>
              </a:rPr>
              <a:t>(Cont..)</a:t>
            </a:r>
            <a:endParaRPr lang="en-US" sz="4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6673D-035F-BB80-782F-71099E943BAE}"/>
              </a:ext>
            </a:extLst>
          </p:cNvPr>
          <p:cNvSpPr/>
          <p:nvPr/>
        </p:nvSpPr>
        <p:spPr>
          <a:xfrm>
            <a:off x="441184" y="2600732"/>
            <a:ext cx="5367226" cy="3491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37049-F9C1-C436-62DA-933FC8DDC608}"/>
              </a:ext>
            </a:extLst>
          </p:cNvPr>
          <p:cNvSpPr txBox="1"/>
          <p:nvPr/>
        </p:nvSpPr>
        <p:spPr>
          <a:xfrm>
            <a:off x="594556" y="2910332"/>
            <a:ext cx="4944497" cy="2857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effectLst/>
              </a:rPr>
              <a:t>3.Grid Congestion: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b="0" i="0" dirty="0">
              <a:effectLst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Wind farms are often located in remote areas with limited transmission capacity.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Grid congestion occurs when the transmission infrastructure is insufficient to handle the wind energy generated[6].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This can limit the amount of wind energy that can be transmitted to load centers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3" name="Picture 2" descr="Wind turbines in a field&#10;&#10;Description automatically generated">
            <a:extLst>
              <a:ext uri="{FF2B5EF4-FFF2-40B4-BE49-F238E27FC236}">
                <a16:creationId xmlns:a16="http://schemas.microsoft.com/office/drawing/2014/main" id="{672D80DB-3637-2F41-3AEC-351D493A2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68" y="2600732"/>
            <a:ext cx="5028041" cy="349101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83AAA7-FD12-7914-B0B0-0C2C57CDF081}"/>
              </a:ext>
            </a:extLst>
          </p:cNvPr>
          <p:cNvSpPr/>
          <p:nvPr/>
        </p:nvSpPr>
        <p:spPr>
          <a:xfrm>
            <a:off x="514665" y="1960489"/>
            <a:ext cx="4885594" cy="4656113"/>
          </a:xfrm>
          <a:prstGeom prst="rect">
            <a:avLst/>
          </a:prstGeom>
          <a:solidFill>
            <a:srgbClr val="E6D8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29BB0-3727-40E4-84FE-9F4778A94823}"/>
              </a:ext>
            </a:extLst>
          </p:cNvPr>
          <p:cNvSpPr txBox="1"/>
          <p:nvPr/>
        </p:nvSpPr>
        <p:spPr>
          <a:xfrm>
            <a:off x="633861" y="754132"/>
            <a:ext cx="5859704" cy="8648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>
                <a:latin typeface="+mj-lt"/>
                <a:ea typeface="+mj-ea"/>
                <a:cs typeface="+mj-cs"/>
              </a:rPr>
              <a:t>Grid Balancing Solutions</a:t>
            </a:r>
            <a:endParaRPr lang="en-US" sz="42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5440B-23D6-AE98-1EE1-611C9EA4EA39}"/>
              </a:ext>
            </a:extLst>
          </p:cNvPr>
          <p:cNvSpPr txBox="1"/>
          <p:nvPr/>
        </p:nvSpPr>
        <p:spPr>
          <a:xfrm>
            <a:off x="633861" y="2002984"/>
            <a:ext cx="4387844" cy="420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1. Advanced Forecasting and Predictive Analytics: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Accurate weather forecasting allows for better prediction of wind energy generation.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Predictive analytics can help grid operators anticipate wind power fluctuations and plan accordingly.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enables better grid management and integration of wind energy[7].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4EB9-3982-2D03-E737-6E510DF870DB}"/>
              </a:ext>
            </a:extLst>
          </p:cNvPr>
          <p:cNvSpPr/>
          <p:nvPr/>
        </p:nvSpPr>
        <p:spPr>
          <a:xfrm>
            <a:off x="6325743" y="1960489"/>
            <a:ext cx="4885595" cy="4656114"/>
          </a:xfrm>
          <a:prstGeom prst="rect">
            <a:avLst/>
          </a:prstGeom>
          <a:solidFill>
            <a:srgbClr val="DCBE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E6E07-B9C7-9BF7-9951-B038373438C0}"/>
              </a:ext>
            </a:extLst>
          </p:cNvPr>
          <p:cNvSpPr txBox="1"/>
          <p:nvPr/>
        </p:nvSpPr>
        <p:spPr>
          <a:xfrm>
            <a:off x="6493565" y="2002984"/>
            <a:ext cx="4177982" cy="4480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. Energy Storage Systems: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Energy storage technologies, such as batteries or pumped hydro storage, can mitigate the intermittency of wind energy[8].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Excess wind energy can be stored and dispatched during periods of low generation.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electricity to power 2x to produce hydrogen in that way we can store it[8]</a:t>
            </a:r>
          </a:p>
        </p:txBody>
      </p:sp>
    </p:spTree>
    <p:extLst>
      <p:ext uri="{BB962C8B-B14F-4D97-AF65-F5344CB8AC3E}">
        <p14:creationId xmlns:p14="http://schemas.microsoft.com/office/powerpoint/2010/main" val="26679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0CA031-111E-DE58-3236-C15E44741598}"/>
              </a:ext>
            </a:extLst>
          </p:cNvPr>
          <p:cNvSpPr/>
          <p:nvPr/>
        </p:nvSpPr>
        <p:spPr>
          <a:xfrm>
            <a:off x="618651" y="1663908"/>
            <a:ext cx="4883033" cy="4803153"/>
          </a:xfrm>
          <a:prstGeom prst="rect">
            <a:avLst/>
          </a:prstGeom>
          <a:solidFill>
            <a:srgbClr val="E6D8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29BB0-3727-40E4-84FE-9F4778A94823}"/>
              </a:ext>
            </a:extLst>
          </p:cNvPr>
          <p:cNvSpPr txBox="1"/>
          <p:nvPr/>
        </p:nvSpPr>
        <p:spPr>
          <a:xfrm>
            <a:off x="633861" y="799102"/>
            <a:ext cx="5859704" cy="8648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Grid Balancing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5440B-23D6-AE98-1EE1-611C9EA4EA39}"/>
              </a:ext>
            </a:extLst>
          </p:cNvPr>
          <p:cNvSpPr txBox="1"/>
          <p:nvPr/>
        </p:nvSpPr>
        <p:spPr>
          <a:xfrm>
            <a:off x="800192" y="1692942"/>
            <a:ext cx="4701492" cy="420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 startAt="3"/>
            </a:pPr>
            <a:r>
              <a:rPr lang="en-US" b="1" i="0" dirty="0">
                <a:solidFill>
                  <a:srgbClr val="2E2F30"/>
                </a:solidFill>
                <a:effectLst/>
              </a:rPr>
              <a:t> Enhanced Grid Infrastructure: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F30"/>
                </a:solidFill>
                <a:effectLst/>
              </a:rPr>
              <a:t>Expanding and upgrading transmission infrastructure helps alleviate grid congestion.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F30"/>
                </a:solidFill>
                <a:effectLst/>
              </a:rPr>
              <a:t>Building new transmission lines or upgrading existing ones enables the transport of wind energy from remote areas to load centers.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F30"/>
                </a:solidFill>
                <a:effectLst/>
              </a:rPr>
              <a:t>Interconnecting different regions and countries through robust transmission networks facilitates the integration of wind energy across larger geographical areas[9].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471F4-3A95-3AA5-D3BA-BBE04EA4CC90}"/>
              </a:ext>
            </a:extLst>
          </p:cNvPr>
          <p:cNvSpPr/>
          <p:nvPr/>
        </p:nvSpPr>
        <p:spPr>
          <a:xfrm>
            <a:off x="6508775" y="1663908"/>
            <a:ext cx="4883033" cy="4803153"/>
          </a:xfrm>
          <a:prstGeom prst="rect">
            <a:avLst/>
          </a:prstGeom>
          <a:solidFill>
            <a:srgbClr val="DCBE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9474B-39AC-70A9-FE29-42F7471EDB7B}"/>
              </a:ext>
            </a:extLst>
          </p:cNvPr>
          <p:cNvSpPr txBox="1"/>
          <p:nvPr/>
        </p:nvSpPr>
        <p:spPr>
          <a:xfrm>
            <a:off x="6645392" y="1663908"/>
            <a:ext cx="4609798" cy="461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2E2F30"/>
                </a:solidFill>
                <a:effectLst/>
              </a:rPr>
              <a:t>4. Demand Response and Flexible Loads: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F30"/>
                </a:solidFill>
                <a:effectLst/>
              </a:rPr>
              <a:t>Implementing demand response programs encourages consumers to adjust their electricity usage based on grid conditions.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F30"/>
                </a:solidFill>
                <a:effectLst/>
              </a:rPr>
              <a:t>Flexible loads, such as electric vehicle charging or industrial processes, can be scheduled to align with wind energy availability.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F30"/>
                </a:solidFill>
                <a:effectLst/>
              </a:rPr>
              <a:t>This helps balance supply and demand, reducing the impact of wind power variability[10].</a:t>
            </a:r>
          </a:p>
        </p:txBody>
      </p:sp>
    </p:spTree>
    <p:extLst>
      <p:ext uri="{BB962C8B-B14F-4D97-AF65-F5344CB8AC3E}">
        <p14:creationId xmlns:p14="http://schemas.microsoft.com/office/powerpoint/2010/main" val="18301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316DD6D5DCC4AA26F8CA0E7864651" ma:contentTypeVersion="16" ma:contentTypeDescription="Create a new document." ma:contentTypeScope="" ma:versionID="f265f1442baef516408df90aad0cc3f0">
  <xsd:schema xmlns:xsd="http://www.w3.org/2001/XMLSchema" xmlns:xs="http://www.w3.org/2001/XMLSchema" xmlns:p="http://schemas.microsoft.com/office/2006/metadata/properties" xmlns:ns3="eaecc037-0e8b-43dd-93f8-d2793b045bcb" xmlns:ns4="2e1b1567-9774-487e-91d5-1d90a10d5411" targetNamespace="http://schemas.microsoft.com/office/2006/metadata/properties" ma:root="true" ma:fieldsID="4b62bdfb419312a74005036f26839110" ns3:_="" ns4:_="">
    <xsd:import namespace="eaecc037-0e8b-43dd-93f8-d2793b045bcb"/>
    <xsd:import namespace="2e1b1567-9774-487e-91d5-1d90a10d541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cc037-0e8b-43dd-93f8-d2793b045bc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b1567-9774-487e-91d5-1d90a10d541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ecc037-0e8b-43dd-93f8-d2793b045bcb" xsi:nil="true"/>
  </documentManagement>
</p:properties>
</file>

<file path=customXml/itemProps1.xml><?xml version="1.0" encoding="utf-8"?>
<ds:datastoreItem xmlns:ds="http://schemas.openxmlformats.org/officeDocument/2006/customXml" ds:itemID="{E6310EC5-13A8-44D6-905B-30FA1E58A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cc037-0e8b-43dd-93f8-d2793b045bcb"/>
    <ds:schemaRef ds:uri="2e1b1567-9774-487e-91d5-1d90a10d54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32FA97-9096-460E-8B8B-0E640D266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F1E1-9193-41DE-A81B-C0A2F866263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aecc037-0e8b-43dd-93f8-d2793b045bcb"/>
    <ds:schemaRef ds:uri="2e1b1567-9774-487e-91d5-1d90a10d541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998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Fan Heiti Std B</vt:lpstr>
      <vt:lpstr>Arial</vt:lpstr>
      <vt:lpstr>Bierstadt</vt:lpstr>
      <vt:lpstr>Inter</vt:lpstr>
      <vt:lpstr>GestaltVTI</vt:lpstr>
      <vt:lpstr>Wind Energy Integration: Challenges and Solutions in Power Grids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Opy Das</cp:lastModifiedBy>
  <cp:revision>9</cp:revision>
  <dcterms:created xsi:type="dcterms:W3CDTF">2023-11-18T17:19:04Z</dcterms:created>
  <dcterms:modified xsi:type="dcterms:W3CDTF">2023-11-21T19:32:46Z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2023-11-18T17:19:11Z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cd8c3eb9-0160-4b5f-b09e-0b997a308812</vt:lpwstr>
  </property>
  <property fmtid="{D5CDD505-2E9C-101B-9397-08002B2CF9AE}" pid="8" name="MSIP_Label_b4114459-e220-4ae9-b339-4ebe6008cdd4_ContentBits">
    <vt:lpwstr>0</vt:lpwstr>
  </property>
  <property fmtid="{D5CDD505-2E9C-101B-9397-08002B2CF9AE}" pid="9" name="ContentTypeId">
    <vt:lpwstr>0x010100203316DD6D5DCC4AA26F8CA0E7864651</vt:lpwstr>
  </property>
</Properties>
</file>