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Lobster"/>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obster-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 name="Shape 13"/>
        <p:cNvGrpSpPr/>
        <p:nvPr/>
      </p:nvGrpSpPr>
      <p:grpSpPr>
        <a:xfrm>
          <a:off x="0" y="0"/>
          <a:ext cx="0" cy="0"/>
          <a:chOff x="0" y="0"/>
          <a:chExt cx="0" cy="0"/>
        </a:xfrm>
      </p:grpSpPr>
      <p:sp>
        <p:nvSpPr>
          <p:cNvPr id="14" name="Google Shape;14;p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 name="Google Shape;15;p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Introduction to SQL - Part 2</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Tasya Amanda Adinegara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Full [Outer] Join without Intersection</a:t>
            </a:r>
            <a:endParaRPr b="1"/>
          </a:p>
        </p:txBody>
      </p:sp>
      <p:sp>
        <p:nvSpPr>
          <p:cNvPr id="115" name="Google Shape;115;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SzPct val="99181"/>
              <a:buNone/>
            </a:pPr>
            <a:r>
              <a:rPr lang="en" sz="1308">
                <a:solidFill>
                  <a:schemeClr val="dk1"/>
                </a:solidFill>
                <a:latin typeface="Georgia"/>
                <a:ea typeface="Georgia"/>
                <a:cs typeface="Georgia"/>
                <a:sym typeface="Georgia"/>
              </a:rPr>
              <a:t>Variasi lain dari </a:t>
            </a:r>
            <a:r>
              <a:rPr i="1" lang="en" sz="1308">
                <a:solidFill>
                  <a:schemeClr val="dk1"/>
                </a:solidFill>
                <a:latin typeface="Georgia"/>
                <a:ea typeface="Georgia"/>
                <a:cs typeface="Georgia"/>
                <a:sym typeface="Georgia"/>
              </a:rPr>
              <a:t>full outer join</a:t>
            </a:r>
            <a:r>
              <a:rPr lang="en" sz="1308">
                <a:solidFill>
                  <a:schemeClr val="dk1"/>
                </a:solidFill>
                <a:latin typeface="Georgia"/>
                <a:ea typeface="Georgia"/>
                <a:cs typeface="Georgia"/>
                <a:sym typeface="Georgia"/>
              </a:rPr>
              <a:t> yang akan mengembalikan seluruh data dari kedua tabel yang dikenai </a:t>
            </a:r>
            <a:r>
              <a:rPr i="1" lang="en" sz="1308">
                <a:solidFill>
                  <a:schemeClr val="dk1"/>
                </a:solidFill>
                <a:latin typeface="Georgia"/>
                <a:ea typeface="Georgia"/>
                <a:cs typeface="Georgia"/>
                <a:sym typeface="Georgia"/>
              </a:rPr>
              <a:t>ON</a:t>
            </a:r>
            <a:r>
              <a:rPr lang="en" sz="1308">
                <a:solidFill>
                  <a:schemeClr val="dk1"/>
                </a:solidFill>
                <a:latin typeface="Georgia"/>
                <a:ea typeface="Georgia"/>
                <a:cs typeface="Georgia"/>
                <a:sym typeface="Georgia"/>
              </a:rPr>
              <a:t> tanpa data yang memiliki nilai NULL.</a:t>
            </a:r>
            <a:endParaRPr sz="1308">
              <a:solidFill>
                <a:schemeClr val="dk1"/>
              </a:solidFill>
              <a:latin typeface="Georgia"/>
              <a:ea typeface="Georgia"/>
              <a:cs typeface="Georgia"/>
              <a:sym typeface="Georgia"/>
            </a:endParaRPr>
          </a:p>
          <a:p>
            <a:pPr indent="0" lvl="0" marL="0" rtl="0" algn="just">
              <a:lnSpc>
                <a:spcPct val="115000"/>
              </a:lnSpc>
              <a:spcBef>
                <a:spcPts val="1200"/>
              </a:spcBef>
              <a:spcAft>
                <a:spcPts val="0"/>
              </a:spcAft>
              <a:buSzPct val="117936"/>
              <a:buNone/>
            </a:pPr>
            <a:r>
              <a:t/>
            </a:r>
            <a:endParaRPr sz="1100">
              <a:solidFill>
                <a:schemeClr val="dk1"/>
              </a:solidFill>
              <a:latin typeface="Georgia"/>
              <a:ea typeface="Georgia"/>
              <a:cs typeface="Georgia"/>
              <a:sym typeface="Georgia"/>
            </a:endParaRPr>
          </a:p>
          <a:p>
            <a:pPr indent="0" lvl="0" marL="0" rtl="0" algn="just">
              <a:lnSpc>
                <a:spcPct val="100000"/>
              </a:lnSpc>
              <a:spcBef>
                <a:spcPts val="1200"/>
              </a:spcBef>
              <a:spcAft>
                <a:spcPts val="0"/>
              </a:spcAft>
              <a:buSzPct val="117936"/>
              <a:buNone/>
            </a:pPr>
            <a:r>
              <a:rPr b="1" lang="en" sz="1100">
                <a:solidFill>
                  <a:schemeClr val="dk1"/>
                </a:solidFill>
              </a:rPr>
              <a:t>SELECT columns</a:t>
            </a:r>
            <a:endParaRPr b="1" sz="1100">
              <a:solidFill>
                <a:schemeClr val="dk1"/>
              </a:solidFill>
            </a:endParaRPr>
          </a:p>
          <a:p>
            <a:pPr indent="0" lvl="0" marL="0" rtl="0" algn="just">
              <a:lnSpc>
                <a:spcPct val="100000"/>
              </a:lnSpc>
              <a:spcBef>
                <a:spcPts val="1200"/>
              </a:spcBef>
              <a:spcAft>
                <a:spcPts val="0"/>
              </a:spcAft>
              <a:buSzPct val="117936"/>
              <a:buNone/>
            </a:pPr>
            <a:r>
              <a:rPr b="1" lang="en" sz="1100">
                <a:solidFill>
                  <a:schemeClr val="dk1"/>
                </a:solidFill>
              </a:rPr>
              <a:t>FROM TableA</a:t>
            </a:r>
            <a:endParaRPr b="1" sz="1100">
              <a:solidFill>
                <a:schemeClr val="dk1"/>
              </a:solidFill>
            </a:endParaRPr>
          </a:p>
          <a:p>
            <a:pPr indent="0" lvl="0" marL="0" rtl="0" algn="just">
              <a:lnSpc>
                <a:spcPct val="100000"/>
              </a:lnSpc>
              <a:spcBef>
                <a:spcPts val="1200"/>
              </a:spcBef>
              <a:spcAft>
                <a:spcPts val="0"/>
              </a:spcAft>
              <a:buSzPct val="117936"/>
              <a:buNone/>
            </a:pPr>
            <a:r>
              <a:rPr b="1" lang="en" sz="1100">
                <a:solidFill>
                  <a:schemeClr val="dk1"/>
                </a:solidFill>
              </a:rPr>
              <a:t>FULL JOIN TableB</a:t>
            </a:r>
            <a:endParaRPr b="1" sz="1100">
              <a:solidFill>
                <a:schemeClr val="dk1"/>
              </a:solidFill>
            </a:endParaRPr>
          </a:p>
          <a:p>
            <a:pPr indent="0" lvl="0" marL="0" rtl="0" algn="just">
              <a:lnSpc>
                <a:spcPct val="100000"/>
              </a:lnSpc>
              <a:spcBef>
                <a:spcPts val="1200"/>
              </a:spcBef>
              <a:spcAft>
                <a:spcPts val="0"/>
              </a:spcAft>
              <a:buSzPct val="117936"/>
              <a:buNone/>
            </a:pPr>
            <a:r>
              <a:rPr b="1" lang="en" sz="1100">
                <a:solidFill>
                  <a:schemeClr val="dk1"/>
                </a:solidFill>
              </a:rPr>
              <a:t>ON A.columnName = B.columnName</a:t>
            </a:r>
            <a:endParaRPr b="1" sz="1100">
              <a:solidFill>
                <a:schemeClr val="dk1"/>
              </a:solidFill>
            </a:endParaRPr>
          </a:p>
          <a:p>
            <a:pPr indent="0" lvl="0" marL="0" rtl="0" algn="just">
              <a:lnSpc>
                <a:spcPct val="100000"/>
              </a:lnSpc>
              <a:spcBef>
                <a:spcPts val="1200"/>
              </a:spcBef>
              <a:spcAft>
                <a:spcPts val="0"/>
              </a:spcAft>
              <a:buSzPct val="117936"/>
              <a:buNone/>
            </a:pPr>
            <a:r>
              <a:rPr b="1" lang="en" sz="1100">
                <a:solidFill>
                  <a:schemeClr val="dk1"/>
                </a:solidFill>
              </a:rPr>
              <a:t>WHERE A.columnName IS NULL</a:t>
            </a:r>
            <a:endParaRPr b="1" sz="1100">
              <a:solidFill>
                <a:schemeClr val="dk1"/>
              </a:solidFill>
            </a:endParaRPr>
          </a:p>
          <a:p>
            <a:pPr indent="0" lvl="0" marL="0" rtl="0" algn="just">
              <a:lnSpc>
                <a:spcPct val="100000"/>
              </a:lnSpc>
              <a:spcBef>
                <a:spcPts val="1200"/>
              </a:spcBef>
              <a:spcAft>
                <a:spcPts val="0"/>
              </a:spcAft>
              <a:buClr>
                <a:schemeClr val="dk1"/>
              </a:buClr>
              <a:buSzPct val="100000"/>
              <a:buFont typeface="Arial"/>
              <a:buNone/>
            </a:pPr>
            <a:r>
              <a:rPr b="1" lang="en" sz="1100">
                <a:solidFill>
                  <a:schemeClr val="dk1"/>
                </a:solidFill>
              </a:rPr>
              <a:t>OR B.columnName IS NULL</a:t>
            </a:r>
            <a:endParaRPr b="1" sz="1100">
              <a:solidFill>
                <a:schemeClr val="dk1"/>
              </a:solidFill>
            </a:endParaRPr>
          </a:p>
          <a:p>
            <a:pPr indent="0" lvl="0" marL="0" rtl="0" algn="just">
              <a:lnSpc>
                <a:spcPct val="115000"/>
              </a:lnSpc>
              <a:spcBef>
                <a:spcPts val="1200"/>
              </a:spcBef>
              <a:spcAft>
                <a:spcPts val="1200"/>
              </a:spcAft>
              <a:buSzPct val="117936"/>
              <a:buNone/>
            </a:pPr>
            <a:r>
              <a:t/>
            </a:r>
            <a:endParaRPr sz="1100">
              <a:solidFill>
                <a:schemeClr val="dk1"/>
              </a:solidFill>
              <a:latin typeface="Georgia"/>
              <a:ea typeface="Georgia"/>
              <a:cs typeface="Georgia"/>
              <a:sym typeface="Georgia"/>
            </a:endParaRPr>
          </a:p>
        </p:txBody>
      </p:sp>
      <p:pic>
        <p:nvPicPr>
          <p:cNvPr id="116" name="Google Shape;116;p22"/>
          <p:cNvPicPr preferRelativeResize="0"/>
          <p:nvPr/>
        </p:nvPicPr>
        <p:blipFill rotWithShape="1">
          <a:blip r:embed="rId3">
            <a:alphaModFix/>
          </a:blip>
          <a:srcRect b="0" l="0" r="0" t="0"/>
          <a:stretch/>
        </p:blipFill>
        <p:spPr>
          <a:xfrm>
            <a:off x="4634500" y="1395400"/>
            <a:ext cx="3810000" cy="235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
              <a:t>Subquery</a:t>
            </a:r>
            <a:endParaRPr b="1"/>
          </a:p>
        </p:txBody>
      </p:sp>
      <p:sp>
        <p:nvSpPr>
          <p:cNvPr id="122" name="Google Shape;122;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200"/>
              <a:buNone/>
            </a:pPr>
            <a:r>
              <a:rPr lang="en" sz="1150">
                <a:solidFill>
                  <a:srgbClr val="000000"/>
                </a:solidFill>
                <a:highlight>
                  <a:srgbClr val="FFFFFF"/>
                </a:highlight>
                <a:latin typeface="Georgia"/>
                <a:ea typeface="Georgia"/>
                <a:cs typeface="Georgia"/>
                <a:sym typeface="Georgia"/>
              </a:rPr>
              <a:t>Subquery atau Inner query atau Nested query adalah query dalam query SQL lain dan tertanam dalam klausa WHERE. Sebuah subquery digunakan untuk mengembalikan data yang akan digunakan dalam query utama sebagai syarat untuk lebih membatasi data yang akan diambil. Subqueries dapat digunakan dengan SELECT, INSERT, UPDATE, dan DELETE statements bersama dengan operator seperti =, &lt;,&gt;,&gt; =, &lt;=, IN, BETWEEN dll.</a:t>
            </a:r>
            <a:endParaRPr sz="1300">
              <a:solidFill>
                <a:srgbClr val="000000"/>
              </a:solidFill>
              <a:latin typeface="Georgia"/>
              <a:ea typeface="Georgia"/>
              <a:cs typeface="Georgia"/>
              <a:sym typeface="Georgia"/>
            </a:endParaRPr>
          </a:p>
        </p:txBody>
      </p:sp>
      <p:pic>
        <p:nvPicPr>
          <p:cNvPr id="123" name="Google Shape;123;p23"/>
          <p:cNvPicPr preferRelativeResize="0"/>
          <p:nvPr/>
        </p:nvPicPr>
        <p:blipFill rotWithShape="1">
          <a:blip r:embed="rId3">
            <a:alphaModFix/>
          </a:blip>
          <a:srcRect b="0" l="0" r="0" t="0"/>
          <a:stretch/>
        </p:blipFill>
        <p:spPr>
          <a:xfrm>
            <a:off x="3775575" y="1880075"/>
            <a:ext cx="4772025" cy="178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51200" y="2002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
              <a:t>Subquery</a:t>
            </a:r>
            <a:endParaRPr b="1"/>
          </a:p>
        </p:txBody>
      </p:sp>
      <p:sp>
        <p:nvSpPr>
          <p:cNvPr id="129" name="Google Shape;129;p24"/>
          <p:cNvSpPr txBox="1"/>
          <p:nvPr>
            <p:ph idx="1" type="body"/>
          </p:nvPr>
        </p:nvSpPr>
        <p:spPr>
          <a:xfrm>
            <a:off x="339450" y="982050"/>
            <a:ext cx="8465100" cy="2513400"/>
          </a:xfrm>
          <a:prstGeom prst="rect">
            <a:avLst/>
          </a:prstGeom>
          <a:noFill/>
          <a:ln>
            <a:noFill/>
          </a:ln>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1"/>
              </a:buClr>
              <a:buSzPts val="605"/>
              <a:buFont typeface="Arial"/>
              <a:buNone/>
            </a:pPr>
            <a:r>
              <a:rPr lang="en" sz="1177">
                <a:solidFill>
                  <a:srgbClr val="000000"/>
                </a:solidFill>
                <a:highlight>
                  <a:srgbClr val="FFFFFF"/>
                </a:highlight>
                <a:latin typeface="Georgia"/>
                <a:ea typeface="Georgia"/>
                <a:cs typeface="Georgia"/>
                <a:sym typeface="Georgia"/>
              </a:rPr>
              <a:t>Ada beberapa aturan yang subqueries harus mengikuti:</a:t>
            </a:r>
            <a:endParaRPr sz="1177">
              <a:solidFill>
                <a:srgbClr val="000000"/>
              </a:solidFill>
              <a:highlight>
                <a:srgbClr val="FFFFFF"/>
              </a:highlight>
              <a:latin typeface="Georgia"/>
              <a:ea typeface="Georgia"/>
              <a:cs typeface="Georgia"/>
              <a:sym typeface="Georgia"/>
            </a:endParaRPr>
          </a:p>
          <a:p>
            <a:pPr indent="-303371" lvl="0" marL="736600" marR="279400" rtl="0" algn="just">
              <a:lnSpc>
                <a:spcPct val="105000"/>
              </a:lnSpc>
              <a:spcBef>
                <a:spcPts val="1800"/>
              </a:spcBef>
              <a:spcAft>
                <a:spcPts val="0"/>
              </a:spcAft>
              <a:buClr>
                <a:srgbClr val="000000"/>
              </a:buClr>
              <a:buSzPts val="1178"/>
              <a:buFont typeface="Georgia"/>
              <a:buChar char="●"/>
            </a:pPr>
            <a:r>
              <a:rPr lang="en" sz="1177">
                <a:solidFill>
                  <a:srgbClr val="000000"/>
                </a:solidFill>
                <a:highlight>
                  <a:srgbClr val="FFFFFF"/>
                </a:highlight>
                <a:latin typeface="Georgia"/>
                <a:ea typeface="Georgia"/>
                <a:cs typeface="Georgia"/>
                <a:sym typeface="Georgia"/>
              </a:rPr>
              <a:t>Subqueries harus tertutup dalam tanda kurung.</a:t>
            </a:r>
            <a:endParaRPr sz="1177">
              <a:solidFill>
                <a:srgbClr val="000000"/>
              </a:solidFill>
              <a:highlight>
                <a:srgbClr val="FFFFFF"/>
              </a:highlight>
              <a:latin typeface="Georgia"/>
              <a:ea typeface="Georgia"/>
              <a:cs typeface="Georgia"/>
              <a:sym typeface="Georgia"/>
            </a:endParaRPr>
          </a:p>
          <a:p>
            <a:pPr indent="-303371" lvl="0" marL="736600" marR="279400" rtl="0" algn="just">
              <a:lnSpc>
                <a:spcPct val="105000"/>
              </a:lnSpc>
              <a:spcBef>
                <a:spcPts val="0"/>
              </a:spcBef>
              <a:spcAft>
                <a:spcPts val="0"/>
              </a:spcAft>
              <a:buClr>
                <a:srgbClr val="000000"/>
              </a:buClr>
              <a:buSzPts val="1178"/>
              <a:buFont typeface="Georgia"/>
              <a:buChar char="●"/>
            </a:pPr>
            <a:r>
              <a:rPr lang="en" sz="1177">
                <a:solidFill>
                  <a:srgbClr val="000000"/>
                </a:solidFill>
                <a:highlight>
                  <a:srgbClr val="FFFFFF"/>
                </a:highlight>
                <a:latin typeface="Georgia"/>
                <a:ea typeface="Georgia"/>
                <a:cs typeface="Georgia"/>
                <a:sym typeface="Georgia"/>
              </a:rPr>
              <a:t>Sebuah subquery hanya dapat memiliki satu kolom pada klausa SELECT, kecuali beberapa kolom yang di query utama untuk subquery untuk membandingkan kolom yang dipilih.</a:t>
            </a:r>
            <a:endParaRPr sz="1177">
              <a:solidFill>
                <a:srgbClr val="000000"/>
              </a:solidFill>
              <a:highlight>
                <a:srgbClr val="FFFFFF"/>
              </a:highlight>
              <a:latin typeface="Georgia"/>
              <a:ea typeface="Georgia"/>
              <a:cs typeface="Georgia"/>
              <a:sym typeface="Georgia"/>
            </a:endParaRPr>
          </a:p>
          <a:p>
            <a:pPr indent="-303371" lvl="0" marL="736600" marR="279400" rtl="0" algn="just">
              <a:lnSpc>
                <a:spcPct val="105000"/>
              </a:lnSpc>
              <a:spcBef>
                <a:spcPts val="0"/>
              </a:spcBef>
              <a:spcAft>
                <a:spcPts val="0"/>
              </a:spcAft>
              <a:buClr>
                <a:srgbClr val="000000"/>
              </a:buClr>
              <a:buSzPts val="1178"/>
              <a:buFont typeface="Georgia"/>
              <a:buChar char="●"/>
            </a:pPr>
            <a:r>
              <a:rPr lang="en" sz="1177">
                <a:solidFill>
                  <a:srgbClr val="000000"/>
                </a:solidFill>
                <a:highlight>
                  <a:srgbClr val="FFFFFF"/>
                </a:highlight>
                <a:latin typeface="Georgia"/>
                <a:ea typeface="Georgia"/>
                <a:cs typeface="Georgia"/>
                <a:sym typeface="Georgia"/>
              </a:rPr>
              <a:t>ORDER BY tidak dapat digunakan dalam subquery, meskipun permintaan utama dapat menggunakan ORDER BY.GROUP BY dapat digunakan untuk melakukan fungsi yang sama seperti ORDER BY dalam subquery.</a:t>
            </a:r>
            <a:endParaRPr sz="1177">
              <a:solidFill>
                <a:srgbClr val="000000"/>
              </a:solidFill>
              <a:highlight>
                <a:srgbClr val="FFFFFF"/>
              </a:highlight>
              <a:latin typeface="Georgia"/>
              <a:ea typeface="Georgia"/>
              <a:cs typeface="Georgia"/>
              <a:sym typeface="Georgia"/>
            </a:endParaRPr>
          </a:p>
          <a:p>
            <a:pPr indent="-303371" lvl="0" marL="736600" marR="279400" rtl="0" algn="just">
              <a:lnSpc>
                <a:spcPct val="105000"/>
              </a:lnSpc>
              <a:spcBef>
                <a:spcPts val="0"/>
              </a:spcBef>
              <a:spcAft>
                <a:spcPts val="0"/>
              </a:spcAft>
              <a:buClr>
                <a:srgbClr val="000000"/>
              </a:buClr>
              <a:buSzPts val="1178"/>
              <a:buFont typeface="Georgia"/>
              <a:buChar char="●"/>
            </a:pPr>
            <a:r>
              <a:rPr lang="en" sz="1177">
                <a:solidFill>
                  <a:srgbClr val="000000"/>
                </a:solidFill>
                <a:highlight>
                  <a:srgbClr val="FFFFFF"/>
                </a:highlight>
                <a:latin typeface="Georgia"/>
                <a:ea typeface="Georgia"/>
                <a:cs typeface="Georgia"/>
                <a:sym typeface="Georgia"/>
              </a:rPr>
              <a:t>Subqueries yang kembali lebih dari satu baris hanya dapat digunakan dengan beberapa value operator, seperti operator IN.</a:t>
            </a:r>
            <a:endParaRPr sz="1177">
              <a:solidFill>
                <a:srgbClr val="000000"/>
              </a:solidFill>
              <a:highlight>
                <a:srgbClr val="FFFFFF"/>
              </a:highlight>
              <a:latin typeface="Georgia"/>
              <a:ea typeface="Georgia"/>
              <a:cs typeface="Georgia"/>
              <a:sym typeface="Georgia"/>
            </a:endParaRPr>
          </a:p>
          <a:p>
            <a:pPr indent="-303371" lvl="0" marL="736600" marR="279400" rtl="0" algn="just">
              <a:lnSpc>
                <a:spcPct val="105000"/>
              </a:lnSpc>
              <a:spcBef>
                <a:spcPts val="0"/>
              </a:spcBef>
              <a:spcAft>
                <a:spcPts val="0"/>
              </a:spcAft>
              <a:buClr>
                <a:srgbClr val="000000"/>
              </a:buClr>
              <a:buSzPts val="1178"/>
              <a:buFont typeface="Georgia"/>
              <a:buChar char="●"/>
            </a:pPr>
            <a:r>
              <a:rPr lang="en" sz="1177">
                <a:solidFill>
                  <a:srgbClr val="000000"/>
                </a:solidFill>
                <a:highlight>
                  <a:srgbClr val="FFFFFF"/>
                </a:highlight>
                <a:latin typeface="Georgia"/>
                <a:ea typeface="Georgia"/>
                <a:cs typeface="Georgia"/>
                <a:sym typeface="Georgia"/>
              </a:rPr>
              <a:t>Operator BETWEEN tidak dapat digunakan dengan subquery;Namun, BETWEEN dapat digunakan dalam subquery.</a:t>
            </a:r>
            <a:endParaRPr sz="1177">
              <a:solidFill>
                <a:srgbClr val="000000"/>
              </a:solidFill>
              <a:highlight>
                <a:srgbClr val="FFFFFF"/>
              </a:highlight>
              <a:latin typeface="Georgia"/>
              <a:ea typeface="Georgia"/>
              <a:cs typeface="Georgia"/>
              <a:sym typeface="Georgia"/>
            </a:endParaRPr>
          </a:p>
          <a:p>
            <a:pPr indent="0" lvl="0" marL="0" rtl="0" algn="just">
              <a:lnSpc>
                <a:spcPct val="105000"/>
              </a:lnSpc>
              <a:spcBef>
                <a:spcPts val="3600"/>
              </a:spcBef>
              <a:spcAft>
                <a:spcPts val="1200"/>
              </a:spcAft>
              <a:buSzPts val="605"/>
              <a:buNone/>
            </a:pPr>
            <a:r>
              <a:t/>
            </a:r>
            <a:endParaRPr sz="1260">
              <a:solidFill>
                <a:srgbClr val="000000"/>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rotWithShape="1">
          <a:blip r:embed="rId3">
            <a:alphaModFix/>
          </a:blip>
          <a:srcRect b="0" l="0" r="0" t="0"/>
          <a:stretch/>
        </p:blipFill>
        <p:spPr>
          <a:xfrm>
            <a:off x="2418950" y="221525"/>
            <a:ext cx="4482050" cy="2510825"/>
          </a:xfrm>
          <a:prstGeom prst="rect">
            <a:avLst/>
          </a:prstGeom>
          <a:noFill/>
          <a:ln>
            <a:noFill/>
          </a:ln>
        </p:spPr>
      </p:pic>
      <p:sp>
        <p:nvSpPr>
          <p:cNvPr id="135" name="Google Shape;135;p25"/>
          <p:cNvSpPr txBox="1"/>
          <p:nvPr/>
        </p:nvSpPr>
        <p:spPr>
          <a:xfrm>
            <a:off x="2311200" y="2784000"/>
            <a:ext cx="4521600" cy="669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50"/>
              <a:buFont typeface="Arial"/>
              <a:buNone/>
            </a:pPr>
            <a:r>
              <a:rPr b="0" i="0" lang="en" sz="1050" u="none" cap="none" strike="noStrike">
                <a:solidFill>
                  <a:srgbClr val="5E5E5E"/>
                </a:solidFill>
                <a:highlight>
                  <a:srgbClr val="FFFFFF"/>
                </a:highlight>
                <a:latin typeface="Georgia"/>
                <a:ea typeface="Georgia"/>
                <a:cs typeface="Georgia"/>
                <a:sym typeface="Georgia"/>
              </a:rPr>
              <a:t>Sekarang kita ambil bagian subquery dengan SELECT statement untuk mengambil data Staff berdasarkan ID dan ID itu terikat oleh salary yang lebih besar dari 4500. Maka query akan menjadi seperti berikut ini:</a:t>
            </a:r>
            <a:endParaRPr b="0" i="0" sz="1400" u="none" cap="none" strike="noStrike">
              <a:solidFill>
                <a:srgbClr val="000000"/>
              </a:solidFill>
              <a:latin typeface="Georgia"/>
              <a:ea typeface="Georgia"/>
              <a:cs typeface="Georgia"/>
              <a:sym typeface="Georgia"/>
            </a:endParaRPr>
          </a:p>
        </p:txBody>
      </p:sp>
      <p:pic>
        <p:nvPicPr>
          <p:cNvPr id="136" name="Google Shape;136;p25"/>
          <p:cNvPicPr preferRelativeResize="0"/>
          <p:nvPr/>
        </p:nvPicPr>
        <p:blipFill rotWithShape="1">
          <a:blip r:embed="rId4">
            <a:alphaModFix/>
          </a:blip>
          <a:srcRect b="0" l="0" r="0" t="0"/>
          <a:stretch/>
        </p:blipFill>
        <p:spPr>
          <a:xfrm>
            <a:off x="2368925" y="3505250"/>
            <a:ext cx="4482051" cy="1335058"/>
          </a:xfrm>
          <a:prstGeom prst="rect">
            <a:avLst/>
          </a:prstGeom>
          <a:noFill/>
          <a:ln>
            <a:noFill/>
          </a:ln>
        </p:spPr>
      </p:pic>
      <p:pic>
        <p:nvPicPr>
          <p:cNvPr id="137" name="Google Shape;137;p25"/>
          <p:cNvPicPr preferRelativeResize="0"/>
          <p:nvPr/>
        </p:nvPicPr>
        <p:blipFill rotWithShape="1">
          <a:blip r:embed="rId5">
            <a:alphaModFix/>
          </a:blip>
          <a:srcRect b="0" l="0" r="0" t="0"/>
          <a:stretch/>
        </p:blipFill>
        <p:spPr>
          <a:xfrm>
            <a:off x="256924" y="724425"/>
            <a:ext cx="2168325" cy="1505026"/>
          </a:xfrm>
          <a:prstGeom prst="rect">
            <a:avLst/>
          </a:prstGeom>
          <a:noFill/>
          <a:ln>
            <a:noFill/>
          </a:ln>
        </p:spPr>
      </p:pic>
      <p:sp>
        <p:nvSpPr>
          <p:cNvPr id="138" name="Google Shape;138;p25"/>
          <p:cNvSpPr txBox="1"/>
          <p:nvPr/>
        </p:nvSpPr>
        <p:spPr>
          <a:xfrm>
            <a:off x="256925" y="324225"/>
            <a:ext cx="193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1155CC"/>
                </a:solidFill>
                <a:latin typeface="Lobster"/>
                <a:ea typeface="Lobster"/>
                <a:cs typeface="Lobster"/>
                <a:sym typeface="Lobster"/>
              </a:rPr>
              <a:t>Exercise</a:t>
            </a:r>
            <a:endParaRPr b="1" i="0" sz="2400" u="none" cap="none" strike="noStrike">
              <a:solidFill>
                <a:srgbClr val="1155CC"/>
              </a:solidFill>
              <a:latin typeface="Lobster"/>
              <a:ea typeface="Lobster"/>
              <a:cs typeface="Lobster"/>
              <a:sym typeface="Lobs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
              <a:t>SQL - Union</a:t>
            </a:r>
            <a:endParaRPr b="1"/>
          </a:p>
        </p:txBody>
      </p:sp>
      <p:sp>
        <p:nvSpPr>
          <p:cNvPr id="144" name="Google Shape;144;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200"/>
              <a:buNone/>
            </a:pPr>
            <a:r>
              <a:rPr lang="en">
                <a:latin typeface="Georgia"/>
                <a:ea typeface="Georgia"/>
                <a:cs typeface="Georgia"/>
                <a:sym typeface="Georgia"/>
              </a:rPr>
              <a:t>Klausa UNION, INTERSECT, dan EXCEPT digunakan untuk menggabungkan atau mengecualikan baris serupa dari dua tabel atau lebih. Union berguna saat Anda perlu menggabungkan hasil dari query terpisah menjadi satu hasil tunggal. Union berbeda dari Join di seluruh baris yang cocok dan, sebagai hasilnya, disertakan atau dikecualikan dari hasil gabungan.</a:t>
            </a:r>
            <a:endParaRPr>
              <a:latin typeface="Georgia"/>
              <a:ea typeface="Georgia"/>
              <a:cs typeface="Georgia"/>
              <a:sym typeface="Georgia"/>
            </a:endParaRPr>
          </a:p>
        </p:txBody>
      </p:sp>
      <p:pic>
        <p:nvPicPr>
          <p:cNvPr id="145" name="Google Shape;145;p26"/>
          <p:cNvPicPr preferRelativeResize="0"/>
          <p:nvPr/>
        </p:nvPicPr>
        <p:blipFill rotWithShape="1">
          <a:blip r:embed="rId3">
            <a:alphaModFix/>
          </a:blip>
          <a:srcRect b="0" l="0" r="0" t="0"/>
          <a:stretch/>
        </p:blipFill>
        <p:spPr>
          <a:xfrm>
            <a:off x="3252350" y="746125"/>
            <a:ext cx="5719501" cy="40264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rotWithShape="1">
          <a:blip r:embed="rId3">
            <a:alphaModFix/>
          </a:blip>
          <a:srcRect b="0" l="0" r="0" t="0"/>
          <a:stretch/>
        </p:blipFill>
        <p:spPr>
          <a:xfrm>
            <a:off x="1300163" y="340125"/>
            <a:ext cx="6543675" cy="3362325"/>
          </a:xfrm>
          <a:prstGeom prst="rect">
            <a:avLst/>
          </a:prstGeom>
          <a:noFill/>
          <a:ln>
            <a:noFill/>
          </a:ln>
        </p:spPr>
      </p:pic>
      <p:sp>
        <p:nvSpPr>
          <p:cNvPr id="151" name="Google Shape;151;p27"/>
          <p:cNvSpPr txBox="1"/>
          <p:nvPr/>
        </p:nvSpPr>
        <p:spPr>
          <a:xfrm>
            <a:off x="1331263" y="3879975"/>
            <a:ext cx="6481500" cy="923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Georgia"/>
                <a:ea typeface="Georgia"/>
                <a:cs typeface="Georgia"/>
                <a:sym typeface="Georgia"/>
              </a:rPr>
              <a:t>Operator ini dapat digunakan pada query apapun; namun, beberapa kondisi sederhana harus dipenuhi:</a:t>
            </a:r>
            <a:endParaRPr b="0" i="0" sz="1200" u="none" cap="none" strike="noStrike">
              <a:solidFill>
                <a:srgbClr val="000000"/>
              </a:solidFill>
              <a:latin typeface="Georgia"/>
              <a:ea typeface="Georgia"/>
              <a:cs typeface="Georgia"/>
              <a:sym typeface="Georgia"/>
            </a:endParaRPr>
          </a:p>
          <a:p>
            <a:pPr indent="-304800" lvl="0" marL="457200" marR="0" rtl="0" algn="just">
              <a:lnSpc>
                <a:spcPct val="100000"/>
              </a:lnSpc>
              <a:spcBef>
                <a:spcPts val="0"/>
              </a:spcBef>
              <a:spcAft>
                <a:spcPts val="0"/>
              </a:spcAft>
              <a:buClr>
                <a:srgbClr val="000000"/>
              </a:buClr>
              <a:buSzPts val="1200"/>
              <a:buFont typeface="Georgia"/>
              <a:buAutoNum type="arabicPeriod"/>
            </a:pPr>
            <a:r>
              <a:rPr b="0" i="0" lang="en" sz="1200" u="none" cap="none" strike="noStrike">
                <a:solidFill>
                  <a:srgbClr val="000000"/>
                </a:solidFill>
                <a:latin typeface="Georgia"/>
                <a:ea typeface="Georgia"/>
                <a:cs typeface="Georgia"/>
                <a:sym typeface="Georgia"/>
              </a:rPr>
              <a:t>Kolom nomor dan urutan harus sama di kedua query</a:t>
            </a:r>
            <a:endParaRPr b="0" i="0" sz="1200" u="none" cap="none" strike="noStrike">
              <a:solidFill>
                <a:srgbClr val="000000"/>
              </a:solidFill>
              <a:latin typeface="Georgia"/>
              <a:ea typeface="Georgia"/>
              <a:cs typeface="Georgia"/>
              <a:sym typeface="Georgia"/>
            </a:endParaRPr>
          </a:p>
          <a:p>
            <a:pPr indent="-304800" lvl="0" marL="457200" marR="0" rtl="0" algn="just">
              <a:lnSpc>
                <a:spcPct val="100000"/>
              </a:lnSpc>
              <a:spcBef>
                <a:spcPts val="0"/>
              </a:spcBef>
              <a:spcAft>
                <a:spcPts val="0"/>
              </a:spcAft>
              <a:buClr>
                <a:srgbClr val="000000"/>
              </a:buClr>
              <a:buSzPts val="1200"/>
              <a:buFont typeface="Georgia"/>
              <a:buAutoNum type="arabicPeriod"/>
            </a:pPr>
            <a:r>
              <a:rPr b="0" i="0" lang="en" sz="1200" u="none" cap="none" strike="noStrike">
                <a:solidFill>
                  <a:srgbClr val="000000"/>
                </a:solidFill>
                <a:latin typeface="Georgia"/>
                <a:ea typeface="Georgia"/>
                <a:cs typeface="Georgia"/>
                <a:sym typeface="Georgia"/>
              </a:rPr>
              <a:t>Tipe data harus sama atau kompatibel.</a:t>
            </a:r>
            <a:endParaRPr b="0" i="0" sz="1200" u="none" cap="none" strike="noStrike">
              <a:solidFill>
                <a:srgbClr val="000000"/>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40000"/>
              </a:lnSpc>
              <a:spcBef>
                <a:spcPts val="0"/>
              </a:spcBef>
              <a:spcAft>
                <a:spcPts val="0"/>
              </a:spcAft>
              <a:buSzPts val="2400"/>
              <a:buNone/>
            </a:pPr>
            <a:r>
              <a:rPr b="1" lang="en" sz="2550">
                <a:highlight>
                  <a:srgbClr val="FFFFFF"/>
                </a:highlight>
              </a:rPr>
              <a:t>UNION Operator</a:t>
            </a:r>
            <a:endParaRPr/>
          </a:p>
        </p:txBody>
      </p:sp>
      <p:sp>
        <p:nvSpPr>
          <p:cNvPr id="157" name="Google Shape;157;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1200"/>
              </a:spcAft>
              <a:buSzPts val="1200"/>
              <a:buNone/>
            </a:pPr>
            <a:r>
              <a:rPr lang="en">
                <a:latin typeface="Georgia"/>
                <a:ea typeface="Georgia"/>
                <a:cs typeface="Georgia"/>
                <a:sym typeface="Georgia"/>
              </a:rPr>
              <a:t>Operator Union mengembalikan baris dari kedua tabel. Jika digunakan sendiri, UNION mengembalikan daftar baris yang berbeda. Menggunakan UNION ALL mengembalikan semua baris dari kedua tabel. UNION berguna saat Anda ingin mengurutkan hasil dari dua query terpisah sebagai satu hasil gabungan. Misalnya, jika Anda memiliki dua tabel, Vendor, dan Pelanggan, dan Anda menginginkan daftar nama gabungan, Anda dapat melakukannya dengan mudah menggunakan:</a:t>
            </a:r>
            <a:endParaRPr>
              <a:latin typeface="Georgia"/>
              <a:ea typeface="Georgia"/>
              <a:cs typeface="Georgia"/>
              <a:sym typeface="Georgia"/>
            </a:endParaRPr>
          </a:p>
        </p:txBody>
      </p:sp>
      <p:pic>
        <p:nvPicPr>
          <p:cNvPr id="158" name="Google Shape;158;p28"/>
          <p:cNvPicPr preferRelativeResize="0"/>
          <p:nvPr/>
        </p:nvPicPr>
        <p:blipFill rotWithShape="1">
          <a:blip r:embed="rId3">
            <a:alphaModFix/>
          </a:blip>
          <a:srcRect b="0" l="0" r="0" t="0"/>
          <a:stretch/>
        </p:blipFill>
        <p:spPr>
          <a:xfrm>
            <a:off x="4170450" y="1573138"/>
            <a:ext cx="4133850" cy="2200275"/>
          </a:xfrm>
          <a:prstGeom prst="rect">
            <a:avLst/>
          </a:prstGeom>
          <a:noFill/>
          <a:ln>
            <a:noFill/>
          </a:ln>
        </p:spPr>
      </p:pic>
      <p:sp>
        <p:nvSpPr>
          <p:cNvPr id="159" name="Google Shape;159;p28"/>
          <p:cNvSpPr txBox="1"/>
          <p:nvPr/>
        </p:nvSpPr>
        <p:spPr>
          <a:xfrm>
            <a:off x="4170450" y="3899600"/>
            <a:ext cx="4133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Georgia"/>
                <a:ea typeface="Georgia"/>
                <a:cs typeface="Georgia"/>
                <a:sym typeface="Georgia"/>
              </a:rPr>
              <a:t>Perhatikan klausa ORDER BY berlaku untuk hasil gabungan.</a:t>
            </a:r>
            <a:endParaRPr b="0" i="0" sz="1100" u="none" cap="none" strike="noStrike">
              <a:solidFill>
                <a:srgbClr val="000000"/>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9"/>
          <p:cNvPicPr preferRelativeResize="0"/>
          <p:nvPr/>
        </p:nvPicPr>
        <p:blipFill rotWithShape="1">
          <a:blip r:embed="rId3">
            <a:alphaModFix/>
          </a:blip>
          <a:srcRect b="0" l="0" r="0" t="0"/>
          <a:stretch/>
        </p:blipFill>
        <p:spPr>
          <a:xfrm>
            <a:off x="2367450" y="541325"/>
            <a:ext cx="4409089" cy="1955375"/>
          </a:xfrm>
          <a:prstGeom prst="rect">
            <a:avLst/>
          </a:prstGeom>
          <a:noFill/>
          <a:ln>
            <a:noFill/>
          </a:ln>
        </p:spPr>
      </p:pic>
      <p:sp>
        <p:nvSpPr>
          <p:cNvPr id="165" name="Google Shape;165;p29"/>
          <p:cNvSpPr txBox="1"/>
          <p:nvPr/>
        </p:nvSpPr>
        <p:spPr>
          <a:xfrm>
            <a:off x="2452200" y="141125"/>
            <a:ext cx="171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JOIN</a:t>
            </a:r>
            <a:endParaRPr b="1" i="0" sz="1400" u="none" cap="none" strike="noStrike">
              <a:solidFill>
                <a:srgbClr val="000000"/>
              </a:solidFill>
              <a:latin typeface="Arial"/>
              <a:ea typeface="Arial"/>
              <a:cs typeface="Arial"/>
              <a:sym typeface="Arial"/>
            </a:endParaRPr>
          </a:p>
        </p:txBody>
      </p:sp>
      <p:pic>
        <p:nvPicPr>
          <p:cNvPr id="166" name="Google Shape;166;p29"/>
          <p:cNvPicPr preferRelativeResize="0"/>
          <p:nvPr/>
        </p:nvPicPr>
        <p:blipFill rotWithShape="1">
          <a:blip r:embed="rId4">
            <a:alphaModFix/>
          </a:blip>
          <a:srcRect b="0" l="0" r="0" t="0"/>
          <a:stretch/>
        </p:blipFill>
        <p:spPr>
          <a:xfrm>
            <a:off x="2452199" y="2602150"/>
            <a:ext cx="4103976" cy="2400226"/>
          </a:xfrm>
          <a:prstGeom prst="rect">
            <a:avLst/>
          </a:prstGeom>
          <a:noFill/>
          <a:ln>
            <a:noFill/>
          </a:ln>
        </p:spPr>
      </p:pic>
      <p:sp>
        <p:nvSpPr>
          <p:cNvPr id="167" name="Google Shape;167;p29"/>
          <p:cNvSpPr txBox="1"/>
          <p:nvPr/>
        </p:nvSpPr>
        <p:spPr>
          <a:xfrm>
            <a:off x="2525625" y="2201950"/>
            <a:ext cx="171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UNION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0"/>
          <p:cNvPicPr preferRelativeResize="0"/>
          <p:nvPr/>
        </p:nvPicPr>
        <p:blipFill rotWithShape="1">
          <a:blip r:embed="rId3">
            <a:alphaModFix/>
          </a:blip>
          <a:srcRect b="0" l="0" r="0" t="0"/>
          <a:stretch/>
        </p:blipFill>
        <p:spPr>
          <a:xfrm>
            <a:off x="5470803" y="2710000"/>
            <a:ext cx="1785651" cy="2373751"/>
          </a:xfrm>
          <a:prstGeom prst="rect">
            <a:avLst/>
          </a:prstGeom>
          <a:noFill/>
          <a:ln>
            <a:noFill/>
          </a:ln>
        </p:spPr>
      </p:pic>
      <p:sp>
        <p:nvSpPr>
          <p:cNvPr id="173" name="Google Shape;173;p30"/>
          <p:cNvSpPr txBox="1"/>
          <p:nvPr>
            <p:ph type="title"/>
          </p:nvPr>
        </p:nvSpPr>
        <p:spPr>
          <a:xfrm>
            <a:off x="321575" y="604975"/>
            <a:ext cx="3203100" cy="755700"/>
          </a:xfrm>
          <a:prstGeom prst="rect">
            <a:avLst/>
          </a:prstGeom>
          <a:noFill/>
          <a:ln>
            <a:noFill/>
          </a:ln>
        </p:spPr>
        <p:txBody>
          <a:bodyPr anchorCtr="0" anchor="b" bIns="91425" lIns="91425" spcFirstLastPara="1" rIns="91425" wrap="square" tIns="91425">
            <a:noAutofit/>
          </a:bodyPr>
          <a:lstStyle/>
          <a:p>
            <a:pPr indent="0" lvl="0" marL="0" rtl="0" algn="l">
              <a:lnSpc>
                <a:spcPct val="140000"/>
              </a:lnSpc>
              <a:spcBef>
                <a:spcPts val="0"/>
              </a:spcBef>
              <a:spcAft>
                <a:spcPts val="0"/>
              </a:spcAft>
              <a:buSzPts val="990"/>
              <a:buNone/>
            </a:pPr>
            <a:r>
              <a:rPr b="1" lang="en" sz="2195">
                <a:highlight>
                  <a:srgbClr val="FFFFFF"/>
                </a:highlight>
              </a:rPr>
              <a:t>INTERSECT OPERATOR</a:t>
            </a:r>
            <a:endParaRPr sz="2060"/>
          </a:p>
        </p:txBody>
      </p:sp>
      <p:sp>
        <p:nvSpPr>
          <p:cNvPr id="174" name="Google Shape;174;p30"/>
          <p:cNvSpPr txBox="1"/>
          <p:nvPr>
            <p:ph idx="1" type="body"/>
          </p:nvPr>
        </p:nvSpPr>
        <p:spPr>
          <a:xfrm>
            <a:off x="321575" y="1438975"/>
            <a:ext cx="28080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200"/>
              <a:buNone/>
            </a:pPr>
            <a:r>
              <a:rPr lang="en"/>
              <a:t>Gunakan operator Intersect untuk mengembalikan baris yang sama di antara dua tabel; itu mengembalikan baris unik dari query kiri dan kanan. query ini berguna saat Anda ingin menemukan hasil yang sama di antara dua query. Melanjutkan Vendor, dan Pelanggan, misalkan Anda ingin mencari vendor yang juga merupakan pelanggan. Anda dapat melakukannya dengan mudah menggunakan:</a:t>
            </a:r>
            <a:endParaRPr/>
          </a:p>
        </p:txBody>
      </p:sp>
      <p:pic>
        <p:nvPicPr>
          <p:cNvPr id="175" name="Google Shape;175;p30"/>
          <p:cNvPicPr preferRelativeResize="0"/>
          <p:nvPr/>
        </p:nvPicPr>
        <p:blipFill rotWithShape="1">
          <a:blip r:embed="rId4">
            <a:alphaModFix/>
          </a:blip>
          <a:srcRect b="0" l="0" r="0" t="0"/>
          <a:stretch/>
        </p:blipFill>
        <p:spPr>
          <a:xfrm>
            <a:off x="3939275" y="325625"/>
            <a:ext cx="3429000" cy="2295525"/>
          </a:xfrm>
          <a:prstGeom prst="rect">
            <a:avLst/>
          </a:prstGeom>
          <a:noFill/>
          <a:ln>
            <a:noFill/>
          </a:ln>
        </p:spPr>
      </p:pic>
      <p:sp>
        <p:nvSpPr>
          <p:cNvPr id="176" name="Google Shape;176;p30"/>
          <p:cNvSpPr txBox="1"/>
          <p:nvPr/>
        </p:nvSpPr>
        <p:spPr>
          <a:xfrm>
            <a:off x="7108375" y="2873450"/>
            <a:ext cx="1224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741B47"/>
                </a:solidFill>
                <a:latin typeface="Arial"/>
                <a:ea typeface="Arial"/>
                <a:cs typeface="Arial"/>
                <a:sym typeface="Arial"/>
              </a:rPr>
              <a:t>INNER</a:t>
            </a:r>
            <a:endParaRPr b="1" i="0" sz="1400" u="none" cap="none" strike="noStrike">
              <a:solidFill>
                <a:srgbClr val="741B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741B47"/>
                </a:solidFill>
                <a:latin typeface="Arial"/>
                <a:ea typeface="Arial"/>
                <a:cs typeface="Arial"/>
                <a:sym typeface="Arial"/>
              </a:rPr>
              <a:t>JOIN</a:t>
            </a:r>
            <a:endParaRPr b="1" i="0" sz="1400" u="none" cap="none" strike="noStrike">
              <a:solidFill>
                <a:srgbClr val="741B47"/>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EXCEPT OPERATOR</a:t>
            </a:r>
            <a:endParaRPr b="1"/>
          </a:p>
        </p:txBody>
      </p:sp>
      <p:sp>
        <p:nvSpPr>
          <p:cNvPr id="182" name="Google Shape;182;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200"/>
              <a:buNone/>
            </a:pPr>
            <a:r>
              <a:rPr lang="en"/>
              <a:t>Gunakan Operator KECUALI untuk mengembalikan hanya baris yang ditemukan di query kiri. Ini mengembalikan baris unik dari query kiri yang tidak ada di hasil Query yang benar. query ini berguna saat Anda ingin menemukan baris yang ada di satu kumpulan tetapi tidak di kumpulan lainnya. Misalnya, untuk membuat daftar semua vendor yang bukan pelanggan Anda bisa menulis:</a:t>
            </a:r>
            <a:endParaRPr/>
          </a:p>
          <a:p>
            <a:pPr indent="0" lvl="0" marL="0" rtl="0" algn="just">
              <a:lnSpc>
                <a:spcPct val="115000"/>
              </a:lnSpc>
              <a:spcBef>
                <a:spcPts val="1200"/>
              </a:spcBef>
              <a:spcAft>
                <a:spcPts val="1200"/>
              </a:spcAft>
              <a:buSzPts val="1200"/>
              <a:buNone/>
            </a:pPr>
            <a:r>
              <a:t/>
            </a:r>
            <a:endParaRPr/>
          </a:p>
        </p:txBody>
      </p:sp>
      <p:pic>
        <p:nvPicPr>
          <p:cNvPr id="183" name="Google Shape;183;p31"/>
          <p:cNvPicPr preferRelativeResize="0"/>
          <p:nvPr/>
        </p:nvPicPr>
        <p:blipFill rotWithShape="1">
          <a:blip r:embed="rId3">
            <a:alphaModFix/>
          </a:blip>
          <a:srcRect b="0" l="0" r="0" t="0"/>
          <a:stretch/>
        </p:blipFill>
        <p:spPr>
          <a:xfrm>
            <a:off x="3785450" y="555600"/>
            <a:ext cx="4029075" cy="2200275"/>
          </a:xfrm>
          <a:prstGeom prst="rect">
            <a:avLst/>
          </a:prstGeom>
          <a:noFill/>
          <a:ln>
            <a:noFill/>
          </a:ln>
        </p:spPr>
      </p:pic>
      <p:pic>
        <p:nvPicPr>
          <p:cNvPr id="184" name="Google Shape;184;p31"/>
          <p:cNvPicPr preferRelativeResize="0"/>
          <p:nvPr/>
        </p:nvPicPr>
        <p:blipFill rotWithShape="1">
          <a:blip r:embed="rId4">
            <a:alphaModFix/>
          </a:blip>
          <a:srcRect b="0" l="0" r="0" t="0"/>
          <a:stretch/>
        </p:blipFill>
        <p:spPr>
          <a:xfrm>
            <a:off x="6076650" y="2927175"/>
            <a:ext cx="1564575" cy="1940550"/>
          </a:xfrm>
          <a:prstGeom prst="rect">
            <a:avLst/>
          </a:prstGeom>
          <a:noFill/>
          <a:ln>
            <a:noFill/>
          </a:ln>
        </p:spPr>
      </p:pic>
      <p:sp>
        <p:nvSpPr>
          <p:cNvPr id="185" name="Google Shape;185;p31"/>
          <p:cNvSpPr txBox="1"/>
          <p:nvPr/>
        </p:nvSpPr>
        <p:spPr>
          <a:xfrm>
            <a:off x="7641225" y="2927175"/>
            <a:ext cx="1224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Arial"/>
                <a:ea typeface="Arial"/>
                <a:cs typeface="Arial"/>
                <a:sym typeface="Arial"/>
              </a:rPr>
              <a:t>OUTER JOIN</a:t>
            </a:r>
            <a:endParaRPr b="1" i="0" sz="1400" u="none" cap="none" strike="noStrike">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SQL Join</a:t>
            </a:r>
            <a:endParaRPr/>
          </a:p>
        </p:txBody>
      </p:sp>
      <p:sp>
        <p:nvSpPr>
          <p:cNvPr id="61" name="Google Shape;61;p14"/>
          <p:cNvSpPr txBox="1"/>
          <p:nvPr>
            <p:ph idx="1" type="body"/>
          </p:nvPr>
        </p:nvSpPr>
        <p:spPr>
          <a:xfrm>
            <a:off x="311700" y="1389600"/>
            <a:ext cx="84255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200"/>
              <a:buNone/>
            </a:pPr>
            <a:r>
              <a:rPr lang="en">
                <a:solidFill>
                  <a:srgbClr val="000000"/>
                </a:solidFill>
                <a:latin typeface="Georgia"/>
                <a:ea typeface="Georgia"/>
                <a:cs typeface="Georgia"/>
                <a:sym typeface="Georgia"/>
              </a:rPr>
              <a:t>Join adalah cara untuk menghubungkan data yang diambil dari tabel-tabel melalui sebuah kolom yang menghubungkan mereka. Misal, pembaca mungkin ingin menghubungkan tabel alamat dengan tabel nomor telepon berdasarkan nama seseorang (contoh: "Berikan saya alamat dan nomor telepon seseorang yang bernama John Smith."). </a:t>
            </a:r>
            <a:r>
              <a:rPr b="1" lang="en">
                <a:solidFill>
                  <a:srgbClr val="000000"/>
                </a:solidFill>
                <a:latin typeface="Georgia"/>
                <a:ea typeface="Georgia"/>
                <a:cs typeface="Georgia"/>
                <a:sym typeface="Georgia"/>
              </a:rPr>
              <a:t>Join</a:t>
            </a:r>
            <a:r>
              <a:rPr lang="en">
                <a:solidFill>
                  <a:srgbClr val="000000"/>
                </a:solidFill>
                <a:latin typeface="Georgia"/>
                <a:ea typeface="Georgia"/>
                <a:cs typeface="Georgia"/>
                <a:sym typeface="Georgia"/>
              </a:rPr>
              <a:t> memperbolehkan kita untuk mengambil data dari beberapa tabel melalui satu </a:t>
            </a:r>
            <a:r>
              <a:rPr i="1" lang="en">
                <a:solidFill>
                  <a:srgbClr val="000000"/>
                </a:solidFill>
                <a:latin typeface="Georgia"/>
                <a:ea typeface="Georgia"/>
                <a:cs typeface="Georgia"/>
                <a:sym typeface="Georgia"/>
              </a:rPr>
              <a:t>query</a:t>
            </a:r>
            <a:r>
              <a:rPr lang="en">
                <a:solidFill>
                  <a:srgbClr val="000000"/>
                </a:solidFill>
                <a:latin typeface="Georgia"/>
                <a:ea typeface="Georgia"/>
                <a:cs typeface="Georgia"/>
                <a:sym typeface="Georgia"/>
              </a:rPr>
              <a:t>. Hanya menggunakan sebuah tabel artinya kita hanya dapat menyimpan/memperoleh data yang terbatas atau justru menyimpan/memperoleh data yang terlalu banyak sehingga tabelnya menjadi kurang baik. </a:t>
            </a:r>
            <a:r>
              <a:rPr b="1" lang="en">
                <a:solidFill>
                  <a:srgbClr val="000000"/>
                </a:solidFill>
                <a:latin typeface="Georgia"/>
                <a:ea typeface="Georgia"/>
                <a:cs typeface="Georgia"/>
                <a:sym typeface="Georgia"/>
              </a:rPr>
              <a:t>Join</a:t>
            </a:r>
            <a:r>
              <a:rPr lang="en">
                <a:solidFill>
                  <a:srgbClr val="000000"/>
                </a:solidFill>
                <a:latin typeface="Georgia"/>
                <a:ea typeface="Georgia"/>
                <a:cs typeface="Georgia"/>
                <a:sym typeface="Georgia"/>
              </a:rPr>
              <a:t> menghubungkan satu tabel dengan tabel yang lain (inilah yang dimaksud dengan </a:t>
            </a:r>
            <a:r>
              <a:rPr i="1" lang="en">
                <a:solidFill>
                  <a:srgbClr val="000000"/>
                </a:solidFill>
                <a:latin typeface="Georgia"/>
                <a:ea typeface="Georgia"/>
                <a:cs typeface="Georgia"/>
                <a:sym typeface="Georgia"/>
              </a:rPr>
              <a:t>relational</a:t>
            </a:r>
            <a:r>
              <a:rPr lang="en">
                <a:solidFill>
                  <a:srgbClr val="000000"/>
                </a:solidFill>
                <a:latin typeface="Georgia"/>
                <a:ea typeface="Georgia"/>
                <a:cs typeface="Georgia"/>
                <a:sym typeface="Georgia"/>
              </a:rPr>
              <a:t> dari istilah </a:t>
            </a:r>
            <a:r>
              <a:rPr i="1" lang="en">
                <a:solidFill>
                  <a:srgbClr val="000000"/>
                </a:solidFill>
                <a:latin typeface="Georgia"/>
                <a:ea typeface="Georgia"/>
                <a:cs typeface="Georgia"/>
                <a:sym typeface="Georgia"/>
              </a:rPr>
              <a:t>relational database</a:t>
            </a:r>
            <a:r>
              <a:rPr lang="en">
                <a:solidFill>
                  <a:srgbClr val="000000"/>
                </a:solidFill>
                <a:latin typeface="Georgia"/>
                <a:ea typeface="Georgia"/>
                <a:cs typeface="Georgia"/>
                <a:sym typeface="Georgia"/>
              </a:rPr>
              <a:t>).</a:t>
            </a:r>
            <a:endParaRPr>
              <a:solidFill>
                <a:srgbClr val="000000"/>
              </a:solidFill>
              <a:latin typeface="Georgia"/>
              <a:ea typeface="Georgia"/>
              <a:cs typeface="Georgia"/>
              <a:sym typeface="Georgia"/>
            </a:endParaRPr>
          </a:p>
        </p:txBody>
      </p:sp>
      <p:pic>
        <p:nvPicPr>
          <p:cNvPr id="62" name="Google Shape;62;p14"/>
          <p:cNvPicPr preferRelativeResize="0"/>
          <p:nvPr/>
        </p:nvPicPr>
        <p:blipFill rotWithShape="1">
          <a:blip r:embed="rId3">
            <a:alphaModFix/>
          </a:blip>
          <a:srcRect b="0" l="0" r="0" t="16429"/>
          <a:stretch/>
        </p:blipFill>
        <p:spPr>
          <a:xfrm>
            <a:off x="419175" y="3255623"/>
            <a:ext cx="8210550" cy="1313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
              <a:t>Pipeline</a:t>
            </a:r>
            <a:endParaRPr b="1"/>
          </a:p>
        </p:txBody>
      </p:sp>
      <p:sp>
        <p:nvSpPr>
          <p:cNvPr id="191" name="Google Shape;191;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200"/>
              <a:buNone/>
            </a:pPr>
            <a:r>
              <a:rPr lang="en">
                <a:latin typeface="Georgia"/>
                <a:ea typeface="Georgia"/>
                <a:cs typeface="Georgia"/>
                <a:sym typeface="Georgia"/>
              </a:rPr>
              <a:t>Pipeline SQL adalah proses yang menggabungkan beberapa resep berurutan (masing-masing menggunakan mesin SQL yang sama) dalam alur kerja DSS. Resep gabungan ini, yang bisa berupa resep visual dan "kueri SQL", kemudian dapat dijalankan sebagai aktivitas pekerjaan tunggal. Penggunaan pipeline SQL sangat meningkatkan performa dengan menghindari penulisan dan pembacaan yang tidak perlu dari intermediate dataset. </a:t>
            </a:r>
            <a:endParaRPr>
              <a:latin typeface="Georgia"/>
              <a:ea typeface="Georgia"/>
              <a:cs typeface="Georgia"/>
              <a:sym typeface="Georgia"/>
            </a:endParaRPr>
          </a:p>
        </p:txBody>
      </p:sp>
      <p:pic>
        <p:nvPicPr>
          <p:cNvPr id="192" name="Google Shape;192;p32"/>
          <p:cNvPicPr preferRelativeResize="0"/>
          <p:nvPr/>
        </p:nvPicPr>
        <p:blipFill rotWithShape="1">
          <a:blip r:embed="rId3">
            <a:alphaModFix/>
          </a:blip>
          <a:srcRect b="0" l="0" r="0" t="0"/>
          <a:stretch/>
        </p:blipFill>
        <p:spPr>
          <a:xfrm>
            <a:off x="3331350" y="1311300"/>
            <a:ext cx="5326800" cy="2197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01825" y="111350"/>
            <a:ext cx="57699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
              <a:t>Analysis &amp; Reporting</a:t>
            </a:r>
            <a:endParaRPr b="1"/>
          </a:p>
        </p:txBody>
      </p:sp>
      <p:sp>
        <p:nvSpPr>
          <p:cNvPr id="198" name="Google Shape;198;p33"/>
          <p:cNvSpPr txBox="1"/>
          <p:nvPr>
            <p:ph idx="1" type="body"/>
          </p:nvPr>
        </p:nvSpPr>
        <p:spPr>
          <a:xfrm>
            <a:off x="301825" y="945350"/>
            <a:ext cx="77640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200"/>
              <a:buNone/>
            </a:pPr>
            <a:r>
              <a:rPr lang="en">
                <a:solidFill>
                  <a:srgbClr val="1C1C1C"/>
                </a:solidFill>
                <a:highlight>
                  <a:srgbClr val="FFFFFF"/>
                </a:highlight>
                <a:latin typeface="Georgia"/>
                <a:ea typeface="Georgia"/>
                <a:cs typeface="Georgia"/>
                <a:sym typeface="Georgia"/>
              </a:rPr>
              <a:t>Memahami perbedaan antara pelaporan dan analisis data akan membantu Anda menghindari kesalahan data serupa pada bisnis Anda. Pelaporan menggunakan data untuk melacak kinerja bisnis Anda, sedangkan analisis menggunakan data untuk menjawab pertanyaan strategis tentang bisnis Anda. Meskipun mereka berbeda, pelaporan dan analisis saling mengandalkan. Pelaporan menjelaskan pertanyaan apa yang harus diajukan, dan sebuah analisis mencoba menjawab pertanyaan tersebut.</a:t>
            </a:r>
            <a:endParaRPr>
              <a:latin typeface="Georgia"/>
              <a:ea typeface="Georgia"/>
              <a:cs typeface="Georgia"/>
              <a:sym typeface="Georgia"/>
            </a:endParaRPr>
          </a:p>
        </p:txBody>
      </p:sp>
      <p:pic>
        <p:nvPicPr>
          <p:cNvPr id="199" name="Google Shape;199;p33"/>
          <p:cNvPicPr preferRelativeResize="0"/>
          <p:nvPr/>
        </p:nvPicPr>
        <p:blipFill rotWithShape="1">
          <a:blip r:embed="rId3">
            <a:alphaModFix/>
          </a:blip>
          <a:srcRect b="0" l="0" r="0" t="0"/>
          <a:stretch/>
        </p:blipFill>
        <p:spPr>
          <a:xfrm>
            <a:off x="749000" y="2491488"/>
            <a:ext cx="7448550" cy="2047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Reporting</a:t>
            </a:r>
            <a:endParaRPr b="1"/>
          </a:p>
        </p:txBody>
      </p:sp>
      <p:sp>
        <p:nvSpPr>
          <p:cNvPr id="205" name="Google Shape;205;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n" sz="1200">
                <a:solidFill>
                  <a:srgbClr val="1C1C1C"/>
                </a:solidFill>
                <a:highlight>
                  <a:srgbClr val="FFFFFF"/>
                </a:highlight>
                <a:latin typeface="Georgia"/>
                <a:ea typeface="Georgia"/>
                <a:cs typeface="Georgia"/>
                <a:sym typeface="Georgia"/>
              </a:rPr>
              <a:t>Pelaporan data adalah proses mengatur data ke dalam bagan dan tabel untuk melacak kinerja bisnis Anda. Data mentah ini membuat Anda tetap sadar akan </a:t>
            </a:r>
            <a:r>
              <a:rPr b="1" lang="en" sz="1200">
                <a:solidFill>
                  <a:srgbClr val="1C1C1C"/>
                </a:solidFill>
                <a:highlight>
                  <a:srgbClr val="FFFFFF"/>
                </a:highlight>
                <a:latin typeface="Georgia"/>
                <a:ea typeface="Georgia"/>
                <a:cs typeface="Georgia"/>
                <a:sym typeface="Georgia"/>
              </a:rPr>
              <a:t>apa yang terjadi dengan bisnis Anda</a:t>
            </a:r>
            <a:r>
              <a:rPr lang="en" sz="1200">
                <a:solidFill>
                  <a:srgbClr val="1C1C1C"/>
                </a:solidFill>
                <a:highlight>
                  <a:srgbClr val="FFFFFF"/>
                </a:highlight>
                <a:latin typeface="Georgia"/>
                <a:ea typeface="Georgia"/>
                <a:cs typeface="Georgia"/>
                <a:sym typeface="Georgia"/>
              </a:rPr>
              <a:t> . Ketika bisnis Anda tidak mencapai salah satu tujuannya, bagan pelaporan Anda akan mengingatkan Anda tentang masalah tersebut, yang mendorong Anda untuk menanggapinya.</a:t>
            </a:r>
            <a:endParaRPr sz="1200">
              <a:solidFill>
                <a:srgbClr val="1C1C1C"/>
              </a:solidFill>
              <a:highlight>
                <a:srgbClr val="FFFFFF"/>
              </a:highlight>
              <a:latin typeface="Georgia"/>
              <a:ea typeface="Georgia"/>
              <a:cs typeface="Georgia"/>
              <a:sym typeface="Georgia"/>
            </a:endParaRPr>
          </a:p>
          <a:p>
            <a:pPr indent="0" lvl="0" marL="0" rtl="0" algn="just">
              <a:lnSpc>
                <a:spcPct val="115000"/>
              </a:lnSpc>
              <a:spcBef>
                <a:spcPts val="800"/>
              </a:spcBef>
              <a:spcAft>
                <a:spcPts val="0"/>
              </a:spcAft>
              <a:buClr>
                <a:schemeClr val="dk1"/>
              </a:buClr>
              <a:buSzPts val="1100"/>
              <a:buFont typeface="Arial"/>
              <a:buNone/>
            </a:pPr>
            <a:r>
              <a:rPr lang="en" sz="1200">
                <a:solidFill>
                  <a:srgbClr val="1C1C1C"/>
                </a:solidFill>
                <a:highlight>
                  <a:srgbClr val="FFFFFF"/>
                </a:highlight>
                <a:latin typeface="Georgia"/>
                <a:ea typeface="Georgia"/>
                <a:cs typeface="Georgia"/>
                <a:sym typeface="Georgia"/>
              </a:rPr>
              <a:t>Meskipun laporan adalah garis pertahanan pertama untuk kesehatan bisnis Anda, seringkali tidak mungkin untuk mengekstrak wawasan yang dapat membantu Anda memperbaiki masalah atau memanfaatkan peluang. Misalnya, laporan Kemenangan / Kerugian Penjualan ini memberi Anda indikasi kinerja penjualan individu, tetapi data tidak menjelaskan mengapa setiap perwakilan memiliki hasil yang berbeda.</a:t>
            </a:r>
            <a:endParaRPr sz="1200">
              <a:solidFill>
                <a:srgbClr val="1C1C1C"/>
              </a:solidFill>
              <a:highlight>
                <a:srgbClr val="FFFFFF"/>
              </a:highlight>
              <a:latin typeface="Georgia"/>
              <a:ea typeface="Georgia"/>
              <a:cs typeface="Georgia"/>
              <a:sym typeface="Georgia"/>
            </a:endParaRPr>
          </a:p>
          <a:p>
            <a:pPr indent="0" lvl="0" marL="0" rtl="0" algn="just">
              <a:lnSpc>
                <a:spcPct val="115000"/>
              </a:lnSpc>
              <a:spcBef>
                <a:spcPts val="800"/>
              </a:spcBef>
              <a:spcAft>
                <a:spcPts val="1200"/>
              </a:spcAft>
              <a:buSzPts val="1800"/>
              <a:buNone/>
            </a:pPr>
            <a:r>
              <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5"/>
          <p:cNvPicPr preferRelativeResize="0"/>
          <p:nvPr/>
        </p:nvPicPr>
        <p:blipFill rotWithShape="1">
          <a:blip r:embed="rId3">
            <a:alphaModFix/>
          </a:blip>
          <a:srcRect b="0" l="0" r="0" t="0"/>
          <a:stretch/>
        </p:blipFill>
        <p:spPr>
          <a:xfrm>
            <a:off x="152400" y="152400"/>
            <a:ext cx="6451599" cy="4838700"/>
          </a:xfrm>
          <a:prstGeom prst="rect">
            <a:avLst/>
          </a:prstGeom>
          <a:noFill/>
          <a:ln>
            <a:noFill/>
          </a:ln>
        </p:spPr>
      </p:pic>
      <p:sp>
        <p:nvSpPr>
          <p:cNvPr id="211" name="Google Shape;211;p35"/>
          <p:cNvSpPr txBox="1"/>
          <p:nvPr/>
        </p:nvSpPr>
        <p:spPr>
          <a:xfrm>
            <a:off x="6604000" y="434375"/>
            <a:ext cx="2270100" cy="3140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rgbClr val="1C1C1C"/>
                </a:solidFill>
                <a:highlight>
                  <a:srgbClr val="FFFFFF"/>
                </a:highlight>
                <a:latin typeface="Georgia"/>
                <a:ea typeface="Georgia"/>
                <a:cs typeface="Georgia"/>
                <a:sym typeface="Georgia"/>
              </a:rPr>
              <a:t>Jika Anda ingin memahami mengapa beberapa perwakilan berkinerja lebih baik daripada yang lain, laporan ini tidak dapat membantu Anda. Meskipun demikian, laporan tersebut melakukan tugasnya untuk membuat Anda mengetahui kinerja individu dan mendorong Anda untuk mengajukan pertanyaan. Untuk menemukan jawabannya, Anda perlu melakukan analisis lebih dalam terhadap data CRM Anda.</a:t>
            </a:r>
            <a:endParaRPr b="0" i="0" sz="1400" u="none" cap="none" strike="noStrike">
              <a:solidFill>
                <a:srgbClr val="000000"/>
              </a:solidFill>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Analysis Data</a:t>
            </a:r>
            <a:endParaRPr b="1"/>
          </a:p>
        </p:txBody>
      </p:sp>
      <p:sp>
        <p:nvSpPr>
          <p:cNvPr id="217" name="Google Shape;21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sz="1200">
                <a:solidFill>
                  <a:srgbClr val="1C1C1C"/>
                </a:solidFill>
                <a:highlight>
                  <a:srgbClr val="FFFFFF"/>
                </a:highlight>
                <a:latin typeface="Georgia"/>
                <a:ea typeface="Georgia"/>
                <a:cs typeface="Georgia"/>
                <a:sym typeface="Georgia"/>
              </a:rPr>
              <a:t>Analisis data adalah proses memeriksa data dengan tujuan menjawab pertanyaan bisnis yang mendukung pengambilan keputusan. Analisis dapat mengungkapkan wawasan yang kuat jika Anda dapat mengungkap </a:t>
            </a:r>
            <a:r>
              <a:rPr b="1" lang="en" sz="1200">
                <a:solidFill>
                  <a:srgbClr val="1C1C1C"/>
                </a:solidFill>
                <a:highlight>
                  <a:srgbClr val="FFFFFF"/>
                </a:highlight>
                <a:latin typeface="Georgia"/>
                <a:ea typeface="Georgia"/>
                <a:cs typeface="Georgia"/>
                <a:sym typeface="Georgia"/>
              </a:rPr>
              <a:t>mengapa sesuatu terjadi</a:t>
            </a:r>
            <a:r>
              <a:rPr lang="en" sz="1200">
                <a:solidFill>
                  <a:srgbClr val="1C1C1C"/>
                </a:solidFill>
                <a:highlight>
                  <a:srgbClr val="FFFFFF"/>
                </a:highlight>
                <a:latin typeface="Georgia"/>
                <a:ea typeface="Georgia"/>
                <a:cs typeface="Georgia"/>
                <a:sym typeface="Georgia"/>
              </a:rPr>
              <a:t> dan </a:t>
            </a:r>
            <a:r>
              <a:rPr b="1" lang="en" sz="1200">
                <a:solidFill>
                  <a:srgbClr val="1C1C1C"/>
                </a:solidFill>
                <a:highlight>
                  <a:srgbClr val="FFFFFF"/>
                </a:highlight>
                <a:latin typeface="Georgia"/>
                <a:ea typeface="Georgia"/>
                <a:cs typeface="Georgia"/>
                <a:sym typeface="Georgia"/>
              </a:rPr>
              <a:t>apa yang dapat Anda lakukan </a:t>
            </a:r>
            <a:r>
              <a:rPr b="1" i="1" lang="en" sz="1200">
                <a:solidFill>
                  <a:srgbClr val="1C1C1C"/>
                </a:solidFill>
                <a:highlight>
                  <a:srgbClr val="FFFFFF"/>
                </a:highlight>
                <a:latin typeface="Georgia"/>
                <a:ea typeface="Georgia"/>
                <a:cs typeface="Georgia"/>
                <a:sym typeface="Georgia"/>
              </a:rPr>
              <a:t>.</a:t>
            </a:r>
            <a:endParaRPr b="1" i="1" sz="1200">
              <a:solidFill>
                <a:srgbClr val="1C1C1C"/>
              </a:solidFill>
              <a:highlight>
                <a:srgbClr val="FFFFFF"/>
              </a:highlight>
              <a:latin typeface="Georgia"/>
              <a:ea typeface="Georgia"/>
              <a:cs typeface="Georgia"/>
              <a:sym typeface="Georgia"/>
            </a:endParaRPr>
          </a:p>
          <a:p>
            <a:pPr indent="0" lvl="0" marL="0" rtl="0" algn="just">
              <a:lnSpc>
                <a:spcPct val="115000"/>
              </a:lnSpc>
              <a:spcBef>
                <a:spcPts val="1200"/>
              </a:spcBef>
              <a:spcAft>
                <a:spcPts val="0"/>
              </a:spcAft>
              <a:buClr>
                <a:schemeClr val="dk1"/>
              </a:buClr>
              <a:buSzPts val="1100"/>
              <a:buFont typeface="Arial"/>
              <a:buNone/>
            </a:pPr>
            <a:r>
              <a:rPr lang="en" sz="1200">
                <a:solidFill>
                  <a:srgbClr val="1C1C1C"/>
                </a:solidFill>
                <a:highlight>
                  <a:srgbClr val="FFFFFF"/>
                </a:highlight>
                <a:latin typeface="Georgia"/>
                <a:ea typeface="Georgia"/>
                <a:cs typeface="Georgia"/>
                <a:sym typeface="Georgia"/>
              </a:rPr>
              <a:t>Berikut tiga langkah utama untuk membangun analisis yang membantu mengungkap wawasan:</a:t>
            </a:r>
            <a:endParaRPr sz="1200">
              <a:solidFill>
                <a:srgbClr val="1C1C1C"/>
              </a:solidFill>
              <a:highlight>
                <a:srgbClr val="FFFFFF"/>
              </a:highlight>
              <a:latin typeface="Georgia"/>
              <a:ea typeface="Georgia"/>
              <a:cs typeface="Georgia"/>
              <a:sym typeface="Georgia"/>
            </a:endParaRPr>
          </a:p>
          <a:p>
            <a:pPr indent="0" lvl="0" marL="0" rtl="0" algn="just">
              <a:lnSpc>
                <a:spcPct val="115000"/>
              </a:lnSpc>
              <a:spcBef>
                <a:spcPts val="800"/>
              </a:spcBef>
              <a:spcAft>
                <a:spcPts val="0"/>
              </a:spcAft>
              <a:buClr>
                <a:schemeClr val="dk1"/>
              </a:buClr>
              <a:buSzPts val="1100"/>
              <a:buFont typeface="Arial"/>
              <a:buNone/>
            </a:pPr>
            <a:r>
              <a:rPr b="1" lang="en" sz="1200">
                <a:solidFill>
                  <a:srgbClr val="1C1C1C"/>
                </a:solidFill>
                <a:highlight>
                  <a:srgbClr val="FFFFFF"/>
                </a:highlight>
                <a:latin typeface="Georgia"/>
                <a:ea typeface="Georgia"/>
                <a:cs typeface="Georgia"/>
                <a:sym typeface="Georgia"/>
              </a:rPr>
              <a:t>1. Mulailah Dengan Pertanyaan Khusus. </a:t>
            </a:r>
            <a:r>
              <a:rPr lang="en" sz="1200">
                <a:solidFill>
                  <a:srgbClr val="1C1C1C"/>
                </a:solidFill>
                <a:highlight>
                  <a:srgbClr val="FFFFFF"/>
                </a:highlight>
                <a:latin typeface="Georgia"/>
                <a:ea typeface="Georgia"/>
                <a:cs typeface="Georgia"/>
                <a:sym typeface="Georgia"/>
              </a:rPr>
              <a:t>Sebelum Anda menggali data Anda, tulis pertanyaan apa yang perlu dijawab untuk mencapai tujuan Anda. Semakin banyak pertanyaan yang diajukan, semakin berharga dan dapat ditindaklanjuti jawabannya.</a:t>
            </a:r>
            <a:endParaRPr sz="1200">
              <a:solidFill>
                <a:srgbClr val="1C1C1C"/>
              </a:solidFill>
              <a:highlight>
                <a:srgbClr val="FFFFFF"/>
              </a:highlight>
              <a:latin typeface="Georgia"/>
              <a:ea typeface="Georgia"/>
              <a:cs typeface="Georgia"/>
              <a:sym typeface="Georgia"/>
            </a:endParaRPr>
          </a:p>
          <a:p>
            <a:pPr indent="0" lvl="0" marL="0" rtl="0" algn="just">
              <a:lnSpc>
                <a:spcPct val="115000"/>
              </a:lnSpc>
              <a:spcBef>
                <a:spcPts val="800"/>
              </a:spcBef>
              <a:spcAft>
                <a:spcPts val="0"/>
              </a:spcAft>
              <a:buSzPts val="1800"/>
              <a:buNone/>
            </a:pPr>
            <a:r>
              <a:rPr b="1" lang="en" sz="1200">
                <a:solidFill>
                  <a:srgbClr val="1C1C1C"/>
                </a:solidFill>
                <a:highlight>
                  <a:srgbClr val="FFFFFF"/>
                </a:highlight>
                <a:latin typeface="Georgia"/>
                <a:ea typeface="Georgia"/>
                <a:cs typeface="Georgia"/>
                <a:sym typeface="Georgia"/>
              </a:rPr>
              <a:t>2. Identifikasi Sumber Data. </a:t>
            </a:r>
            <a:r>
              <a:rPr lang="en" sz="1200">
                <a:solidFill>
                  <a:srgbClr val="1C1C1C"/>
                </a:solidFill>
                <a:highlight>
                  <a:srgbClr val="FFFFFF"/>
                </a:highlight>
                <a:latin typeface="Georgia"/>
                <a:ea typeface="Georgia"/>
                <a:cs typeface="Georgia"/>
                <a:sym typeface="Georgia"/>
              </a:rPr>
              <a:t>Saat Anda memulai dengan pertanyaan terperinci, Anda dapat menunjukkan dengan tepat data yang diperlukan untuk merumuskan jawaban dari pertanyaan itu. </a:t>
            </a:r>
            <a:endParaRPr sz="1200">
              <a:solidFill>
                <a:srgbClr val="1C1C1C"/>
              </a:solidFill>
              <a:highlight>
                <a:srgbClr val="FFFFFF"/>
              </a:highlight>
              <a:latin typeface="Georgia"/>
              <a:ea typeface="Georgia"/>
              <a:cs typeface="Georgia"/>
              <a:sym typeface="Georgia"/>
            </a:endParaRPr>
          </a:p>
          <a:p>
            <a:pPr indent="0" lvl="0" marL="0" rtl="0" algn="just">
              <a:lnSpc>
                <a:spcPct val="115000"/>
              </a:lnSpc>
              <a:spcBef>
                <a:spcPts val="1200"/>
              </a:spcBef>
              <a:spcAft>
                <a:spcPts val="1200"/>
              </a:spcAft>
              <a:buSzPts val="1800"/>
              <a:buNone/>
            </a:pPr>
            <a:r>
              <a:rPr b="1" lang="en" sz="1200">
                <a:solidFill>
                  <a:srgbClr val="1C1C1C"/>
                </a:solidFill>
                <a:highlight>
                  <a:srgbClr val="FFFFFF"/>
                </a:highlight>
                <a:latin typeface="Georgia"/>
                <a:ea typeface="Georgia"/>
                <a:cs typeface="Georgia"/>
                <a:sym typeface="Georgia"/>
              </a:rPr>
              <a:t>3. Menafsirkan Hasil. </a:t>
            </a:r>
            <a:r>
              <a:rPr lang="en" sz="1200">
                <a:solidFill>
                  <a:srgbClr val="1C1C1C"/>
                </a:solidFill>
                <a:highlight>
                  <a:srgbClr val="FFFFFF"/>
                </a:highlight>
                <a:latin typeface="Georgia"/>
                <a:ea typeface="Georgia"/>
                <a:cs typeface="Georgia"/>
                <a:sym typeface="Georgia"/>
              </a:rPr>
              <a:t>Analisis data masih mengharuskan Anda membuat kesimpulan tentang temuan Anda. Ketika Anda menemukan fakta atau pola yang menarik dan menempatkannya dalam konteks pertanyaan bisnis Anda, Anda akan ingin menguji kesimpulan Anda dengan bertanya pada diri sendiri,</a:t>
            </a:r>
            <a:endParaRPr sz="1200">
              <a:solidFill>
                <a:srgbClr val="1C1C1C"/>
              </a:solidFill>
              <a:highlight>
                <a:srgbClr val="FFFFFF"/>
              </a:highlight>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Contoh : Laporan Rasio Menang &amp; Rugi</a:t>
            </a:r>
            <a:endParaRPr/>
          </a:p>
        </p:txBody>
      </p:sp>
      <p:sp>
        <p:nvSpPr>
          <p:cNvPr id="223" name="Google Shape;223;p37"/>
          <p:cNvSpPr txBox="1"/>
          <p:nvPr>
            <p:ph idx="1" type="body"/>
          </p:nvPr>
        </p:nvSpPr>
        <p:spPr>
          <a:xfrm>
            <a:off x="5834800" y="1152475"/>
            <a:ext cx="2997600" cy="36363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just">
              <a:lnSpc>
                <a:spcPct val="115000"/>
              </a:lnSpc>
              <a:spcBef>
                <a:spcPts val="0"/>
              </a:spcBef>
              <a:spcAft>
                <a:spcPts val="0"/>
              </a:spcAft>
              <a:buSzPct val="176470"/>
              <a:buNone/>
            </a:pPr>
            <a:r>
              <a:rPr lang="en" sz="1200">
                <a:solidFill>
                  <a:srgbClr val="1C1C1C"/>
                </a:solidFill>
                <a:highlight>
                  <a:srgbClr val="FFFFFF"/>
                </a:highlight>
              </a:rPr>
              <a:t>Atribut</a:t>
            </a:r>
            <a:endParaRPr sz="1200">
              <a:solidFill>
                <a:srgbClr val="1C1C1C"/>
              </a:solidFill>
              <a:highlight>
                <a:srgbClr val="FFFFFF"/>
              </a:highlight>
            </a:endParaRPr>
          </a:p>
          <a:p>
            <a:pPr indent="-293370" lvl="0" marL="457200" rtl="0" algn="just">
              <a:lnSpc>
                <a:spcPct val="115000"/>
              </a:lnSpc>
              <a:spcBef>
                <a:spcPts val="800"/>
              </a:spcBef>
              <a:spcAft>
                <a:spcPts val="0"/>
              </a:spcAft>
              <a:buClr>
                <a:srgbClr val="1C1C1C"/>
              </a:buClr>
              <a:buSzPct val="100000"/>
              <a:buChar char="●"/>
            </a:pPr>
            <a:r>
              <a:rPr lang="en" sz="1200">
                <a:solidFill>
                  <a:srgbClr val="1C1C1C"/>
                </a:solidFill>
                <a:highlight>
                  <a:srgbClr val="FFFFFF"/>
                </a:highlight>
              </a:rPr>
              <a:t>Sales Owner</a:t>
            </a:r>
            <a:endParaRPr sz="1200">
              <a:solidFill>
                <a:srgbClr val="1C1C1C"/>
              </a:solidFill>
              <a:highlight>
                <a:srgbClr val="FFFFFF"/>
              </a:highlight>
            </a:endParaRPr>
          </a:p>
          <a:p>
            <a:pPr indent="-293370" lvl="0" marL="457200" rtl="0" algn="just">
              <a:lnSpc>
                <a:spcPct val="115000"/>
              </a:lnSpc>
              <a:spcBef>
                <a:spcPts val="0"/>
              </a:spcBef>
              <a:spcAft>
                <a:spcPts val="0"/>
              </a:spcAft>
              <a:buClr>
                <a:srgbClr val="1C1C1C"/>
              </a:buClr>
              <a:buSzPct val="100000"/>
              <a:buChar char="●"/>
            </a:pPr>
            <a:r>
              <a:rPr lang="en" sz="1200">
                <a:solidFill>
                  <a:srgbClr val="1C1C1C"/>
                </a:solidFill>
                <a:highlight>
                  <a:srgbClr val="FFFFFF"/>
                </a:highlight>
              </a:rPr>
              <a:t>Menang / Kalah</a:t>
            </a:r>
            <a:endParaRPr sz="1200">
              <a:solidFill>
                <a:srgbClr val="1C1C1C"/>
              </a:solidFill>
              <a:highlight>
                <a:srgbClr val="FFFFFF"/>
              </a:highlight>
            </a:endParaRPr>
          </a:p>
          <a:p>
            <a:pPr indent="0" lvl="0" marL="0" rtl="0" algn="just">
              <a:lnSpc>
                <a:spcPct val="115000"/>
              </a:lnSpc>
              <a:spcBef>
                <a:spcPts val="800"/>
              </a:spcBef>
              <a:spcAft>
                <a:spcPts val="0"/>
              </a:spcAft>
              <a:buClr>
                <a:schemeClr val="dk1"/>
              </a:buClr>
              <a:buSzPct val="91666"/>
              <a:buFont typeface="Arial"/>
              <a:buNone/>
            </a:pPr>
            <a:r>
              <a:rPr lang="en" sz="1200">
                <a:solidFill>
                  <a:srgbClr val="1C1C1C"/>
                </a:solidFill>
                <a:highlight>
                  <a:srgbClr val="FFFFFF"/>
                </a:highlight>
              </a:rPr>
              <a:t>Laporan ini menyoroti berapa banyak kesepakatan yang telah dimenangkan atau dikalahkan untuk setiap perwakilan penjualan. Sebagai kepala penjualan, Anda memerlukan data kinerja ini untuk mengevaluasi tim Anda, tetapi Anda juga ingin mempelajari bagaimana Anda dapat membantu meningkatkan kinerja yang lebih rendah.</a:t>
            </a:r>
            <a:endParaRPr sz="1200">
              <a:solidFill>
                <a:srgbClr val="1C1C1C"/>
              </a:solidFill>
              <a:highlight>
                <a:srgbClr val="FFFFFF"/>
              </a:highlight>
            </a:endParaRPr>
          </a:p>
          <a:p>
            <a:pPr indent="0" lvl="0" marL="0" rtl="0" algn="just">
              <a:lnSpc>
                <a:spcPct val="115000"/>
              </a:lnSpc>
              <a:spcBef>
                <a:spcPts val="800"/>
              </a:spcBef>
              <a:spcAft>
                <a:spcPts val="0"/>
              </a:spcAft>
              <a:buClr>
                <a:schemeClr val="dk1"/>
              </a:buClr>
              <a:buSzPct val="91666"/>
              <a:buFont typeface="Arial"/>
              <a:buNone/>
            </a:pPr>
            <a:r>
              <a:rPr lang="en" sz="1200">
                <a:solidFill>
                  <a:srgbClr val="1C1C1C"/>
                </a:solidFill>
                <a:highlight>
                  <a:srgbClr val="FFFFFF"/>
                </a:highlight>
              </a:rPr>
              <a:t>Mungkin pertanyaan pertama Anda berdasarkan laporan ini adalah, "Bagaimana perwakilan berperforma tinggi mengalokasikan waktu mereka dalam proses dibandingkan dengan yang berkinerja lebih rendah?"</a:t>
            </a:r>
            <a:endParaRPr sz="1200">
              <a:solidFill>
                <a:srgbClr val="1C1C1C"/>
              </a:solidFill>
              <a:highlight>
                <a:srgbClr val="FFFFFF"/>
              </a:highlight>
            </a:endParaRPr>
          </a:p>
          <a:p>
            <a:pPr indent="0" lvl="0" marL="0" rtl="0" algn="just">
              <a:lnSpc>
                <a:spcPct val="115000"/>
              </a:lnSpc>
              <a:spcBef>
                <a:spcPts val="800"/>
              </a:spcBef>
              <a:spcAft>
                <a:spcPts val="1200"/>
              </a:spcAft>
              <a:buSzPct val="117647"/>
              <a:buNone/>
            </a:pPr>
            <a:r>
              <a:t/>
            </a:r>
            <a:endParaRPr/>
          </a:p>
        </p:txBody>
      </p:sp>
      <p:pic>
        <p:nvPicPr>
          <p:cNvPr id="224" name="Google Shape;224;p37"/>
          <p:cNvPicPr preferRelativeResize="0"/>
          <p:nvPr/>
        </p:nvPicPr>
        <p:blipFill rotWithShape="1">
          <a:blip r:embed="rId3">
            <a:alphaModFix/>
          </a:blip>
          <a:srcRect b="0" l="0" r="0" t="0"/>
          <a:stretch/>
        </p:blipFill>
        <p:spPr>
          <a:xfrm>
            <a:off x="363075" y="1152475"/>
            <a:ext cx="5145925" cy="385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Analisis : </a:t>
            </a:r>
            <a:endParaRPr/>
          </a:p>
        </p:txBody>
      </p:sp>
      <p:sp>
        <p:nvSpPr>
          <p:cNvPr id="230" name="Google Shape;230;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200"/>
              <a:buNone/>
            </a:pPr>
            <a:r>
              <a:rPr lang="en">
                <a:latin typeface="Georgia"/>
                <a:ea typeface="Georgia"/>
                <a:cs typeface="Georgia"/>
                <a:sym typeface="Georgia"/>
              </a:rPr>
              <a:t>Atribut :</a:t>
            </a:r>
            <a:endParaRPr>
              <a:latin typeface="Georgia"/>
              <a:ea typeface="Georgia"/>
              <a:cs typeface="Georgia"/>
              <a:sym typeface="Georgia"/>
            </a:endParaRPr>
          </a:p>
          <a:p>
            <a:pPr indent="0" lvl="0" marL="0" rtl="0" algn="just">
              <a:lnSpc>
                <a:spcPct val="115000"/>
              </a:lnSpc>
              <a:spcBef>
                <a:spcPts val="1200"/>
              </a:spcBef>
              <a:spcAft>
                <a:spcPts val="1200"/>
              </a:spcAft>
              <a:buSzPts val="1200"/>
              <a:buNone/>
            </a:pPr>
            <a:r>
              <a:rPr lang="en">
                <a:latin typeface="Georgia"/>
                <a:ea typeface="Georgia"/>
                <a:cs typeface="Georgia"/>
                <a:sym typeface="Georgia"/>
              </a:rPr>
              <a:t>Pertanyaan : </a:t>
            </a:r>
            <a:endParaRPr>
              <a:latin typeface="Georgia"/>
              <a:ea typeface="Georgia"/>
              <a:cs typeface="Georgia"/>
              <a:sym typeface="Georgia"/>
            </a:endParaRPr>
          </a:p>
        </p:txBody>
      </p:sp>
      <p:pic>
        <p:nvPicPr>
          <p:cNvPr id="231" name="Google Shape;231;p38"/>
          <p:cNvPicPr preferRelativeResize="0"/>
          <p:nvPr/>
        </p:nvPicPr>
        <p:blipFill rotWithShape="1">
          <a:blip r:embed="rId3">
            <a:alphaModFix/>
          </a:blip>
          <a:srcRect b="0" l="0" r="0" t="0"/>
          <a:stretch/>
        </p:blipFill>
        <p:spPr>
          <a:xfrm>
            <a:off x="3272100" y="407613"/>
            <a:ext cx="5719501" cy="432827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Analisis :</a:t>
            </a:r>
            <a:endParaRPr/>
          </a:p>
        </p:txBody>
      </p:sp>
      <p:sp>
        <p:nvSpPr>
          <p:cNvPr id="237" name="Google Shape;237;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200"/>
              <a:buNone/>
            </a:pPr>
            <a:r>
              <a:rPr lang="en">
                <a:latin typeface="Georgia"/>
                <a:ea typeface="Georgia"/>
                <a:cs typeface="Georgia"/>
                <a:sym typeface="Georgia"/>
              </a:rPr>
              <a:t>Atribut :</a:t>
            </a:r>
            <a:endParaRPr>
              <a:latin typeface="Georgia"/>
              <a:ea typeface="Georgia"/>
              <a:cs typeface="Georgia"/>
              <a:sym typeface="Georgia"/>
            </a:endParaRPr>
          </a:p>
          <a:p>
            <a:pPr indent="0" lvl="0" marL="0" rtl="0" algn="l">
              <a:lnSpc>
                <a:spcPct val="115000"/>
              </a:lnSpc>
              <a:spcBef>
                <a:spcPts val="1200"/>
              </a:spcBef>
              <a:spcAft>
                <a:spcPts val="0"/>
              </a:spcAft>
              <a:buSzPts val="1200"/>
              <a:buNone/>
            </a:pPr>
            <a:r>
              <a:rPr lang="en">
                <a:latin typeface="Georgia"/>
                <a:ea typeface="Georgia"/>
                <a:cs typeface="Georgia"/>
                <a:sym typeface="Georgia"/>
              </a:rPr>
              <a:t>Pertanyaan : </a:t>
            </a:r>
            <a:endParaRPr>
              <a:latin typeface="Georgia"/>
              <a:ea typeface="Georgia"/>
              <a:cs typeface="Georgia"/>
              <a:sym typeface="Georgia"/>
            </a:endParaRPr>
          </a:p>
          <a:p>
            <a:pPr indent="0" lvl="0" marL="0" rtl="0" algn="l">
              <a:lnSpc>
                <a:spcPct val="115000"/>
              </a:lnSpc>
              <a:spcBef>
                <a:spcPts val="1200"/>
              </a:spcBef>
              <a:spcAft>
                <a:spcPts val="0"/>
              </a:spcAft>
              <a:buSzPts val="1200"/>
              <a:buNone/>
            </a:pPr>
            <a:r>
              <a:rPr lang="en">
                <a:latin typeface="Georgia"/>
                <a:ea typeface="Georgia"/>
                <a:cs typeface="Georgia"/>
                <a:sym typeface="Georgia"/>
              </a:rPr>
              <a:t>Insight / Hasil Analisis :  </a:t>
            </a:r>
            <a:endParaRPr>
              <a:latin typeface="Georgia"/>
              <a:ea typeface="Georgia"/>
              <a:cs typeface="Georgia"/>
              <a:sym typeface="Georgia"/>
            </a:endParaRPr>
          </a:p>
          <a:p>
            <a:pPr indent="0" lvl="0" marL="0" rtl="0" algn="l">
              <a:lnSpc>
                <a:spcPct val="115000"/>
              </a:lnSpc>
              <a:spcBef>
                <a:spcPts val="1200"/>
              </a:spcBef>
              <a:spcAft>
                <a:spcPts val="1200"/>
              </a:spcAft>
              <a:buSzPts val="1200"/>
              <a:buNone/>
            </a:pPr>
            <a:r>
              <a:t/>
            </a:r>
            <a:endParaRPr>
              <a:latin typeface="Georgia"/>
              <a:ea typeface="Georgia"/>
              <a:cs typeface="Georgia"/>
              <a:sym typeface="Georgia"/>
            </a:endParaRPr>
          </a:p>
        </p:txBody>
      </p:sp>
      <p:pic>
        <p:nvPicPr>
          <p:cNvPr id="238" name="Google Shape;238;p39"/>
          <p:cNvPicPr preferRelativeResize="0"/>
          <p:nvPr/>
        </p:nvPicPr>
        <p:blipFill rotWithShape="1">
          <a:blip r:embed="rId3">
            <a:alphaModFix/>
          </a:blip>
          <a:srcRect b="0" l="0" r="0" t="0"/>
          <a:stretch/>
        </p:blipFill>
        <p:spPr>
          <a:xfrm>
            <a:off x="3262225" y="468325"/>
            <a:ext cx="5719499" cy="43079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Terimakasih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6838" l="0" r="0" t="0"/>
          <a:stretch/>
        </p:blipFill>
        <p:spPr>
          <a:xfrm>
            <a:off x="2831188" y="317750"/>
            <a:ext cx="3738324" cy="45080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
              <a:t>Inner Join</a:t>
            </a:r>
            <a:endParaRPr b="1"/>
          </a:p>
        </p:txBody>
      </p:sp>
      <p:sp>
        <p:nvSpPr>
          <p:cNvPr id="73" name="Google Shape;73;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b="1" lang="en">
                <a:solidFill>
                  <a:schemeClr val="dk1"/>
                </a:solidFill>
                <a:latin typeface="Georgia"/>
                <a:ea typeface="Georgia"/>
                <a:cs typeface="Georgia"/>
                <a:sym typeface="Georgia"/>
              </a:rPr>
              <a:t>Inner join</a:t>
            </a:r>
            <a:r>
              <a:rPr lang="en">
                <a:solidFill>
                  <a:schemeClr val="dk1"/>
                </a:solidFill>
                <a:latin typeface="Georgia"/>
                <a:ea typeface="Georgia"/>
                <a:cs typeface="Georgia"/>
                <a:sym typeface="Georgia"/>
              </a:rPr>
              <a:t> mungkin tipe </a:t>
            </a:r>
            <a:r>
              <a:rPr b="1" lang="en">
                <a:solidFill>
                  <a:schemeClr val="dk1"/>
                </a:solidFill>
                <a:latin typeface="Georgia"/>
                <a:ea typeface="Georgia"/>
                <a:cs typeface="Georgia"/>
                <a:sym typeface="Georgia"/>
              </a:rPr>
              <a:t>join</a:t>
            </a:r>
            <a:r>
              <a:rPr lang="en">
                <a:solidFill>
                  <a:schemeClr val="dk1"/>
                </a:solidFill>
                <a:latin typeface="Georgia"/>
                <a:ea typeface="Georgia"/>
                <a:cs typeface="Georgia"/>
                <a:sym typeface="Georgia"/>
              </a:rPr>
              <a:t> yang paling banyak dipakai. </a:t>
            </a:r>
            <a:r>
              <a:rPr b="1" lang="en">
                <a:solidFill>
                  <a:schemeClr val="dk1"/>
                </a:solidFill>
                <a:latin typeface="Georgia"/>
                <a:ea typeface="Georgia"/>
                <a:cs typeface="Georgia"/>
                <a:sym typeface="Georgia"/>
              </a:rPr>
              <a:t>Inner join</a:t>
            </a:r>
            <a:r>
              <a:rPr lang="en">
                <a:solidFill>
                  <a:schemeClr val="dk1"/>
                </a:solidFill>
                <a:latin typeface="Georgia"/>
                <a:ea typeface="Georgia"/>
                <a:cs typeface="Georgia"/>
                <a:sym typeface="Georgia"/>
              </a:rPr>
              <a:t> mengembalikan baris-baris dari dua tabel atau lebih yang memenuhi syarat.</a:t>
            </a:r>
            <a:endParaRPr>
              <a:solidFill>
                <a:schemeClr val="dk1"/>
              </a:solidFill>
              <a:latin typeface="Georgia"/>
              <a:ea typeface="Georgia"/>
              <a:cs typeface="Georgia"/>
              <a:sym typeface="Georgia"/>
            </a:endParaRPr>
          </a:p>
          <a:p>
            <a:pPr indent="0" lvl="0" marL="0" rtl="0" algn="l">
              <a:lnSpc>
                <a:spcPct val="115000"/>
              </a:lnSpc>
              <a:spcBef>
                <a:spcPts val="1200"/>
              </a:spcBef>
              <a:spcAft>
                <a:spcPts val="0"/>
              </a:spcAft>
              <a:buSzPts val="1200"/>
              <a:buNone/>
            </a:pPr>
            <a:r>
              <a:rPr b="1" lang="en" sz="1100">
                <a:solidFill>
                  <a:schemeClr val="dk1"/>
                </a:solidFill>
              </a:rPr>
              <a:t>SELECT columns</a:t>
            </a:r>
            <a:endParaRPr b="1" sz="1100">
              <a:solidFill>
                <a:schemeClr val="dk1"/>
              </a:solidFill>
            </a:endParaRPr>
          </a:p>
          <a:p>
            <a:pPr indent="0" lvl="0" marL="0" rtl="0" algn="l">
              <a:lnSpc>
                <a:spcPct val="115000"/>
              </a:lnSpc>
              <a:spcBef>
                <a:spcPts val="0"/>
              </a:spcBef>
              <a:spcAft>
                <a:spcPts val="0"/>
              </a:spcAft>
              <a:buSzPts val="1200"/>
              <a:buNone/>
            </a:pPr>
            <a:r>
              <a:rPr b="1" lang="en" sz="1100">
                <a:solidFill>
                  <a:schemeClr val="dk1"/>
                </a:solidFill>
              </a:rPr>
              <a:t>FROM TableA</a:t>
            </a:r>
            <a:endParaRPr b="1" sz="1100">
              <a:solidFill>
                <a:schemeClr val="dk1"/>
              </a:solidFill>
            </a:endParaRPr>
          </a:p>
          <a:p>
            <a:pPr indent="0" lvl="0" marL="0" rtl="0" algn="l">
              <a:lnSpc>
                <a:spcPct val="115000"/>
              </a:lnSpc>
              <a:spcBef>
                <a:spcPts val="0"/>
              </a:spcBef>
              <a:spcAft>
                <a:spcPts val="0"/>
              </a:spcAft>
              <a:buSzPts val="1200"/>
              <a:buNone/>
            </a:pPr>
            <a:r>
              <a:rPr b="1" lang="en" sz="1100">
                <a:solidFill>
                  <a:schemeClr val="dk1"/>
                </a:solidFill>
              </a:rPr>
              <a:t>INNER JOIN TableB</a:t>
            </a:r>
            <a:endParaRPr b="1" sz="1100">
              <a:solidFill>
                <a:schemeClr val="dk1"/>
              </a:solidFill>
            </a:endParaRPr>
          </a:p>
          <a:p>
            <a:pPr indent="0" lvl="0" marL="0" rtl="0" algn="l">
              <a:lnSpc>
                <a:spcPct val="115000"/>
              </a:lnSpc>
              <a:spcBef>
                <a:spcPts val="0"/>
              </a:spcBef>
              <a:spcAft>
                <a:spcPts val="0"/>
              </a:spcAft>
              <a:buSzPts val="1200"/>
              <a:buNone/>
            </a:pPr>
            <a:r>
              <a:rPr b="1" lang="en" sz="1100">
                <a:solidFill>
                  <a:schemeClr val="dk1"/>
                </a:solidFill>
              </a:rPr>
              <a:t>ON A.columnName = B.columnName;</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200"/>
              </a:spcAft>
              <a:buSzPts val="1200"/>
              <a:buNone/>
            </a:pPr>
            <a:r>
              <a:t/>
            </a:r>
            <a:endParaRPr/>
          </a:p>
        </p:txBody>
      </p:sp>
      <p:pic>
        <p:nvPicPr>
          <p:cNvPr id="74" name="Google Shape;74;p16"/>
          <p:cNvPicPr preferRelativeResize="0"/>
          <p:nvPr/>
        </p:nvPicPr>
        <p:blipFill rotWithShape="1">
          <a:blip r:embed="rId3">
            <a:alphaModFix/>
          </a:blip>
          <a:srcRect b="0" l="0" r="0" t="0"/>
          <a:stretch/>
        </p:blipFill>
        <p:spPr>
          <a:xfrm>
            <a:off x="4572000" y="1395400"/>
            <a:ext cx="3810000" cy="235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1400"/>
              </a:spcBef>
              <a:spcAft>
                <a:spcPts val="400"/>
              </a:spcAft>
              <a:buSzPts val="2400"/>
              <a:buNone/>
            </a:pPr>
            <a:r>
              <a:rPr b="1" lang="en"/>
              <a:t>Left [Outer] Join</a:t>
            </a:r>
            <a:endParaRPr b="1" sz="3500"/>
          </a:p>
        </p:txBody>
      </p:sp>
      <p:sp>
        <p:nvSpPr>
          <p:cNvPr id="80" name="Google Shape;80;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SzPts val="1200"/>
              <a:buNone/>
            </a:pPr>
            <a:r>
              <a:rPr b="1" lang="en">
                <a:solidFill>
                  <a:schemeClr val="dk1"/>
                </a:solidFill>
                <a:latin typeface="Georgia"/>
                <a:ea typeface="Georgia"/>
                <a:cs typeface="Georgia"/>
                <a:sym typeface="Georgia"/>
              </a:rPr>
              <a:t>Left outer join</a:t>
            </a:r>
            <a:r>
              <a:rPr lang="en">
                <a:solidFill>
                  <a:schemeClr val="dk1"/>
                </a:solidFill>
                <a:latin typeface="Georgia"/>
                <a:ea typeface="Georgia"/>
                <a:cs typeface="Georgia"/>
                <a:sym typeface="Georgia"/>
              </a:rPr>
              <a:t> (sering disingkat </a:t>
            </a:r>
            <a:r>
              <a:rPr b="1" lang="en">
                <a:solidFill>
                  <a:schemeClr val="dk1"/>
                </a:solidFill>
                <a:latin typeface="Georgia"/>
                <a:ea typeface="Georgia"/>
                <a:cs typeface="Georgia"/>
                <a:sym typeface="Georgia"/>
              </a:rPr>
              <a:t>left join</a:t>
            </a:r>
            <a:r>
              <a:rPr lang="en">
                <a:solidFill>
                  <a:schemeClr val="dk1"/>
                </a:solidFill>
                <a:latin typeface="Georgia"/>
                <a:ea typeface="Georgia"/>
                <a:cs typeface="Georgia"/>
                <a:sym typeface="Georgia"/>
              </a:rPr>
              <a:t>) akan mengembalikan seluruh baris dari tabel disebelah </a:t>
            </a:r>
            <a:r>
              <a:rPr i="1" lang="en">
                <a:solidFill>
                  <a:schemeClr val="dk1"/>
                </a:solidFill>
                <a:latin typeface="Georgia"/>
                <a:ea typeface="Georgia"/>
                <a:cs typeface="Georgia"/>
                <a:sym typeface="Georgia"/>
              </a:rPr>
              <a:t>kiri</a:t>
            </a:r>
            <a:r>
              <a:rPr lang="en">
                <a:solidFill>
                  <a:schemeClr val="dk1"/>
                </a:solidFill>
                <a:latin typeface="Georgia"/>
                <a:ea typeface="Georgia"/>
                <a:cs typeface="Georgia"/>
                <a:sym typeface="Georgia"/>
              </a:rPr>
              <a:t> yang dikenai kondisi </a:t>
            </a:r>
            <a:r>
              <a:rPr b="1" lang="en">
                <a:solidFill>
                  <a:schemeClr val="dk1"/>
                </a:solidFill>
                <a:latin typeface="Georgia"/>
                <a:ea typeface="Georgia"/>
                <a:cs typeface="Georgia"/>
                <a:sym typeface="Georgia"/>
              </a:rPr>
              <a:t>ON</a:t>
            </a:r>
            <a:r>
              <a:rPr lang="en">
                <a:solidFill>
                  <a:schemeClr val="dk1"/>
                </a:solidFill>
                <a:latin typeface="Georgia"/>
                <a:ea typeface="Georgia"/>
                <a:cs typeface="Georgia"/>
                <a:sym typeface="Georgia"/>
              </a:rPr>
              <a:t> dan hanya baris dari tabel disebelah </a:t>
            </a:r>
            <a:r>
              <a:rPr i="1" lang="en">
                <a:solidFill>
                  <a:schemeClr val="dk1"/>
                </a:solidFill>
                <a:latin typeface="Georgia"/>
                <a:ea typeface="Georgia"/>
                <a:cs typeface="Georgia"/>
                <a:sym typeface="Georgia"/>
              </a:rPr>
              <a:t>kanan</a:t>
            </a:r>
            <a:r>
              <a:rPr lang="en">
                <a:solidFill>
                  <a:schemeClr val="dk1"/>
                </a:solidFill>
                <a:latin typeface="Georgia"/>
                <a:ea typeface="Georgia"/>
                <a:cs typeface="Georgia"/>
                <a:sym typeface="Georgia"/>
              </a:rPr>
              <a:t> yang memenuhi kondisi join.</a:t>
            </a:r>
            <a:endParaRPr>
              <a:solidFill>
                <a:schemeClr val="dk1"/>
              </a:solidFill>
              <a:latin typeface="Georgia"/>
              <a:ea typeface="Georgia"/>
              <a:cs typeface="Georgia"/>
              <a:sym typeface="Georgia"/>
            </a:endParaRPr>
          </a:p>
          <a:p>
            <a:pPr indent="0" lvl="0" marL="0" rtl="0" algn="just">
              <a:lnSpc>
                <a:spcPct val="115000"/>
              </a:lnSpc>
              <a:spcBef>
                <a:spcPts val="1200"/>
              </a:spcBef>
              <a:spcAft>
                <a:spcPts val="0"/>
              </a:spcAft>
              <a:buSzPts val="1200"/>
              <a:buNone/>
            </a:pPr>
            <a:r>
              <a:t/>
            </a:r>
            <a:endParaRPr sz="1100">
              <a:solidFill>
                <a:schemeClr val="dk1"/>
              </a:solidFill>
              <a:latin typeface="Georgia"/>
              <a:ea typeface="Georgia"/>
              <a:cs typeface="Georgia"/>
              <a:sym typeface="Georgia"/>
            </a:endParaRPr>
          </a:p>
          <a:p>
            <a:pPr indent="0" lvl="0" marL="0" rtl="0" algn="l">
              <a:lnSpc>
                <a:spcPct val="115000"/>
              </a:lnSpc>
              <a:spcBef>
                <a:spcPts val="1200"/>
              </a:spcBef>
              <a:spcAft>
                <a:spcPts val="0"/>
              </a:spcAft>
              <a:buSzPts val="1200"/>
              <a:buNone/>
            </a:pPr>
            <a:r>
              <a:rPr b="1" lang="en" sz="1100">
                <a:solidFill>
                  <a:schemeClr val="dk1"/>
                </a:solidFill>
              </a:rPr>
              <a:t>SELECT columns</a:t>
            </a:r>
            <a:endParaRPr b="1" sz="1100">
              <a:solidFill>
                <a:schemeClr val="dk1"/>
              </a:solidFill>
            </a:endParaRPr>
          </a:p>
          <a:p>
            <a:pPr indent="0" lvl="0" marL="0" rtl="0" algn="l">
              <a:lnSpc>
                <a:spcPct val="115000"/>
              </a:lnSpc>
              <a:spcBef>
                <a:spcPts val="1200"/>
              </a:spcBef>
              <a:spcAft>
                <a:spcPts val="0"/>
              </a:spcAft>
              <a:buSzPts val="1200"/>
              <a:buNone/>
            </a:pPr>
            <a:r>
              <a:rPr b="1" lang="en" sz="1100">
                <a:solidFill>
                  <a:schemeClr val="dk1"/>
                </a:solidFill>
              </a:rPr>
              <a:t>FROM TableA</a:t>
            </a:r>
            <a:endParaRPr b="1" sz="1100">
              <a:solidFill>
                <a:schemeClr val="dk1"/>
              </a:solidFill>
            </a:endParaRPr>
          </a:p>
          <a:p>
            <a:pPr indent="0" lvl="0" marL="0" rtl="0" algn="l">
              <a:lnSpc>
                <a:spcPct val="115000"/>
              </a:lnSpc>
              <a:spcBef>
                <a:spcPts val="1200"/>
              </a:spcBef>
              <a:spcAft>
                <a:spcPts val="0"/>
              </a:spcAft>
              <a:buSzPts val="1200"/>
              <a:buNone/>
            </a:pPr>
            <a:r>
              <a:rPr b="1" lang="en" sz="1100">
                <a:solidFill>
                  <a:schemeClr val="dk1"/>
                </a:solidFill>
              </a:rPr>
              <a:t>LEFT OUTER JOIN TableB</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ON A.columnName = B.columnName</a:t>
            </a:r>
            <a:endParaRPr b="1" sz="1100">
              <a:solidFill>
                <a:schemeClr val="dk1"/>
              </a:solidFill>
            </a:endParaRPr>
          </a:p>
          <a:p>
            <a:pPr indent="0" lvl="0" marL="0" rtl="0" algn="just">
              <a:lnSpc>
                <a:spcPct val="115000"/>
              </a:lnSpc>
              <a:spcBef>
                <a:spcPts val="1200"/>
              </a:spcBef>
              <a:spcAft>
                <a:spcPts val="1200"/>
              </a:spcAft>
              <a:buSzPts val="1200"/>
              <a:buNone/>
            </a:pPr>
            <a:r>
              <a:t/>
            </a:r>
            <a:endParaRPr sz="1100">
              <a:solidFill>
                <a:schemeClr val="dk1"/>
              </a:solidFill>
              <a:latin typeface="Georgia"/>
              <a:ea typeface="Georgia"/>
              <a:cs typeface="Georgia"/>
              <a:sym typeface="Georgia"/>
            </a:endParaRPr>
          </a:p>
        </p:txBody>
      </p:sp>
      <p:pic>
        <p:nvPicPr>
          <p:cNvPr id="81" name="Google Shape;81;p17"/>
          <p:cNvPicPr preferRelativeResize="0"/>
          <p:nvPr/>
        </p:nvPicPr>
        <p:blipFill rotWithShape="1">
          <a:blip r:embed="rId3">
            <a:alphaModFix/>
          </a:blip>
          <a:srcRect b="0" l="0" r="0" t="0"/>
          <a:stretch/>
        </p:blipFill>
        <p:spPr>
          <a:xfrm>
            <a:off x="4572000" y="1395413"/>
            <a:ext cx="3810000" cy="235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31425" y="3120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400"/>
              </a:spcBef>
              <a:spcAft>
                <a:spcPts val="400"/>
              </a:spcAft>
              <a:buSzPts val="2400"/>
              <a:buNone/>
            </a:pPr>
            <a:r>
              <a:rPr b="1" lang="en" sz="1800"/>
              <a:t>Left [Outer] Join without Intersection</a:t>
            </a:r>
            <a:endParaRPr sz="2900"/>
          </a:p>
        </p:txBody>
      </p:sp>
      <p:sp>
        <p:nvSpPr>
          <p:cNvPr id="87" name="Google Shape;87;p18"/>
          <p:cNvSpPr txBox="1"/>
          <p:nvPr>
            <p:ph idx="1" type="body"/>
          </p:nvPr>
        </p:nvSpPr>
        <p:spPr>
          <a:xfrm>
            <a:off x="331425" y="1146000"/>
            <a:ext cx="2808000" cy="36855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just">
              <a:lnSpc>
                <a:spcPct val="115000"/>
              </a:lnSpc>
              <a:spcBef>
                <a:spcPts val="0"/>
              </a:spcBef>
              <a:spcAft>
                <a:spcPts val="0"/>
              </a:spcAft>
              <a:buSzPct val="87912"/>
              <a:buNone/>
            </a:pPr>
            <a:r>
              <a:rPr b="1" lang="en" sz="2184">
                <a:solidFill>
                  <a:schemeClr val="dk1"/>
                </a:solidFill>
                <a:latin typeface="Georgia"/>
                <a:ea typeface="Georgia"/>
                <a:cs typeface="Georgia"/>
                <a:sym typeface="Georgia"/>
              </a:rPr>
              <a:t>Join</a:t>
            </a:r>
            <a:r>
              <a:rPr lang="en" sz="2184">
                <a:solidFill>
                  <a:schemeClr val="dk1"/>
                </a:solidFill>
                <a:latin typeface="Georgia"/>
                <a:ea typeface="Georgia"/>
                <a:cs typeface="Georgia"/>
                <a:sym typeface="Georgia"/>
              </a:rPr>
              <a:t> ini merupakan variasi dari </a:t>
            </a:r>
            <a:r>
              <a:rPr i="1" lang="en" sz="2184">
                <a:solidFill>
                  <a:schemeClr val="dk1"/>
                </a:solidFill>
                <a:latin typeface="Georgia"/>
                <a:ea typeface="Georgia"/>
                <a:cs typeface="Georgia"/>
                <a:sym typeface="Georgia"/>
              </a:rPr>
              <a:t>left outer join</a:t>
            </a:r>
            <a:r>
              <a:rPr lang="en" sz="2184">
                <a:solidFill>
                  <a:schemeClr val="dk1"/>
                </a:solidFill>
                <a:latin typeface="Georgia"/>
                <a:ea typeface="Georgia"/>
                <a:cs typeface="Georgia"/>
                <a:sym typeface="Georgia"/>
              </a:rPr>
              <a:t>. Pada </a:t>
            </a:r>
            <a:r>
              <a:rPr b="1" lang="en" sz="2184">
                <a:solidFill>
                  <a:schemeClr val="dk1"/>
                </a:solidFill>
                <a:latin typeface="Georgia"/>
                <a:ea typeface="Georgia"/>
                <a:cs typeface="Georgia"/>
                <a:sym typeface="Georgia"/>
              </a:rPr>
              <a:t>join</a:t>
            </a:r>
            <a:r>
              <a:rPr lang="en" sz="2184">
                <a:solidFill>
                  <a:schemeClr val="dk1"/>
                </a:solidFill>
                <a:latin typeface="Georgia"/>
                <a:ea typeface="Georgia"/>
                <a:cs typeface="Georgia"/>
                <a:sym typeface="Georgia"/>
              </a:rPr>
              <a:t> ini kita hanya akan mengambil data dari tabel sebelah kiri yang dikenai kondisi </a:t>
            </a:r>
            <a:r>
              <a:rPr b="1" lang="en" sz="2184">
                <a:solidFill>
                  <a:schemeClr val="dk1"/>
                </a:solidFill>
                <a:latin typeface="Georgia"/>
                <a:ea typeface="Georgia"/>
                <a:cs typeface="Georgia"/>
                <a:sym typeface="Georgia"/>
              </a:rPr>
              <a:t>ON</a:t>
            </a:r>
            <a:r>
              <a:rPr lang="en" sz="2184">
                <a:solidFill>
                  <a:schemeClr val="dk1"/>
                </a:solidFill>
                <a:latin typeface="Georgia"/>
                <a:ea typeface="Georgia"/>
                <a:cs typeface="Georgia"/>
                <a:sym typeface="Georgia"/>
              </a:rPr>
              <a:t> yang juga memenuhi kondisi </a:t>
            </a:r>
            <a:r>
              <a:rPr i="1" lang="en" sz="2184">
                <a:solidFill>
                  <a:schemeClr val="dk1"/>
                </a:solidFill>
                <a:latin typeface="Georgia"/>
                <a:ea typeface="Georgia"/>
                <a:cs typeface="Georgia"/>
                <a:sym typeface="Georgia"/>
              </a:rPr>
              <a:t>join</a:t>
            </a:r>
            <a:r>
              <a:rPr lang="en" sz="2184">
                <a:solidFill>
                  <a:schemeClr val="dk1"/>
                </a:solidFill>
                <a:latin typeface="Georgia"/>
                <a:ea typeface="Georgia"/>
                <a:cs typeface="Georgia"/>
                <a:sym typeface="Georgia"/>
              </a:rPr>
              <a:t> tanpa data dari tabel sebelah </a:t>
            </a:r>
            <a:r>
              <a:rPr i="1" lang="en" sz="2184">
                <a:solidFill>
                  <a:schemeClr val="dk1"/>
                </a:solidFill>
                <a:latin typeface="Georgia"/>
                <a:ea typeface="Georgia"/>
                <a:cs typeface="Georgia"/>
                <a:sym typeface="Georgia"/>
              </a:rPr>
              <a:t>kanan</a:t>
            </a:r>
            <a:r>
              <a:rPr lang="en" sz="2184">
                <a:solidFill>
                  <a:schemeClr val="dk1"/>
                </a:solidFill>
                <a:latin typeface="Georgia"/>
                <a:ea typeface="Georgia"/>
                <a:cs typeface="Georgia"/>
                <a:sym typeface="Georgia"/>
              </a:rPr>
              <a:t> yang memenuhi kondisi </a:t>
            </a:r>
            <a:r>
              <a:rPr i="1" lang="en" sz="2184">
                <a:solidFill>
                  <a:schemeClr val="dk1"/>
                </a:solidFill>
                <a:latin typeface="Georgia"/>
                <a:ea typeface="Georgia"/>
                <a:cs typeface="Georgia"/>
                <a:sym typeface="Georgia"/>
              </a:rPr>
              <a:t>join</a:t>
            </a:r>
            <a:r>
              <a:rPr lang="en" sz="2184">
                <a:solidFill>
                  <a:schemeClr val="dk1"/>
                </a:solidFill>
                <a:latin typeface="Georgia"/>
                <a:ea typeface="Georgia"/>
                <a:cs typeface="Georgia"/>
                <a:sym typeface="Georgia"/>
              </a:rPr>
              <a:t>.</a:t>
            </a:r>
            <a:endParaRPr sz="1100">
              <a:solidFill>
                <a:schemeClr val="dk1"/>
              </a:solidFill>
              <a:latin typeface="Georgia"/>
              <a:ea typeface="Georgia"/>
              <a:cs typeface="Georgia"/>
              <a:sym typeface="Georgia"/>
            </a:endParaRPr>
          </a:p>
          <a:p>
            <a:pPr indent="0" lvl="0" marL="0" rtl="0" algn="just">
              <a:lnSpc>
                <a:spcPct val="115000"/>
              </a:lnSpc>
              <a:spcBef>
                <a:spcPts val="1200"/>
              </a:spcBef>
              <a:spcAft>
                <a:spcPts val="0"/>
              </a:spcAft>
              <a:buSzPct val="174545"/>
              <a:buNone/>
            </a:pPr>
            <a:r>
              <a:t/>
            </a:r>
            <a:endParaRPr sz="1100">
              <a:solidFill>
                <a:schemeClr val="dk1"/>
              </a:solidFill>
              <a:latin typeface="Georgia"/>
              <a:ea typeface="Georgia"/>
              <a:cs typeface="Georgia"/>
              <a:sym typeface="Georgia"/>
            </a:endParaRPr>
          </a:p>
          <a:p>
            <a:pPr indent="0" lvl="0" marL="0" rtl="0" algn="just">
              <a:lnSpc>
                <a:spcPct val="100000"/>
              </a:lnSpc>
              <a:spcBef>
                <a:spcPts val="1200"/>
              </a:spcBef>
              <a:spcAft>
                <a:spcPts val="0"/>
              </a:spcAft>
              <a:buSzPct val="128686"/>
              <a:buNone/>
            </a:pPr>
            <a:r>
              <a:rPr b="1" lang="en" sz="1492">
                <a:solidFill>
                  <a:schemeClr val="dk1"/>
                </a:solidFill>
              </a:rPr>
              <a:t>SELECT columns</a:t>
            </a:r>
            <a:endParaRPr b="1" sz="1492">
              <a:solidFill>
                <a:schemeClr val="dk1"/>
              </a:solidFill>
            </a:endParaRPr>
          </a:p>
          <a:p>
            <a:pPr indent="0" lvl="0" marL="0" rtl="0" algn="just">
              <a:lnSpc>
                <a:spcPct val="100000"/>
              </a:lnSpc>
              <a:spcBef>
                <a:spcPts val="1000"/>
              </a:spcBef>
              <a:spcAft>
                <a:spcPts val="0"/>
              </a:spcAft>
              <a:buSzPct val="128686"/>
              <a:buNone/>
            </a:pPr>
            <a:r>
              <a:rPr b="1" lang="en" sz="1492">
                <a:solidFill>
                  <a:schemeClr val="dk1"/>
                </a:solidFill>
              </a:rPr>
              <a:t>FROM TableA</a:t>
            </a:r>
            <a:endParaRPr b="1" sz="1492">
              <a:solidFill>
                <a:schemeClr val="dk1"/>
              </a:solidFill>
            </a:endParaRPr>
          </a:p>
          <a:p>
            <a:pPr indent="0" lvl="0" marL="0" rtl="0" algn="just">
              <a:lnSpc>
                <a:spcPct val="100000"/>
              </a:lnSpc>
              <a:spcBef>
                <a:spcPts val="1000"/>
              </a:spcBef>
              <a:spcAft>
                <a:spcPts val="0"/>
              </a:spcAft>
              <a:buSzPct val="128686"/>
              <a:buNone/>
            </a:pPr>
            <a:r>
              <a:rPr b="1" lang="en" sz="1492">
                <a:solidFill>
                  <a:schemeClr val="dk1"/>
                </a:solidFill>
              </a:rPr>
              <a:t>LEFT OUTER JOIN TableB</a:t>
            </a:r>
            <a:endParaRPr b="1" sz="1492">
              <a:solidFill>
                <a:schemeClr val="dk1"/>
              </a:solidFill>
            </a:endParaRPr>
          </a:p>
          <a:p>
            <a:pPr indent="0" lvl="0" marL="0" rtl="0" algn="just">
              <a:lnSpc>
                <a:spcPct val="100000"/>
              </a:lnSpc>
              <a:spcBef>
                <a:spcPts val="1000"/>
              </a:spcBef>
              <a:spcAft>
                <a:spcPts val="0"/>
              </a:spcAft>
              <a:buSzPct val="128686"/>
              <a:buNone/>
            </a:pPr>
            <a:r>
              <a:rPr b="1" lang="en" sz="1492">
                <a:solidFill>
                  <a:schemeClr val="dk1"/>
                </a:solidFill>
              </a:rPr>
              <a:t>ON A.columnName = B.columnName</a:t>
            </a:r>
            <a:endParaRPr b="1" sz="1492">
              <a:solidFill>
                <a:schemeClr val="dk1"/>
              </a:solidFill>
            </a:endParaRPr>
          </a:p>
          <a:p>
            <a:pPr indent="0" lvl="0" marL="0" rtl="0" algn="just">
              <a:lnSpc>
                <a:spcPct val="100000"/>
              </a:lnSpc>
              <a:spcBef>
                <a:spcPts val="1000"/>
              </a:spcBef>
              <a:spcAft>
                <a:spcPts val="0"/>
              </a:spcAft>
              <a:buClr>
                <a:schemeClr val="dk1"/>
              </a:buClr>
              <a:buSzPct val="73708"/>
              <a:buFont typeface="Arial"/>
              <a:buNone/>
            </a:pPr>
            <a:r>
              <a:rPr b="1" lang="en" sz="1492">
                <a:solidFill>
                  <a:schemeClr val="dk1"/>
                </a:solidFill>
              </a:rPr>
              <a:t>WHERE B.columnName IS NULL</a:t>
            </a:r>
            <a:endParaRPr b="1" sz="1492">
              <a:solidFill>
                <a:schemeClr val="dk1"/>
              </a:solidFill>
            </a:endParaRPr>
          </a:p>
          <a:p>
            <a:pPr indent="0" lvl="0" marL="0" rtl="0" algn="just">
              <a:lnSpc>
                <a:spcPct val="115000"/>
              </a:lnSpc>
              <a:spcBef>
                <a:spcPts val="0"/>
              </a:spcBef>
              <a:spcAft>
                <a:spcPts val="1200"/>
              </a:spcAft>
              <a:buSzPct val="174545"/>
              <a:buNone/>
            </a:pPr>
            <a:r>
              <a:t/>
            </a:r>
            <a:endParaRPr sz="1100">
              <a:solidFill>
                <a:schemeClr val="dk1"/>
              </a:solidFill>
              <a:latin typeface="Georgia"/>
              <a:ea typeface="Georgia"/>
              <a:cs typeface="Georgia"/>
              <a:sym typeface="Georgia"/>
            </a:endParaRPr>
          </a:p>
        </p:txBody>
      </p:sp>
      <p:pic>
        <p:nvPicPr>
          <p:cNvPr id="88" name="Google Shape;88;p18"/>
          <p:cNvPicPr preferRelativeResize="0"/>
          <p:nvPr/>
        </p:nvPicPr>
        <p:blipFill rotWithShape="1">
          <a:blip r:embed="rId3">
            <a:alphaModFix/>
          </a:blip>
          <a:srcRect b="0" l="0" r="0" t="0"/>
          <a:stretch/>
        </p:blipFill>
        <p:spPr>
          <a:xfrm>
            <a:off x="4572000" y="1395400"/>
            <a:ext cx="3810000" cy="235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
              <a:t>Right [Outer] Join</a:t>
            </a:r>
            <a:endParaRPr b="1"/>
          </a:p>
        </p:txBody>
      </p:sp>
      <p:sp>
        <p:nvSpPr>
          <p:cNvPr id="94" name="Google Shape;94;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1200"/>
              </a:spcBef>
              <a:spcAft>
                <a:spcPts val="0"/>
              </a:spcAft>
              <a:buClr>
                <a:schemeClr val="dk1"/>
              </a:buClr>
              <a:buSzPct val="84090"/>
              <a:buFont typeface="Arial"/>
              <a:buNone/>
            </a:pPr>
            <a:r>
              <a:rPr b="1" lang="en" sz="1308">
                <a:solidFill>
                  <a:schemeClr val="dk1"/>
                </a:solidFill>
                <a:latin typeface="Georgia"/>
                <a:ea typeface="Georgia"/>
                <a:cs typeface="Georgia"/>
                <a:sym typeface="Georgia"/>
              </a:rPr>
              <a:t>Right outer join</a:t>
            </a:r>
            <a:r>
              <a:rPr lang="en" sz="1308">
                <a:solidFill>
                  <a:schemeClr val="dk1"/>
                </a:solidFill>
                <a:latin typeface="Georgia"/>
                <a:ea typeface="Georgia"/>
                <a:cs typeface="Georgia"/>
                <a:sym typeface="Georgia"/>
              </a:rPr>
              <a:t> (sering disingkat </a:t>
            </a:r>
            <a:r>
              <a:rPr b="1" lang="en" sz="1308">
                <a:solidFill>
                  <a:schemeClr val="dk1"/>
                </a:solidFill>
                <a:latin typeface="Georgia"/>
                <a:ea typeface="Georgia"/>
                <a:cs typeface="Georgia"/>
                <a:sym typeface="Georgia"/>
              </a:rPr>
              <a:t>right join</a:t>
            </a:r>
            <a:r>
              <a:rPr lang="en" sz="1308">
                <a:solidFill>
                  <a:schemeClr val="dk1"/>
                </a:solidFill>
                <a:latin typeface="Georgia"/>
                <a:ea typeface="Georgia"/>
                <a:cs typeface="Georgia"/>
                <a:sym typeface="Georgia"/>
              </a:rPr>
              <a:t>) akan mengembalikan semua baris dari tabel sebelah kanan yang dikenai kondisi </a:t>
            </a:r>
            <a:r>
              <a:rPr b="1" lang="en" sz="1308">
                <a:solidFill>
                  <a:schemeClr val="dk1"/>
                </a:solidFill>
                <a:latin typeface="Georgia"/>
                <a:ea typeface="Georgia"/>
                <a:cs typeface="Georgia"/>
                <a:sym typeface="Georgia"/>
              </a:rPr>
              <a:t>ON</a:t>
            </a:r>
            <a:r>
              <a:rPr lang="en" sz="1308">
                <a:solidFill>
                  <a:schemeClr val="dk1"/>
                </a:solidFill>
                <a:latin typeface="Georgia"/>
                <a:ea typeface="Georgia"/>
                <a:cs typeface="Georgia"/>
                <a:sym typeface="Georgia"/>
              </a:rPr>
              <a:t> dengan data dari tabel sebelah kiri yang memenuhi kondisi </a:t>
            </a:r>
            <a:r>
              <a:rPr i="1" lang="en" sz="1308">
                <a:solidFill>
                  <a:schemeClr val="dk1"/>
                </a:solidFill>
                <a:latin typeface="Georgia"/>
                <a:ea typeface="Georgia"/>
                <a:cs typeface="Georgia"/>
                <a:sym typeface="Georgia"/>
              </a:rPr>
              <a:t>join</a:t>
            </a:r>
            <a:r>
              <a:rPr lang="en" sz="1308">
                <a:solidFill>
                  <a:schemeClr val="dk1"/>
                </a:solidFill>
                <a:latin typeface="Georgia"/>
                <a:ea typeface="Georgia"/>
                <a:cs typeface="Georgia"/>
                <a:sym typeface="Georgia"/>
              </a:rPr>
              <a:t>. Teknik ini merupakan kebalikan dari </a:t>
            </a:r>
            <a:r>
              <a:rPr i="1" lang="en" sz="1308">
                <a:solidFill>
                  <a:schemeClr val="dk1"/>
                </a:solidFill>
                <a:latin typeface="Georgia"/>
                <a:ea typeface="Georgia"/>
                <a:cs typeface="Georgia"/>
                <a:sym typeface="Georgia"/>
              </a:rPr>
              <a:t>left outer join</a:t>
            </a:r>
            <a:r>
              <a:rPr lang="en" sz="1308">
                <a:solidFill>
                  <a:schemeClr val="dk1"/>
                </a:solidFill>
                <a:latin typeface="Georgia"/>
                <a:ea typeface="Georgia"/>
                <a:cs typeface="Georgia"/>
                <a:sym typeface="Georgia"/>
              </a:rPr>
              <a:t>.</a:t>
            </a:r>
            <a:endParaRPr sz="1308">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ct val="100000"/>
              <a:buFont typeface="Arial"/>
              <a:buNone/>
            </a:pPr>
            <a:r>
              <a:t/>
            </a:r>
            <a:endParaRPr b="1" sz="1100">
              <a:solidFill>
                <a:srgbClr val="000000"/>
              </a:solidFill>
            </a:endParaRPr>
          </a:p>
          <a:p>
            <a:pPr indent="0" lvl="0" marL="0" rtl="0" algn="l">
              <a:lnSpc>
                <a:spcPct val="115000"/>
              </a:lnSpc>
              <a:spcBef>
                <a:spcPts val="0"/>
              </a:spcBef>
              <a:spcAft>
                <a:spcPts val="0"/>
              </a:spcAft>
              <a:buSzPct val="108108"/>
              <a:buNone/>
            </a:pPr>
            <a:r>
              <a:rPr b="1" lang="en">
                <a:solidFill>
                  <a:srgbClr val="000000"/>
                </a:solidFill>
              </a:rPr>
              <a:t>SELECT columns</a:t>
            </a:r>
            <a:endParaRPr b="1">
              <a:solidFill>
                <a:srgbClr val="000000"/>
              </a:solidFill>
            </a:endParaRPr>
          </a:p>
          <a:p>
            <a:pPr indent="0" lvl="0" marL="0" rtl="0" algn="l">
              <a:lnSpc>
                <a:spcPct val="115000"/>
              </a:lnSpc>
              <a:spcBef>
                <a:spcPts val="1200"/>
              </a:spcBef>
              <a:spcAft>
                <a:spcPts val="0"/>
              </a:spcAft>
              <a:buSzPct val="108108"/>
              <a:buNone/>
            </a:pPr>
            <a:r>
              <a:rPr b="1" lang="en">
                <a:solidFill>
                  <a:srgbClr val="000000"/>
                </a:solidFill>
              </a:rPr>
              <a:t>FROM TableA</a:t>
            </a:r>
            <a:endParaRPr b="1">
              <a:solidFill>
                <a:srgbClr val="000000"/>
              </a:solidFill>
            </a:endParaRPr>
          </a:p>
          <a:p>
            <a:pPr indent="0" lvl="0" marL="0" rtl="0" algn="l">
              <a:lnSpc>
                <a:spcPct val="115000"/>
              </a:lnSpc>
              <a:spcBef>
                <a:spcPts val="1200"/>
              </a:spcBef>
              <a:spcAft>
                <a:spcPts val="0"/>
              </a:spcAft>
              <a:buSzPct val="108108"/>
              <a:buNone/>
            </a:pPr>
            <a:r>
              <a:rPr b="1" lang="en">
                <a:solidFill>
                  <a:srgbClr val="000000"/>
                </a:solidFill>
              </a:rPr>
              <a:t>RIGHT OUTER JOIN TableB</a:t>
            </a:r>
            <a:endParaRPr b="1">
              <a:solidFill>
                <a:srgbClr val="000000"/>
              </a:solidFill>
            </a:endParaRPr>
          </a:p>
          <a:p>
            <a:pPr indent="0" lvl="0" marL="0" rtl="0" algn="l">
              <a:lnSpc>
                <a:spcPct val="115000"/>
              </a:lnSpc>
              <a:spcBef>
                <a:spcPts val="1200"/>
              </a:spcBef>
              <a:spcAft>
                <a:spcPts val="0"/>
              </a:spcAft>
              <a:buClr>
                <a:schemeClr val="dk1"/>
              </a:buClr>
              <a:buSzPct val="91666"/>
              <a:buFont typeface="Arial"/>
              <a:buNone/>
            </a:pPr>
            <a:r>
              <a:rPr b="1" lang="en">
                <a:solidFill>
                  <a:srgbClr val="000000"/>
                </a:solidFill>
              </a:rPr>
              <a:t>ON A.columnName = B.columnName</a:t>
            </a:r>
            <a:endParaRPr b="1">
              <a:solidFill>
                <a:srgbClr val="000000"/>
              </a:solidFill>
            </a:endParaRPr>
          </a:p>
          <a:p>
            <a:pPr indent="0" lvl="0" marL="0" rtl="0" algn="l">
              <a:lnSpc>
                <a:spcPct val="115000"/>
              </a:lnSpc>
              <a:spcBef>
                <a:spcPts val="1200"/>
              </a:spcBef>
              <a:spcAft>
                <a:spcPts val="1200"/>
              </a:spcAft>
              <a:buSzPct val="108108"/>
              <a:buNone/>
            </a:pPr>
            <a:r>
              <a:t/>
            </a:r>
            <a:endParaRPr/>
          </a:p>
        </p:txBody>
      </p:sp>
      <p:pic>
        <p:nvPicPr>
          <p:cNvPr id="95" name="Google Shape;95;p19"/>
          <p:cNvPicPr preferRelativeResize="0"/>
          <p:nvPr/>
        </p:nvPicPr>
        <p:blipFill rotWithShape="1">
          <a:blip r:embed="rId3">
            <a:alphaModFix/>
          </a:blip>
          <a:srcRect b="0" l="0" r="0" t="0"/>
          <a:stretch/>
        </p:blipFill>
        <p:spPr>
          <a:xfrm>
            <a:off x="4486400" y="1395400"/>
            <a:ext cx="3810000" cy="235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Right [Outer] Join without Intersection</a:t>
            </a:r>
            <a:endParaRPr b="1"/>
          </a:p>
        </p:txBody>
      </p:sp>
      <p:sp>
        <p:nvSpPr>
          <p:cNvPr id="101" name="Google Shape;101;p20"/>
          <p:cNvSpPr txBox="1"/>
          <p:nvPr>
            <p:ph idx="1" type="body"/>
          </p:nvPr>
        </p:nvSpPr>
        <p:spPr>
          <a:xfrm>
            <a:off x="311700" y="1389600"/>
            <a:ext cx="2808000" cy="34881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just">
              <a:lnSpc>
                <a:spcPct val="115000"/>
              </a:lnSpc>
              <a:spcBef>
                <a:spcPts val="0"/>
              </a:spcBef>
              <a:spcAft>
                <a:spcPts val="0"/>
              </a:spcAft>
              <a:buSzPct val="94846"/>
              <a:buNone/>
            </a:pPr>
            <a:r>
              <a:rPr lang="en" sz="3163">
                <a:solidFill>
                  <a:schemeClr val="dk1"/>
                </a:solidFill>
                <a:latin typeface="Georgia"/>
                <a:ea typeface="Georgia"/>
                <a:cs typeface="Georgia"/>
                <a:sym typeface="Georgia"/>
              </a:rPr>
              <a:t>Teknik ini merupakan variasi dari </a:t>
            </a:r>
            <a:r>
              <a:rPr i="1" lang="en" sz="3163">
                <a:solidFill>
                  <a:schemeClr val="dk1"/>
                </a:solidFill>
                <a:latin typeface="Georgia"/>
                <a:ea typeface="Georgia"/>
                <a:cs typeface="Georgia"/>
                <a:sym typeface="Georgia"/>
              </a:rPr>
              <a:t>right outer join</a:t>
            </a:r>
            <a:r>
              <a:rPr lang="en" sz="3163">
                <a:solidFill>
                  <a:schemeClr val="dk1"/>
                </a:solidFill>
                <a:latin typeface="Georgia"/>
                <a:ea typeface="Georgia"/>
                <a:cs typeface="Georgia"/>
                <a:sym typeface="Georgia"/>
              </a:rPr>
              <a:t>. Pada </a:t>
            </a:r>
            <a:r>
              <a:rPr b="1" lang="en" sz="3163">
                <a:solidFill>
                  <a:schemeClr val="dk1"/>
                </a:solidFill>
                <a:latin typeface="Georgia"/>
                <a:ea typeface="Georgia"/>
                <a:cs typeface="Georgia"/>
                <a:sym typeface="Georgia"/>
              </a:rPr>
              <a:t>join</a:t>
            </a:r>
            <a:r>
              <a:rPr lang="en" sz="3163">
                <a:solidFill>
                  <a:schemeClr val="dk1"/>
                </a:solidFill>
                <a:latin typeface="Georgia"/>
                <a:ea typeface="Georgia"/>
                <a:cs typeface="Georgia"/>
                <a:sym typeface="Georgia"/>
              </a:rPr>
              <a:t> ini kita hanya akan mengambil data dari tabel sebelah kanan yang dikenai kondisi </a:t>
            </a:r>
            <a:r>
              <a:rPr b="1" lang="en" sz="3163">
                <a:solidFill>
                  <a:schemeClr val="dk1"/>
                </a:solidFill>
                <a:latin typeface="Georgia"/>
                <a:ea typeface="Georgia"/>
                <a:cs typeface="Georgia"/>
                <a:sym typeface="Georgia"/>
              </a:rPr>
              <a:t>ON</a:t>
            </a:r>
            <a:r>
              <a:rPr lang="en" sz="3163">
                <a:solidFill>
                  <a:schemeClr val="dk1"/>
                </a:solidFill>
                <a:latin typeface="Georgia"/>
                <a:ea typeface="Georgia"/>
                <a:cs typeface="Georgia"/>
                <a:sym typeface="Georgia"/>
              </a:rPr>
              <a:t> yang juga memenuhi kondisi </a:t>
            </a:r>
            <a:r>
              <a:rPr i="1" lang="en" sz="3163">
                <a:solidFill>
                  <a:schemeClr val="dk1"/>
                </a:solidFill>
                <a:latin typeface="Georgia"/>
                <a:ea typeface="Georgia"/>
                <a:cs typeface="Georgia"/>
                <a:sym typeface="Georgia"/>
              </a:rPr>
              <a:t>join</a:t>
            </a:r>
            <a:r>
              <a:rPr lang="en" sz="3163">
                <a:solidFill>
                  <a:schemeClr val="dk1"/>
                </a:solidFill>
                <a:latin typeface="Georgia"/>
                <a:ea typeface="Georgia"/>
                <a:cs typeface="Georgia"/>
                <a:sym typeface="Georgia"/>
              </a:rPr>
              <a:t> tanpa data dari tabel sebelah </a:t>
            </a:r>
            <a:r>
              <a:rPr i="1" lang="en" sz="3163">
                <a:solidFill>
                  <a:schemeClr val="dk1"/>
                </a:solidFill>
                <a:latin typeface="Georgia"/>
                <a:ea typeface="Georgia"/>
                <a:cs typeface="Georgia"/>
                <a:sym typeface="Georgia"/>
              </a:rPr>
              <a:t>kanan</a:t>
            </a:r>
            <a:r>
              <a:rPr lang="en" sz="3163">
                <a:solidFill>
                  <a:schemeClr val="dk1"/>
                </a:solidFill>
                <a:latin typeface="Georgia"/>
                <a:ea typeface="Georgia"/>
                <a:cs typeface="Georgia"/>
                <a:sym typeface="Georgia"/>
              </a:rPr>
              <a:t> yang memenuhi kondisi </a:t>
            </a:r>
            <a:r>
              <a:rPr i="1" lang="en" sz="3163">
                <a:solidFill>
                  <a:schemeClr val="dk1"/>
                </a:solidFill>
                <a:latin typeface="Georgia"/>
                <a:ea typeface="Georgia"/>
                <a:cs typeface="Georgia"/>
                <a:sym typeface="Georgia"/>
              </a:rPr>
              <a:t>join</a:t>
            </a:r>
            <a:r>
              <a:rPr lang="en" sz="3163">
                <a:solidFill>
                  <a:schemeClr val="dk1"/>
                </a:solidFill>
                <a:latin typeface="Georgia"/>
                <a:ea typeface="Georgia"/>
                <a:cs typeface="Georgia"/>
                <a:sym typeface="Georgia"/>
              </a:rPr>
              <a:t>.</a:t>
            </a:r>
            <a:endParaRPr sz="3163">
              <a:solidFill>
                <a:schemeClr val="dk1"/>
              </a:solidFill>
              <a:latin typeface="Georgia"/>
              <a:ea typeface="Georgia"/>
              <a:cs typeface="Georgia"/>
              <a:sym typeface="Georgia"/>
            </a:endParaRPr>
          </a:p>
          <a:p>
            <a:pPr indent="0" lvl="0" marL="0" rtl="0" algn="just">
              <a:lnSpc>
                <a:spcPct val="115000"/>
              </a:lnSpc>
              <a:spcBef>
                <a:spcPts val="1200"/>
              </a:spcBef>
              <a:spcAft>
                <a:spcPts val="0"/>
              </a:spcAft>
              <a:buSzPct val="272727"/>
              <a:buNone/>
            </a:pPr>
            <a:r>
              <a:t/>
            </a:r>
            <a:endParaRPr sz="1100">
              <a:solidFill>
                <a:schemeClr val="dk1"/>
              </a:solidFill>
              <a:latin typeface="Georgia"/>
              <a:ea typeface="Georgia"/>
              <a:cs typeface="Georgia"/>
              <a:sym typeface="Georgia"/>
            </a:endParaRPr>
          </a:p>
          <a:p>
            <a:pPr indent="0" lvl="0" marL="0" rtl="0" algn="just">
              <a:lnSpc>
                <a:spcPct val="100000"/>
              </a:lnSpc>
              <a:spcBef>
                <a:spcPts val="1200"/>
              </a:spcBef>
              <a:spcAft>
                <a:spcPts val="0"/>
              </a:spcAft>
              <a:buSzPct val="134048"/>
              <a:buNone/>
            </a:pPr>
            <a:r>
              <a:rPr b="1" lang="en" sz="2238">
                <a:solidFill>
                  <a:schemeClr val="dk1"/>
                </a:solidFill>
              </a:rPr>
              <a:t>SELECT columns</a:t>
            </a:r>
            <a:endParaRPr b="1" sz="2238">
              <a:solidFill>
                <a:schemeClr val="dk1"/>
              </a:solidFill>
            </a:endParaRPr>
          </a:p>
          <a:p>
            <a:pPr indent="0" lvl="0" marL="0" rtl="0" algn="just">
              <a:lnSpc>
                <a:spcPct val="100000"/>
              </a:lnSpc>
              <a:spcBef>
                <a:spcPts val="1200"/>
              </a:spcBef>
              <a:spcAft>
                <a:spcPts val="0"/>
              </a:spcAft>
              <a:buSzPct val="134048"/>
              <a:buNone/>
            </a:pPr>
            <a:r>
              <a:rPr b="1" lang="en" sz="2238">
                <a:solidFill>
                  <a:schemeClr val="dk1"/>
                </a:solidFill>
              </a:rPr>
              <a:t>FROM TableA</a:t>
            </a:r>
            <a:endParaRPr b="1" sz="2238">
              <a:solidFill>
                <a:schemeClr val="dk1"/>
              </a:solidFill>
            </a:endParaRPr>
          </a:p>
          <a:p>
            <a:pPr indent="0" lvl="0" marL="0" rtl="0" algn="just">
              <a:lnSpc>
                <a:spcPct val="100000"/>
              </a:lnSpc>
              <a:spcBef>
                <a:spcPts val="1200"/>
              </a:spcBef>
              <a:spcAft>
                <a:spcPts val="0"/>
              </a:spcAft>
              <a:buSzPct val="134048"/>
              <a:buNone/>
            </a:pPr>
            <a:r>
              <a:rPr b="1" lang="en" sz="2238">
                <a:solidFill>
                  <a:schemeClr val="dk1"/>
                </a:solidFill>
              </a:rPr>
              <a:t>RIGHT OUTER JOIN TableB</a:t>
            </a:r>
            <a:endParaRPr b="1" sz="2238">
              <a:solidFill>
                <a:schemeClr val="dk1"/>
              </a:solidFill>
            </a:endParaRPr>
          </a:p>
          <a:p>
            <a:pPr indent="0" lvl="0" marL="0" rtl="0" algn="just">
              <a:lnSpc>
                <a:spcPct val="100000"/>
              </a:lnSpc>
              <a:spcBef>
                <a:spcPts val="1200"/>
              </a:spcBef>
              <a:spcAft>
                <a:spcPts val="0"/>
              </a:spcAft>
              <a:buSzPct val="134048"/>
              <a:buNone/>
            </a:pPr>
            <a:r>
              <a:rPr b="1" lang="en" sz="2238">
                <a:solidFill>
                  <a:schemeClr val="dk1"/>
                </a:solidFill>
              </a:rPr>
              <a:t>ON A.columnName = B.columnName</a:t>
            </a:r>
            <a:endParaRPr b="1" sz="2238">
              <a:solidFill>
                <a:schemeClr val="dk1"/>
              </a:solidFill>
            </a:endParaRPr>
          </a:p>
          <a:p>
            <a:pPr indent="0" lvl="0" marL="0" rtl="0" algn="just">
              <a:lnSpc>
                <a:spcPct val="100000"/>
              </a:lnSpc>
              <a:spcBef>
                <a:spcPts val="1200"/>
              </a:spcBef>
              <a:spcAft>
                <a:spcPts val="0"/>
              </a:spcAft>
              <a:buClr>
                <a:schemeClr val="dk1"/>
              </a:buClr>
              <a:buSzPct val="49133"/>
              <a:buFont typeface="Arial"/>
              <a:buNone/>
            </a:pPr>
            <a:r>
              <a:rPr b="1" lang="en" sz="2238">
                <a:solidFill>
                  <a:schemeClr val="dk1"/>
                </a:solidFill>
              </a:rPr>
              <a:t>WHERE A.columnName IS NULL</a:t>
            </a:r>
            <a:endParaRPr b="1" sz="2238">
              <a:solidFill>
                <a:schemeClr val="dk1"/>
              </a:solidFill>
            </a:endParaRPr>
          </a:p>
          <a:p>
            <a:pPr indent="0" lvl="0" marL="0" rtl="0" algn="just">
              <a:lnSpc>
                <a:spcPct val="115000"/>
              </a:lnSpc>
              <a:spcBef>
                <a:spcPts val="1200"/>
              </a:spcBef>
              <a:spcAft>
                <a:spcPts val="1200"/>
              </a:spcAft>
              <a:buSzPct val="272727"/>
              <a:buNone/>
            </a:pPr>
            <a:r>
              <a:t/>
            </a:r>
            <a:endParaRPr sz="1100">
              <a:solidFill>
                <a:schemeClr val="dk1"/>
              </a:solidFill>
              <a:latin typeface="Georgia"/>
              <a:ea typeface="Georgia"/>
              <a:cs typeface="Georgia"/>
              <a:sym typeface="Georgia"/>
            </a:endParaRPr>
          </a:p>
        </p:txBody>
      </p:sp>
      <p:pic>
        <p:nvPicPr>
          <p:cNvPr id="102" name="Google Shape;102;p20"/>
          <p:cNvPicPr preferRelativeResize="0"/>
          <p:nvPr/>
        </p:nvPicPr>
        <p:blipFill rotWithShape="1">
          <a:blip r:embed="rId3">
            <a:alphaModFix/>
          </a:blip>
          <a:srcRect b="0" l="0" r="0" t="0"/>
          <a:stretch/>
        </p:blipFill>
        <p:spPr>
          <a:xfrm>
            <a:off x="4525900" y="1395413"/>
            <a:ext cx="3810000" cy="235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
              <a:t>Full [Outer] Join</a:t>
            </a:r>
            <a:endParaRPr b="1"/>
          </a:p>
        </p:txBody>
      </p:sp>
      <p:sp>
        <p:nvSpPr>
          <p:cNvPr id="108" name="Google Shape;108;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200"/>
              <a:buNone/>
            </a:pPr>
            <a:r>
              <a:rPr b="1" lang="en" sz="1100">
                <a:solidFill>
                  <a:schemeClr val="dk1"/>
                </a:solidFill>
                <a:latin typeface="Georgia"/>
                <a:ea typeface="Georgia"/>
                <a:cs typeface="Georgia"/>
                <a:sym typeface="Georgia"/>
              </a:rPr>
              <a:t>Full outer join</a:t>
            </a:r>
            <a:r>
              <a:rPr lang="en" sz="1100">
                <a:solidFill>
                  <a:schemeClr val="dk1"/>
                </a:solidFill>
                <a:latin typeface="Georgia"/>
                <a:ea typeface="Georgia"/>
                <a:cs typeface="Georgia"/>
                <a:sym typeface="Georgia"/>
              </a:rPr>
              <a:t> (sering disingkat </a:t>
            </a:r>
            <a:r>
              <a:rPr b="1" lang="en" sz="1100">
                <a:solidFill>
                  <a:schemeClr val="dk1"/>
                </a:solidFill>
                <a:latin typeface="Georgia"/>
                <a:ea typeface="Georgia"/>
                <a:cs typeface="Georgia"/>
                <a:sym typeface="Georgia"/>
              </a:rPr>
              <a:t>full join</a:t>
            </a:r>
            <a:r>
              <a:rPr lang="en" sz="1100">
                <a:solidFill>
                  <a:schemeClr val="dk1"/>
                </a:solidFill>
                <a:latin typeface="Georgia"/>
                <a:ea typeface="Georgia"/>
                <a:cs typeface="Georgia"/>
                <a:sym typeface="Georgia"/>
              </a:rPr>
              <a:t>) akan mengembalikan seluruh baris dari kedua tabel yang dikenai </a:t>
            </a:r>
            <a:r>
              <a:rPr b="1" lang="en" sz="1100">
                <a:solidFill>
                  <a:schemeClr val="dk1"/>
                </a:solidFill>
                <a:latin typeface="Georgia"/>
                <a:ea typeface="Georgia"/>
                <a:cs typeface="Georgia"/>
                <a:sym typeface="Georgia"/>
              </a:rPr>
              <a:t>ON</a:t>
            </a:r>
            <a:r>
              <a:rPr lang="en" sz="1100">
                <a:solidFill>
                  <a:schemeClr val="dk1"/>
                </a:solidFill>
                <a:latin typeface="Georgia"/>
                <a:ea typeface="Georgia"/>
                <a:cs typeface="Georgia"/>
                <a:sym typeface="Georgia"/>
              </a:rPr>
              <a:t> termasuk data-data yang bernilai NULL.</a:t>
            </a:r>
            <a:endParaRPr sz="1100">
              <a:solidFill>
                <a:schemeClr val="dk1"/>
              </a:solidFill>
              <a:latin typeface="Georgia"/>
              <a:ea typeface="Georgia"/>
              <a:cs typeface="Georgia"/>
              <a:sym typeface="Georgia"/>
            </a:endParaRPr>
          </a:p>
          <a:p>
            <a:pPr indent="0" lvl="0" marL="0" rtl="0" algn="just">
              <a:lnSpc>
                <a:spcPct val="115000"/>
              </a:lnSpc>
              <a:spcBef>
                <a:spcPts val="1200"/>
              </a:spcBef>
              <a:spcAft>
                <a:spcPts val="0"/>
              </a:spcAft>
              <a:buSzPts val="1200"/>
              <a:buNone/>
            </a:pPr>
            <a:r>
              <a:t/>
            </a:r>
            <a:endParaRPr sz="1100">
              <a:solidFill>
                <a:schemeClr val="dk1"/>
              </a:solidFill>
              <a:latin typeface="Georgia"/>
              <a:ea typeface="Georgia"/>
              <a:cs typeface="Georgia"/>
              <a:sym typeface="Georgia"/>
            </a:endParaRPr>
          </a:p>
          <a:p>
            <a:pPr indent="0" lvl="0" marL="0" rtl="0" algn="l">
              <a:lnSpc>
                <a:spcPct val="100000"/>
              </a:lnSpc>
              <a:spcBef>
                <a:spcPts val="1200"/>
              </a:spcBef>
              <a:spcAft>
                <a:spcPts val="0"/>
              </a:spcAft>
              <a:buSzPts val="1200"/>
              <a:buNone/>
            </a:pPr>
            <a:r>
              <a:rPr b="1" lang="en" sz="1000">
                <a:solidFill>
                  <a:schemeClr val="dk1"/>
                </a:solidFill>
              </a:rPr>
              <a:t>SELECT columns</a:t>
            </a:r>
            <a:endParaRPr b="1" sz="1000">
              <a:solidFill>
                <a:schemeClr val="dk1"/>
              </a:solidFill>
            </a:endParaRPr>
          </a:p>
          <a:p>
            <a:pPr indent="0" lvl="0" marL="0" rtl="0" algn="l">
              <a:lnSpc>
                <a:spcPct val="100000"/>
              </a:lnSpc>
              <a:spcBef>
                <a:spcPts val="1200"/>
              </a:spcBef>
              <a:spcAft>
                <a:spcPts val="0"/>
              </a:spcAft>
              <a:buSzPts val="1200"/>
              <a:buNone/>
            </a:pPr>
            <a:r>
              <a:rPr b="1" lang="en" sz="1000">
                <a:solidFill>
                  <a:schemeClr val="dk1"/>
                </a:solidFill>
              </a:rPr>
              <a:t>FROM TableA</a:t>
            </a:r>
            <a:endParaRPr b="1" sz="1000">
              <a:solidFill>
                <a:schemeClr val="dk1"/>
              </a:solidFill>
            </a:endParaRPr>
          </a:p>
          <a:p>
            <a:pPr indent="0" lvl="0" marL="0" rtl="0" algn="l">
              <a:lnSpc>
                <a:spcPct val="100000"/>
              </a:lnSpc>
              <a:spcBef>
                <a:spcPts val="1200"/>
              </a:spcBef>
              <a:spcAft>
                <a:spcPts val="0"/>
              </a:spcAft>
              <a:buSzPts val="1200"/>
              <a:buNone/>
            </a:pPr>
            <a:r>
              <a:rPr b="1" lang="en" sz="1000">
                <a:solidFill>
                  <a:schemeClr val="dk1"/>
                </a:solidFill>
              </a:rPr>
              <a:t>FULL JOIN TableB</a:t>
            </a:r>
            <a:endParaRPr b="1"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000">
                <a:solidFill>
                  <a:schemeClr val="dk1"/>
                </a:solidFill>
              </a:rPr>
              <a:t>ON A.columnName = B.columnName</a:t>
            </a:r>
            <a:endParaRPr b="1" sz="1000">
              <a:solidFill>
                <a:schemeClr val="dk1"/>
              </a:solidFill>
            </a:endParaRPr>
          </a:p>
          <a:p>
            <a:pPr indent="0" lvl="0" marL="0" rtl="0" algn="just">
              <a:lnSpc>
                <a:spcPct val="115000"/>
              </a:lnSpc>
              <a:spcBef>
                <a:spcPts val="1200"/>
              </a:spcBef>
              <a:spcAft>
                <a:spcPts val="1200"/>
              </a:spcAft>
              <a:buSzPts val="1200"/>
              <a:buNone/>
            </a:pPr>
            <a:r>
              <a:t/>
            </a:r>
            <a:endParaRPr sz="1100">
              <a:solidFill>
                <a:schemeClr val="dk1"/>
              </a:solidFill>
              <a:latin typeface="Georgia"/>
              <a:ea typeface="Georgia"/>
              <a:cs typeface="Georgia"/>
              <a:sym typeface="Georgia"/>
            </a:endParaRPr>
          </a:p>
        </p:txBody>
      </p:sp>
      <p:pic>
        <p:nvPicPr>
          <p:cNvPr id="109" name="Google Shape;109;p21"/>
          <p:cNvPicPr preferRelativeResize="0"/>
          <p:nvPr/>
        </p:nvPicPr>
        <p:blipFill rotWithShape="1">
          <a:blip r:embed="rId3">
            <a:alphaModFix/>
          </a:blip>
          <a:srcRect b="0" l="0" r="0" t="0"/>
          <a:stretch/>
        </p:blipFill>
        <p:spPr>
          <a:xfrm>
            <a:off x="4572000" y="1395413"/>
            <a:ext cx="3810000" cy="235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